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697B-96FC-2929-B38C-BCD8776E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92F0C-80A8-3849-BE60-565EC2039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A056E-DAC2-CAA6-58A4-62887C71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391E7-A97D-0D17-9C6D-678E61527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CB2-CA68-2D01-A741-A9C2C395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78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AB8E-68B5-958E-ACB2-4327FEB0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7006E-A9D2-4670-A2F4-AA9E3AA7C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AFFA-B519-9FF0-D11C-7EBCA468A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6421C-7A7B-5A3A-77B4-DAC02119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1FB5-3C9B-893F-3F77-E375B271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3460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E247-9050-01E4-94AD-8C2AE59D0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D5A58-C020-15D4-094B-FFC41E75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53EC4-89B6-0798-06C1-7FA0A065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F097E-D59A-49F0-87C3-26C0E7D3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172B5-C242-5EAF-1318-D0FE2FB2B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021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B3A3-99A5-E1B4-0ACB-7EE65B4C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9E8E-9B5F-111C-C282-5AA09E161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7595A-E0BA-7373-AC65-6AEC15A67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B5C4-FB97-36E5-423E-11F35196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733F5-3CE6-242C-EC40-F26F9846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4935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A0C3-3123-4D40-9BE2-58685E01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D5728-E0E5-D9B6-9C03-F07841C76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CEEF9-C384-5D25-3E9D-CE1668DE9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5F3AC-A375-BD70-299B-9858D7E5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707A0-A00E-C2FE-959E-A25C0638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167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7AB27-186B-8D41-7B54-A052937C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C3B1-58A0-FFEA-6EFC-4C7F66690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E3F19-29B4-3C39-8D1B-98EC97479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F19C1-5268-533D-32E3-C39D2E16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8AB6D-16A2-D870-EB31-0CCDC467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E6570-9AC8-553B-C3ED-17D7280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50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53EF-A1DC-25A7-9919-D2FAD92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0EFD-5447-0E7A-E0E7-780830B0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E8544-B3B2-AFFB-9DF7-12C6F592D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86378-3E5D-C055-A0AD-486B1AE99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84AA4-4CB1-878E-1127-FF90CDCE7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A8587-349D-9C3B-6472-9BD53B2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CB30B5-6ABD-1D5C-E0D5-5CDB290B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D18EFB-AB18-F10D-1171-CDC68C6E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292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E357-63EA-9723-7201-1C82C043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03A61-B745-214A-5045-64998B37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652C0-E4B7-6EA2-5BB6-DCB3EBAFB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ED57D-B22A-7D4C-6FCA-73B251A2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078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89D39-812B-6C18-C903-6ACACF9B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B8876-6900-5A44-C5E1-5DEC518E9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4ED57-AC6C-6C07-6325-54E0DBC7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9153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C195-5665-8BEC-95DE-B2CBC276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5705-63F5-4B13-70F4-4DE60233D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C3040-F58A-5D79-60E1-314E5C719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5C97A-CC62-D813-9EB6-213AAB8E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8BB24-46D0-2330-2434-BA0336CE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4CD6F-2D7E-E95F-AC5F-589F4352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051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6335-56B7-E4E3-A400-7A8C22B7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C229C-9A2A-4137-21D6-23788FBEB7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04BA3-DF33-E49B-504D-B9CF48F4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10AFD-F39C-6065-FBC8-D805124F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69E16-D328-58E3-EF40-B07050C2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9AB44-CA48-FDE7-C031-C409CCBB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26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01235-AB6F-DEB6-5776-65FA5814E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D21BA-7170-9BFB-327C-5B3D4841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09764-C186-3443-9023-B202FE2A8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A6655-3867-4D50-A262-4170A53F6E5E}" type="datetimeFigureOut">
              <a:rPr lang="en-ZA" smtClean="0"/>
              <a:t>2025/09/09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7542-EAF1-02B6-41B9-CBE544F84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F2A1-E639-E43E-5ACD-D20797801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F2152-F976-4D13-9961-151DF8F992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08468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0E4DD9-7034-8C53-7DD2-C06AD595E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475394"/>
              </p:ext>
            </p:extLst>
          </p:nvPr>
        </p:nvGraphicFramePr>
        <p:xfrm>
          <a:off x="1076794" y="719665"/>
          <a:ext cx="2854793" cy="199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93">
                  <a:extLst>
                    <a:ext uri="{9D8B030D-6E8A-4147-A177-3AD203B41FA5}">
                      <a16:colId xmlns:a16="http://schemas.microsoft.com/office/drawing/2014/main" val="4280415079"/>
                    </a:ext>
                  </a:extLst>
                </a:gridCol>
              </a:tblGrid>
              <a:tr h="547890">
                <a:tc>
                  <a:txBody>
                    <a:bodyPr/>
                    <a:lstStyle/>
                    <a:p>
                      <a:r>
                        <a:rPr lang="en-ZA" dirty="0"/>
                        <a:t>Lecturer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6347"/>
                  </a:ext>
                </a:extLst>
              </a:tr>
              <a:tr h="1445665">
                <a:tc>
                  <a:txBody>
                    <a:bodyPr/>
                    <a:lstStyle/>
                    <a:p>
                      <a:r>
                        <a:rPr lang="en-ZA" dirty="0"/>
                        <a:t>ID {PK}</a:t>
                      </a:r>
                    </a:p>
                    <a:p>
                      <a:r>
                        <a:rPr lang="en-ZA" dirty="0"/>
                        <a:t>Name</a:t>
                      </a:r>
                    </a:p>
                    <a:p>
                      <a:r>
                        <a:rPr lang="en-ZA" dirty="0"/>
                        <a:t>Claim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521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E1ED25-099E-0A1A-067F-6D75E16DB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350677"/>
              </p:ext>
            </p:extLst>
          </p:nvPr>
        </p:nvGraphicFramePr>
        <p:xfrm>
          <a:off x="4833495" y="2432222"/>
          <a:ext cx="2854793" cy="201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93">
                  <a:extLst>
                    <a:ext uri="{9D8B030D-6E8A-4147-A177-3AD203B41FA5}">
                      <a16:colId xmlns:a16="http://schemas.microsoft.com/office/drawing/2014/main" val="4280415079"/>
                    </a:ext>
                  </a:extLst>
                </a:gridCol>
              </a:tblGrid>
              <a:tr h="547890">
                <a:tc>
                  <a:txBody>
                    <a:bodyPr/>
                    <a:lstStyle/>
                    <a:p>
                      <a:r>
                        <a:rPr lang="en-ZA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6347"/>
                  </a:ext>
                </a:extLst>
              </a:tr>
              <a:tr h="1445665">
                <a:tc>
                  <a:txBody>
                    <a:bodyPr/>
                    <a:lstStyle/>
                    <a:p>
                      <a:r>
                        <a:rPr lang="en-ZA" dirty="0" err="1"/>
                        <a:t>LecturerID</a:t>
                      </a:r>
                      <a:r>
                        <a:rPr lang="en-ZA" dirty="0"/>
                        <a:t> {FK}</a:t>
                      </a:r>
                    </a:p>
                    <a:p>
                      <a:r>
                        <a:rPr lang="en-ZA" dirty="0" err="1"/>
                        <a:t>ProgramCoordinator</a:t>
                      </a:r>
                      <a:r>
                        <a:rPr lang="en-ZA" dirty="0"/>
                        <a:t> {FK}</a:t>
                      </a:r>
                    </a:p>
                    <a:p>
                      <a:r>
                        <a:rPr lang="en-ZA" dirty="0" err="1"/>
                        <a:t>AcademicManager</a:t>
                      </a:r>
                      <a:r>
                        <a:rPr lang="en-ZA" dirty="0"/>
                        <a:t> {FK}</a:t>
                      </a:r>
                    </a:p>
                    <a:p>
                      <a:r>
                        <a:rPr lang="en-ZA" dirty="0" err="1"/>
                        <a:t>Lecturer_Claim</a:t>
                      </a:r>
                      <a:r>
                        <a:rPr lang="en-ZA" dirty="0"/>
                        <a:t> 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521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009850-FB76-E8D9-526F-EB26248FA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45611"/>
              </p:ext>
            </p:extLst>
          </p:nvPr>
        </p:nvGraphicFramePr>
        <p:xfrm>
          <a:off x="1076794" y="4284939"/>
          <a:ext cx="2854793" cy="201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93">
                  <a:extLst>
                    <a:ext uri="{9D8B030D-6E8A-4147-A177-3AD203B41FA5}">
                      <a16:colId xmlns:a16="http://schemas.microsoft.com/office/drawing/2014/main" val="4280415079"/>
                    </a:ext>
                  </a:extLst>
                </a:gridCol>
              </a:tblGrid>
              <a:tr h="5478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Program Coordinator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6347"/>
                  </a:ext>
                </a:extLst>
              </a:tr>
              <a:tr h="1445665">
                <a:tc>
                  <a:txBody>
                    <a:bodyPr/>
                    <a:lstStyle/>
                    <a:p>
                      <a:r>
                        <a:rPr lang="en-ZA" dirty="0"/>
                        <a:t>ID {PK}</a:t>
                      </a:r>
                    </a:p>
                    <a:p>
                      <a:r>
                        <a:rPr lang="en-ZA" dirty="0"/>
                        <a:t>Verification</a:t>
                      </a:r>
                    </a:p>
                    <a:p>
                      <a:r>
                        <a:rPr lang="en-ZA" dirty="0" err="1"/>
                        <a:t>LecturerID</a:t>
                      </a:r>
                      <a:r>
                        <a:rPr lang="en-ZA"/>
                        <a:t> {FK}</a:t>
                      </a:r>
                    </a:p>
                    <a:p>
                      <a:r>
                        <a:rPr lang="en-ZA" dirty="0"/>
                        <a:t>Approval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5211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4857C2-CF28-B155-DCB5-962D0D835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379978"/>
              </p:ext>
            </p:extLst>
          </p:nvPr>
        </p:nvGraphicFramePr>
        <p:xfrm>
          <a:off x="8934970" y="719664"/>
          <a:ext cx="2854793" cy="1993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4793">
                  <a:extLst>
                    <a:ext uri="{9D8B030D-6E8A-4147-A177-3AD203B41FA5}">
                      <a16:colId xmlns:a16="http://schemas.microsoft.com/office/drawing/2014/main" val="4280415079"/>
                    </a:ext>
                  </a:extLst>
                </a:gridCol>
              </a:tblGrid>
              <a:tr h="547890">
                <a:tc>
                  <a:txBody>
                    <a:bodyPr/>
                    <a:lstStyle/>
                    <a:p>
                      <a:r>
                        <a:rPr lang="en-ZA" dirty="0"/>
                        <a:t>Academic Manager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236347"/>
                  </a:ext>
                </a:extLst>
              </a:tr>
              <a:tr h="1445665">
                <a:tc>
                  <a:txBody>
                    <a:bodyPr/>
                    <a:lstStyle/>
                    <a:p>
                      <a:r>
                        <a:rPr lang="en-ZA" dirty="0"/>
                        <a:t>ID {PK}</a:t>
                      </a:r>
                    </a:p>
                    <a:p>
                      <a:r>
                        <a:rPr lang="en-ZA" dirty="0"/>
                        <a:t>Verification</a:t>
                      </a:r>
                    </a:p>
                    <a:p>
                      <a:r>
                        <a:rPr lang="en-ZA" dirty="0" err="1"/>
                        <a:t>LecturerID</a:t>
                      </a:r>
                      <a:r>
                        <a:rPr lang="en-ZA" dirty="0"/>
                        <a:t> {FK}</a:t>
                      </a:r>
                    </a:p>
                    <a:p>
                      <a:r>
                        <a:rPr lang="en-ZA" dirty="0"/>
                        <a:t>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652110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FB50BB39-C1E2-668C-B3B7-1BF48F8B391E}"/>
              </a:ext>
            </a:extLst>
          </p:cNvPr>
          <p:cNvSpPr/>
          <p:nvPr/>
        </p:nvSpPr>
        <p:spPr>
          <a:xfrm>
            <a:off x="3931586" y="4443152"/>
            <a:ext cx="2329305" cy="743445"/>
          </a:xfrm>
          <a:prstGeom prst="bentUpArrow">
            <a:avLst>
              <a:gd name="adj1" fmla="val 3516"/>
              <a:gd name="adj2" fmla="val 983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2EA54C91-DB5F-8650-AC30-5A16AB1CBE6A}"/>
              </a:ext>
            </a:extLst>
          </p:cNvPr>
          <p:cNvSpPr/>
          <p:nvPr/>
        </p:nvSpPr>
        <p:spPr>
          <a:xfrm rot="5400000">
            <a:off x="3322887" y="1821910"/>
            <a:ext cx="609879" cy="2411335"/>
          </a:xfrm>
          <a:prstGeom prst="bentUpArrow">
            <a:avLst>
              <a:gd name="adj1" fmla="val 3516"/>
              <a:gd name="adj2" fmla="val 983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ADE2D0BA-FECC-4199-8816-69810A4634F8}"/>
              </a:ext>
            </a:extLst>
          </p:cNvPr>
          <p:cNvSpPr/>
          <p:nvPr/>
        </p:nvSpPr>
        <p:spPr>
          <a:xfrm rot="10800000">
            <a:off x="7688288" y="2713218"/>
            <a:ext cx="2674078" cy="715781"/>
          </a:xfrm>
          <a:prstGeom prst="bentArrow">
            <a:avLst>
              <a:gd name="adj1" fmla="val 2379"/>
              <a:gd name="adj2" fmla="val 9032"/>
              <a:gd name="adj3" fmla="val 25000"/>
              <a:gd name="adj4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DBB97-883F-18B6-EF47-106426A34148}"/>
              </a:ext>
            </a:extLst>
          </p:cNvPr>
          <p:cNvSpPr txBox="1"/>
          <p:nvPr/>
        </p:nvSpPr>
        <p:spPr>
          <a:xfrm>
            <a:off x="2414250" y="2701777"/>
            <a:ext cx="58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*…1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4D58EA-DFFC-8166-DC23-3EB226FA9CFE}"/>
              </a:ext>
            </a:extLst>
          </p:cNvPr>
          <p:cNvSpPr txBox="1"/>
          <p:nvPr/>
        </p:nvSpPr>
        <p:spPr>
          <a:xfrm>
            <a:off x="9777750" y="2701777"/>
            <a:ext cx="58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*…1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2FFB9-6AD8-9A92-BE78-AE5895830E43}"/>
              </a:ext>
            </a:extLst>
          </p:cNvPr>
          <p:cNvSpPr txBox="1"/>
          <p:nvPr/>
        </p:nvSpPr>
        <p:spPr>
          <a:xfrm>
            <a:off x="3931585" y="4826316"/>
            <a:ext cx="58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*…1</a:t>
            </a:r>
          </a:p>
        </p:txBody>
      </p:sp>
    </p:spTree>
    <p:extLst>
      <p:ext uri="{BB962C8B-B14F-4D97-AF65-F5344CB8AC3E}">
        <p14:creationId xmlns:p14="http://schemas.microsoft.com/office/powerpoint/2010/main" val="291552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Floyd Rametsi</dc:creator>
  <cp:lastModifiedBy>Floyd Rametsi</cp:lastModifiedBy>
  <cp:revision>1</cp:revision>
  <dcterms:created xsi:type="dcterms:W3CDTF">2025-09-08T23:06:23Z</dcterms:created>
  <dcterms:modified xsi:type="dcterms:W3CDTF">2025-09-08T23:27:39Z</dcterms:modified>
</cp:coreProperties>
</file>