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E1"/>
    <a:srgbClr val="FFC8C8"/>
    <a:srgbClr val="FF9696"/>
    <a:srgbClr val="FF7D7D"/>
    <a:srgbClr val="FF6464"/>
    <a:srgbClr val="FF4B4B"/>
    <a:srgbClr val="FF3232"/>
    <a:srgbClr val="FF0000"/>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6" autoAdjust="0"/>
    <p:restoredTop sz="94660"/>
  </p:normalViewPr>
  <p:slideViewPr>
    <p:cSldViewPr snapToGrid="0">
      <p:cViewPr varScale="1">
        <p:scale>
          <a:sx n="70" d="100"/>
          <a:sy n="70" d="100"/>
        </p:scale>
        <p:origin x="6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70EE5E-2CEB-46F4-814E-4F2440F02173}" type="datetimeFigureOut">
              <a:rPr lang="en-GB" smtClean="0"/>
              <a:t>31/03/2017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60144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70EE5E-2CEB-46F4-814E-4F2440F02173}" type="datetimeFigureOut">
              <a:rPr lang="en-GB" smtClean="0"/>
              <a:t>31/03/2017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219476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70EE5E-2CEB-46F4-814E-4F2440F02173}" type="datetimeFigureOut">
              <a:rPr lang="en-GB" smtClean="0"/>
              <a:t>31/03/2017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115158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70EE5E-2CEB-46F4-814E-4F2440F02173}" type="datetimeFigureOut">
              <a:rPr lang="en-GB" smtClean="0"/>
              <a:t>31/03/2017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44493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0EE5E-2CEB-46F4-814E-4F2440F02173}" type="datetimeFigureOut">
              <a:rPr lang="en-GB" smtClean="0"/>
              <a:t>31/03/2017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167244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70EE5E-2CEB-46F4-814E-4F2440F02173}" type="datetimeFigureOut">
              <a:rPr lang="en-GB" smtClean="0"/>
              <a:t>31/03/2017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334109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70EE5E-2CEB-46F4-814E-4F2440F02173}" type="datetimeFigureOut">
              <a:rPr lang="en-GB" smtClean="0"/>
              <a:t>31/03/2017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333853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70EE5E-2CEB-46F4-814E-4F2440F02173}" type="datetimeFigureOut">
              <a:rPr lang="en-GB" smtClean="0"/>
              <a:t>31/03/2017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105576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0EE5E-2CEB-46F4-814E-4F2440F02173}" type="datetimeFigureOut">
              <a:rPr lang="en-GB" smtClean="0"/>
              <a:t>31/03/2017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8495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0EE5E-2CEB-46F4-814E-4F2440F02173}" type="datetimeFigureOut">
              <a:rPr lang="en-GB" smtClean="0"/>
              <a:t>31/03/2017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112587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0EE5E-2CEB-46F4-814E-4F2440F02173}" type="datetimeFigureOut">
              <a:rPr lang="en-GB" smtClean="0"/>
              <a:t>31/03/2017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B0671-B30B-491F-9136-59364A0ABD27}" type="slidenum">
              <a:rPr lang="en-GB" smtClean="0"/>
              <a:t>‹#›</a:t>
            </a:fld>
            <a:endParaRPr lang="en-GB"/>
          </a:p>
        </p:txBody>
      </p:sp>
    </p:spTree>
    <p:extLst>
      <p:ext uri="{BB962C8B-B14F-4D97-AF65-F5344CB8AC3E}">
        <p14:creationId xmlns:p14="http://schemas.microsoft.com/office/powerpoint/2010/main" val="73674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EE5E-2CEB-46F4-814E-4F2440F02173}" type="datetimeFigureOut">
              <a:rPr lang="en-GB" smtClean="0"/>
              <a:t>31/03/2017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B0671-B30B-491F-9136-59364A0ABD27}" type="slidenum">
              <a:rPr lang="en-GB" smtClean="0"/>
              <a:t>‹#›</a:t>
            </a:fld>
            <a:endParaRPr lang="en-GB"/>
          </a:p>
        </p:txBody>
      </p:sp>
    </p:spTree>
    <p:extLst>
      <p:ext uri="{BB962C8B-B14F-4D97-AF65-F5344CB8AC3E}">
        <p14:creationId xmlns:p14="http://schemas.microsoft.com/office/powerpoint/2010/main" val="2548391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9889" y="1693870"/>
            <a:ext cx="10337278" cy="5168240"/>
            <a:chOff x="469889" y="1830350"/>
            <a:chExt cx="10337278" cy="5168240"/>
          </a:xfrm>
        </p:grpSpPr>
        <p:grpSp>
          <p:nvGrpSpPr>
            <p:cNvPr id="37" name="Group 36"/>
            <p:cNvGrpSpPr/>
            <p:nvPr/>
          </p:nvGrpSpPr>
          <p:grpSpPr>
            <a:xfrm>
              <a:off x="469889" y="5821852"/>
              <a:ext cx="2011274" cy="1176738"/>
              <a:chOff x="4604145" y="5756092"/>
              <a:chExt cx="2011274" cy="1176738"/>
            </a:xfrm>
          </p:grpSpPr>
          <p:sp>
            <p:nvSpPr>
              <p:cNvPr id="5" name="Can 4"/>
              <p:cNvSpPr/>
              <p:nvPr/>
            </p:nvSpPr>
            <p:spPr>
              <a:xfrm>
                <a:off x="5029200" y="5756092"/>
                <a:ext cx="600075" cy="530407"/>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604145" y="6286499"/>
                <a:ext cx="2011274" cy="646331"/>
              </a:xfrm>
              <a:prstGeom prst="rect">
                <a:avLst/>
              </a:prstGeom>
              <a:noFill/>
            </p:spPr>
            <p:txBody>
              <a:bodyPr wrap="square" rtlCol="0">
                <a:spAutoFit/>
              </a:bodyPr>
              <a:lstStyle/>
              <a:p>
                <a:r>
                  <a:rPr lang="en-GB" dirty="0" smtClean="0"/>
                  <a:t>Routinely Gathered Health Data</a:t>
                </a:r>
                <a:endParaRPr lang="en-GB" dirty="0"/>
              </a:p>
            </p:txBody>
          </p:sp>
        </p:grpSp>
        <p:grpSp>
          <p:nvGrpSpPr>
            <p:cNvPr id="36" name="Group 35"/>
            <p:cNvGrpSpPr/>
            <p:nvPr/>
          </p:nvGrpSpPr>
          <p:grpSpPr>
            <a:xfrm>
              <a:off x="1523594" y="3983498"/>
              <a:ext cx="2414893" cy="1661220"/>
              <a:chOff x="4001210" y="3431959"/>
              <a:chExt cx="2414893" cy="1661220"/>
            </a:xfrm>
          </p:grpSpPr>
          <p:sp>
            <p:nvSpPr>
              <p:cNvPr id="7" name="Rounded Rectangle 6"/>
              <p:cNvSpPr/>
              <p:nvPr/>
            </p:nvSpPr>
            <p:spPr>
              <a:xfrm>
                <a:off x="4001210" y="3431959"/>
                <a:ext cx="1555909" cy="1025737"/>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4174087" y="3700458"/>
                <a:ext cx="1569383" cy="1392721"/>
              </a:xfrm>
              <a:prstGeom prst="roundRect">
                <a:avLst/>
              </a:prstGeom>
              <a:solidFill>
                <a:schemeClr val="accent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4021925" y="3431959"/>
                <a:ext cx="1457325" cy="307777"/>
              </a:xfrm>
              <a:prstGeom prst="rect">
                <a:avLst/>
              </a:prstGeom>
              <a:noFill/>
            </p:spPr>
            <p:txBody>
              <a:bodyPr wrap="square" rtlCol="0">
                <a:spAutoFit/>
              </a:bodyPr>
              <a:lstStyle/>
              <a:p>
                <a:r>
                  <a:rPr lang="en-GB" sz="1400" b="1" dirty="0" smtClean="0"/>
                  <a:t>Cleaning Policy A</a:t>
                </a:r>
                <a:endParaRPr lang="en-GB" sz="1400" b="1" dirty="0"/>
              </a:p>
            </p:txBody>
          </p:sp>
          <p:sp>
            <p:nvSpPr>
              <p:cNvPr id="10" name="TextBox 9"/>
              <p:cNvSpPr txBox="1"/>
              <p:nvPr/>
            </p:nvSpPr>
            <p:spPr>
              <a:xfrm>
                <a:off x="4274099" y="4782438"/>
                <a:ext cx="1457325" cy="307777"/>
              </a:xfrm>
              <a:prstGeom prst="rect">
                <a:avLst/>
              </a:prstGeom>
              <a:noFill/>
            </p:spPr>
            <p:txBody>
              <a:bodyPr wrap="square" rtlCol="0">
                <a:spAutoFit/>
              </a:bodyPr>
              <a:lstStyle/>
              <a:p>
                <a:r>
                  <a:rPr lang="en-GB" sz="1400" b="1" dirty="0" smtClean="0"/>
                  <a:t>Cleaning Policy B</a:t>
                </a:r>
                <a:endParaRPr lang="en-GB" sz="1400" b="1" dirty="0"/>
              </a:p>
            </p:txBody>
          </p:sp>
          <p:sp>
            <p:nvSpPr>
              <p:cNvPr id="11" name="Rounded Rectangle 10"/>
              <p:cNvSpPr/>
              <p:nvPr/>
            </p:nvSpPr>
            <p:spPr>
              <a:xfrm>
                <a:off x="4778451" y="3819822"/>
                <a:ext cx="1569383" cy="1003995"/>
              </a:xfrm>
              <a:prstGeom prst="roundRect">
                <a:avLst/>
              </a:prstGeom>
              <a:solidFill>
                <a:schemeClr val="accent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958778" y="4537782"/>
                <a:ext cx="1457325" cy="307777"/>
              </a:xfrm>
              <a:prstGeom prst="rect">
                <a:avLst/>
              </a:prstGeom>
              <a:noFill/>
            </p:spPr>
            <p:txBody>
              <a:bodyPr wrap="square" rtlCol="0">
                <a:spAutoFit/>
              </a:bodyPr>
              <a:lstStyle/>
              <a:p>
                <a:r>
                  <a:rPr lang="en-GB" sz="1400" b="1" dirty="0" smtClean="0"/>
                  <a:t>Cleaning Policy C</a:t>
                </a:r>
                <a:endParaRPr lang="en-GB" sz="1400" b="1" dirty="0"/>
              </a:p>
            </p:txBody>
          </p:sp>
        </p:grpSp>
        <p:sp>
          <p:nvSpPr>
            <p:cNvPr id="13" name="Rounded Rectangle 12"/>
            <p:cNvSpPr/>
            <p:nvPr/>
          </p:nvSpPr>
          <p:spPr>
            <a:xfrm>
              <a:off x="6242447" y="2075542"/>
              <a:ext cx="1569383" cy="1003995"/>
            </a:xfrm>
            <a:prstGeom prst="roundRect">
              <a:avLst/>
            </a:prstGeom>
            <a:solidFill>
              <a:schemeClr val="accent2">
                <a:lumMod val="7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p:cNvSpPr/>
            <p:nvPr/>
          </p:nvSpPr>
          <p:spPr>
            <a:xfrm>
              <a:off x="7466409" y="2326611"/>
              <a:ext cx="1569383" cy="1003995"/>
            </a:xfrm>
            <a:prstGeom prst="roundRect">
              <a:avLst/>
            </a:prstGeom>
            <a:solidFill>
              <a:schemeClr val="accent2">
                <a:lumMod val="7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578467" y="2302647"/>
              <a:ext cx="1457325" cy="307777"/>
            </a:xfrm>
            <a:prstGeom prst="rect">
              <a:avLst/>
            </a:prstGeom>
            <a:noFill/>
          </p:spPr>
          <p:txBody>
            <a:bodyPr wrap="square" rtlCol="0">
              <a:spAutoFit/>
            </a:bodyPr>
            <a:lstStyle/>
            <a:p>
              <a:r>
                <a:rPr lang="en-GB" sz="1400" b="1" dirty="0" smtClean="0"/>
                <a:t>Filtering Policy C</a:t>
              </a:r>
              <a:endParaRPr lang="en-GB" sz="1400" b="1" dirty="0"/>
            </a:p>
          </p:txBody>
        </p:sp>
        <p:grpSp>
          <p:nvGrpSpPr>
            <p:cNvPr id="74" name="Group 73"/>
            <p:cNvGrpSpPr/>
            <p:nvPr/>
          </p:nvGrpSpPr>
          <p:grpSpPr>
            <a:xfrm>
              <a:off x="7195097" y="2947973"/>
              <a:ext cx="1571625" cy="1003995"/>
              <a:chOff x="6852186" y="2947973"/>
              <a:chExt cx="1571625" cy="1003995"/>
            </a:xfrm>
          </p:grpSpPr>
          <p:sp>
            <p:nvSpPr>
              <p:cNvPr id="15" name="Rounded Rectangle 14"/>
              <p:cNvSpPr/>
              <p:nvPr/>
            </p:nvSpPr>
            <p:spPr>
              <a:xfrm>
                <a:off x="6854428" y="2947973"/>
                <a:ext cx="1569383" cy="1003995"/>
              </a:xfrm>
              <a:prstGeom prst="roundRect">
                <a:avLst/>
              </a:prstGeom>
              <a:solidFill>
                <a:schemeClr val="accent2">
                  <a:lumMod val="7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6852186" y="3644191"/>
                <a:ext cx="1457325" cy="307777"/>
              </a:xfrm>
              <a:prstGeom prst="rect">
                <a:avLst/>
              </a:prstGeom>
              <a:noFill/>
            </p:spPr>
            <p:txBody>
              <a:bodyPr wrap="square" rtlCol="0">
                <a:spAutoFit/>
              </a:bodyPr>
              <a:lstStyle/>
              <a:p>
                <a:r>
                  <a:rPr lang="en-GB" sz="1400" b="1" dirty="0" smtClean="0"/>
                  <a:t>Filtering Policy B</a:t>
                </a:r>
                <a:endParaRPr lang="en-GB" sz="1400" b="1" dirty="0"/>
              </a:p>
            </p:txBody>
          </p:sp>
        </p:grpSp>
        <p:sp>
          <p:nvSpPr>
            <p:cNvPr id="18" name="TextBox 17"/>
            <p:cNvSpPr txBox="1"/>
            <p:nvPr/>
          </p:nvSpPr>
          <p:spPr>
            <a:xfrm>
              <a:off x="6354505" y="2053582"/>
              <a:ext cx="1457325" cy="307777"/>
            </a:xfrm>
            <a:prstGeom prst="rect">
              <a:avLst/>
            </a:prstGeom>
            <a:noFill/>
          </p:spPr>
          <p:txBody>
            <a:bodyPr wrap="square" rtlCol="0">
              <a:spAutoFit/>
            </a:bodyPr>
            <a:lstStyle/>
            <a:p>
              <a:r>
                <a:rPr lang="en-GB" sz="1400" b="1" dirty="0" smtClean="0"/>
                <a:t>Filtering Policy A</a:t>
              </a:r>
              <a:endParaRPr lang="en-GB" sz="1400" b="1" dirty="0"/>
            </a:p>
          </p:txBody>
        </p:sp>
        <p:grpSp>
          <p:nvGrpSpPr>
            <p:cNvPr id="35" name="Group 34"/>
            <p:cNvGrpSpPr/>
            <p:nvPr/>
          </p:nvGrpSpPr>
          <p:grpSpPr>
            <a:xfrm>
              <a:off x="4343822" y="3330606"/>
              <a:ext cx="1721783" cy="1035665"/>
              <a:chOff x="9260602" y="2349072"/>
              <a:chExt cx="1721783" cy="1035665"/>
            </a:xfrm>
          </p:grpSpPr>
          <p:sp>
            <p:nvSpPr>
              <p:cNvPr id="19" name="Rounded Rectangle 18"/>
              <p:cNvSpPr/>
              <p:nvPr/>
            </p:nvSpPr>
            <p:spPr>
              <a:xfrm>
                <a:off x="9336802" y="2380742"/>
                <a:ext cx="1569383" cy="1003995"/>
              </a:xfrm>
              <a:prstGeom prst="round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9260602" y="2349072"/>
                <a:ext cx="1569383" cy="1003995"/>
              </a:xfrm>
              <a:prstGeom prst="round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a:off x="9413002" y="2349072"/>
                <a:ext cx="1569383" cy="1003995"/>
              </a:xfrm>
              <a:prstGeom prst="round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9469030" y="2363074"/>
                <a:ext cx="1457325" cy="307777"/>
              </a:xfrm>
              <a:prstGeom prst="rect">
                <a:avLst/>
              </a:prstGeom>
              <a:noFill/>
            </p:spPr>
            <p:txBody>
              <a:bodyPr wrap="square" rtlCol="0">
                <a:spAutoFit/>
              </a:bodyPr>
              <a:lstStyle/>
              <a:p>
                <a:r>
                  <a:rPr lang="en-GB" sz="1400" b="1" dirty="0" smtClean="0"/>
                  <a:t>De-duplication A</a:t>
                </a:r>
                <a:endParaRPr lang="en-GB" sz="1400" b="1" dirty="0"/>
              </a:p>
            </p:txBody>
          </p:sp>
          <p:sp>
            <p:nvSpPr>
              <p:cNvPr id="23" name="TextBox 22"/>
              <p:cNvSpPr txBox="1"/>
              <p:nvPr/>
            </p:nvSpPr>
            <p:spPr>
              <a:xfrm>
                <a:off x="9472672" y="2637966"/>
                <a:ext cx="1457325" cy="307777"/>
              </a:xfrm>
              <a:prstGeom prst="rect">
                <a:avLst/>
              </a:prstGeom>
              <a:noFill/>
            </p:spPr>
            <p:txBody>
              <a:bodyPr wrap="square" rtlCol="0">
                <a:spAutoFit/>
              </a:bodyPr>
              <a:lstStyle/>
              <a:p>
                <a:r>
                  <a:rPr lang="en-GB" sz="1400" b="1" dirty="0" smtClean="0"/>
                  <a:t>De-duplication B</a:t>
                </a:r>
                <a:endParaRPr lang="en-GB" sz="1400" b="1" dirty="0"/>
              </a:p>
            </p:txBody>
          </p:sp>
          <p:sp>
            <p:nvSpPr>
              <p:cNvPr id="24" name="TextBox 23"/>
              <p:cNvSpPr txBox="1"/>
              <p:nvPr/>
            </p:nvSpPr>
            <p:spPr>
              <a:xfrm>
                <a:off x="9472671" y="2875593"/>
                <a:ext cx="1457325" cy="307777"/>
              </a:xfrm>
              <a:prstGeom prst="rect">
                <a:avLst/>
              </a:prstGeom>
              <a:noFill/>
            </p:spPr>
            <p:txBody>
              <a:bodyPr wrap="square" rtlCol="0">
                <a:spAutoFit/>
              </a:bodyPr>
              <a:lstStyle/>
              <a:p>
                <a:r>
                  <a:rPr lang="en-GB" sz="1400" b="1" dirty="0" smtClean="0"/>
                  <a:t>De-duplication C</a:t>
                </a:r>
                <a:endParaRPr lang="en-GB" sz="1400" b="1" dirty="0"/>
              </a:p>
            </p:txBody>
          </p:sp>
        </p:grpSp>
        <p:grpSp>
          <p:nvGrpSpPr>
            <p:cNvPr id="32" name="Group 31"/>
            <p:cNvGrpSpPr/>
            <p:nvPr/>
          </p:nvGrpSpPr>
          <p:grpSpPr>
            <a:xfrm>
              <a:off x="4286064" y="1830350"/>
              <a:ext cx="1094827" cy="1302592"/>
              <a:chOff x="2629591" y="86303"/>
              <a:chExt cx="1094827" cy="130259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1041" y="86303"/>
                <a:ext cx="696010" cy="1110793"/>
              </a:xfrm>
              <a:prstGeom prst="rect">
                <a:avLst/>
              </a:prstGeom>
            </p:spPr>
          </p:pic>
          <p:sp>
            <p:nvSpPr>
              <p:cNvPr id="25" name="TextBox 24"/>
              <p:cNvSpPr txBox="1"/>
              <p:nvPr/>
            </p:nvSpPr>
            <p:spPr>
              <a:xfrm>
                <a:off x="2629591" y="865675"/>
                <a:ext cx="1094827" cy="523220"/>
              </a:xfrm>
              <a:prstGeom prst="rect">
                <a:avLst/>
              </a:prstGeom>
              <a:noFill/>
            </p:spPr>
            <p:txBody>
              <a:bodyPr wrap="square" rtlCol="0">
                <a:spAutoFit/>
              </a:bodyPr>
              <a:lstStyle/>
              <a:p>
                <a:r>
                  <a:rPr lang="en-GB" sz="1400" dirty="0" smtClean="0"/>
                  <a:t>Researchers for Study A</a:t>
                </a:r>
                <a:endParaRPr lang="en-GB" sz="1400" dirty="0"/>
              </a:p>
            </p:txBody>
          </p:sp>
        </p:grpSp>
        <p:grpSp>
          <p:nvGrpSpPr>
            <p:cNvPr id="34" name="Group 33"/>
            <p:cNvGrpSpPr/>
            <p:nvPr/>
          </p:nvGrpSpPr>
          <p:grpSpPr>
            <a:xfrm>
              <a:off x="7340128" y="4591913"/>
              <a:ext cx="1094827" cy="1302592"/>
              <a:chOff x="4228588" y="120279"/>
              <a:chExt cx="1094827" cy="1302592"/>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0038" y="120279"/>
                <a:ext cx="696010" cy="1110793"/>
              </a:xfrm>
              <a:prstGeom prst="rect">
                <a:avLst/>
              </a:prstGeom>
            </p:spPr>
          </p:pic>
          <p:sp>
            <p:nvSpPr>
              <p:cNvPr id="29" name="TextBox 28"/>
              <p:cNvSpPr txBox="1"/>
              <p:nvPr/>
            </p:nvSpPr>
            <p:spPr>
              <a:xfrm>
                <a:off x="4228588" y="899651"/>
                <a:ext cx="1094827" cy="523220"/>
              </a:xfrm>
              <a:prstGeom prst="rect">
                <a:avLst/>
              </a:prstGeom>
              <a:noFill/>
            </p:spPr>
            <p:txBody>
              <a:bodyPr wrap="square" rtlCol="0">
                <a:spAutoFit/>
              </a:bodyPr>
              <a:lstStyle/>
              <a:p>
                <a:r>
                  <a:rPr lang="en-GB" sz="1400" dirty="0" smtClean="0"/>
                  <a:t>Researchers for Study B</a:t>
                </a:r>
                <a:endParaRPr lang="en-GB" sz="1400" dirty="0"/>
              </a:p>
            </p:txBody>
          </p:sp>
        </p:grpSp>
        <p:grpSp>
          <p:nvGrpSpPr>
            <p:cNvPr id="33" name="Group 32"/>
            <p:cNvGrpSpPr/>
            <p:nvPr/>
          </p:nvGrpSpPr>
          <p:grpSpPr>
            <a:xfrm>
              <a:off x="9712340" y="2109369"/>
              <a:ext cx="1094827" cy="1302592"/>
              <a:chOff x="5827585" y="120279"/>
              <a:chExt cx="1094827" cy="1302592"/>
            </a:xfrm>
          </p:grpSpPr>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9035" y="120279"/>
                <a:ext cx="696010" cy="1110793"/>
              </a:xfrm>
              <a:prstGeom prst="rect">
                <a:avLst/>
              </a:prstGeom>
            </p:spPr>
          </p:pic>
          <p:sp>
            <p:nvSpPr>
              <p:cNvPr id="31" name="TextBox 30"/>
              <p:cNvSpPr txBox="1"/>
              <p:nvPr/>
            </p:nvSpPr>
            <p:spPr>
              <a:xfrm>
                <a:off x="5827585" y="899651"/>
                <a:ext cx="1094827" cy="523220"/>
              </a:xfrm>
              <a:prstGeom prst="rect">
                <a:avLst/>
              </a:prstGeom>
              <a:noFill/>
            </p:spPr>
            <p:txBody>
              <a:bodyPr wrap="square" rtlCol="0">
                <a:spAutoFit/>
              </a:bodyPr>
              <a:lstStyle/>
              <a:p>
                <a:r>
                  <a:rPr lang="en-GB" sz="1400" dirty="0" smtClean="0"/>
                  <a:t>Researchers for Study C</a:t>
                </a:r>
                <a:endParaRPr lang="en-GB" sz="1400" dirty="0"/>
              </a:p>
            </p:txBody>
          </p:sp>
        </p:grpSp>
        <p:cxnSp>
          <p:nvCxnSpPr>
            <p:cNvPr id="39" name="Straight Arrow Connector 38"/>
            <p:cNvCxnSpPr>
              <a:endCxn id="22" idx="1"/>
            </p:cNvCxnSpPr>
            <p:nvPr/>
          </p:nvCxnSpPr>
          <p:spPr>
            <a:xfrm flipV="1">
              <a:off x="2895194" y="3498497"/>
              <a:ext cx="1657056" cy="5125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724119" y="2446208"/>
              <a:ext cx="738890" cy="965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111123" y="2393793"/>
              <a:ext cx="1225992" cy="4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253204" y="5487865"/>
              <a:ext cx="177224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13650" y="4251997"/>
              <a:ext cx="23594" cy="12358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724119" y="3619500"/>
              <a:ext cx="1128067" cy="6149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956356" y="3970551"/>
              <a:ext cx="25674" cy="6637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870218" y="4144766"/>
              <a:ext cx="844264" cy="5331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5839183" y="2710521"/>
              <a:ext cx="2298405" cy="1222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9035792" y="2821956"/>
              <a:ext cx="699366" cy="63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1023652" y="4677953"/>
              <a:ext cx="520657" cy="11355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1263265" y="5661328"/>
              <a:ext cx="878691" cy="1762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1097422" y="5089321"/>
              <a:ext cx="1383740" cy="7094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109303" y="5454542"/>
              <a:ext cx="1421692" cy="646331"/>
            </a:xfrm>
            <a:prstGeom prst="rect">
              <a:avLst/>
            </a:prstGeom>
            <a:noFill/>
          </p:spPr>
          <p:txBody>
            <a:bodyPr wrap="square" rtlCol="0">
              <a:spAutoFit/>
            </a:bodyPr>
            <a:lstStyle/>
            <a:p>
              <a:r>
                <a:rPr lang="en-GB" dirty="0" smtClean="0"/>
                <a:t>Repetitive development</a:t>
              </a:r>
              <a:endParaRPr lang="en-GB" dirty="0"/>
            </a:p>
          </p:txBody>
        </p:sp>
        <p:cxnSp>
          <p:nvCxnSpPr>
            <p:cNvPr id="71" name="Straight Connector 70"/>
            <p:cNvCxnSpPr/>
            <p:nvPr/>
          </p:nvCxnSpPr>
          <p:spPr>
            <a:xfrm>
              <a:off x="2891325" y="4677953"/>
              <a:ext cx="2544193" cy="845940"/>
            </a:xfrm>
            <a:prstGeom prst="line">
              <a:avLst/>
            </a:prstGeom>
            <a:ln w="25400">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328793" y="4215511"/>
              <a:ext cx="213450" cy="1285974"/>
            </a:xfrm>
            <a:prstGeom prst="line">
              <a:avLst/>
            </a:prstGeom>
            <a:ln w="25400">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5615996" y="3220162"/>
              <a:ext cx="2065189" cy="2303731"/>
            </a:xfrm>
            <a:prstGeom prst="line">
              <a:avLst/>
            </a:prstGeom>
            <a:ln w="25400">
              <a:solidFill>
                <a:srgbClr val="FF0000"/>
              </a:solidFill>
              <a:head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967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231055" y="535594"/>
            <a:ext cx="3795514" cy="1605488"/>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p:cNvGrpSpPr/>
          <p:nvPr/>
        </p:nvGrpSpPr>
        <p:grpSpPr>
          <a:xfrm>
            <a:off x="3458370" y="1534590"/>
            <a:ext cx="449179" cy="617704"/>
            <a:chOff x="1884654" y="2799450"/>
            <a:chExt cx="449179" cy="617704"/>
          </a:xfrm>
        </p:grpSpPr>
        <p:sp>
          <p:nvSpPr>
            <p:cNvPr id="5" name="Cube 4"/>
            <p:cNvSpPr/>
            <p:nvPr/>
          </p:nvSpPr>
          <p:spPr>
            <a:xfrm>
              <a:off x="1910124" y="2964761"/>
              <a:ext cx="423709" cy="347442"/>
            </a:xfrm>
            <a:prstGeom prst="cube">
              <a:avLst/>
            </a:prstGeom>
            <a:gradFill flip="none" rotWithShape="1">
              <a:gsLst>
                <a:gs pos="0">
                  <a:schemeClr val="accent1">
                    <a:lumMod val="5000"/>
                    <a:lumOff val="95000"/>
                  </a:schemeClr>
                </a:gs>
                <a:gs pos="100000">
                  <a:schemeClr val="bg1">
                    <a:lumMod val="50000"/>
                  </a:schemeClr>
                </a:gs>
                <a:gs pos="51000">
                  <a:schemeClr val="bg1">
                    <a:lumMod val="95000"/>
                  </a:schemeClr>
                </a:gs>
                <a:gs pos="100000">
                  <a:schemeClr val="accent1">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Block Arc 5"/>
            <p:cNvSpPr/>
            <p:nvPr/>
          </p:nvSpPr>
          <p:spPr>
            <a:xfrm>
              <a:off x="1991476" y="2799450"/>
              <a:ext cx="261005" cy="419472"/>
            </a:xfrm>
            <a:prstGeom prst="blockArc">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Box 6"/>
            <p:cNvSpPr txBox="1"/>
            <p:nvPr/>
          </p:nvSpPr>
          <p:spPr>
            <a:xfrm>
              <a:off x="1884654" y="2955489"/>
              <a:ext cx="401053" cy="461665"/>
            </a:xfrm>
            <a:prstGeom prst="rect">
              <a:avLst/>
            </a:prstGeom>
            <a:noFill/>
          </p:spPr>
          <p:txBody>
            <a:bodyPr wrap="square" rtlCol="0">
              <a:spAutoFit/>
            </a:bodyPr>
            <a:lstStyle/>
            <a:p>
              <a:r>
                <a:rPr lang="en-GB" sz="2400" b="1" dirty="0" smtClean="0"/>
                <a:t>1</a:t>
              </a:r>
              <a:endParaRPr lang="en-GB" sz="2400" b="1" dirty="0"/>
            </a:p>
          </p:txBody>
        </p:sp>
      </p:grpSp>
      <p:sp>
        <p:nvSpPr>
          <p:cNvPr id="19" name="TextBox 18"/>
          <p:cNvSpPr txBox="1"/>
          <p:nvPr/>
        </p:nvSpPr>
        <p:spPr>
          <a:xfrm>
            <a:off x="256681" y="535594"/>
            <a:ext cx="2101516" cy="369332"/>
          </a:xfrm>
          <a:prstGeom prst="rect">
            <a:avLst/>
          </a:prstGeom>
          <a:noFill/>
        </p:spPr>
        <p:txBody>
          <a:bodyPr wrap="square" rtlCol="0">
            <a:spAutoFit/>
          </a:bodyPr>
          <a:lstStyle/>
          <a:p>
            <a:r>
              <a:rPr lang="en-GB" b="1" dirty="0" smtClean="0"/>
              <a:t>Field Level Checks</a:t>
            </a:r>
            <a:endParaRPr lang="en-GB" b="1" dirty="0"/>
          </a:p>
        </p:txBody>
      </p:sp>
      <p:grpSp>
        <p:nvGrpSpPr>
          <p:cNvPr id="27" name="Group 26"/>
          <p:cNvGrpSpPr/>
          <p:nvPr/>
        </p:nvGrpSpPr>
        <p:grpSpPr>
          <a:xfrm>
            <a:off x="258351" y="853160"/>
            <a:ext cx="3422308" cy="1347559"/>
            <a:chOff x="593558" y="2249836"/>
            <a:chExt cx="3422308" cy="1244608"/>
          </a:xfrm>
        </p:grpSpPr>
        <p:sp>
          <p:nvSpPr>
            <p:cNvPr id="22" name="TextBox 21"/>
            <p:cNvSpPr txBox="1"/>
            <p:nvPr/>
          </p:nvSpPr>
          <p:spPr>
            <a:xfrm>
              <a:off x="593558" y="2249836"/>
              <a:ext cx="1941095"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blank value: null, ‘’</a:t>
              </a:r>
              <a:endParaRPr lang="en-GB" sz="1400" dirty="0"/>
            </a:p>
          </p:txBody>
        </p:sp>
        <p:sp>
          <p:nvSpPr>
            <p:cNvPr id="23" name="TextBox 22"/>
            <p:cNvSpPr txBox="1"/>
            <p:nvPr/>
          </p:nvSpPr>
          <p:spPr>
            <a:xfrm>
              <a:off x="593558" y="2462569"/>
              <a:ext cx="3422308"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unrealistic birth weight in any scenario: “8000g”</a:t>
              </a:r>
              <a:endParaRPr lang="en-GB" sz="1400" dirty="0"/>
            </a:p>
          </p:txBody>
        </p:sp>
        <p:sp>
          <p:nvSpPr>
            <p:cNvPr id="24" name="TextBox 23"/>
            <p:cNvSpPr txBox="1"/>
            <p:nvPr/>
          </p:nvSpPr>
          <p:spPr>
            <a:xfrm>
              <a:off x="599767" y="2858661"/>
              <a:ext cx="3378192"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unrealistic maternal age: 60 years old</a:t>
              </a:r>
              <a:endParaRPr lang="en-GB" sz="1400" dirty="0"/>
            </a:p>
          </p:txBody>
        </p:sp>
        <p:sp>
          <p:nvSpPr>
            <p:cNvPr id="25" name="TextBox 24"/>
            <p:cNvSpPr txBox="1"/>
            <p:nvPr/>
          </p:nvSpPr>
          <p:spPr>
            <a:xfrm>
              <a:off x="601579" y="3006018"/>
              <a:ext cx="1989220"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unknown value: “9”</a:t>
              </a:r>
              <a:endParaRPr lang="en-GB" sz="1400" dirty="0"/>
            </a:p>
          </p:txBody>
        </p:sp>
        <p:sp>
          <p:nvSpPr>
            <p:cNvPr id="26" name="TextBox 25"/>
            <p:cNvSpPr txBox="1"/>
            <p:nvPr/>
          </p:nvSpPr>
          <p:spPr>
            <a:xfrm>
              <a:off x="599767" y="3186667"/>
              <a:ext cx="1828800"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illegal sex: “M” </a:t>
              </a:r>
              <a:endParaRPr lang="en-GB" sz="1400" dirty="0"/>
            </a:p>
          </p:txBody>
        </p:sp>
      </p:grpSp>
      <p:sp>
        <p:nvSpPr>
          <p:cNvPr id="32" name="Rounded Rectangle 31"/>
          <p:cNvSpPr/>
          <p:nvPr/>
        </p:nvSpPr>
        <p:spPr>
          <a:xfrm>
            <a:off x="4221140" y="546416"/>
            <a:ext cx="3485508" cy="158064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8" name="Group 37"/>
          <p:cNvGrpSpPr/>
          <p:nvPr/>
        </p:nvGrpSpPr>
        <p:grpSpPr>
          <a:xfrm>
            <a:off x="7056957" y="1423879"/>
            <a:ext cx="548112" cy="691767"/>
            <a:chOff x="1822671" y="4486441"/>
            <a:chExt cx="548112" cy="691767"/>
          </a:xfrm>
        </p:grpSpPr>
        <p:sp>
          <p:nvSpPr>
            <p:cNvPr id="10" name="Cube 9"/>
            <p:cNvSpPr/>
            <p:nvPr/>
          </p:nvSpPr>
          <p:spPr>
            <a:xfrm>
              <a:off x="1858095" y="4675357"/>
              <a:ext cx="512688" cy="420405"/>
            </a:xfrm>
            <a:prstGeom prst="cube">
              <a:avLst/>
            </a:prstGeom>
            <a:gradFill flip="none" rotWithShape="1">
              <a:gsLst>
                <a:gs pos="0">
                  <a:schemeClr val="accent1">
                    <a:lumMod val="5000"/>
                    <a:lumOff val="95000"/>
                  </a:schemeClr>
                </a:gs>
                <a:gs pos="100000">
                  <a:schemeClr val="bg1">
                    <a:lumMod val="50000"/>
                  </a:schemeClr>
                </a:gs>
                <a:gs pos="36000">
                  <a:schemeClr val="bg1">
                    <a:lumMod val="85000"/>
                  </a:schemeClr>
                </a:gs>
                <a:gs pos="100000">
                  <a:schemeClr val="bg1">
                    <a:lumMod val="5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Block Arc 10"/>
            <p:cNvSpPr/>
            <p:nvPr/>
          </p:nvSpPr>
          <p:spPr>
            <a:xfrm>
              <a:off x="1956531" y="4486441"/>
              <a:ext cx="315817" cy="507561"/>
            </a:xfrm>
            <a:prstGeom prst="blockArc">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TextBox 11"/>
            <p:cNvSpPr txBox="1"/>
            <p:nvPr/>
          </p:nvSpPr>
          <p:spPr>
            <a:xfrm>
              <a:off x="1822671" y="4716543"/>
              <a:ext cx="548112" cy="461665"/>
            </a:xfrm>
            <a:prstGeom prst="rect">
              <a:avLst/>
            </a:prstGeom>
            <a:noFill/>
          </p:spPr>
          <p:txBody>
            <a:bodyPr wrap="square" rtlCol="0">
              <a:spAutoFit/>
            </a:bodyPr>
            <a:lstStyle/>
            <a:p>
              <a:r>
                <a:rPr lang="en-GB" sz="2400" b="1" dirty="0" smtClean="0"/>
                <a:t>10</a:t>
              </a:r>
              <a:endParaRPr lang="en-GB" sz="2400" b="1" dirty="0"/>
            </a:p>
          </p:txBody>
        </p:sp>
      </p:grpSp>
      <p:grpSp>
        <p:nvGrpSpPr>
          <p:cNvPr id="37" name="Group 36"/>
          <p:cNvGrpSpPr/>
          <p:nvPr/>
        </p:nvGrpSpPr>
        <p:grpSpPr>
          <a:xfrm>
            <a:off x="4288961" y="583020"/>
            <a:ext cx="3396219" cy="1414900"/>
            <a:chOff x="4641884" y="772899"/>
            <a:chExt cx="3396219" cy="1414900"/>
          </a:xfrm>
        </p:grpSpPr>
        <p:sp>
          <p:nvSpPr>
            <p:cNvPr id="20" name="TextBox 19"/>
            <p:cNvSpPr txBox="1"/>
            <p:nvPr/>
          </p:nvSpPr>
          <p:spPr>
            <a:xfrm>
              <a:off x="4641884" y="772899"/>
              <a:ext cx="2771273" cy="369332"/>
            </a:xfrm>
            <a:prstGeom prst="rect">
              <a:avLst/>
            </a:prstGeom>
            <a:noFill/>
          </p:spPr>
          <p:txBody>
            <a:bodyPr wrap="square" rtlCol="0">
              <a:spAutoFit/>
            </a:bodyPr>
            <a:lstStyle/>
            <a:p>
              <a:r>
                <a:rPr lang="en-GB" b="1" dirty="0" smtClean="0"/>
                <a:t>Intra-Record Level Checks</a:t>
              </a:r>
              <a:endParaRPr lang="en-GB" b="1" dirty="0"/>
            </a:p>
          </p:txBody>
        </p:sp>
        <p:sp>
          <p:nvSpPr>
            <p:cNvPr id="28" name="TextBox 27"/>
            <p:cNvSpPr txBox="1"/>
            <p:nvPr/>
          </p:nvSpPr>
          <p:spPr>
            <a:xfrm>
              <a:off x="4648171" y="1047720"/>
              <a:ext cx="3389932"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number of babies field </a:t>
              </a:r>
              <a:r>
                <a:rPr lang="en-GB" sz="1400" dirty="0" smtClean="0"/>
                <a:t>shows “1” but fields are filled in for two babies</a:t>
              </a:r>
              <a:endParaRPr lang="en-GB" sz="1400" dirty="0"/>
            </a:p>
          </p:txBody>
        </p:sp>
        <p:sp>
          <p:nvSpPr>
            <p:cNvPr id="29" name="TextBox 28"/>
            <p:cNvSpPr txBox="1"/>
            <p:nvPr/>
          </p:nvSpPr>
          <p:spPr>
            <a:xfrm>
              <a:off x="4641884" y="1449135"/>
              <a:ext cx="2861828"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unrealistic live birth weight given sex and gestation age: male at 35 weeks is 200 grams</a:t>
              </a:r>
              <a:endParaRPr lang="en-GB" sz="1400" dirty="0"/>
            </a:p>
          </p:txBody>
        </p:sp>
      </p:grpSp>
      <p:sp>
        <p:nvSpPr>
          <p:cNvPr id="33" name="Rounded Rectangle 32"/>
          <p:cNvSpPr/>
          <p:nvPr/>
        </p:nvSpPr>
        <p:spPr>
          <a:xfrm>
            <a:off x="7871227" y="535593"/>
            <a:ext cx="3983889" cy="157758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5" name="Group 34"/>
          <p:cNvGrpSpPr/>
          <p:nvPr/>
        </p:nvGrpSpPr>
        <p:grpSpPr>
          <a:xfrm>
            <a:off x="11052562" y="1236019"/>
            <a:ext cx="740578" cy="835923"/>
            <a:chOff x="8948854" y="4156761"/>
            <a:chExt cx="740578" cy="835923"/>
          </a:xfrm>
        </p:grpSpPr>
        <p:sp>
          <p:nvSpPr>
            <p:cNvPr id="13" name="Cube 12"/>
            <p:cNvSpPr/>
            <p:nvPr/>
          </p:nvSpPr>
          <p:spPr>
            <a:xfrm>
              <a:off x="9007044" y="4408227"/>
              <a:ext cx="682388" cy="559560"/>
            </a:xfrm>
            <a:prstGeom prst="cube">
              <a:avLst/>
            </a:prstGeom>
            <a:gradFill flip="none" rotWithShape="1">
              <a:gsLst>
                <a:gs pos="0">
                  <a:schemeClr val="accent1">
                    <a:lumMod val="5000"/>
                    <a:lumOff val="95000"/>
                  </a:schemeClr>
                </a:gs>
                <a:gs pos="100000">
                  <a:schemeClr val="bg1">
                    <a:lumMod val="50000"/>
                  </a:schemeClr>
                </a:gs>
                <a:gs pos="39000">
                  <a:schemeClr val="bg1">
                    <a:lumMod val="65000"/>
                  </a:schemeClr>
                </a:gs>
                <a:gs pos="100000">
                  <a:schemeClr val="tx1">
                    <a:lumMod val="75000"/>
                    <a:lumOff val="25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Block Arc 13"/>
            <p:cNvSpPr/>
            <p:nvPr/>
          </p:nvSpPr>
          <p:spPr>
            <a:xfrm>
              <a:off x="9138062" y="4156761"/>
              <a:ext cx="420353" cy="675564"/>
            </a:xfrm>
            <a:prstGeom prst="blockArc">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p:cNvSpPr txBox="1"/>
            <p:nvPr/>
          </p:nvSpPr>
          <p:spPr>
            <a:xfrm>
              <a:off x="8948854" y="4531019"/>
              <a:ext cx="740578" cy="461665"/>
            </a:xfrm>
            <a:prstGeom prst="rect">
              <a:avLst/>
            </a:prstGeom>
            <a:noFill/>
          </p:spPr>
          <p:txBody>
            <a:bodyPr wrap="square" rtlCol="0">
              <a:spAutoFit/>
            </a:bodyPr>
            <a:lstStyle/>
            <a:p>
              <a:r>
                <a:rPr lang="en-GB" sz="2400" b="1" dirty="0" smtClean="0"/>
                <a:t>100</a:t>
              </a:r>
              <a:endParaRPr lang="en-GB" sz="2400" b="1" dirty="0"/>
            </a:p>
          </p:txBody>
        </p:sp>
      </p:grpSp>
      <p:grpSp>
        <p:nvGrpSpPr>
          <p:cNvPr id="39" name="Group 38"/>
          <p:cNvGrpSpPr/>
          <p:nvPr/>
        </p:nvGrpSpPr>
        <p:grpSpPr>
          <a:xfrm>
            <a:off x="7942509" y="583020"/>
            <a:ext cx="3295982" cy="1447118"/>
            <a:chOff x="8565576" y="772899"/>
            <a:chExt cx="3295982" cy="1447118"/>
          </a:xfrm>
        </p:grpSpPr>
        <p:sp>
          <p:nvSpPr>
            <p:cNvPr id="21" name="TextBox 20"/>
            <p:cNvSpPr txBox="1"/>
            <p:nvPr/>
          </p:nvSpPr>
          <p:spPr>
            <a:xfrm>
              <a:off x="8574506" y="772899"/>
              <a:ext cx="2697115" cy="369332"/>
            </a:xfrm>
            <a:prstGeom prst="rect">
              <a:avLst/>
            </a:prstGeom>
            <a:noFill/>
          </p:spPr>
          <p:txBody>
            <a:bodyPr wrap="square" rtlCol="0">
              <a:spAutoFit/>
            </a:bodyPr>
            <a:lstStyle/>
            <a:p>
              <a:r>
                <a:rPr lang="en-GB" b="1" dirty="0" smtClean="0"/>
                <a:t>Inter-Record Level Checks</a:t>
              </a:r>
              <a:endParaRPr lang="en-GB" b="1" dirty="0"/>
            </a:p>
          </p:txBody>
        </p:sp>
        <p:sp>
          <p:nvSpPr>
            <p:cNvPr id="30" name="TextBox 29"/>
            <p:cNvSpPr txBox="1"/>
            <p:nvPr/>
          </p:nvSpPr>
          <p:spPr>
            <a:xfrm>
              <a:off x="8565576" y="1050466"/>
              <a:ext cx="329598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duplicate record</a:t>
              </a:r>
            </a:p>
            <a:p>
              <a:pPr marL="285750" indent="-285750">
                <a:buFont typeface="Arial" panose="020B0604020202020204" pitchFamily="34" charset="0"/>
                <a:buChar char="•"/>
              </a:pPr>
              <a:r>
                <a:rPr lang="en-GB" sz="1400" dirty="0" smtClean="0"/>
                <a:t>unrealistic interval between successive delivery episodes: same mother delivers live births on 01/01/2008 and again on 01/02/2008</a:t>
              </a:r>
              <a:endParaRPr lang="en-GB" sz="1400" dirty="0"/>
            </a:p>
          </p:txBody>
        </p:sp>
      </p:grpSp>
      <p:grpSp>
        <p:nvGrpSpPr>
          <p:cNvPr id="96" name="Group 95"/>
          <p:cNvGrpSpPr/>
          <p:nvPr/>
        </p:nvGrpSpPr>
        <p:grpSpPr>
          <a:xfrm>
            <a:off x="2341841" y="3528774"/>
            <a:ext cx="3101563" cy="1927899"/>
            <a:chOff x="4245202" y="3354027"/>
            <a:chExt cx="3101563" cy="1927899"/>
          </a:xfrm>
        </p:grpSpPr>
        <p:grpSp>
          <p:nvGrpSpPr>
            <p:cNvPr id="64" name="Group 63"/>
            <p:cNvGrpSpPr/>
            <p:nvPr/>
          </p:nvGrpSpPr>
          <p:grpSpPr>
            <a:xfrm>
              <a:off x="4245202" y="3354027"/>
              <a:ext cx="3101563" cy="1850308"/>
              <a:chOff x="3961633" y="2952585"/>
              <a:chExt cx="3101563" cy="1850308"/>
            </a:xfrm>
          </p:grpSpPr>
          <p:sp>
            <p:nvSpPr>
              <p:cNvPr id="43" name="Rectangle 42"/>
              <p:cNvSpPr/>
              <p:nvPr/>
            </p:nvSpPr>
            <p:spPr>
              <a:xfrm>
                <a:off x="3994484" y="2983832"/>
                <a:ext cx="2934852" cy="1812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994484" y="2976777"/>
                <a:ext cx="2934852" cy="228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994482" y="3208617"/>
                <a:ext cx="2934852" cy="228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p:cNvSpPr txBox="1"/>
              <p:nvPr/>
            </p:nvSpPr>
            <p:spPr>
              <a:xfrm>
                <a:off x="3961633" y="2952585"/>
                <a:ext cx="3101563" cy="277000"/>
              </a:xfrm>
              <a:prstGeom prst="rect">
                <a:avLst/>
              </a:prstGeom>
              <a:noFill/>
            </p:spPr>
            <p:txBody>
              <a:bodyPr wrap="square" rtlCol="0">
                <a:spAutoFit/>
              </a:bodyPr>
              <a:lstStyle/>
              <a:p>
                <a:r>
                  <a:rPr lang="en-GB" sz="1200" b="1" dirty="0" smtClean="0"/>
                  <a:t>field1     field2     field3     field4     ...      </a:t>
                </a:r>
                <a:r>
                  <a:rPr lang="en-GB" sz="1200" b="1" dirty="0" err="1" smtClean="0"/>
                  <a:t>fieldn</a:t>
                </a:r>
                <a:endParaRPr lang="en-GB" sz="1200" b="1" dirty="0"/>
              </a:p>
            </p:txBody>
          </p:sp>
          <p:sp>
            <p:nvSpPr>
              <p:cNvPr id="51" name="Rectangle 50"/>
              <p:cNvSpPr/>
              <p:nvPr/>
            </p:nvSpPr>
            <p:spPr>
              <a:xfrm>
                <a:off x="3994486" y="3437234"/>
                <a:ext cx="2934852" cy="223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3994484" y="3661119"/>
                <a:ext cx="2934852" cy="228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3994482" y="3883700"/>
                <a:ext cx="2934852" cy="228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994482" y="4107585"/>
                <a:ext cx="2934852" cy="228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3994482" y="4330166"/>
                <a:ext cx="2934852" cy="228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flipH="1">
                <a:off x="4476750" y="2983832"/>
                <a:ext cx="9526" cy="18120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029200" y="2990887"/>
                <a:ext cx="9526" cy="18120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572124" y="2976777"/>
                <a:ext cx="9526" cy="18120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054390" y="2990887"/>
                <a:ext cx="9526" cy="18120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482336" y="2990887"/>
                <a:ext cx="9526" cy="18120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4429532" y="4758326"/>
              <a:ext cx="126862" cy="523600"/>
              <a:chOff x="3617960" y="3661119"/>
              <a:chExt cx="126862" cy="523600"/>
            </a:xfrm>
          </p:grpSpPr>
          <p:sp>
            <p:nvSpPr>
              <p:cNvPr id="65" name="TextBox 64"/>
              <p:cNvSpPr txBox="1"/>
              <p:nvPr/>
            </p:nvSpPr>
            <p:spPr>
              <a:xfrm>
                <a:off x="3618205" y="3661119"/>
                <a:ext cx="126617" cy="369332"/>
              </a:xfrm>
              <a:prstGeom prst="rect">
                <a:avLst/>
              </a:prstGeom>
              <a:noFill/>
            </p:spPr>
            <p:txBody>
              <a:bodyPr wrap="square" rtlCol="0">
                <a:spAutoFit/>
              </a:bodyPr>
              <a:lstStyle/>
              <a:p>
                <a:r>
                  <a:rPr lang="en-GB" dirty="0" smtClean="0"/>
                  <a:t>.</a:t>
                </a:r>
              </a:p>
            </p:txBody>
          </p:sp>
          <p:sp>
            <p:nvSpPr>
              <p:cNvPr id="66" name="TextBox 65"/>
              <p:cNvSpPr txBox="1"/>
              <p:nvPr/>
            </p:nvSpPr>
            <p:spPr>
              <a:xfrm>
                <a:off x="3618203" y="3738253"/>
                <a:ext cx="126617" cy="369332"/>
              </a:xfrm>
              <a:prstGeom prst="rect">
                <a:avLst/>
              </a:prstGeom>
              <a:noFill/>
            </p:spPr>
            <p:txBody>
              <a:bodyPr wrap="square" rtlCol="0">
                <a:spAutoFit/>
              </a:bodyPr>
              <a:lstStyle/>
              <a:p>
                <a:r>
                  <a:rPr lang="en-GB" dirty="0" smtClean="0"/>
                  <a:t>.</a:t>
                </a:r>
              </a:p>
            </p:txBody>
          </p:sp>
          <p:sp>
            <p:nvSpPr>
              <p:cNvPr id="67" name="TextBox 66"/>
              <p:cNvSpPr txBox="1"/>
              <p:nvPr/>
            </p:nvSpPr>
            <p:spPr>
              <a:xfrm>
                <a:off x="3617960" y="3815387"/>
                <a:ext cx="126617" cy="369332"/>
              </a:xfrm>
              <a:prstGeom prst="rect">
                <a:avLst/>
              </a:prstGeom>
              <a:noFill/>
            </p:spPr>
            <p:txBody>
              <a:bodyPr wrap="square" rtlCol="0">
                <a:spAutoFit/>
              </a:bodyPr>
              <a:lstStyle/>
              <a:p>
                <a:r>
                  <a:rPr lang="en-GB" dirty="0" smtClean="0"/>
                  <a:t>.</a:t>
                </a:r>
              </a:p>
            </p:txBody>
          </p:sp>
        </p:grpSp>
        <p:grpSp>
          <p:nvGrpSpPr>
            <p:cNvPr id="69" name="Group 68"/>
            <p:cNvGrpSpPr/>
            <p:nvPr/>
          </p:nvGrpSpPr>
          <p:grpSpPr>
            <a:xfrm>
              <a:off x="4942784" y="4758326"/>
              <a:ext cx="126862" cy="523600"/>
              <a:chOff x="3617960" y="3661119"/>
              <a:chExt cx="126862" cy="523600"/>
            </a:xfrm>
          </p:grpSpPr>
          <p:sp>
            <p:nvSpPr>
              <p:cNvPr id="70" name="TextBox 69"/>
              <p:cNvSpPr txBox="1"/>
              <p:nvPr/>
            </p:nvSpPr>
            <p:spPr>
              <a:xfrm>
                <a:off x="3618205" y="3661119"/>
                <a:ext cx="126617" cy="369332"/>
              </a:xfrm>
              <a:prstGeom prst="rect">
                <a:avLst/>
              </a:prstGeom>
              <a:noFill/>
            </p:spPr>
            <p:txBody>
              <a:bodyPr wrap="square" rtlCol="0">
                <a:spAutoFit/>
              </a:bodyPr>
              <a:lstStyle/>
              <a:p>
                <a:r>
                  <a:rPr lang="en-GB" dirty="0" smtClean="0"/>
                  <a:t>.</a:t>
                </a:r>
              </a:p>
            </p:txBody>
          </p:sp>
          <p:sp>
            <p:nvSpPr>
              <p:cNvPr id="71" name="TextBox 70"/>
              <p:cNvSpPr txBox="1"/>
              <p:nvPr/>
            </p:nvSpPr>
            <p:spPr>
              <a:xfrm>
                <a:off x="3618203" y="3738253"/>
                <a:ext cx="126617" cy="369332"/>
              </a:xfrm>
              <a:prstGeom prst="rect">
                <a:avLst/>
              </a:prstGeom>
              <a:noFill/>
            </p:spPr>
            <p:txBody>
              <a:bodyPr wrap="square" rtlCol="0">
                <a:spAutoFit/>
              </a:bodyPr>
              <a:lstStyle/>
              <a:p>
                <a:r>
                  <a:rPr lang="en-GB" dirty="0" smtClean="0"/>
                  <a:t>.</a:t>
                </a:r>
              </a:p>
            </p:txBody>
          </p:sp>
          <p:sp>
            <p:nvSpPr>
              <p:cNvPr id="72" name="TextBox 71"/>
              <p:cNvSpPr txBox="1"/>
              <p:nvPr/>
            </p:nvSpPr>
            <p:spPr>
              <a:xfrm>
                <a:off x="3617960" y="3815387"/>
                <a:ext cx="126617" cy="369332"/>
              </a:xfrm>
              <a:prstGeom prst="rect">
                <a:avLst/>
              </a:prstGeom>
              <a:noFill/>
            </p:spPr>
            <p:txBody>
              <a:bodyPr wrap="square" rtlCol="0">
                <a:spAutoFit/>
              </a:bodyPr>
              <a:lstStyle/>
              <a:p>
                <a:r>
                  <a:rPr lang="en-GB" dirty="0" smtClean="0"/>
                  <a:t>.</a:t>
                </a:r>
              </a:p>
            </p:txBody>
          </p:sp>
        </p:grpSp>
        <p:grpSp>
          <p:nvGrpSpPr>
            <p:cNvPr id="73" name="Group 72"/>
            <p:cNvGrpSpPr/>
            <p:nvPr/>
          </p:nvGrpSpPr>
          <p:grpSpPr>
            <a:xfrm>
              <a:off x="5491067" y="4757397"/>
              <a:ext cx="126862" cy="523600"/>
              <a:chOff x="3617960" y="3661119"/>
              <a:chExt cx="126862" cy="523600"/>
            </a:xfrm>
          </p:grpSpPr>
          <p:sp>
            <p:nvSpPr>
              <p:cNvPr id="74" name="TextBox 73"/>
              <p:cNvSpPr txBox="1"/>
              <p:nvPr/>
            </p:nvSpPr>
            <p:spPr>
              <a:xfrm>
                <a:off x="3618205" y="3661119"/>
                <a:ext cx="126617" cy="369332"/>
              </a:xfrm>
              <a:prstGeom prst="rect">
                <a:avLst/>
              </a:prstGeom>
              <a:noFill/>
            </p:spPr>
            <p:txBody>
              <a:bodyPr wrap="square" rtlCol="0">
                <a:spAutoFit/>
              </a:bodyPr>
              <a:lstStyle/>
              <a:p>
                <a:r>
                  <a:rPr lang="en-GB" dirty="0" smtClean="0"/>
                  <a:t>.</a:t>
                </a:r>
              </a:p>
            </p:txBody>
          </p:sp>
          <p:sp>
            <p:nvSpPr>
              <p:cNvPr id="75" name="TextBox 74"/>
              <p:cNvSpPr txBox="1"/>
              <p:nvPr/>
            </p:nvSpPr>
            <p:spPr>
              <a:xfrm>
                <a:off x="3618203" y="3738253"/>
                <a:ext cx="126617" cy="369332"/>
              </a:xfrm>
              <a:prstGeom prst="rect">
                <a:avLst/>
              </a:prstGeom>
              <a:noFill/>
            </p:spPr>
            <p:txBody>
              <a:bodyPr wrap="square" rtlCol="0">
                <a:spAutoFit/>
              </a:bodyPr>
              <a:lstStyle/>
              <a:p>
                <a:r>
                  <a:rPr lang="en-GB" dirty="0" smtClean="0"/>
                  <a:t>.</a:t>
                </a:r>
              </a:p>
            </p:txBody>
          </p:sp>
          <p:sp>
            <p:nvSpPr>
              <p:cNvPr id="76" name="TextBox 75"/>
              <p:cNvSpPr txBox="1"/>
              <p:nvPr/>
            </p:nvSpPr>
            <p:spPr>
              <a:xfrm>
                <a:off x="3617960" y="3815387"/>
                <a:ext cx="126617" cy="369332"/>
              </a:xfrm>
              <a:prstGeom prst="rect">
                <a:avLst/>
              </a:prstGeom>
              <a:noFill/>
            </p:spPr>
            <p:txBody>
              <a:bodyPr wrap="square" rtlCol="0">
                <a:spAutoFit/>
              </a:bodyPr>
              <a:lstStyle/>
              <a:p>
                <a:r>
                  <a:rPr lang="en-GB" dirty="0" smtClean="0"/>
                  <a:t>.</a:t>
                </a:r>
              </a:p>
            </p:txBody>
          </p:sp>
        </p:grpSp>
        <p:grpSp>
          <p:nvGrpSpPr>
            <p:cNvPr id="77" name="Group 76"/>
            <p:cNvGrpSpPr/>
            <p:nvPr/>
          </p:nvGrpSpPr>
          <p:grpSpPr>
            <a:xfrm>
              <a:off x="5990458" y="4757397"/>
              <a:ext cx="126862" cy="523600"/>
              <a:chOff x="3617960" y="3661119"/>
              <a:chExt cx="126862" cy="523600"/>
            </a:xfrm>
          </p:grpSpPr>
          <p:sp>
            <p:nvSpPr>
              <p:cNvPr id="78" name="TextBox 77"/>
              <p:cNvSpPr txBox="1"/>
              <p:nvPr/>
            </p:nvSpPr>
            <p:spPr>
              <a:xfrm>
                <a:off x="3618205" y="3661119"/>
                <a:ext cx="126617" cy="369332"/>
              </a:xfrm>
              <a:prstGeom prst="rect">
                <a:avLst/>
              </a:prstGeom>
              <a:noFill/>
            </p:spPr>
            <p:txBody>
              <a:bodyPr wrap="square" rtlCol="0">
                <a:spAutoFit/>
              </a:bodyPr>
              <a:lstStyle/>
              <a:p>
                <a:r>
                  <a:rPr lang="en-GB" dirty="0" smtClean="0"/>
                  <a:t>.</a:t>
                </a:r>
              </a:p>
            </p:txBody>
          </p:sp>
          <p:sp>
            <p:nvSpPr>
              <p:cNvPr id="79" name="TextBox 78"/>
              <p:cNvSpPr txBox="1"/>
              <p:nvPr/>
            </p:nvSpPr>
            <p:spPr>
              <a:xfrm>
                <a:off x="3618203" y="3738253"/>
                <a:ext cx="126617" cy="369332"/>
              </a:xfrm>
              <a:prstGeom prst="rect">
                <a:avLst/>
              </a:prstGeom>
              <a:noFill/>
            </p:spPr>
            <p:txBody>
              <a:bodyPr wrap="square" rtlCol="0">
                <a:spAutoFit/>
              </a:bodyPr>
              <a:lstStyle/>
              <a:p>
                <a:r>
                  <a:rPr lang="en-GB" dirty="0" smtClean="0"/>
                  <a:t>.</a:t>
                </a:r>
              </a:p>
            </p:txBody>
          </p:sp>
          <p:sp>
            <p:nvSpPr>
              <p:cNvPr id="80" name="TextBox 79"/>
              <p:cNvSpPr txBox="1"/>
              <p:nvPr/>
            </p:nvSpPr>
            <p:spPr>
              <a:xfrm>
                <a:off x="3617960" y="3815387"/>
                <a:ext cx="126617" cy="369332"/>
              </a:xfrm>
              <a:prstGeom prst="rect">
                <a:avLst/>
              </a:prstGeom>
              <a:noFill/>
            </p:spPr>
            <p:txBody>
              <a:bodyPr wrap="square" rtlCol="0">
                <a:spAutoFit/>
              </a:bodyPr>
              <a:lstStyle/>
              <a:p>
                <a:r>
                  <a:rPr lang="en-GB" dirty="0" smtClean="0"/>
                  <a:t>.</a:t>
                </a:r>
              </a:p>
            </p:txBody>
          </p:sp>
        </p:grpSp>
        <p:grpSp>
          <p:nvGrpSpPr>
            <p:cNvPr id="81" name="Group 80"/>
            <p:cNvGrpSpPr/>
            <p:nvPr/>
          </p:nvGrpSpPr>
          <p:grpSpPr>
            <a:xfrm>
              <a:off x="6456799" y="4757397"/>
              <a:ext cx="126862" cy="523600"/>
              <a:chOff x="3617960" y="3661119"/>
              <a:chExt cx="126862" cy="523600"/>
            </a:xfrm>
          </p:grpSpPr>
          <p:sp>
            <p:nvSpPr>
              <p:cNvPr id="82" name="TextBox 81"/>
              <p:cNvSpPr txBox="1"/>
              <p:nvPr/>
            </p:nvSpPr>
            <p:spPr>
              <a:xfrm>
                <a:off x="3618205" y="3661119"/>
                <a:ext cx="126617" cy="369332"/>
              </a:xfrm>
              <a:prstGeom prst="rect">
                <a:avLst/>
              </a:prstGeom>
              <a:noFill/>
            </p:spPr>
            <p:txBody>
              <a:bodyPr wrap="square" rtlCol="0">
                <a:spAutoFit/>
              </a:bodyPr>
              <a:lstStyle/>
              <a:p>
                <a:r>
                  <a:rPr lang="en-GB" dirty="0" smtClean="0"/>
                  <a:t>.</a:t>
                </a:r>
              </a:p>
            </p:txBody>
          </p:sp>
          <p:sp>
            <p:nvSpPr>
              <p:cNvPr id="83" name="TextBox 82"/>
              <p:cNvSpPr txBox="1"/>
              <p:nvPr/>
            </p:nvSpPr>
            <p:spPr>
              <a:xfrm>
                <a:off x="3618203" y="3738253"/>
                <a:ext cx="126617" cy="369332"/>
              </a:xfrm>
              <a:prstGeom prst="rect">
                <a:avLst/>
              </a:prstGeom>
              <a:noFill/>
            </p:spPr>
            <p:txBody>
              <a:bodyPr wrap="square" rtlCol="0">
                <a:spAutoFit/>
              </a:bodyPr>
              <a:lstStyle/>
              <a:p>
                <a:r>
                  <a:rPr lang="en-GB" dirty="0" smtClean="0"/>
                  <a:t>.</a:t>
                </a:r>
              </a:p>
            </p:txBody>
          </p:sp>
          <p:sp>
            <p:nvSpPr>
              <p:cNvPr id="84" name="TextBox 83"/>
              <p:cNvSpPr txBox="1"/>
              <p:nvPr/>
            </p:nvSpPr>
            <p:spPr>
              <a:xfrm>
                <a:off x="3617960" y="3815387"/>
                <a:ext cx="126617" cy="369332"/>
              </a:xfrm>
              <a:prstGeom prst="rect">
                <a:avLst/>
              </a:prstGeom>
              <a:noFill/>
            </p:spPr>
            <p:txBody>
              <a:bodyPr wrap="square" rtlCol="0">
                <a:spAutoFit/>
              </a:bodyPr>
              <a:lstStyle/>
              <a:p>
                <a:r>
                  <a:rPr lang="en-GB" dirty="0" smtClean="0"/>
                  <a:t>.</a:t>
                </a:r>
              </a:p>
            </p:txBody>
          </p:sp>
        </p:grpSp>
        <p:grpSp>
          <p:nvGrpSpPr>
            <p:cNvPr id="85" name="Group 84"/>
            <p:cNvGrpSpPr/>
            <p:nvPr/>
          </p:nvGrpSpPr>
          <p:grpSpPr>
            <a:xfrm>
              <a:off x="6887636" y="4757397"/>
              <a:ext cx="126862" cy="523600"/>
              <a:chOff x="3617960" y="3661119"/>
              <a:chExt cx="126862" cy="523600"/>
            </a:xfrm>
          </p:grpSpPr>
          <p:sp>
            <p:nvSpPr>
              <p:cNvPr id="86" name="TextBox 85"/>
              <p:cNvSpPr txBox="1"/>
              <p:nvPr/>
            </p:nvSpPr>
            <p:spPr>
              <a:xfrm>
                <a:off x="3618205" y="3661119"/>
                <a:ext cx="126617" cy="369332"/>
              </a:xfrm>
              <a:prstGeom prst="rect">
                <a:avLst/>
              </a:prstGeom>
              <a:noFill/>
            </p:spPr>
            <p:txBody>
              <a:bodyPr wrap="square" rtlCol="0">
                <a:spAutoFit/>
              </a:bodyPr>
              <a:lstStyle/>
              <a:p>
                <a:r>
                  <a:rPr lang="en-GB" dirty="0" smtClean="0"/>
                  <a:t>.</a:t>
                </a:r>
              </a:p>
            </p:txBody>
          </p:sp>
          <p:sp>
            <p:nvSpPr>
              <p:cNvPr id="87" name="TextBox 86"/>
              <p:cNvSpPr txBox="1"/>
              <p:nvPr/>
            </p:nvSpPr>
            <p:spPr>
              <a:xfrm>
                <a:off x="3618203" y="3738253"/>
                <a:ext cx="126617" cy="369332"/>
              </a:xfrm>
              <a:prstGeom prst="rect">
                <a:avLst/>
              </a:prstGeom>
              <a:noFill/>
            </p:spPr>
            <p:txBody>
              <a:bodyPr wrap="square" rtlCol="0">
                <a:spAutoFit/>
              </a:bodyPr>
              <a:lstStyle/>
              <a:p>
                <a:r>
                  <a:rPr lang="en-GB" dirty="0" smtClean="0"/>
                  <a:t>.</a:t>
                </a:r>
              </a:p>
            </p:txBody>
          </p:sp>
          <p:sp>
            <p:nvSpPr>
              <p:cNvPr id="88" name="TextBox 87"/>
              <p:cNvSpPr txBox="1"/>
              <p:nvPr/>
            </p:nvSpPr>
            <p:spPr>
              <a:xfrm>
                <a:off x="3617960" y="3815387"/>
                <a:ext cx="126617" cy="369332"/>
              </a:xfrm>
              <a:prstGeom prst="rect">
                <a:avLst/>
              </a:prstGeom>
              <a:noFill/>
            </p:spPr>
            <p:txBody>
              <a:bodyPr wrap="square" rtlCol="0">
                <a:spAutoFit/>
              </a:bodyPr>
              <a:lstStyle/>
              <a:p>
                <a:r>
                  <a:rPr lang="en-GB" dirty="0" smtClean="0"/>
                  <a:t>.</a:t>
                </a:r>
              </a:p>
            </p:txBody>
          </p:sp>
        </p:grpSp>
        <p:sp>
          <p:nvSpPr>
            <p:cNvPr id="90" name="TextBox 89"/>
            <p:cNvSpPr txBox="1"/>
            <p:nvPr/>
          </p:nvSpPr>
          <p:spPr>
            <a:xfrm>
              <a:off x="6390144" y="3547685"/>
              <a:ext cx="322048" cy="277000"/>
            </a:xfrm>
            <a:prstGeom prst="rect">
              <a:avLst/>
            </a:prstGeom>
            <a:noFill/>
          </p:spPr>
          <p:txBody>
            <a:bodyPr wrap="square" rtlCol="0">
              <a:spAutoFit/>
            </a:bodyPr>
            <a:lstStyle/>
            <a:p>
              <a:r>
                <a:rPr lang="en-GB" sz="1200" b="1" dirty="0" smtClean="0"/>
                <a:t>...</a:t>
              </a:r>
              <a:endParaRPr lang="en-GB" sz="1200" b="1" dirty="0"/>
            </a:p>
          </p:txBody>
        </p:sp>
        <p:sp>
          <p:nvSpPr>
            <p:cNvPr id="91" name="TextBox 90"/>
            <p:cNvSpPr txBox="1"/>
            <p:nvPr/>
          </p:nvSpPr>
          <p:spPr>
            <a:xfrm>
              <a:off x="6385373" y="3771529"/>
              <a:ext cx="322048" cy="277000"/>
            </a:xfrm>
            <a:prstGeom prst="rect">
              <a:avLst/>
            </a:prstGeom>
            <a:noFill/>
          </p:spPr>
          <p:txBody>
            <a:bodyPr wrap="square" rtlCol="0">
              <a:spAutoFit/>
            </a:bodyPr>
            <a:lstStyle/>
            <a:p>
              <a:r>
                <a:rPr lang="en-GB" sz="1200" b="1" dirty="0" smtClean="0"/>
                <a:t>...</a:t>
              </a:r>
              <a:endParaRPr lang="en-GB" sz="1200" b="1" dirty="0"/>
            </a:p>
          </p:txBody>
        </p:sp>
        <p:sp>
          <p:nvSpPr>
            <p:cNvPr id="92" name="TextBox 91"/>
            <p:cNvSpPr txBox="1"/>
            <p:nvPr/>
          </p:nvSpPr>
          <p:spPr>
            <a:xfrm>
              <a:off x="6385364" y="4000132"/>
              <a:ext cx="322048" cy="277000"/>
            </a:xfrm>
            <a:prstGeom prst="rect">
              <a:avLst/>
            </a:prstGeom>
            <a:noFill/>
          </p:spPr>
          <p:txBody>
            <a:bodyPr wrap="square" rtlCol="0">
              <a:spAutoFit/>
            </a:bodyPr>
            <a:lstStyle/>
            <a:p>
              <a:r>
                <a:rPr lang="en-GB" sz="1200" b="1" dirty="0" smtClean="0"/>
                <a:t>...</a:t>
              </a:r>
              <a:endParaRPr lang="en-GB" sz="1200" b="1" dirty="0"/>
            </a:p>
          </p:txBody>
        </p:sp>
        <p:sp>
          <p:nvSpPr>
            <p:cNvPr id="93" name="TextBox 92"/>
            <p:cNvSpPr txBox="1"/>
            <p:nvPr/>
          </p:nvSpPr>
          <p:spPr>
            <a:xfrm>
              <a:off x="6385356" y="4238261"/>
              <a:ext cx="322048" cy="277000"/>
            </a:xfrm>
            <a:prstGeom prst="rect">
              <a:avLst/>
            </a:prstGeom>
            <a:noFill/>
          </p:spPr>
          <p:txBody>
            <a:bodyPr wrap="square" rtlCol="0">
              <a:spAutoFit/>
            </a:bodyPr>
            <a:lstStyle/>
            <a:p>
              <a:r>
                <a:rPr lang="en-GB" sz="1200" b="1" dirty="0" smtClean="0"/>
                <a:t>...</a:t>
              </a:r>
              <a:endParaRPr lang="en-GB" sz="1200" b="1" dirty="0"/>
            </a:p>
          </p:txBody>
        </p:sp>
        <p:sp>
          <p:nvSpPr>
            <p:cNvPr id="94" name="TextBox 93"/>
            <p:cNvSpPr txBox="1"/>
            <p:nvPr/>
          </p:nvSpPr>
          <p:spPr>
            <a:xfrm>
              <a:off x="6385348" y="4462106"/>
              <a:ext cx="322048" cy="277000"/>
            </a:xfrm>
            <a:prstGeom prst="rect">
              <a:avLst/>
            </a:prstGeom>
            <a:noFill/>
          </p:spPr>
          <p:txBody>
            <a:bodyPr wrap="square" rtlCol="0">
              <a:spAutoFit/>
            </a:bodyPr>
            <a:lstStyle/>
            <a:p>
              <a:r>
                <a:rPr lang="en-GB" sz="1200" b="1" dirty="0" smtClean="0"/>
                <a:t>...</a:t>
              </a:r>
              <a:endParaRPr lang="en-GB" sz="1200" b="1" dirty="0"/>
            </a:p>
          </p:txBody>
        </p:sp>
        <p:sp>
          <p:nvSpPr>
            <p:cNvPr id="95" name="TextBox 94"/>
            <p:cNvSpPr txBox="1"/>
            <p:nvPr/>
          </p:nvSpPr>
          <p:spPr>
            <a:xfrm>
              <a:off x="6390111" y="4671660"/>
              <a:ext cx="322048" cy="277000"/>
            </a:xfrm>
            <a:prstGeom prst="rect">
              <a:avLst/>
            </a:prstGeom>
            <a:noFill/>
          </p:spPr>
          <p:txBody>
            <a:bodyPr wrap="square" rtlCol="0">
              <a:spAutoFit/>
            </a:bodyPr>
            <a:lstStyle/>
            <a:p>
              <a:r>
                <a:rPr lang="en-GB" sz="1200" b="1" dirty="0" smtClean="0"/>
                <a:t>...</a:t>
              </a:r>
              <a:endParaRPr lang="en-GB" sz="1200" b="1" dirty="0"/>
            </a:p>
          </p:txBody>
        </p:sp>
      </p:grpSp>
      <p:sp>
        <p:nvSpPr>
          <p:cNvPr id="97" name="TextBox 96"/>
          <p:cNvSpPr txBox="1"/>
          <p:nvPr/>
        </p:nvSpPr>
        <p:spPr>
          <a:xfrm>
            <a:off x="3727126" y="2907967"/>
            <a:ext cx="1854953" cy="369332"/>
          </a:xfrm>
          <a:prstGeom prst="rect">
            <a:avLst/>
          </a:prstGeom>
          <a:noFill/>
        </p:spPr>
        <p:txBody>
          <a:bodyPr wrap="square" rtlCol="0">
            <a:spAutoFit/>
          </a:bodyPr>
          <a:lstStyle/>
          <a:p>
            <a:r>
              <a:rPr lang="en-GB" dirty="0" smtClean="0"/>
              <a:t>Field Level Check</a:t>
            </a:r>
            <a:endParaRPr lang="en-GB" dirty="0"/>
          </a:p>
        </p:txBody>
      </p:sp>
      <p:sp>
        <p:nvSpPr>
          <p:cNvPr id="99" name="TextBox 98"/>
          <p:cNvSpPr txBox="1"/>
          <p:nvPr/>
        </p:nvSpPr>
        <p:spPr>
          <a:xfrm>
            <a:off x="182488" y="4288413"/>
            <a:ext cx="2192200" cy="369332"/>
          </a:xfrm>
          <a:prstGeom prst="rect">
            <a:avLst/>
          </a:prstGeom>
          <a:noFill/>
        </p:spPr>
        <p:txBody>
          <a:bodyPr wrap="square" rtlCol="0">
            <a:spAutoFit/>
          </a:bodyPr>
          <a:lstStyle/>
          <a:p>
            <a:r>
              <a:rPr lang="en-GB" dirty="0" smtClean="0"/>
              <a:t>Inter-Record Check</a:t>
            </a:r>
            <a:endParaRPr lang="en-GB" dirty="0"/>
          </a:p>
        </p:txBody>
      </p:sp>
      <p:cxnSp>
        <p:nvCxnSpPr>
          <p:cNvPr id="101" name="Straight Connector 100"/>
          <p:cNvCxnSpPr/>
          <p:nvPr/>
        </p:nvCxnSpPr>
        <p:spPr>
          <a:xfrm flipV="1">
            <a:off x="4307756" y="3261187"/>
            <a:ext cx="3096" cy="3249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724595" y="2907897"/>
            <a:ext cx="2192200" cy="369332"/>
          </a:xfrm>
          <a:prstGeom prst="rect">
            <a:avLst/>
          </a:prstGeom>
          <a:noFill/>
        </p:spPr>
        <p:txBody>
          <a:bodyPr wrap="square" rtlCol="0">
            <a:spAutoFit/>
          </a:bodyPr>
          <a:lstStyle/>
          <a:p>
            <a:r>
              <a:rPr lang="en-GB" dirty="0" smtClean="0"/>
              <a:t>Intra-Record Check</a:t>
            </a:r>
            <a:endParaRPr lang="en-GB" dirty="0"/>
          </a:p>
        </p:txBody>
      </p:sp>
      <p:cxnSp>
        <p:nvCxnSpPr>
          <p:cNvPr id="108" name="Straight Connector 107"/>
          <p:cNvCxnSpPr/>
          <p:nvPr/>
        </p:nvCxnSpPr>
        <p:spPr>
          <a:xfrm flipV="1">
            <a:off x="2524067" y="3389097"/>
            <a:ext cx="2847" cy="212205"/>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12" name="Right Brace 111"/>
          <p:cNvSpPr/>
          <p:nvPr/>
        </p:nvSpPr>
        <p:spPr>
          <a:xfrm rot="16200000">
            <a:off x="3023701" y="2860999"/>
            <a:ext cx="78579" cy="106992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3" name="Straight Connector 112"/>
          <p:cNvCxnSpPr/>
          <p:nvPr/>
        </p:nvCxnSpPr>
        <p:spPr>
          <a:xfrm flipV="1">
            <a:off x="3590865" y="3389088"/>
            <a:ext cx="2847" cy="212205"/>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14" name="Right Brace 113"/>
          <p:cNvSpPr/>
          <p:nvPr/>
        </p:nvSpPr>
        <p:spPr>
          <a:xfrm rot="10800000">
            <a:off x="2249206" y="4324068"/>
            <a:ext cx="110442" cy="33367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6" name="Oval 115"/>
          <p:cNvSpPr/>
          <p:nvPr/>
        </p:nvSpPr>
        <p:spPr>
          <a:xfrm>
            <a:off x="4072466" y="3787855"/>
            <a:ext cx="294204" cy="244737"/>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9" name="Straight Connector 118"/>
          <p:cNvCxnSpPr>
            <a:stCxn id="116" idx="7"/>
          </p:cNvCxnSpPr>
          <p:nvPr/>
        </p:nvCxnSpPr>
        <p:spPr>
          <a:xfrm flipV="1">
            <a:off x="4323585" y="3759348"/>
            <a:ext cx="2824774" cy="6434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204066" y="4024833"/>
            <a:ext cx="2884544" cy="191305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06432" y="73928"/>
            <a:ext cx="10795881" cy="461665"/>
          </a:xfrm>
          <a:prstGeom prst="rect">
            <a:avLst/>
          </a:prstGeom>
          <a:noFill/>
        </p:spPr>
        <p:txBody>
          <a:bodyPr wrap="square" rtlCol="0">
            <a:spAutoFit/>
          </a:bodyPr>
          <a:lstStyle/>
          <a:p>
            <a:r>
              <a:rPr lang="en-GB" sz="2400" b="1" dirty="0" smtClean="0"/>
              <a:t>Approach for Assessing Data Quality Scores for Routinely Collected Health Records</a:t>
            </a:r>
            <a:endParaRPr lang="en-GB" sz="2400" b="1" dirty="0"/>
          </a:p>
        </p:txBody>
      </p:sp>
      <p:sp>
        <p:nvSpPr>
          <p:cNvPr id="126" name="TextBox 125"/>
          <p:cNvSpPr txBox="1"/>
          <p:nvPr/>
        </p:nvSpPr>
        <p:spPr>
          <a:xfrm>
            <a:off x="303712" y="2252950"/>
            <a:ext cx="11489428" cy="738664"/>
          </a:xfrm>
          <a:prstGeom prst="rect">
            <a:avLst/>
          </a:prstGeom>
          <a:noFill/>
        </p:spPr>
        <p:txBody>
          <a:bodyPr wrap="square" rtlCol="0">
            <a:spAutoFit/>
          </a:bodyPr>
          <a:lstStyle/>
          <a:p>
            <a:r>
              <a:rPr lang="en-GB" sz="1400" i="1" dirty="0" smtClean="0"/>
              <a:t>The more different concepts a record uses together to make a kind of score, the greater the weight of that score.  Field-level checks consider only fields in isolation.  Intra-record level checks use combinations of field values to make a stronger comment about data quality.  Successive records use duplicate record fields in multiple records and compares temporal distance between them.  These make the strongest comment on data quality.</a:t>
            </a:r>
            <a:endParaRPr lang="en-GB" sz="1400" i="1" dirty="0"/>
          </a:p>
        </p:txBody>
      </p:sp>
      <p:sp>
        <p:nvSpPr>
          <p:cNvPr id="130" name="TextBox 129"/>
          <p:cNvSpPr txBox="1"/>
          <p:nvPr/>
        </p:nvSpPr>
        <p:spPr>
          <a:xfrm>
            <a:off x="8403586" y="3185295"/>
            <a:ext cx="2072218" cy="307777"/>
          </a:xfrm>
          <a:prstGeom prst="rect">
            <a:avLst/>
          </a:prstGeom>
          <a:noFill/>
        </p:spPr>
        <p:txBody>
          <a:bodyPr wrap="square" rtlCol="0">
            <a:spAutoFit/>
          </a:bodyPr>
          <a:lstStyle/>
          <a:p>
            <a:r>
              <a:rPr lang="en-GB" sz="1400" b="1" dirty="0" smtClean="0"/>
              <a:t>Is a field value expected?</a:t>
            </a:r>
            <a:endParaRPr lang="en-GB" sz="1400" b="1" dirty="0"/>
          </a:p>
        </p:txBody>
      </p:sp>
      <p:sp>
        <p:nvSpPr>
          <p:cNvPr id="132" name="TextBox 131"/>
          <p:cNvSpPr txBox="1"/>
          <p:nvPr/>
        </p:nvSpPr>
        <p:spPr>
          <a:xfrm>
            <a:off x="7374680" y="3445394"/>
            <a:ext cx="4130030" cy="307777"/>
          </a:xfrm>
          <a:prstGeom prst="rect">
            <a:avLst/>
          </a:prstGeom>
          <a:noFill/>
        </p:spPr>
        <p:txBody>
          <a:bodyPr wrap="square" rtlCol="0">
            <a:spAutoFit/>
          </a:bodyPr>
          <a:lstStyle/>
          <a:p>
            <a:r>
              <a:rPr lang="en-GB" sz="1400" b="1" dirty="0" smtClean="0"/>
              <a:t>Yes                                      Score                        No</a:t>
            </a:r>
            <a:endParaRPr lang="en-GB" sz="1400" b="1" dirty="0"/>
          </a:p>
        </p:txBody>
      </p:sp>
      <p:sp>
        <p:nvSpPr>
          <p:cNvPr id="137" name="Rectangle 136"/>
          <p:cNvSpPr/>
          <p:nvPr/>
        </p:nvSpPr>
        <p:spPr>
          <a:xfrm>
            <a:off x="7178574" y="4309595"/>
            <a:ext cx="4324768" cy="201995"/>
          </a:xfrm>
          <a:prstGeom prst="rect">
            <a:avLst/>
          </a:prstGeom>
          <a:solidFill>
            <a:srgbClr val="FF4B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p:cNvSpPr/>
          <p:nvPr/>
        </p:nvSpPr>
        <p:spPr>
          <a:xfrm>
            <a:off x="7178574" y="3973079"/>
            <a:ext cx="4324768" cy="340476"/>
          </a:xfrm>
          <a:prstGeom prst="rect">
            <a:avLst/>
          </a:prstGeom>
          <a:solidFill>
            <a:srgbClr val="FF32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p:cNvSpPr/>
          <p:nvPr/>
        </p:nvSpPr>
        <p:spPr>
          <a:xfrm>
            <a:off x="7178574" y="3723134"/>
            <a:ext cx="4324768" cy="25011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TextBox 130"/>
          <p:cNvSpPr txBox="1"/>
          <p:nvPr/>
        </p:nvSpPr>
        <p:spPr>
          <a:xfrm>
            <a:off x="7178575" y="3681687"/>
            <a:ext cx="4289526" cy="307777"/>
          </a:xfrm>
          <a:prstGeom prst="rect">
            <a:avLst/>
          </a:prstGeom>
          <a:noFill/>
        </p:spPr>
        <p:txBody>
          <a:bodyPr wrap="square" rtlCol="0">
            <a:spAutoFit/>
          </a:bodyPr>
          <a:lstStyle/>
          <a:p>
            <a:r>
              <a:rPr lang="en-GB" sz="1400" dirty="0" smtClean="0"/>
              <a:t>Illegal values                              1                  non-blank value</a:t>
            </a:r>
            <a:endParaRPr lang="en-GB" sz="1400" dirty="0"/>
          </a:p>
        </p:txBody>
      </p:sp>
      <p:sp>
        <p:nvSpPr>
          <p:cNvPr id="133" name="TextBox 132"/>
          <p:cNvSpPr txBox="1"/>
          <p:nvPr/>
        </p:nvSpPr>
        <p:spPr>
          <a:xfrm>
            <a:off x="7178572" y="3927266"/>
            <a:ext cx="1641871" cy="307777"/>
          </a:xfrm>
          <a:prstGeom prst="rect">
            <a:avLst/>
          </a:prstGeom>
          <a:noFill/>
        </p:spPr>
        <p:txBody>
          <a:bodyPr wrap="square" rtlCol="0">
            <a:spAutoFit/>
          </a:bodyPr>
          <a:lstStyle/>
          <a:p>
            <a:r>
              <a:rPr lang="en-GB" sz="1400" dirty="0" smtClean="0"/>
              <a:t>medically infeasible</a:t>
            </a:r>
          </a:p>
        </p:txBody>
      </p:sp>
      <p:sp>
        <p:nvSpPr>
          <p:cNvPr id="134" name="TextBox 133"/>
          <p:cNvSpPr txBox="1"/>
          <p:nvPr/>
        </p:nvSpPr>
        <p:spPr>
          <a:xfrm>
            <a:off x="7184659" y="4079946"/>
            <a:ext cx="766780" cy="307777"/>
          </a:xfrm>
          <a:prstGeom prst="rect">
            <a:avLst/>
          </a:prstGeom>
          <a:noFill/>
        </p:spPr>
        <p:txBody>
          <a:bodyPr wrap="square" rtlCol="0">
            <a:spAutoFit/>
          </a:bodyPr>
          <a:lstStyle/>
          <a:p>
            <a:r>
              <a:rPr lang="en-GB" sz="1400" dirty="0" smtClean="0"/>
              <a:t>values</a:t>
            </a:r>
          </a:p>
        </p:txBody>
      </p:sp>
      <p:sp>
        <p:nvSpPr>
          <p:cNvPr id="136" name="TextBox 135"/>
          <p:cNvSpPr txBox="1"/>
          <p:nvPr/>
        </p:nvSpPr>
        <p:spPr>
          <a:xfrm>
            <a:off x="7178059" y="4266010"/>
            <a:ext cx="1135948" cy="313469"/>
          </a:xfrm>
          <a:prstGeom prst="rect">
            <a:avLst/>
          </a:prstGeom>
          <a:noFill/>
        </p:spPr>
        <p:txBody>
          <a:bodyPr wrap="square" rtlCol="0">
            <a:spAutoFit/>
          </a:bodyPr>
          <a:lstStyle/>
          <a:p>
            <a:r>
              <a:rPr lang="en-GB" sz="1400" dirty="0" smtClean="0"/>
              <a:t>blank value                                </a:t>
            </a:r>
            <a:endParaRPr lang="en-GB" sz="1400" dirty="0"/>
          </a:p>
        </p:txBody>
      </p:sp>
      <p:sp>
        <p:nvSpPr>
          <p:cNvPr id="138" name="Rectangle 137"/>
          <p:cNvSpPr/>
          <p:nvPr/>
        </p:nvSpPr>
        <p:spPr>
          <a:xfrm>
            <a:off x="7178572" y="4506280"/>
            <a:ext cx="4324769" cy="201574"/>
          </a:xfrm>
          <a:prstGeom prst="rect">
            <a:avLst/>
          </a:prstGeom>
          <a:solidFill>
            <a:srgbClr val="FF64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TextBox 138"/>
          <p:cNvSpPr txBox="1"/>
          <p:nvPr/>
        </p:nvSpPr>
        <p:spPr>
          <a:xfrm>
            <a:off x="7161164" y="4460381"/>
            <a:ext cx="1560806" cy="307777"/>
          </a:xfrm>
          <a:prstGeom prst="rect">
            <a:avLst/>
          </a:prstGeom>
          <a:noFill/>
        </p:spPr>
        <p:txBody>
          <a:bodyPr wrap="square" rtlCol="0">
            <a:spAutoFit/>
          </a:bodyPr>
          <a:lstStyle/>
          <a:p>
            <a:r>
              <a:rPr lang="en-GB" sz="1400" dirty="0" smtClean="0"/>
              <a:t>“Unknown” values   </a:t>
            </a:r>
            <a:endParaRPr lang="en-GB" sz="1400" dirty="0"/>
          </a:p>
        </p:txBody>
      </p:sp>
      <p:sp>
        <p:nvSpPr>
          <p:cNvPr id="140" name="Rectangle 139"/>
          <p:cNvSpPr/>
          <p:nvPr/>
        </p:nvSpPr>
        <p:spPr>
          <a:xfrm>
            <a:off x="7177205" y="4706830"/>
            <a:ext cx="4326136" cy="379478"/>
          </a:xfrm>
          <a:prstGeom prst="rect">
            <a:avLst/>
          </a:prstGeom>
          <a:solidFill>
            <a:srgbClr val="FF7D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TextBox 140"/>
          <p:cNvSpPr txBox="1"/>
          <p:nvPr/>
        </p:nvSpPr>
        <p:spPr>
          <a:xfrm>
            <a:off x="7125219" y="4651362"/>
            <a:ext cx="1529832" cy="307777"/>
          </a:xfrm>
          <a:prstGeom prst="rect">
            <a:avLst/>
          </a:prstGeom>
          <a:noFill/>
        </p:spPr>
        <p:txBody>
          <a:bodyPr wrap="square" rtlCol="0">
            <a:spAutoFit/>
          </a:bodyPr>
          <a:lstStyle/>
          <a:p>
            <a:r>
              <a:rPr lang="en-GB" sz="1400" dirty="0" smtClean="0"/>
              <a:t>“Not specified” or                 </a:t>
            </a:r>
            <a:endParaRPr lang="en-GB" sz="1400" dirty="0"/>
          </a:p>
        </p:txBody>
      </p:sp>
      <p:sp>
        <p:nvSpPr>
          <p:cNvPr id="142" name="TextBox 141"/>
          <p:cNvSpPr txBox="1"/>
          <p:nvPr/>
        </p:nvSpPr>
        <p:spPr>
          <a:xfrm>
            <a:off x="7127373" y="4817284"/>
            <a:ext cx="1890019" cy="307777"/>
          </a:xfrm>
          <a:prstGeom prst="rect">
            <a:avLst/>
          </a:prstGeom>
          <a:noFill/>
        </p:spPr>
        <p:txBody>
          <a:bodyPr wrap="square" rtlCol="0">
            <a:spAutoFit/>
          </a:bodyPr>
          <a:lstStyle/>
          <a:p>
            <a:r>
              <a:rPr lang="en-GB" sz="1400" dirty="0" smtClean="0"/>
              <a:t>“Not applicable” values</a:t>
            </a:r>
            <a:endParaRPr lang="en-GB" sz="1400" dirty="0"/>
          </a:p>
        </p:txBody>
      </p:sp>
      <p:sp>
        <p:nvSpPr>
          <p:cNvPr id="143" name="Rectangle 142"/>
          <p:cNvSpPr/>
          <p:nvPr/>
        </p:nvSpPr>
        <p:spPr>
          <a:xfrm>
            <a:off x="7177204" y="5084946"/>
            <a:ext cx="4326137" cy="231438"/>
          </a:xfrm>
          <a:prstGeom prst="rect">
            <a:avLst/>
          </a:prstGeom>
          <a:solidFill>
            <a:srgbClr val="FF96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TextBox 143"/>
          <p:cNvSpPr txBox="1"/>
          <p:nvPr/>
        </p:nvSpPr>
        <p:spPr>
          <a:xfrm>
            <a:off x="7133230" y="5067229"/>
            <a:ext cx="1367759" cy="307777"/>
          </a:xfrm>
          <a:prstGeom prst="rect">
            <a:avLst/>
          </a:prstGeom>
          <a:noFill/>
        </p:spPr>
        <p:txBody>
          <a:bodyPr wrap="square" rtlCol="0">
            <a:spAutoFit/>
          </a:bodyPr>
          <a:lstStyle/>
          <a:p>
            <a:r>
              <a:rPr lang="en-GB" sz="1400" dirty="0" smtClean="0"/>
              <a:t>“Other” values</a:t>
            </a:r>
            <a:endParaRPr lang="en-GB" sz="1400" dirty="0"/>
          </a:p>
        </p:txBody>
      </p:sp>
      <p:sp>
        <p:nvSpPr>
          <p:cNvPr id="145" name="Rectangle 144"/>
          <p:cNvSpPr/>
          <p:nvPr/>
        </p:nvSpPr>
        <p:spPr>
          <a:xfrm>
            <a:off x="7171330" y="5310809"/>
            <a:ext cx="4332011" cy="360374"/>
          </a:xfrm>
          <a:prstGeom prst="rect">
            <a:avLst/>
          </a:prstGeom>
          <a:solidFill>
            <a:srgbClr val="FFC8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TextBox 145"/>
          <p:cNvSpPr txBox="1"/>
          <p:nvPr/>
        </p:nvSpPr>
        <p:spPr>
          <a:xfrm>
            <a:off x="7138851" y="5256176"/>
            <a:ext cx="1576769" cy="307777"/>
          </a:xfrm>
          <a:prstGeom prst="rect">
            <a:avLst/>
          </a:prstGeom>
          <a:noFill/>
        </p:spPr>
        <p:txBody>
          <a:bodyPr wrap="square" rtlCol="0">
            <a:spAutoFit/>
          </a:bodyPr>
          <a:lstStyle/>
          <a:p>
            <a:r>
              <a:rPr lang="en-GB" sz="1400" dirty="0" smtClean="0"/>
              <a:t>Medically valid but</a:t>
            </a:r>
            <a:endParaRPr lang="en-GB" sz="1400" dirty="0"/>
          </a:p>
        </p:txBody>
      </p:sp>
      <p:sp>
        <p:nvSpPr>
          <p:cNvPr id="147" name="TextBox 146"/>
          <p:cNvSpPr txBox="1"/>
          <p:nvPr/>
        </p:nvSpPr>
        <p:spPr>
          <a:xfrm>
            <a:off x="7143963" y="5410012"/>
            <a:ext cx="1565307" cy="307777"/>
          </a:xfrm>
          <a:prstGeom prst="rect">
            <a:avLst/>
          </a:prstGeom>
          <a:noFill/>
        </p:spPr>
        <p:txBody>
          <a:bodyPr wrap="square" rtlCol="0">
            <a:spAutoFit/>
          </a:bodyPr>
          <a:lstStyle/>
          <a:p>
            <a:r>
              <a:rPr lang="en-GB" sz="1400" dirty="0" smtClean="0"/>
              <a:t>doubtful values</a:t>
            </a:r>
            <a:endParaRPr lang="en-GB" sz="1400" dirty="0"/>
          </a:p>
        </p:txBody>
      </p:sp>
      <p:sp>
        <p:nvSpPr>
          <p:cNvPr id="148" name="Rectangle 147"/>
          <p:cNvSpPr/>
          <p:nvPr/>
        </p:nvSpPr>
        <p:spPr>
          <a:xfrm>
            <a:off x="7171330" y="5667058"/>
            <a:ext cx="4333379" cy="228625"/>
          </a:xfrm>
          <a:prstGeom prst="rect">
            <a:avLst/>
          </a:prstGeom>
          <a:solidFill>
            <a:srgbClr val="FF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TextBox 148"/>
          <p:cNvSpPr txBox="1"/>
          <p:nvPr/>
        </p:nvSpPr>
        <p:spPr>
          <a:xfrm>
            <a:off x="7150789" y="5632992"/>
            <a:ext cx="4151523" cy="307777"/>
          </a:xfrm>
          <a:prstGeom prst="rect">
            <a:avLst/>
          </a:prstGeom>
          <a:noFill/>
        </p:spPr>
        <p:txBody>
          <a:bodyPr wrap="square" rtlCol="0">
            <a:spAutoFit/>
          </a:bodyPr>
          <a:lstStyle/>
          <a:p>
            <a:r>
              <a:rPr lang="en-GB" sz="1400" dirty="0" smtClean="0"/>
              <a:t>Any other valid value               8                   blank value </a:t>
            </a:r>
            <a:endParaRPr lang="en-GB" sz="1400" dirty="0"/>
          </a:p>
        </p:txBody>
      </p:sp>
      <p:sp>
        <p:nvSpPr>
          <p:cNvPr id="150" name="TextBox 149"/>
          <p:cNvSpPr txBox="1"/>
          <p:nvPr/>
        </p:nvSpPr>
        <p:spPr>
          <a:xfrm>
            <a:off x="9285762" y="3911613"/>
            <a:ext cx="266440" cy="307777"/>
          </a:xfrm>
          <a:prstGeom prst="rect">
            <a:avLst/>
          </a:prstGeom>
          <a:noFill/>
        </p:spPr>
        <p:txBody>
          <a:bodyPr wrap="square" rtlCol="0">
            <a:spAutoFit/>
          </a:bodyPr>
          <a:lstStyle/>
          <a:p>
            <a:r>
              <a:rPr lang="en-GB" sz="1400" dirty="0" smtClean="0"/>
              <a:t>2</a:t>
            </a:r>
            <a:endParaRPr lang="en-GB" sz="1400" dirty="0"/>
          </a:p>
        </p:txBody>
      </p:sp>
      <p:sp>
        <p:nvSpPr>
          <p:cNvPr id="151" name="TextBox 150"/>
          <p:cNvSpPr txBox="1"/>
          <p:nvPr/>
        </p:nvSpPr>
        <p:spPr>
          <a:xfrm>
            <a:off x="9287129" y="4260536"/>
            <a:ext cx="266440" cy="307777"/>
          </a:xfrm>
          <a:prstGeom prst="rect">
            <a:avLst/>
          </a:prstGeom>
          <a:noFill/>
        </p:spPr>
        <p:txBody>
          <a:bodyPr wrap="square" rtlCol="0">
            <a:spAutoFit/>
          </a:bodyPr>
          <a:lstStyle/>
          <a:p>
            <a:r>
              <a:rPr lang="en-GB" sz="1400" dirty="0" smtClean="0"/>
              <a:t>3</a:t>
            </a:r>
            <a:endParaRPr lang="en-GB" sz="1400" dirty="0"/>
          </a:p>
        </p:txBody>
      </p:sp>
      <p:sp>
        <p:nvSpPr>
          <p:cNvPr id="152" name="TextBox 151"/>
          <p:cNvSpPr txBox="1"/>
          <p:nvPr/>
        </p:nvSpPr>
        <p:spPr>
          <a:xfrm>
            <a:off x="9287129" y="4457038"/>
            <a:ext cx="266440" cy="307777"/>
          </a:xfrm>
          <a:prstGeom prst="rect">
            <a:avLst/>
          </a:prstGeom>
          <a:noFill/>
        </p:spPr>
        <p:txBody>
          <a:bodyPr wrap="square" rtlCol="0">
            <a:spAutoFit/>
          </a:bodyPr>
          <a:lstStyle/>
          <a:p>
            <a:r>
              <a:rPr lang="en-GB" sz="1400" dirty="0" smtClean="0"/>
              <a:t>4</a:t>
            </a:r>
            <a:endParaRPr lang="en-GB" sz="1400" dirty="0"/>
          </a:p>
        </p:txBody>
      </p:sp>
      <p:sp>
        <p:nvSpPr>
          <p:cNvPr id="153" name="TextBox 152"/>
          <p:cNvSpPr txBox="1"/>
          <p:nvPr/>
        </p:nvSpPr>
        <p:spPr>
          <a:xfrm>
            <a:off x="9285762" y="4633561"/>
            <a:ext cx="266440" cy="307777"/>
          </a:xfrm>
          <a:prstGeom prst="rect">
            <a:avLst/>
          </a:prstGeom>
          <a:noFill/>
        </p:spPr>
        <p:txBody>
          <a:bodyPr wrap="square" rtlCol="0">
            <a:spAutoFit/>
          </a:bodyPr>
          <a:lstStyle/>
          <a:p>
            <a:r>
              <a:rPr lang="en-GB" sz="1400" dirty="0" smtClean="0"/>
              <a:t>5</a:t>
            </a:r>
            <a:endParaRPr lang="en-GB" sz="1400" dirty="0"/>
          </a:p>
        </p:txBody>
      </p:sp>
      <p:sp>
        <p:nvSpPr>
          <p:cNvPr id="154" name="TextBox 153"/>
          <p:cNvSpPr txBox="1"/>
          <p:nvPr/>
        </p:nvSpPr>
        <p:spPr>
          <a:xfrm>
            <a:off x="9285762" y="5014463"/>
            <a:ext cx="266440" cy="307777"/>
          </a:xfrm>
          <a:prstGeom prst="rect">
            <a:avLst/>
          </a:prstGeom>
          <a:noFill/>
        </p:spPr>
        <p:txBody>
          <a:bodyPr wrap="square" rtlCol="0">
            <a:spAutoFit/>
          </a:bodyPr>
          <a:lstStyle/>
          <a:p>
            <a:r>
              <a:rPr lang="en-GB" sz="1400" dirty="0" smtClean="0"/>
              <a:t>6</a:t>
            </a:r>
            <a:endParaRPr lang="en-GB" sz="1400" dirty="0"/>
          </a:p>
        </p:txBody>
      </p:sp>
      <p:sp>
        <p:nvSpPr>
          <p:cNvPr id="155" name="TextBox 154"/>
          <p:cNvSpPr txBox="1"/>
          <p:nvPr/>
        </p:nvSpPr>
        <p:spPr>
          <a:xfrm>
            <a:off x="9288592" y="5247031"/>
            <a:ext cx="266440" cy="307777"/>
          </a:xfrm>
          <a:prstGeom prst="rect">
            <a:avLst/>
          </a:prstGeom>
          <a:noFill/>
        </p:spPr>
        <p:txBody>
          <a:bodyPr wrap="square" rtlCol="0">
            <a:spAutoFit/>
          </a:bodyPr>
          <a:lstStyle/>
          <a:p>
            <a:r>
              <a:rPr lang="en-GB" sz="1400" dirty="0" smtClean="0"/>
              <a:t>7</a:t>
            </a:r>
            <a:endParaRPr lang="en-GB" sz="1400" dirty="0"/>
          </a:p>
        </p:txBody>
      </p:sp>
      <p:cxnSp>
        <p:nvCxnSpPr>
          <p:cNvPr id="158" name="Straight Connector 157"/>
          <p:cNvCxnSpPr/>
          <p:nvPr/>
        </p:nvCxnSpPr>
        <p:spPr>
          <a:xfrm>
            <a:off x="9017392" y="3717995"/>
            <a:ext cx="0" cy="2179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9863171" y="3717995"/>
            <a:ext cx="0" cy="2179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8084091" y="2929407"/>
            <a:ext cx="2780959" cy="369332"/>
          </a:xfrm>
          <a:prstGeom prst="rect">
            <a:avLst/>
          </a:prstGeom>
          <a:noFill/>
        </p:spPr>
        <p:txBody>
          <a:bodyPr wrap="square" rtlCol="0">
            <a:spAutoFit/>
          </a:bodyPr>
          <a:lstStyle/>
          <a:p>
            <a:r>
              <a:rPr lang="en-GB" b="1" dirty="0" smtClean="0"/>
              <a:t>Data Quality  Scoring Scale</a:t>
            </a:r>
            <a:endParaRPr lang="en-GB" b="1" dirty="0"/>
          </a:p>
        </p:txBody>
      </p:sp>
      <p:sp>
        <p:nvSpPr>
          <p:cNvPr id="165" name="TextBox 164"/>
          <p:cNvSpPr txBox="1"/>
          <p:nvPr/>
        </p:nvSpPr>
        <p:spPr>
          <a:xfrm>
            <a:off x="6495417" y="5923626"/>
            <a:ext cx="5609158" cy="954107"/>
          </a:xfrm>
          <a:prstGeom prst="rect">
            <a:avLst/>
          </a:prstGeom>
          <a:noFill/>
        </p:spPr>
        <p:txBody>
          <a:bodyPr wrap="square" rtlCol="0">
            <a:spAutoFit/>
          </a:bodyPr>
          <a:lstStyle/>
          <a:p>
            <a:r>
              <a:rPr lang="en-GB" sz="1400" i="1" dirty="0" smtClean="0"/>
              <a:t>Field Level checks would use all 8 score values. Intra-record and Inter-record checks may not make use of all score values.  Checks like duplicate records may only return extreme values such as 1 or 8. What values they generate are subject to judgement calls.</a:t>
            </a:r>
            <a:endParaRPr lang="en-GB" sz="1400" i="1" dirty="0"/>
          </a:p>
        </p:txBody>
      </p:sp>
    </p:spTree>
    <p:extLst>
      <p:ext uri="{BB962C8B-B14F-4D97-AF65-F5344CB8AC3E}">
        <p14:creationId xmlns:p14="http://schemas.microsoft.com/office/powerpoint/2010/main" val="369871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10164901" y="861448"/>
            <a:ext cx="1914992" cy="491002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Table 6"/>
          <p:cNvGraphicFramePr>
            <a:graphicFrameLocks noGrp="1"/>
          </p:cNvGraphicFramePr>
          <p:nvPr>
            <p:extLst>
              <p:ext uri="{D42A27DB-BD31-4B8C-83A1-F6EECF244321}">
                <p14:modId xmlns:p14="http://schemas.microsoft.com/office/powerpoint/2010/main" val="959002799"/>
              </p:ext>
            </p:extLst>
          </p:nvPr>
        </p:nvGraphicFramePr>
        <p:xfrm>
          <a:off x="160993" y="862933"/>
          <a:ext cx="9672320" cy="1800300"/>
        </p:xfrm>
        <a:graphic>
          <a:graphicData uri="http://schemas.openxmlformats.org/drawingml/2006/table">
            <a:tbl>
              <a:tblPr firstRow="1" bandRow="1">
                <a:tableStyleId>{5C22544A-7EE6-4342-B048-85BDC9FD1C3A}</a:tableStyleId>
              </a:tblPr>
              <a:tblGrid>
                <a:gridCol w="514252"/>
                <a:gridCol w="872198"/>
                <a:gridCol w="351692"/>
                <a:gridCol w="872197"/>
                <a:gridCol w="365760"/>
                <a:gridCol w="1350498"/>
                <a:gridCol w="323557"/>
                <a:gridCol w="1336431"/>
                <a:gridCol w="323557"/>
                <a:gridCol w="1350498"/>
                <a:gridCol w="351693"/>
                <a:gridCol w="1659987"/>
              </a:tblGrid>
              <a:tr h="300050">
                <a:tc>
                  <a:txBody>
                    <a:bodyPr/>
                    <a:lstStyle/>
                    <a:p>
                      <a:r>
                        <a:rPr lang="en-GB" sz="1200" dirty="0" smtClean="0"/>
                        <a:t>year</a:t>
                      </a:r>
                      <a:endParaRPr lang="en-GB" sz="1200" dirty="0"/>
                    </a:p>
                  </a:txBody>
                  <a:tcPr/>
                </a:tc>
                <a:tc>
                  <a:txBody>
                    <a:bodyPr/>
                    <a:lstStyle/>
                    <a:p>
                      <a:r>
                        <a:rPr lang="en-GB" sz="1200" dirty="0" smtClean="0"/>
                        <a:t>field-level</a:t>
                      </a:r>
                      <a:r>
                        <a:rPr lang="en-GB" sz="1200" baseline="-25000" dirty="0" smtClean="0"/>
                        <a:t>1</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field-</a:t>
                      </a:r>
                      <a:r>
                        <a:rPr lang="en-GB" sz="1200" dirty="0" err="1" smtClean="0"/>
                        <a:t>level</a:t>
                      </a:r>
                      <a:r>
                        <a:rPr lang="en-GB" sz="1200" baseline="-25000" dirty="0" err="1" smtClean="0"/>
                        <a:t>n</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intra-record-level</a:t>
                      </a:r>
                      <a:r>
                        <a:rPr lang="en-GB" sz="1200" baseline="-25000" dirty="0" smtClean="0"/>
                        <a:t>1</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intra-record-</a:t>
                      </a:r>
                      <a:r>
                        <a:rPr lang="en-GB" sz="1200" dirty="0" err="1" smtClean="0"/>
                        <a:t>level</a:t>
                      </a:r>
                      <a:r>
                        <a:rPr lang="en-GB" sz="1200" baseline="-25000" dirty="0" err="1" smtClean="0"/>
                        <a:t>n</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inter-record-level</a:t>
                      </a:r>
                      <a:r>
                        <a:rPr lang="en-GB" sz="1200" baseline="-25000" dirty="0" smtClean="0"/>
                        <a:t>1</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inter-record-</a:t>
                      </a:r>
                      <a:r>
                        <a:rPr lang="en-GB" sz="1200" dirty="0" err="1" smtClean="0"/>
                        <a:t>level</a:t>
                      </a:r>
                      <a:r>
                        <a:rPr lang="en-GB" sz="1200" baseline="-25000" dirty="0" err="1" smtClean="0"/>
                        <a:t>n</a:t>
                      </a:r>
                      <a:endParaRPr lang="en-GB" sz="1200" baseline="-25000" dirty="0"/>
                    </a:p>
                  </a:txBody>
                  <a:tcPr/>
                </a:tc>
              </a:tr>
              <a:tr h="300050">
                <a:tc>
                  <a:txBody>
                    <a:bodyPr/>
                    <a:lstStyle/>
                    <a:p>
                      <a:r>
                        <a:rPr lang="en-GB" sz="1200" dirty="0" smtClean="0"/>
                        <a:t>2007</a:t>
                      </a:r>
                      <a:endParaRPr lang="en-GB" sz="1200" dirty="0"/>
                    </a:p>
                  </a:txBody>
                  <a:tcPr/>
                </a:tc>
                <a:tc>
                  <a:txBody>
                    <a:bodyPr/>
                    <a:lstStyle/>
                    <a:p>
                      <a:r>
                        <a:rPr lang="en-GB" sz="1200" dirty="0" smtClean="0"/>
                        <a:t>8</a:t>
                      </a:r>
                      <a:endParaRPr lang="en-GB" sz="1200" dirty="0"/>
                    </a:p>
                  </a:txBody>
                  <a:tcPr/>
                </a:tc>
                <a:tc>
                  <a:txBody>
                    <a:bodyPr/>
                    <a:lstStyle/>
                    <a:p>
                      <a:endParaRPr lang="en-GB" sz="1200" dirty="0"/>
                    </a:p>
                  </a:txBody>
                  <a:tcPr/>
                </a:tc>
                <a:tc>
                  <a:txBody>
                    <a:bodyPr/>
                    <a:lstStyle/>
                    <a:p>
                      <a:r>
                        <a:rPr lang="en-GB" sz="1200" dirty="0" smtClean="0"/>
                        <a:t>5</a:t>
                      </a:r>
                      <a:endParaRPr lang="en-GB" sz="1200" dirty="0"/>
                    </a:p>
                  </a:txBody>
                  <a:tcPr/>
                </a:tc>
                <a:tc>
                  <a:txBody>
                    <a:bodyPr/>
                    <a:lstStyle/>
                    <a:p>
                      <a:endParaRPr lang="en-GB" sz="1200" dirty="0"/>
                    </a:p>
                  </a:txBody>
                  <a:tcPr/>
                </a:tc>
                <a:tc>
                  <a:txBody>
                    <a:bodyPr/>
                    <a:lstStyle/>
                    <a:p>
                      <a:r>
                        <a:rPr lang="en-GB" sz="1200" dirty="0" smtClean="0"/>
                        <a:t>7</a:t>
                      </a:r>
                      <a:endParaRPr lang="en-GB" sz="1200" dirty="0"/>
                    </a:p>
                  </a:txBody>
                  <a:tcPr/>
                </a:tc>
                <a:tc>
                  <a:txBody>
                    <a:bodyPr/>
                    <a:lstStyle/>
                    <a:p>
                      <a:r>
                        <a:rPr lang="en-GB" sz="1200" dirty="0" smtClean="0"/>
                        <a:t>...</a:t>
                      </a:r>
                      <a:endParaRPr lang="en-GB" sz="1200" dirty="0"/>
                    </a:p>
                  </a:txBody>
                  <a:tcPr/>
                </a:tc>
                <a:tc>
                  <a:txBody>
                    <a:bodyPr/>
                    <a:lstStyle/>
                    <a:p>
                      <a:r>
                        <a:rPr lang="en-GB" sz="1200" dirty="0" smtClean="0"/>
                        <a:t>8</a:t>
                      </a:r>
                      <a:endParaRPr lang="en-GB" sz="1200" dirty="0"/>
                    </a:p>
                  </a:txBody>
                  <a:tcPr/>
                </a:tc>
                <a:tc>
                  <a:txBody>
                    <a:bodyPr/>
                    <a:lstStyle/>
                    <a:p>
                      <a:endParaRPr lang="en-GB" sz="1200" dirty="0"/>
                    </a:p>
                  </a:txBody>
                  <a:tcPr/>
                </a:tc>
                <a:tc>
                  <a:txBody>
                    <a:bodyPr/>
                    <a:lstStyle/>
                    <a:p>
                      <a:r>
                        <a:rPr lang="en-GB" sz="1200" dirty="0" smtClean="0"/>
                        <a:t>1</a:t>
                      </a:r>
                      <a:endParaRPr lang="en-GB" sz="1200" dirty="0"/>
                    </a:p>
                  </a:txBody>
                  <a:tcPr/>
                </a:tc>
                <a:tc>
                  <a:txBody>
                    <a:bodyPr/>
                    <a:lstStyle/>
                    <a:p>
                      <a:endParaRPr lang="en-GB" sz="1200" dirty="0"/>
                    </a:p>
                  </a:txBody>
                  <a:tcPr/>
                </a:tc>
                <a:tc>
                  <a:txBody>
                    <a:bodyPr/>
                    <a:lstStyle/>
                    <a:p>
                      <a:r>
                        <a:rPr lang="en-GB" sz="1200" dirty="0" smtClean="0"/>
                        <a:t>8</a:t>
                      </a:r>
                    </a:p>
                  </a:txBody>
                  <a:tcPr/>
                </a:tc>
              </a:tr>
              <a:tr h="300050">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r>
              <a:tr h="300050">
                <a:tc>
                  <a:txBody>
                    <a:bodyPr/>
                    <a:lstStyle/>
                    <a:p>
                      <a:r>
                        <a:rPr lang="en-GB" sz="1200" dirty="0" smtClean="0"/>
                        <a:t>2008</a:t>
                      </a:r>
                      <a:endParaRPr lang="en-GB" sz="1200" dirty="0"/>
                    </a:p>
                  </a:txBody>
                  <a:tcPr/>
                </a:tc>
                <a:tc>
                  <a:txBody>
                    <a:bodyPr/>
                    <a:lstStyle/>
                    <a:p>
                      <a:r>
                        <a:rPr lang="en-GB" sz="1200" dirty="0" smtClean="0"/>
                        <a:t>5</a:t>
                      </a:r>
                      <a:endParaRPr lang="en-GB" sz="1200" dirty="0"/>
                    </a:p>
                  </a:txBody>
                  <a:tcPr/>
                </a:tc>
                <a:tc>
                  <a:txBody>
                    <a:bodyPr/>
                    <a:lstStyle/>
                    <a:p>
                      <a:endParaRPr lang="en-GB" sz="1200" dirty="0"/>
                    </a:p>
                  </a:txBody>
                  <a:tcPr/>
                </a:tc>
                <a:tc>
                  <a:txBody>
                    <a:bodyPr/>
                    <a:lstStyle/>
                    <a:p>
                      <a:r>
                        <a:rPr lang="en-GB" sz="1200" dirty="0" smtClean="0"/>
                        <a:t>6</a:t>
                      </a:r>
                      <a:endParaRPr lang="en-GB" sz="1200" dirty="0"/>
                    </a:p>
                  </a:txBody>
                  <a:tcPr/>
                </a:tc>
                <a:tc>
                  <a:txBody>
                    <a:bodyPr/>
                    <a:lstStyle/>
                    <a:p>
                      <a:endParaRPr lang="en-GB" sz="1200" dirty="0"/>
                    </a:p>
                  </a:txBody>
                  <a:tcPr/>
                </a:tc>
                <a:tc>
                  <a:txBody>
                    <a:bodyPr/>
                    <a:lstStyle/>
                    <a:p>
                      <a:r>
                        <a:rPr lang="en-GB" sz="1200" dirty="0" smtClean="0"/>
                        <a:t>8</a:t>
                      </a:r>
                      <a:endParaRPr lang="en-GB" sz="1200" dirty="0"/>
                    </a:p>
                  </a:txBody>
                  <a:tcPr/>
                </a:tc>
                <a:tc>
                  <a:txBody>
                    <a:bodyPr/>
                    <a:lstStyle/>
                    <a:p>
                      <a:r>
                        <a:rPr lang="en-GB" sz="1200" dirty="0" smtClean="0"/>
                        <a:t>...</a:t>
                      </a:r>
                      <a:endParaRPr lang="en-GB" sz="1200" dirty="0"/>
                    </a:p>
                  </a:txBody>
                  <a:tcPr/>
                </a:tc>
                <a:tc>
                  <a:txBody>
                    <a:bodyPr/>
                    <a:lstStyle/>
                    <a:p>
                      <a:r>
                        <a:rPr lang="en-GB" sz="1200" dirty="0" smtClean="0"/>
                        <a:t>7</a:t>
                      </a:r>
                      <a:endParaRPr lang="en-GB" sz="1200" dirty="0"/>
                    </a:p>
                  </a:txBody>
                  <a:tcPr/>
                </a:tc>
                <a:tc>
                  <a:txBody>
                    <a:bodyPr/>
                    <a:lstStyle/>
                    <a:p>
                      <a:endParaRPr lang="en-GB" sz="1200" dirty="0"/>
                    </a:p>
                  </a:txBody>
                  <a:tcPr/>
                </a:tc>
                <a:tc>
                  <a:txBody>
                    <a:bodyPr/>
                    <a:lstStyle/>
                    <a:p>
                      <a:r>
                        <a:rPr lang="en-GB" sz="1200" dirty="0" smtClean="0"/>
                        <a:t>7</a:t>
                      </a:r>
                      <a:endParaRPr lang="en-GB" sz="1200" dirty="0"/>
                    </a:p>
                  </a:txBody>
                  <a:tcPr/>
                </a:tc>
                <a:tc>
                  <a:txBody>
                    <a:bodyPr/>
                    <a:lstStyle/>
                    <a:p>
                      <a:endParaRPr lang="en-GB" sz="1200" dirty="0"/>
                    </a:p>
                  </a:txBody>
                  <a:tcPr/>
                </a:tc>
                <a:tc>
                  <a:txBody>
                    <a:bodyPr/>
                    <a:lstStyle/>
                    <a:p>
                      <a:r>
                        <a:rPr lang="en-GB" sz="1200" dirty="0" smtClean="0"/>
                        <a:t>8</a:t>
                      </a:r>
                      <a:endParaRPr lang="en-GB" sz="1200" dirty="0"/>
                    </a:p>
                  </a:txBody>
                  <a:tcPr/>
                </a:tc>
              </a:tr>
              <a:tr h="300050">
                <a:tc>
                  <a:txBody>
                    <a:bodyPr/>
                    <a:lstStyle/>
                    <a:p>
                      <a:r>
                        <a:rPr lang="en-GB" sz="1200" dirty="0" smtClean="0"/>
                        <a:t>2008</a:t>
                      </a:r>
                      <a:endParaRPr lang="en-GB" sz="1200" dirty="0"/>
                    </a:p>
                  </a:txBody>
                  <a:tcPr/>
                </a:tc>
                <a:tc>
                  <a:txBody>
                    <a:bodyPr/>
                    <a:lstStyle/>
                    <a:p>
                      <a:r>
                        <a:rPr lang="en-GB" sz="1200" dirty="0" smtClean="0"/>
                        <a:t>4</a:t>
                      </a:r>
                      <a:endParaRPr lang="en-GB" sz="1200" dirty="0"/>
                    </a:p>
                  </a:txBody>
                  <a:tcPr/>
                </a:tc>
                <a:tc>
                  <a:txBody>
                    <a:bodyPr/>
                    <a:lstStyle/>
                    <a:p>
                      <a:endParaRPr lang="en-GB" sz="1200" dirty="0"/>
                    </a:p>
                  </a:txBody>
                  <a:tcPr/>
                </a:tc>
                <a:tc>
                  <a:txBody>
                    <a:bodyPr/>
                    <a:lstStyle/>
                    <a:p>
                      <a:r>
                        <a:rPr lang="en-GB" sz="1200" dirty="0" smtClean="0"/>
                        <a:t>4</a:t>
                      </a:r>
                      <a:endParaRPr lang="en-GB" sz="1200" dirty="0"/>
                    </a:p>
                  </a:txBody>
                  <a:tcPr/>
                </a:tc>
                <a:tc>
                  <a:txBody>
                    <a:bodyPr/>
                    <a:lstStyle/>
                    <a:p>
                      <a:endParaRPr lang="en-GB" sz="1200" dirty="0"/>
                    </a:p>
                  </a:txBody>
                  <a:tcPr/>
                </a:tc>
                <a:tc>
                  <a:txBody>
                    <a:bodyPr/>
                    <a:lstStyle/>
                    <a:p>
                      <a:r>
                        <a:rPr lang="en-GB" sz="1200" dirty="0" smtClean="0"/>
                        <a:t>8</a:t>
                      </a:r>
                      <a:endParaRPr lang="en-GB" sz="1200" dirty="0"/>
                    </a:p>
                  </a:txBody>
                  <a:tcPr/>
                </a:tc>
                <a:tc>
                  <a:txBody>
                    <a:bodyPr/>
                    <a:lstStyle/>
                    <a:p>
                      <a:r>
                        <a:rPr lang="en-GB" sz="1200" dirty="0" smtClean="0"/>
                        <a:t>...</a:t>
                      </a:r>
                      <a:endParaRPr lang="en-GB" sz="1200" dirty="0"/>
                    </a:p>
                  </a:txBody>
                  <a:tcPr/>
                </a:tc>
                <a:tc>
                  <a:txBody>
                    <a:bodyPr/>
                    <a:lstStyle/>
                    <a:p>
                      <a:r>
                        <a:rPr lang="en-GB" sz="1200" dirty="0" smtClean="0"/>
                        <a:t>5</a:t>
                      </a:r>
                      <a:endParaRPr lang="en-GB" sz="1200" dirty="0"/>
                    </a:p>
                  </a:txBody>
                  <a:tcPr/>
                </a:tc>
                <a:tc>
                  <a:txBody>
                    <a:bodyPr/>
                    <a:lstStyle/>
                    <a:p>
                      <a:endParaRPr lang="en-GB" sz="1200" dirty="0"/>
                    </a:p>
                  </a:txBody>
                  <a:tcPr/>
                </a:tc>
                <a:tc>
                  <a:txBody>
                    <a:bodyPr/>
                    <a:lstStyle/>
                    <a:p>
                      <a:r>
                        <a:rPr lang="en-GB" sz="1200" dirty="0" smtClean="0"/>
                        <a:t>3</a:t>
                      </a:r>
                      <a:endParaRPr lang="en-GB" sz="1200" dirty="0"/>
                    </a:p>
                  </a:txBody>
                  <a:tcPr/>
                </a:tc>
                <a:tc>
                  <a:txBody>
                    <a:bodyPr/>
                    <a:lstStyle/>
                    <a:p>
                      <a:endParaRPr lang="en-GB" sz="1200" dirty="0"/>
                    </a:p>
                  </a:txBody>
                  <a:tcPr/>
                </a:tc>
                <a:tc>
                  <a:txBody>
                    <a:bodyPr/>
                    <a:lstStyle/>
                    <a:p>
                      <a:r>
                        <a:rPr lang="en-GB" sz="1200" dirty="0" smtClean="0"/>
                        <a:t>1</a:t>
                      </a:r>
                      <a:endParaRPr lang="en-GB" sz="1200" dirty="0"/>
                    </a:p>
                  </a:txBody>
                  <a:tcPr/>
                </a:tc>
              </a:tr>
              <a:tr h="300050">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c>
                  <a:txBody>
                    <a:bodyPr/>
                    <a:lstStyle/>
                    <a:p>
                      <a:r>
                        <a:rPr lang="en-GB" sz="1200" dirty="0" smtClean="0"/>
                        <a:t>...</a:t>
                      </a:r>
                      <a:endParaRPr lang="en-GB" sz="12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84923238"/>
              </p:ext>
            </p:extLst>
          </p:nvPr>
        </p:nvGraphicFramePr>
        <p:xfrm>
          <a:off x="160993" y="3010658"/>
          <a:ext cx="9672320" cy="1057300"/>
        </p:xfrm>
        <a:graphic>
          <a:graphicData uri="http://schemas.openxmlformats.org/drawingml/2006/table">
            <a:tbl>
              <a:tblPr firstRow="1" bandRow="1">
                <a:tableStyleId>{5C22544A-7EE6-4342-B048-85BDC9FD1C3A}</a:tableStyleId>
              </a:tblPr>
              <a:tblGrid>
                <a:gridCol w="514252"/>
                <a:gridCol w="872198"/>
                <a:gridCol w="351692"/>
                <a:gridCol w="872197"/>
                <a:gridCol w="365760"/>
                <a:gridCol w="1350498"/>
                <a:gridCol w="323557"/>
                <a:gridCol w="1336431"/>
                <a:gridCol w="323557"/>
                <a:gridCol w="1350498"/>
                <a:gridCol w="351693"/>
                <a:gridCol w="1659987"/>
              </a:tblGrid>
              <a:tr h="300050">
                <a:tc>
                  <a:txBody>
                    <a:bodyPr/>
                    <a:lstStyle/>
                    <a:p>
                      <a:r>
                        <a:rPr lang="en-GB" sz="1200" dirty="0" smtClean="0"/>
                        <a:t>year</a:t>
                      </a:r>
                      <a:endParaRPr lang="en-GB" sz="1200" dirty="0"/>
                    </a:p>
                  </a:txBody>
                  <a:tcPr/>
                </a:tc>
                <a:tc>
                  <a:txBody>
                    <a:bodyPr/>
                    <a:lstStyle/>
                    <a:p>
                      <a:r>
                        <a:rPr lang="en-GB" sz="1200" dirty="0" smtClean="0"/>
                        <a:t>field-level</a:t>
                      </a:r>
                      <a:r>
                        <a:rPr lang="en-GB" sz="1200" baseline="0" dirty="0" smtClean="0"/>
                        <a:t>-</a:t>
                      </a:r>
                    </a:p>
                    <a:p>
                      <a:r>
                        <a:rPr lang="en-GB" sz="1200" baseline="0" dirty="0" smtClean="0"/>
                        <a:t>wt</a:t>
                      </a:r>
                      <a:r>
                        <a:rPr lang="en-GB" sz="1200" baseline="-25000" dirty="0" smtClean="0"/>
                        <a:t>1</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field-level</a:t>
                      </a:r>
                      <a:r>
                        <a:rPr lang="en-GB" sz="1200" baseline="0" dirty="0" smtClean="0"/>
                        <a:t>-</a:t>
                      </a:r>
                    </a:p>
                    <a:p>
                      <a:r>
                        <a:rPr lang="en-GB" sz="1200" baseline="0" dirty="0" err="1" smtClean="0"/>
                        <a:t>wt</a:t>
                      </a:r>
                      <a:r>
                        <a:rPr lang="en-GB" sz="1200" baseline="-25000" dirty="0" err="1" smtClean="0"/>
                        <a:t>n</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intra-record-level</a:t>
                      </a:r>
                      <a:r>
                        <a:rPr lang="en-GB" sz="1200" baseline="0" dirty="0" smtClean="0"/>
                        <a:t>-</a:t>
                      </a:r>
                    </a:p>
                    <a:p>
                      <a:r>
                        <a:rPr lang="en-GB" sz="1200" baseline="0" dirty="0" smtClean="0"/>
                        <a:t>wt</a:t>
                      </a:r>
                      <a:r>
                        <a:rPr lang="en-GB" sz="1200" baseline="-25000" dirty="0" smtClean="0"/>
                        <a:t>1</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intra-record-level</a:t>
                      </a:r>
                      <a:r>
                        <a:rPr lang="en-GB" sz="1200" baseline="0" dirty="0" smtClean="0"/>
                        <a:t>-</a:t>
                      </a:r>
                    </a:p>
                    <a:p>
                      <a:r>
                        <a:rPr lang="en-GB" sz="1200" baseline="0" dirty="0" err="1" smtClean="0"/>
                        <a:t>wt</a:t>
                      </a:r>
                      <a:r>
                        <a:rPr lang="en-GB" sz="1200" baseline="-25000" dirty="0" err="1" smtClean="0"/>
                        <a:t>n</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inter-record-level</a:t>
                      </a:r>
                      <a:r>
                        <a:rPr lang="en-GB" sz="1200" baseline="0" dirty="0" smtClean="0"/>
                        <a:t>-</a:t>
                      </a:r>
                    </a:p>
                    <a:p>
                      <a:r>
                        <a:rPr lang="en-GB" sz="1200" baseline="0" dirty="0" smtClean="0"/>
                        <a:t>wt</a:t>
                      </a:r>
                      <a:r>
                        <a:rPr lang="en-GB" sz="1200" baseline="-25000" dirty="0" smtClean="0"/>
                        <a:t>1</a:t>
                      </a:r>
                      <a:endParaRPr lang="en-GB" sz="1200" baseline="-25000" dirty="0"/>
                    </a:p>
                  </a:txBody>
                  <a:tcPr/>
                </a:tc>
                <a:tc>
                  <a:txBody>
                    <a:bodyPr/>
                    <a:lstStyle/>
                    <a:p>
                      <a:r>
                        <a:rPr lang="en-GB" sz="1200" dirty="0" smtClean="0"/>
                        <a:t>...</a:t>
                      </a:r>
                      <a:endParaRPr lang="en-GB" sz="1200" dirty="0"/>
                    </a:p>
                  </a:txBody>
                  <a:tcPr/>
                </a:tc>
                <a:tc>
                  <a:txBody>
                    <a:bodyPr/>
                    <a:lstStyle/>
                    <a:p>
                      <a:r>
                        <a:rPr lang="en-GB" sz="1200" dirty="0" smtClean="0"/>
                        <a:t>inter-record-level</a:t>
                      </a:r>
                      <a:r>
                        <a:rPr lang="en-GB" sz="1200" baseline="0" dirty="0" smtClean="0"/>
                        <a:t>-</a:t>
                      </a:r>
                    </a:p>
                    <a:p>
                      <a:r>
                        <a:rPr lang="en-GB" sz="1200" baseline="0" dirty="0" err="1" smtClean="0"/>
                        <a:t>wt</a:t>
                      </a:r>
                      <a:r>
                        <a:rPr lang="en-GB" sz="1200" baseline="-25000" dirty="0" err="1" smtClean="0"/>
                        <a:t>n</a:t>
                      </a:r>
                      <a:endParaRPr lang="en-GB" sz="1200" baseline="-25000" dirty="0"/>
                    </a:p>
                  </a:txBody>
                  <a:tcPr/>
                </a:tc>
              </a:tr>
              <a:tr h="300050">
                <a:tc>
                  <a:txBody>
                    <a:bodyPr/>
                    <a:lstStyle/>
                    <a:p>
                      <a:r>
                        <a:rPr lang="en-GB" sz="1200" dirty="0" smtClean="0"/>
                        <a:t>2007</a:t>
                      </a:r>
                      <a:endParaRPr lang="en-GB" sz="1200" dirty="0"/>
                    </a:p>
                  </a:txBody>
                  <a:tcPr/>
                </a:tc>
                <a:tc>
                  <a:txBody>
                    <a:bodyPr/>
                    <a:lstStyle/>
                    <a:p>
                      <a:r>
                        <a:rPr lang="en-GB" sz="1200" dirty="0" smtClean="0"/>
                        <a:t>6.5/8</a:t>
                      </a:r>
                      <a:endParaRPr lang="en-GB" sz="1200" dirty="0"/>
                    </a:p>
                  </a:txBody>
                  <a:tcPr/>
                </a:tc>
                <a:tc>
                  <a:txBody>
                    <a:bodyPr/>
                    <a:lstStyle/>
                    <a:p>
                      <a:endParaRPr lang="en-GB" sz="1200" dirty="0"/>
                    </a:p>
                  </a:txBody>
                  <a:tcPr/>
                </a:tc>
                <a:tc>
                  <a:txBody>
                    <a:bodyPr/>
                    <a:lstStyle/>
                    <a:p>
                      <a:r>
                        <a:rPr lang="en-GB" sz="1200" dirty="0" smtClean="0"/>
                        <a:t>4.4/8</a:t>
                      </a:r>
                      <a:endParaRPr lang="en-GB" sz="1200" dirty="0"/>
                    </a:p>
                  </a:txBody>
                  <a:tcPr/>
                </a:tc>
                <a:tc>
                  <a:txBody>
                    <a:bodyPr/>
                    <a:lstStyle/>
                    <a:p>
                      <a:endParaRPr lang="en-GB" sz="1200" dirty="0"/>
                    </a:p>
                  </a:txBody>
                  <a:tcPr/>
                </a:tc>
                <a:tc>
                  <a:txBody>
                    <a:bodyPr/>
                    <a:lstStyle/>
                    <a:p>
                      <a:r>
                        <a:rPr lang="en-GB" sz="1200" dirty="0" smtClean="0"/>
                        <a:t>7.6/8</a:t>
                      </a:r>
                      <a:endParaRPr lang="en-GB" sz="1200" dirty="0"/>
                    </a:p>
                  </a:txBody>
                  <a:tcPr/>
                </a:tc>
                <a:tc>
                  <a:txBody>
                    <a:bodyPr/>
                    <a:lstStyle/>
                    <a:p>
                      <a:endParaRPr lang="en-GB" sz="1200" dirty="0"/>
                    </a:p>
                  </a:txBody>
                  <a:tcPr/>
                </a:tc>
                <a:tc>
                  <a:txBody>
                    <a:bodyPr/>
                    <a:lstStyle/>
                    <a:p>
                      <a:r>
                        <a:rPr lang="en-GB" sz="1200" dirty="0" smtClean="0"/>
                        <a:t>6.5/8</a:t>
                      </a:r>
                      <a:endParaRPr lang="en-GB" sz="1200" dirty="0"/>
                    </a:p>
                  </a:txBody>
                  <a:tcPr/>
                </a:tc>
                <a:tc>
                  <a:txBody>
                    <a:bodyPr/>
                    <a:lstStyle/>
                    <a:p>
                      <a:endParaRPr lang="en-GB" sz="1200" dirty="0"/>
                    </a:p>
                  </a:txBody>
                  <a:tcPr/>
                </a:tc>
                <a:tc>
                  <a:txBody>
                    <a:bodyPr/>
                    <a:lstStyle/>
                    <a:p>
                      <a:r>
                        <a:rPr lang="en-GB" sz="1200" dirty="0" smtClean="0"/>
                        <a:t>1.3/8</a:t>
                      </a:r>
                      <a:endParaRPr lang="en-GB" sz="1200" dirty="0"/>
                    </a:p>
                  </a:txBody>
                  <a:tcPr/>
                </a:tc>
                <a:tc>
                  <a:txBody>
                    <a:bodyPr/>
                    <a:lstStyle/>
                    <a:p>
                      <a:endParaRPr lang="en-GB" sz="1200" dirty="0"/>
                    </a:p>
                  </a:txBody>
                  <a:tcPr/>
                </a:tc>
                <a:tc>
                  <a:txBody>
                    <a:bodyPr/>
                    <a:lstStyle/>
                    <a:p>
                      <a:r>
                        <a:rPr lang="en-GB" sz="1200" dirty="0" smtClean="0"/>
                        <a:t>7.5/8</a:t>
                      </a:r>
                      <a:endParaRPr lang="en-GB" sz="1200" dirty="0"/>
                    </a:p>
                  </a:txBody>
                  <a:tcPr/>
                </a:tc>
              </a:tr>
              <a:tr h="300050">
                <a:tc>
                  <a:txBody>
                    <a:bodyPr/>
                    <a:lstStyle/>
                    <a:p>
                      <a:r>
                        <a:rPr lang="en-GB" sz="1200" dirty="0" smtClean="0"/>
                        <a:t>2008</a:t>
                      </a:r>
                      <a:endParaRPr lang="en-GB" sz="1200" dirty="0"/>
                    </a:p>
                  </a:txBody>
                  <a:tcPr/>
                </a:tc>
                <a:tc>
                  <a:txBody>
                    <a:bodyPr/>
                    <a:lstStyle/>
                    <a:p>
                      <a:r>
                        <a:rPr lang="en-GB" sz="1200" dirty="0" smtClean="0"/>
                        <a:t>5.3/8</a:t>
                      </a:r>
                      <a:endParaRPr lang="en-GB" sz="1200" dirty="0"/>
                    </a:p>
                  </a:txBody>
                  <a:tcPr/>
                </a:tc>
                <a:tc>
                  <a:txBody>
                    <a:bodyPr/>
                    <a:lstStyle/>
                    <a:p>
                      <a:endParaRPr lang="en-GB" sz="1200" dirty="0"/>
                    </a:p>
                  </a:txBody>
                  <a:tcPr/>
                </a:tc>
                <a:tc>
                  <a:txBody>
                    <a:bodyPr/>
                    <a:lstStyle/>
                    <a:p>
                      <a:r>
                        <a:rPr lang="en-GB" sz="1200" dirty="0" smtClean="0"/>
                        <a:t>5.6/8</a:t>
                      </a:r>
                      <a:endParaRPr lang="en-GB" sz="1200" dirty="0"/>
                    </a:p>
                  </a:txBody>
                  <a:tcPr/>
                </a:tc>
                <a:tc>
                  <a:txBody>
                    <a:bodyPr/>
                    <a:lstStyle/>
                    <a:p>
                      <a:endParaRPr lang="en-GB" sz="1200"/>
                    </a:p>
                  </a:txBody>
                  <a:tcPr/>
                </a:tc>
                <a:tc>
                  <a:txBody>
                    <a:bodyPr/>
                    <a:lstStyle/>
                    <a:p>
                      <a:r>
                        <a:rPr lang="en-GB" sz="1200" dirty="0" smtClean="0"/>
                        <a:t>7.8/8</a:t>
                      </a:r>
                      <a:endParaRPr lang="en-GB" sz="1200" dirty="0"/>
                    </a:p>
                  </a:txBody>
                  <a:tcPr/>
                </a:tc>
                <a:tc>
                  <a:txBody>
                    <a:bodyPr/>
                    <a:lstStyle/>
                    <a:p>
                      <a:endParaRPr lang="en-GB" sz="1200" dirty="0"/>
                    </a:p>
                  </a:txBody>
                  <a:tcPr/>
                </a:tc>
                <a:tc>
                  <a:txBody>
                    <a:bodyPr/>
                    <a:lstStyle/>
                    <a:p>
                      <a:r>
                        <a:rPr lang="en-GB" sz="1200" dirty="0" smtClean="0"/>
                        <a:t>5.2/8</a:t>
                      </a:r>
                      <a:endParaRPr lang="en-GB" sz="1200" dirty="0"/>
                    </a:p>
                  </a:txBody>
                  <a:tcPr/>
                </a:tc>
                <a:tc>
                  <a:txBody>
                    <a:bodyPr/>
                    <a:lstStyle/>
                    <a:p>
                      <a:endParaRPr lang="en-GB" sz="1200" dirty="0"/>
                    </a:p>
                  </a:txBody>
                  <a:tcPr/>
                </a:tc>
                <a:tc>
                  <a:txBody>
                    <a:bodyPr/>
                    <a:lstStyle/>
                    <a:p>
                      <a:r>
                        <a:rPr lang="en-GB" sz="1200" dirty="0" smtClean="0"/>
                        <a:t>4/8</a:t>
                      </a:r>
                      <a:endParaRPr lang="en-GB" sz="1200" dirty="0"/>
                    </a:p>
                  </a:txBody>
                  <a:tcPr/>
                </a:tc>
                <a:tc>
                  <a:txBody>
                    <a:bodyPr/>
                    <a:lstStyle/>
                    <a:p>
                      <a:endParaRPr lang="en-GB" sz="1200" dirty="0"/>
                    </a:p>
                  </a:txBody>
                  <a:tcPr/>
                </a:tc>
                <a:tc>
                  <a:txBody>
                    <a:bodyPr/>
                    <a:lstStyle/>
                    <a:p>
                      <a:r>
                        <a:rPr lang="en-GB" sz="1200" dirty="0" smtClean="0"/>
                        <a:t>7.3/8</a:t>
                      </a:r>
                      <a:endParaRPr lang="en-GB" sz="1200" dirty="0"/>
                    </a:p>
                  </a:txBody>
                  <a:tcPr/>
                </a:tc>
              </a:tr>
            </a:tbl>
          </a:graphicData>
        </a:graphic>
      </p:graphicFrame>
      <p:sp>
        <p:nvSpPr>
          <p:cNvPr id="12" name="TextBox 11"/>
          <p:cNvSpPr txBox="1"/>
          <p:nvPr/>
        </p:nvSpPr>
        <p:spPr>
          <a:xfrm>
            <a:off x="84401" y="521737"/>
            <a:ext cx="6555545" cy="369332"/>
          </a:xfrm>
          <a:prstGeom prst="rect">
            <a:avLst/>
          </a:prstGeom>
          <a:noFill/>
        </p:spPr>
        <p:txBody>
          <a:bodyPr wrap="square" rtlCol="0">
            <a:spAutoFit/>
          </a:bodyPr>
          <a:lstStyle/>
          <a:p>
            <a:r>
              <a:rPr lang="en-GB" b="1" dirty="0" smtClean="0"/>
              <a:t>Data quality records corresponding to each original health record</a:t>
            </a:r>
            <a:endParaRPr lang="en-GB" b="1" dirty="0"/>
          </a:p>
        </p:txBody>
      </p:sp>
      <p:sp>
        <p:nvSpPr>
          <p:cNvPr id="13" name="TextBox 12"/>
          <p:cNvSpPr txBox="1"/>
          <p:nvPr/>
        </p:nvSpPr>
        <p:spPr>
          <a:xfrm>
            <a:off x="84401" y="2633815"/>
            <a:ext cx="8372622" cy="369332"/>
          </a:xfrm>
          <a:prstGeom prst="rect">
            <a:avLst/>
          </a:prstGeom>
          <a:noFill/>
        </p:spPr>
        <p:txBody>
          <a:bodyPr wrap="square" rtlCol="0">
            <a:spAutoFit/>
          </a:bodyPr>
          <a:lstStyle/>
          <a:p>
            <a:r>
              <a:rPr lang="en-GB" b="1" dirty="0" smtClean="0"/>
              <a:t>Yearly weighting factors based on yearly averages divided by maximum score</a:t>
            </a:r>
            <a:endParaRPr lang="en-GB" b="1" dirty="0"/>
          </a:p>
        </p:txBody>
      </p:sp>
      <p:sp>
        <p:nvSpPr>
          <p:cNvPr id="14" name="TextBox 13"/>
          <p:cNvSpPr txBox="1"/>
          <p:nvPr/>
        </p:nvSpPr>
        <p:spPr>
          <a:xfrm>
            <a:off x="140673" y="42201"/>
            <a:ext cx="7484013" cy="461665"/>
          </a:xfrm>
          <a:prstGeom prst="rect">
            <a:avLst/>
          </a:prstGeom>
          <a:noFill/>
        </p:spPr>
        <p:txBody>
          <a:bodyPr wrap="square" rtlCol="0">
            <a:spAutoFit/>
          </a:bodyPr>
          <a:lstStyle/>
          <a:p>
            <a:r>
              <a:rPr lang="en-GB" sz="2400" b="1" dirty="0" smtClean="0"/>
              <a:t>Creating Cumulative Data Quality Scores for each Record</a:t>
            </a:r>
            <a:endParaRPr lang="en-GB" sz="2400" b="1" dirty="0"/>
          </a:p>
        </p:txBody>
      </p:sp>
      <mc:AlternateContent xmlns:mc="http://schemas.openxmlformats.org/markup-compatibility/2006" xmlns:a14="http://schemas.microsoft.com/office/drawing/2010/main">
        <mc:Choice Requires="a14">
          <p:sp>
            <p:nvSpPr>
              <p:cNvPr id="15" name="TextBox 14"/>
              <p:cNvSpPr txBox="1"/>
              <p:nvPr/>
            </p:nvSpPr>
            <p:spPr>
              <a:xfrm>
                <a:off x="1746721" y="4405221"/>
                <a:ext cx="1237818" cy="58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1400" i="1" smtClean="0">
                              <a:latin typeface="Cambria Math" panose="02040503050406030204" pitchFamily="18" charset="0"/>
                            </a:rPr>
                          </m:ctrlPr>
                        </m:naryPr>
                        <m:sub>
                          <m:r>
                            <a:rPr lang="pt-BR" sz="1400" i="1" smtClean="0">
                              <a:latin typeface="Cambria Math" panose="02040503050406030204" pitchFamily="18" charset="0"/>
                            </a:rPr>
                            <m:t>𝑘</m:t>
                          </m:r>
                          <m:r>
                            <a:rPr lang="pt-BR" sz="1400" i="1" smtClean="0">
                              <a:latin typeface="Cambria Math" panose="02040503050406030204" pitchFamily="18" charset="0"/>
                            </a:rPr>
                            <m:t>=0</m:t>
                          </m:r>
                        </m:sub>
                        <m:sup>
                          <m:r>
                            <a:rPr lang="pt-BR" sz="1400" i="1" smtClean="0">
                              <a:latin typeface="Cambria Math" panose="02040503050406030204" pitchFamily="18" charset="0"/>
                            </a:rPr>
                            <m:t>𝑛</m:t>
                          </m:r>
                        </m:sup>
                        <m:e>
                          <m:r>
                            <m:rPr>
                              <m:sty m:val="p"/>
                            </m:rPr>
                            <a:rPr lang="en-GB" sz="1400" b="0" i="0" smtClean="0">
                              <a:latin typeface="Cambria Math" panose="02040503050406030204" pitchFamily="18" charset="0"/>
                            </a:rPr>
                            <m:t>field</m:t>
                          </m:r>
                          <m:r>
                            <m:rPr>
                              <m:sty m:val="p"/>
                            </m:rPr>
                            <a:rPr lang="en-GB" sz="1400" b="0" i="0" baseline="-25000" smtClean="0">
                              <a:latin typeface="Cambria Math" panose="02040503050406030204" pitchFamily="18" charset="0"/>
                            </a:rPr>
                            <m:t>k</m:t>
                          </m:r>
                          <m:r>
                            <a:rPr lang="en-GB" sz="1400" b="0" i="0" smtClean="0">
                              <a:latin typeface="Cambria Math" panose="02040503050406030204" pitchFamily="18" charset="0"/>
                            </a:rPr>
                            <m:t> </m:t>
                          </m:r>
                        </m:e>
                      </m:nary>
                    </m:oMath>
                  </m:oMathPara>
                </a14:m>
                <a:endParaRPr lang="en-GB" sz="1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746721" y="4405221"/>
                <a:ext cx="1237818" cy="588366"/>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932042" y="4418548"/>
                <a:ext cx="1216717" cy="58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1400" i="1" smtClean="0">
                              <a:latin typeface="Cambria Math" panose="02040503050406030204" pitchFamily="18" charset="0"/>
                            </a:rPr>
                          </m:ctrlPr>
                        </m:naryPr>
                        <m:sub>
                          <m:r>
                            <a:rPr lang="pt-BR" sz="1400" i="1" smtClean="0">
                              <a:latin typeface="Cambria Math" panose="02040503050406030204" pitchFamily="18" charset="0"/>
                            </a:rPr>
                            <m:t>𝑘</m:t>
                          </m:r>
                          <m:r>
                            <a:rPr lang="pt-BR" sz="1400" i="1" smtClean="0">
                              <a:latin typeface="Cambria Math" panose="02040503050406030204" pitchFamily="18" charset="0"/>
                            </a:rPr>
                            <m:t>=0</m:t>
                          </m:r>
                        </m:sub>
                        <m:sup>
                          <m:r>
                            <a:rPr lang="pt-BR" sz="1400" i="1" smtClean="0">
                              <a:latin typeface="Cambria Math" panose="02040503050406030204" pitchFamily="18" charset="0"/>
                            </a:rPr>
                            <m:t>𝑛</m:t>
                          </m:r>
                        </m:sup>
                        <m:e>
                          <m:r>
                            <m:rPr>
                              <m:sty m:val="p"/>
                            </m:rPr>
                            <a:rPr lang="en-GB" sz="1400" b="0" i="0" smtClean="0">
                              <a:latin typeface="Cambria Math" panose="02040503050406030204" pitchFamily="18" charset="0"/>
                            </a:rPr>
                            <m:t>intra</m:t>
                          </m:r>
                          <m:r>
                            <m:rPr>
                              <m:sty m:val="p"/>
                            </m:rPr>
                            <a:rPr lang="en-GB" sz="1400" b="0" i="0" baseline="-25000" smtClean="0">
                              <a:latin typeface="Cambria Math" panose="02040503050406030204" pitchFamily="18" charset="0"/>
                            </a:rPr>
                            <m:t>k</m:t>
                          </m:r>
                          <m:r>
                            <a:rPr lang="en-GB" sz="1400" b="0" i="0" smtClean="0">
                              <a:latin typeface="Cambria Math" panose="02040503050406030204" pitchFamily="18" charset="0"/>
                            </a:rPr>
                            <m:t> </m:t>
                          </m:r>
                        </m:e>
                      </m:nary>
                    </m:oMath>
                  </m:oMathPara>
                </a14:m>
                <a:endParaRPr lang="en-GB"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932042" y="4418548"/>
                <a:ext cx="1216717" cy="588366"/>
              </a:xfrm>
              <a:prstGeom prst="rect">
                <a:avLst/>
              </a:prstGeom>
              <a:blipFill rotWithShape="0">
                <a:blip r:embed="rId3"/>
                <a:stretch>
                  <a:fillRect b="-10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119412" y="4399150"/>
                <a:ext cx="1047305" cy="58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1400" i="1" smtClean="0">
                              <a:latin typeface="Cambria Math" panose="02040503050406030204" pitchFamily="18" charset="0"/>
                            </a:rPr>
                          </m:ctrlPr>
                        </m:naryPr>
                        <m:sub>
                          <m:r>
                            <a:rPr lang="pt-BR" sz="1400" i="1" smtClean="0">
                              <a:latin typeface="Cambria Math" panose="02040503050406030204" pitchFamily="18" charset="0"/>
                            </a:rPr>
                            <m:t>𝑘</m:t>
                          </m:r>
                          <m:r>
                            <a:rPr lang="pt-BR" sz="1400" i="1" smtClean="0">
                              <a:latin typeface="Cambria Math" panose="02040503050406030204" pitchFamily="18" charset="0"/>
                            </a:rPr>
                            <m:t>=0</m:t>
                          </m:r>
                        </m:sub>
                        <m:sup>
                          <m:r>
                            <a:rPr lang="pt-BR" sz="1400" i="1" smtClean="0">
                              <a:latin typeface="Cambria Math" panose="02040503050406030204" pitchFamily="18" charset="0"/>
                            </a:rPr>
                            <m:t>𝑛</m:t>
                          </m:r>
                        </m:sup>
                        <m:e>
                          <m:r>
                            <m:rPr>
                              <m:sty m:val="p"/>
                            </m:rPr>
                            <a:rPr lang="en-GB" sz="1400" b="0" i="0" smtClean="0">
                              <a:latin typeface="Cambria Math" panose="02040503050406030204" pitchFamily="18" charset="0"/>
                            </a:rPr>
                            <m:t>inter</m:t>
                          </m:r>
                          <m:r>
                            <m:rPr>
                              <m:sty m:val="p"/>
                            </m:rPr>
                            <a:rPr lang="en-GB" sz="1400" b="0" i="0" baseline="-25000" smtClean="0">
                              <a:latin typeface="Cambria Math" panose="02040503050406030204" pitchFamily="18" charset="0"/>
                            </a:rPr>
                            <m:t>k</m:t>
                          </m:r>
                          <m:r>
                            <a:rPr lang="en-GB" sz="1400" b="0" i="0" smtClean="0">
                              <a:latin typeface="Cambria Math" panose="02040503050406030204" pitchFamily="18" charset="0"/>
                            </a:rPr>
                            <m:t> </m:t>
                          </m:r>
                        </m:e>
                      </m:nary>
                    </m:oMath>
                  </m:oMathPara>
                </a14:m>
                <a:endParaRPr lang="en-GB"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119412" y="4399150"/>
                <a:ext cx="1047305" cy="588366"/>
              </a:xfrm>
              <a:prstGeom prst="rect">
                <a:avLst/>
              </a:prstGeom>
              <a:blipFill rotWithShape="0">
                <a:blip r:embed="rId4"/>
                <a:stretch>
                  <a:fillRect/>
                </a:stretch>
              </a:blipFill>
            </p:spPr>
            <p:txBody>
              <a:bodyPr/>
              <a:lstStyle/>
              <a:p>
                <a:r>
                  <a:rPr lang="en-GB">
                    <a:noFill/>
                  </a:rPr>
                  <a:t> </a:t>
                </a:r>
              </a:p>
            </p:txBody>
          </p:sp>
        </mc:Fallback>
      </mc:AlternateContent>
      <p:sp>
        <p:nvSpPr>
          <p:cNvPr id="18" name="TextBox 17"/>
          <p:cNvSpPr txBox="1"/>
          <p:nvPr/>
        </p:nvSpPr>
        <p:spPr>
          <a:xfrm>
            <a:off x="84401" y="4376618"/>
            <a:ext cx="1645921" cy="646331"/>
          </a:xfrm>
          <a:prstGeom prst="rect">
            <a:avLst/>
          </a:prstGeom>
          <a:noFill/>
        </p:spPr>
        <p:txBody>
          <a:bodyPr wrap="square" rtlCol="0">
            <a:spAutoFit/>
          </a:bodyPr>
          <a:lstStyle/>
          <a:p>
            <a:r>
              <a:rPr lang="en-GB" dirty="0" smtClean="0"/>
              <a:t>Unadjusted Record Score</a:t>
            </a:r>
            <a:endParaRPr lang="en-GB" dirty="0"/>
          </a:p>
        </p:txBody>
      </p:sp>
      <p:sp>
        <p:nvSpPr>
          <p:cNvPr id="20" name="Double Bracket 19"/>
          <p:cNvSpPr/>
          <p:nvPr/>
        </p:nvSpPr>
        <p:spPr>
          <a:xfrm>
            <a:off x="1746721" y="4321571"/>
            <a:ext cx="1091648" cy="756426"/>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p:cNvSpPr txBox="1"/>
          <p:nvPr/>
        </p:nvSpPr>
        <p:spPr>
          <a:xfrm>
            <a:off x="2861674" y="4543098"/>
            <a:ext cx="471406" cy="369332"/>
          </a:xfrm>
          <a:prstGeom prst="rect">
            <a:avLst/>
          </a:prstGeom>
          <a:noFill/>
        </p:spPr>
        <p:txBody>
          <a:bodyPr wrap="square" rtlCol="0">
            <a:spAutoFit/>
          </a:bodyPr>
          <a:lstStyle/>
          <a:p>
            <a:r>
              <a:rPr lang="en-GB" b="1" dirty="0" smtClean="0"/>
              <a:t>X</a:t>
            </a:r>
            <a:endParaRPr lang="en-GB" b="1" dirty="0"/>
          </a:p>
        </p:txBody>
      </p:sp>
      <p:grpSp>
        <p:nvGrpSpPr>
          <p:cNvPr id="23" name="Group 22"/>
          <p:cNvGrpSpPr/>
          <p:nvPr/>
        </p:nvGrpSpPr>
        <p:grpSpPr>
          <a:xfrm>
            <a:off x="3129168" y="4353407"/>
            <a:ext cx="449179" cy="617704"/>
            <a:chOff x="1884654" y="2799450"/>
            <a:chExt cx="449179" cy="617704"/>
          </a:xfrm>
        </p:grpSpPr>
        <p:sp>
          <p:nvSpPr>
            <p:cNvPr id="24" name="Cube 23"/>
            <p:cNvSpPr/>
            <p:nvPr/>
          </p:nvSpPr>
          <p:spPr>
            <a:xfrm>
              <a:off x="1910124" y="2964761"/>
              <a:ext cx="423709" cy="347442"/>
            </a:xfrm>
            <a:prstGeom prst="cube">
              <a:avLst/>
            </a:prstGeom>
            <a:gradFill flip="none" rotWithShape="1">
              <a:gsLst>
                <a:gs pos="0">
                  <a:schemeClr val="accent1">
                    <a:lumMod val="5000"/>
                    <a:lumOff val="95000"/>
                  </a:schemeClr>
                </a:gs>
                <a:gs pos="100000">
                  <a:schemeClr val="bg1">
                    <a:lumMod val="50000"/>
                  </a:schemeClr>
                </a:gs>
                <a:gs pos="51000">
                  <a:schemeClr val="bg1">
                    <a:lumMod val="95000"/>
                  </a:schemeClr>
                </a:gs>
                <a:gs pos="100000">
                  <a:schemeClr val="accent1">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Block Arc 24"/>
            <p:cNvSpPr/>
            <p:nvPr/>
          </p:nvSpPr>
          <p:spPr>
            <a:xfrm>
              <a:off x="1991476" y="2799450"/>
              <a:ext cx="261005" cy="419472"/>
            </a:xfrm>
            <a:prstGeom prst="blockArc">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884654" y="2955489"/>
              <a:ext cx="401053" cy="461665"/>
            </a:xfrm>
            <a:prstGeom prst="rect">
              <a:avLst/>
            </a:prstGeom>
            <a:noFill/>
          </p:spPr>
          <p:txBody>
            <a:bodyPr wrap="square" rtlCol="0">
              <a:spAutoFit/>
            </a:bodyPr>
            <a:lstStyle/>
            <a:p>
              <a:r>
                <a:rPr lang="en-GB" sz="2400" b="1" dirty="0" smtClean="0"/>
                <a:t>1</a:t>
              </a:r>
              <a:endParaRPr lang="en-GB" sz="2400" b="1" dirty="0"/>
            </a:p>
          </p:txBody>
        </p:sp>
      </p:grpSp>
      <p:sp>
        <p:nvSpPr>
          <p:cNvPr id="27" name="TextBox 26"/>
          <p:cNvSpPr txBox="1"/>
          <p:nvPr/>
        </p:nvSpPr>
        <p:spPr>
          <a:xfrm>
            <a:off x="1379587" y="4585302"/>
            <a:ext cx="319008" cy="373136"/>
          </a:xfrm>
          <a:prstGeom prst="rect">
            <a:avLst/>
          </a:prstGeom>
          <a:noFill/>
        </p:spPr>
        <p:txBody>
          <a:bodyPr wrap="square" rtlCol="0">
            <a:spAutoFit/>
          </a:bodyPr>
          <a:lstStyle/>
          <a:p>
            <a:r>
              <a:rPr lang="en-GB" b="1" dirty="0" smtClean="0"/>
              <a:t>=</a:t>
            </a:r>
            <a:endParaRPr lang="en-GB" b="1" dirty="0"/>
          </a:p>
        </p:txBody>
      </p:sp>
      <p:sp>
        <p:nvSpPr>
          <p:cNvPr id="28" name="TextBox 27"/>
          <p:cNvSpPr txBox="1"/>
          <p:nvPr/>
        </p:nvSpPr>
        <p:spPr>
          <a:xfrm>
            <a:off x="3640109" y="4518417"/>
            <a:ext cx="363415" cy="373136"/>
          </a:xfrm>
          <a:prstGeom prst="rect">
            <a:avLst/>
          </a:prstGeom>
          <a:noFill/>
        </p:spPr>
        <p:txBody>
          <a:bodyPr wrap="square" rtlCol="0">
            <a:spAutoFit/>
          </a:bodyPr>
          <a:lstStyle/>
          <a:p>
            <a:r>
              <a:rPr lang="en-GB" b="1" dirty="0" smtClean="0"/>
              <a:t>+</a:t>
            </a:r>
            <a:endParaRPr lang="en-GB" b="1" dirty="0"/>
          </a:p>
        </p:txBody>
      </p:sp>
      <p:sp>
        <p:nvSpPr>
          <p:cNvPr id="29" name="Double Bracket 28"/>
          <p:cNvSpPr/>
          <p:nvPr/>
        </p:nvSpPr>
        <p:spPr>
          <a:xfrm>
            <a:off x="3985991" y="4334593"/>
            <a:ext cx="968388" cy="756426"/>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TextBox 30"/>
          <p:cNvSpPr txBox="1"/>
          <p:nvPr/>
        </p:nvSpPr>
        <p:spPr>
          <a:xfrm>
            <a:off x="4955413" y="4540751"/>
            <a:ext cx="471406" cy="369332"/>
          </a:xfrm>
          <a:prstGeom prst="rect">
            <a:avLst/>
          </a:prstGeom>
          <a:noFill/>
        </p:spPr>
        <p:txBody>
          <a:bodyPr wrap="square" rtlCol="0">
            <a:spAutoFit/>
          </a:bodyPr>
          <a:lstStyle/>
          <a:p>
            <a:r>
              <a:rPr lang="en-GB" b="1" dirty="0" smtClean="0"/>
              <a:t>X</a:t>
            </a:r>
            <a:endParaRPr lang="en-GB" b="1" dirty="0"/>
          </a:p>
        </p:txBody>
      </p:sp>
      <p:grpSp>
        <p:nvGrpSpPr>
          <p:cNvPr id="32" name="Group 31"/>
          <p:cNvGrpSpPr/>
          <p:nvPr/>
        </p:nvGrpSpPr>
        <p:grpSpPr>
          <a:xfrm>
            <a:off x="5216845" y="4258188"/>
            <a:ext cx="548112" cy="691767"/>
            <a:chOff x="1822671" y="4486441"/>
            <a:chExt cx="548112" cy="691767"/>
          </a:xfrm>
        </p:grpSpPr>
        <p:sp>
          <p:nvSpPr>
            <p:cNvPr id="33" name="Cube 32"/>
            <p:cNvSpPr/>
            <p:nvPr/>
          </p:nvSpPr>
          <p:spPr>
            <a:xfrm>
              <a:off x="1858095" y="4675357"/>
              <a:ext cx="512688" cy="420405"/>
            </a:xfrm>
            <a:prstGeom prst="cube">
              <a:avLst/>
            </a:prstGeom>
            <a:gradFill flip="none" rotWithShape="1">
              <a:gsLst>
                <a:gs pos="0">
                  <a:schemeClr val="accent1">
                    <a:lumMod val="5000"/>
                    <a:lumOff val="95000"/>
                  </a:schemeClr>
                </a:gs>
                <a:gs pos="100000">
                  <a:schemeClr val="bg1">
                    <a:lumMod val="50000"/>
                  </a:schemeClr>
                </a:gs>
                <a:gs pos="36000">
                  <a:schemeClr val="bg1">
                    <a:lumMod val="85000"/>
                  </a:schemeClr>
                </a:gs>
                <a:gs pos="100000">
                  <a:schemeClr val="bg1">
                    <a:lumMod val="5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Block Arc 33"/>
            <p:cNvSpPr/>
            <p:nvPr/>
          </p:nvSpPr>
          <p:spPr>
            <a:xfrm>
              <a:off x="1956531" y="4486441"/>
              <a:ext cx="315817" cy="507561"/>
            </a:xfrm>
            <a:prstGeom prst="blockArc">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5" name="TextBox 34"/>
            <p:cNvSpPr txBox="1"/>
            <p:nvPr/>
          </p:nvSpPr>
          <p:spPr>
            <a:xfrm>
              <a:off x="1822671" y="4716543"/>
              <a:ext cx="548112" cy="461665"/>
            </a:xfrm>
            <a:prstGeom prst="rect">
              <a:avLst/>
            </a:prstGeom>
            <a:noFill/>
          </p:spPr>
          <p:txBody>
            <a:bodyPr wrap="square" rtlCol="0">
              <a:spAutoFit/>
            </a:bodyPr>
            <a:lstStyle/>
            <a:p>
              <a:r>
                <a:rPr lang="en-GB" sz="2400" b="1" dirty="0" smtClean="0"/>
                <a:t>10</a:t>
              </a:r>
              <a:endParaRPr lang="en-GB" sz="2400" b="1" dirty="0"/>
            </a:p>
          </p:txBody>
        </p:sp>
      </p:grpSp>
      <p:sp>
        <p:nvSpPr>
          <p:cNvPr id="36" name="TextBox 35"/>
          <p:cNvSpPr txBox="1"/>
          <p:nvPr/>
        </p:nvSpPr>
        <p:spPr>
          <a:xfrm>
            <a:off x="5860002" y="4518479"/>
            <a:ext cx="363415" cy="373136"/>
          </a:xfrm>
          <a:prstGeom prst="rect">
            <a:avLst/>
          </a:prstGeom>
          <a:noFill/>
        </p:spPr>
        <p:txBody>
          <a:bodyPr wrap="square" rtlCol="0">
            <a:spAutoFit/>
          </a:bodyPr>
          <a:lstStyle/>
          <a:p>
            <a:r>
              <a:rPr lang="en-GB" b="1" dirty="0" smtClean="0"/>
              <a:t>+</a:t>
            </a:r>
            <a:endParaRPr lang="en-GB" b="1" dirty="0"/>
          </a:p>
        </p:txBody>
      </p:sp>
      <p:sp>
        <p:nvSpPr>
          <p:cNvPr id="37" name="Double Bracket 36"/>
          <p:cNvSpPr/>
          <p:nvPr/>
        </p:nvSpPr>
        <p:spPr>
          <a:xfrm>
            <a:off x="6153894" y="4289918"/>
            <a:ext cx="890174" cy="756426"/>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Box 37"/>
          <p:cNvSpPr txBox="1"/>
          <p:nvPr/>
        </p:nvSpPr>
        <p:spPr>
          <a:xfrm>
            <a:off x="7035908" y="4540317"/>
            <a:ext cx="471406" cy="369332"/>
          </a:xfrm>
          <a:prstGeom prst="rect">
            <a:avLst/>
          </a:prstGeom>
          <a:noFill/>
        </p:spPr>
        <p:txBody>
          <a:bodyPr wrap="square" rtlCol="0">
            <a:spAutoFit/>
          </a:bodyPr>
          <a:lstStyle/>
          <a:p>
            <a:r>
              <a:rPr lang="en-GB" b="1" dirty="0" smtClean="0"/>
              <a:t>X</a:t>
            </a:r>
            <a:endParaRPr lang="en-GB" b="1" dirty="0"/>
          </a:p>
        </p:txBody>
      </p:sp>
      <p:grpSp>
        <p:nvGrpSpPr>
          <p:cNvPr id="39" name="Group 38"/>
          <p:cNvGrpSpPr/>
          <p:nvPr/>
        </p:nvGrpSpPr>
        <p:grpSpPr>
          <a:xfrm>
            <a:off x="7262670" y="4145181"/>
            <a:ext cx="740578" cy="835923"/>
            <a:chOff x="8948854" y="4156761"/>
            <a:chExt cx="740578" cy="835923"/>
          </a:xfrm>
        </p:grpSpPr>
        <p:sp>
          <p:nvSpPr>
            <p:cNvPr id="40" name="Cube 39"/>
            <p:cNvSpPr/>
            <p:nvPr/>
          </p:nvSpPr>
          <p:spPr>
            <a:xfrm>
              <a:off x="9007044" y="4408227"/>
              <a:ext cx="682388" cy="559560"/>
            </a:xfrm>
            <a:prstGeom prst="cube">
              <a:avLst/>
            </a:prstGeom>
            <a:gradFill flip="none" rotWithShape="1">
              <a:gsLst>
                <a:gs pos="0">
                  <a:schemeClr val="accent1">
                    <a:lumMod val="5000"/>
                    <a:lumOff val="95000"/>
                  </a:schemeClr>
                </a:gs>
                <a:gs pos="100000">
                  <a:schemeClr val="bg1">
                    <a:lumMod val="50000"/>
                  </a:schemeClr>
                </a:gs>
                <a:gs pos="39000">
                  <a:schemeClr val="bg1">
                    <a:lumMod val="65000"/>
                  </a:schemeClr>
                </a:gs>
                <a:gs pos="100000">
                  <a:schemeClr val="tx1">
                    <a:lumMod val="75000"/>
                    <a:lumOff val="25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Block Arc 40"/>
            <p:cNvSpPr/>
            <p:nvPr/>
          </p:nvSpPr>
          <p:spPr>
            <a:xfrm>
              <a:off x="9138062" y="4156761"/>
              <a:ext cx="420353" cy="675564"/>
            </a:xfrm>
            <a:prstGeom prst="blockArc">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TextBox 41"/>
            <p:cNvSpPr txBox="1"/>
            <p:nvPr/>
          </p:nvSpPr>
          <p:spPr>
            <a:xfrm>
              <a:off x="8948854" y="4531019"/>
              <a:ext cx="740578" cy="461665"/>
            </a:xfrm>
            <a:prstGeom prst="rect">
              <a:avLst/>
            </a:prstGeom>
            <a:noFill/>
          </p:spPr>
          <p:txBody>
            <a:bodyPr wrap="square" rtlCol="0">
              <a:spAutoFit/>
            </a:bodyPr>
            <a:lstStyle/>
            <a:p>
              <a:r>
                <a:rPr lang="en-GB" sz="2400" b="1" dirty="0" smtClean="0"/>
                <a:t>100</a:t>
              </a:r>
              <a:endParaRPr lang="en-GB" sz="2400" b="1" dirty="0"/>
            </a:p>
          </p:txBody>
        </p:sp>
      </p:grpSp>
      <mc:AlternateContent xmlns:mc="http://schemas.openxmlformats.org/markup-compatibility/2006" xmlns:a14="http://schemas.microsoft.com/office/drawing/2010/main">
        <mc:Choice Requires="a14">
          <p:sp>
            <p:nvSpPr>
              <p:cNvPr id="43" name="TextBox 42"/>
              <p:cNvSpPr txBox="1"/>
              <p:nvPr/>
            </p:nvSpPr>
            <p:spPr>
              <a:xfrm>
                <a:off x="1730306" y="5500163"/>
                <a:ext cx="1596563" cy="58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1400" i="1" smtClean="0">
                              <a:latin typeface="Cambria Math" panose="02040503050406030204" pitchFamily="18" charset="0"/>
                            </a:rPr>
                          </m:ctrlPr>
                        </m:naryPr>
                        <m:sub>
                          <m:r>
                            <a:rPr lang="pt-BR" sz="1400" i="1" smtClean="0">
                              <a:latin typeface="Cambria Math" panose="02040503050406030204" pitchFamily="18" charset="0"/>
                            </a:rPr>
                            <m:t>𝑘</m:t>
                          </m:r>
                          <m:r>
                            <a:rPr lang="pt-BR" sz="1400" i="1" smtClean="0">
                              <a:latin typeface="Cambria Math" panose="02040503050406030204" pitchFamily="18" charset="0"/>
                            </a:rPr>
                            <m:t>=0</m:t>
                          </m:r>
                        </m:sub>
                        <m:sup>
                          <m:r>
                            <a:rPr lang="pt-BR" sz="1400" i="1" smtClean="0">
                              <a:latin typeface="Cambria Math" panose="02040503050406030204" pitchFamily="18" charset="0"/>
                            </a:rPr>
                            <m:t>𝑛</m:t>
                          </m:r>
                        </m:sup>
                        <m:e>
                          <m:r>
                            <m:rPr>
                              <m:sty m:val="p"/>
                            </m:rPr>
                            <a:rPr lang="en-GB" sz="1400" b="0" i="0" smtClean="0">
                              <a:latin typeface="Cambria Math" panose="02040503050406030204" pitchFamily="18" charset="0"/>
                            </a:rPr>
                            <m:t>field</m:t>
                          </m:r>
                          <m:r>
                            <m:rPr>
                              <m:sty m:val="p"/>
                            </m:rPr>
                            <a:rPr lang="en-GB" sz="1400" b="0" i="0" baseline="-25000" smtClean="0">
                              <a:latin typeface="Cambria Math" panose="02040503050406030204" pitchFamily="18" charset="0"/>
                            </a:rPr>
                            <m:t>k</m:t>
                          </m:r>
                          <m:r>
                            <a:rPr lang="en-GB" sz="1400" b="0" i="0" baseline="-25000" smtClean="0">
                              <a:latin typeface="Cambria Math" panose="02040503050406030204" pitchFamily="18" charset="0"/>
                            </a:rPr>
                            <m:t>  </m:t>
                          </m:r>
                          <m:r>
                            <m:rPr>
                              <m:sty m:val="p"/>
                            </m:rPr>
                            <a:rPr lang="en-GB" sz="1400" b="0" i="0" smtClean="0">
                              <a:latin typeface="Cambria Math" panose="02040503050406030204" pitchFamily="18" charset="0"/>
                            </a:rPr>
                            <m:t>x</m:t>
                          </m:r>
                          <m:r>
                            <a:rPr lang="en-GB" sz="1400" b="0" i="0" smtClean="0">
                              <a:latin typeface="Cambria Math" panose="02040503050406030204" pitchFamily="18" charset="0"/>
                            </a:rPr>
                            <m:t>  </m:t>
                          </m:r>
                          <m:r>
                            <m:rPr>
                              <m:sty m:val="p"/>
                            </m:rPr>
                            <a:rPr lang="en-GB" sz="1400" b="0" i="0" smtClean="0">
                              <a:latin typeface="Cambria Math" panose="02040503050406030204" pitchFamily="18" charset="0"/>
                            </a:rPr>
                            <m:t>fieldwtk</m:t>
                          </m:r>
                          <m:r>
                            <a:rPr lang="en-GB" sz="1400" b="0" i="0" smtClean="0">
                              <a:latin typeface="Cambria Math" panose="02040503050406030204" pitchFamily="18" charset="0"/>
                            </a:rPr>
                            <m:t>  </m:t>
                          </m:r>
                        </m:e>
                      </m:nary>
                    </m:oMath>
                  </m:oMathPara>
                </a14:m>
                <a:endParaRPr lang="en-GB"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730306" y="5500163"/>
                <a:ext cx="1596563" cy="588366"/>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422076" y="5513490"/>
                <a:ext cx="1216717" cy="58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1400" i="1" smtClean="0">
                              <a:latin typeface="Cambria Math" panose="02040503050406030204" pitchFamily="18" charset="0"/>
                            </a:rPr>
                          </m:ctrlPr>
                        </m:naryPr>
                        <m:sub>
                          <m:r>
                            <a:rPr lang="pt-BR" sz="1400" i="1" smtClean="0">
                              <a:latin typeface="Cambria Math" panose="02040503050406030204" pitchFamily="18" charset="0"/>
                            </a:rPr>
                            <m:t>𝑘</m:t>
                          </m:r>
                          <m:r>
                            <a:rPr lang="pt-BR" sz="1400" i="1" smtClean="0">
                              <a:latin typeface="Cambria Math" panose="02040503050406030204" pitchFamily="18" charset="0"/>
                            </a:rPr>
                            <m:t>=0</m:t>
                          </m:r>
                        </m:sub>
                        <m:sup>
                          <m:r>
                            <a:rPr lang="pt-BR" sz="1400" i="1" smtClean="0">
                              <a:latin typeface="Cambria Math" panose="02040503050406030204" pitchFamily="18" charset="0"/>
                            </a:rPr>
                            <m:t>𝑛</m:t>
                          </m:r>
                        </m:sup>
                        <m:e>
                          <m:r>
                            <m:rPr>
                              <m:sty m:val="p"/>
                            </m:rPr>
                            <a:rPr lang="en-GB" sz="1400" b="0" i="0" smtClean="0">
                              <a:latin typeface="Cambria Math" panose="02040503050406030204" pitchFamily="18" charset="0"/>
                            </a:rPr>
                            <m:t>intra</m:t>
                          </m:r>
                          <m:r>
                            <m:rPr>
                              <m:sty m:val="p"/>
                            </m:rPr>
                            <a:rPr lang="en-GB" sz="1400" b="0" i="0" baseline="-25000" smtClean="0">
                              <a:latin typeface="Cambria Math" panose="02040503050406030204" pitchFamily="18" charset="0"/>
                            </a:rPr>
                            <m:t>k</m:t>
                          </m:r>
                          <m:r>
                            <a:rPr lang="en-GB" sz="1400" b="0" i="0" smtClean="0">
                              <a:latin typeface="Cambria Math" panose="02040503050406030204" pitchFamily="18" charset="0"/>
                            </a:rPr>
                            <m:t>  </m:t>
                          </m:r>
                          <m:r>
                            <m:rPr>
                              <m:sty m:val="p"/>
                            </m:rPr>
                            <a:rPr lang="en-GB" sz="1400" b="0" i="0" smtClean="0">
                              <a:latin typeface="Cambria Math" panose="02040503050406030204" pitchFamily="18" charset="0"/>
                            </a:rPr>
                            <m:t>x</m:t>
                          </m:r>
                          <m:r>
                            <a:rPr lang="en-GB" sz="1400" b="0" i="0" smtClean="0">
                              <a:latin typeface="Cambria Math" panose="02040503050406030204" pitchFamily="18" charset="0"/>
                            </a:rPr>
                            <m:t>   </m:t>
                          </m:r>
                          <m:r>
                            <m:rPr>
                              <m:sty m:val="p"/>
                            </m:rPr>
                            <a:rPr lang="en-GB" sz="1400" b="0" i="0" smtClean="0">
                              <a:latin typeface="Cambria Math" panose="02040503050406030204" pitchFamily="18" charset="0"/>
                            </a:rPr>
                            <m:t>intrawtk</m:t>
                          </m:r>
                        </m:e>
                      </m:nary>
                    </m:oMath>
                  </m:oMathPara>
                </a14:m>
                <a:endParaRPr lang="en-GB"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422076" y="5513490"/>
                <a:ext cx="1216717" cy="588366"/>
              </a:xfrm>
              <a:prstGeom prst="rect">
                <a:avLst/>
              </a:prstGeom>
              <a:blipFill rotWithShape="0">
                <a:blip r:embed="rId6"/>
                <a:stretch>
                  <a:fillRect r="-33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297665" y="5494092"/>
                <a:ext cx="1047305" cy="58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1400" i="1" smtClean="0">
                              <a:latin typeface="Cambria Math" panose="02040503050406030204" pitchFamily="18" charset="0"/>
                            </a:rPr>
                          </m:ctrlPr>
                        </m:naryPr>
                        <m:sub>
                          <m:r>
                            <a:rPr lang="pt-BR" sz="1400" i="1" smtClean="0">
                              <a:latin typeface="Cambria Math" panose="02040503050406030204" pitchFamily="18" charset="0"/>
                            </a:rPr>
                            <m:t>𝑘</m:t>
                          </m:r>
                          <m:r>
                            <a:rPr lang="pt-BR" sz="1400" i="1" smtClean="0">
                              <a:latin typeface="Cambria Math" panose="02040503050406030204" pitchFamily="18" charset="0"/>
                            </a:rPr>
                            <m:t>=0</m:t>
                          </m:r>
                        </m:sub>
                        <m:sup>
                          <m:r>
                            <a:rPr lang="pt-BR" sz="1400" i="1" smtClean="0">
                              <a:latin typeface="Cambria Math" panose="02040503050406030204" pitchFamily="18" charset="0"/>
                            </a:rPr>
                            <m:t>𝑛</m:t>
                          </m:r>
                        </m:sup>
                        <m:e>
                          <m:r>
                            <m:rPr>
                              <m:sty m:val="p"/>
                            </m:rPr>
                            <a:rPr lang="en-GB" sz="1400" b="0" i="0" smtClean="0">
                              <a:latin typeface="Cambria Math" panose="02040503050406030204" pitchFamily="18" charset="0"/>
                            </a:rPr>
                            <m:t>inter</m:t>
                          </m:r>
                          <m:r>
                            <m:rPr>
                              <m:sty m:val="p"/>
                            </m:rPr>
                            <a:rPr lang="en-GB" sz="1400" b="0" i="0" baseline="-25000" smtClean="0">
                              <a:latin typeface="Cambria Math" panose="02040503050406030204" pitchFamily="18" charset="0"/>
                            </a:rPr>
                            <m:t>k</m:t>
                          </m:r>
                          <m:r>
                            <a:rPr lang="en-GB" sz="1400" b="0" i="0" smtClean="0">
                              <a:latin typeface="Cambria Math" panose="02040503050406030204" pitchFamily="18" charset="0"/>
                            </a:rPr>
                            <m:t>   </m:t>
                          </m:r>
                          <m:r>
                            <m:rPr>
                              <m:sty m:val="p"/>
                            </m:rPr>
                            <a:rPr lang="en-GB" sz="1400" b="0" i="0" smtClean="0">
                              <a:latin typeface="Cambria Math" panose="02040503050406030204" pitchFamily="18" charset="0"/>
                            </a:rPr>
                            <m:t>x</m:t>
                          </m:r>
                          <m:r>
                            <a:rPr lang="en-GB" sz="1400" b="0" i="0" smtClean="0">
                              <a:latin typeface="Cambria Math" panose="02040503050406030204" pitchFamily="18" charset="0"/>
                            </a:rPr>
                            <m:t>   </m:t>
                          </m:r>
                          <m:r>
                            <m:rPr>
                              <m:sty m:val="p"/>
                            </m:rPr>
                            <a:rPr lang="en-GB" sz="1400" b="0" i="0" smtClean="0">
                              <a:latin typeface="Cambria Math" panose="02040503050406030204" pitchFamily="18" charset="0"/>
                            </a:rPr>
                            <m:t>interwtk</m:t>
                          </m:r>
                          <m:r>
                            <a:rPr lang="en-GB" sz="1400" b="0" i="0" smtClean="0">
                              <a:latin typeface="Cambria Math" panose="02040503050406030204" pitchFamily="18" charset="0"/>
                            </a:rPr>
                            <m:t> </m:t>
                          </m:r>
                        </m:e>
                      </m:nary>
                    </m:oMath>
                  </m:oMathPara>
                </a14:m>
                <a:endParaRPr lang="en-GB"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7297665" y="5494092"/>
                <a:ext cx="1047305" cy="588366"/>
              </a:xfrm>
              <a:prstGeom prst="rect">
                <a:avLst/>
              </a:prstGeom>
              <a:blipFill rotWithShape="0">
                <a:blip r:embed="rId7"/>
                <a:stretch>
                  <a:fillRect r="-58721"/>
                </a:stretch>
              </a:blipFill>
            </p:spPr>
            <p:txBody>
              <a:bodyPr/>
              <a:lstStyle/>
              <a:p>
                <a:r>
                  <a:rPr lang="en-GB">
                    <a:noFill/>
                  </a:rPr>
                  <a:t> </a:t>
                </a:r>
              </a:p>
            </p:txBody>
          </p:sp>
        </mc:Fallback>
      </mc:AlternateContent>
      <p:sp>
        <p:nvSpPr>
          <p:cNvPr id="46" name="TextBox 45"/>
          <p:cNvSpPr txBox="1"/>
          <p:nvPr/>
        </p:nvSpPr>
        <p:spPr>
          <a:xfrm>
            <a:off x="67987" y="5471560"/>
            <a:ext cx="1645921" cy="646331"/>
          </a:xfrm>
          <a:prstGeom prst="rect">
            <a:avLst/>
          </a:prstGeom>
          <a:noFill/>
        </p:spPr>
        <p:txBody>
          <a:bodyPr wrap="square" rtlCol="0">
            <a:spAutoFit/>
          </a:bodyPr>
          <a:lstStyle/>
          <a:p>
            <a:r>
              <a:rPr lang="en-GB" dirty="0"/>
              <a:t>A</a:t>
            </a:r>
            <a:r>
              <a:rPr lang="en-GB" dirty="0" smtClean="0"/>
              <a:t>djusted Record Score</a:t>
            </a:r>
            <a:endParaRPr lang="en-GB" dirty="0"/>
          </a:p>
        </p:txBody>
      </p:sp>
      <p:sp>
        <p:nvSpPr>
          <p:cNvPr id="47" name="Double Bracket 46"/>
          <p:cNvSpPr/>
          <p:nvPr/>
        </p:nvSpPr>
        <p:spPr>
          <a:xfrm>
            <a:off x="1730306" y="5416513"/>
            <a:ext cx="1545573" cy="756426"/>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8" name="TextBox 47"/>
          <p:cNvSpPr txBox="1"/>
          <p:nvPr/>
        </p:nvSpPr>
        <p:spPr>
          <a:xfrm>
            <a:off x="3281368" y="5638040"/>
            <a:ext cx="471406" cy="369332"/>
          </a:xfrm>
          <a:prstGeom prst="rect">
            <a:avLst/>
          </a:prstGeom>
          <a:noFill/>
        </p:spPr>
        <p:txBody>
          <a:bodyPr wrap="square" rtlCol="0">
            <a:spAutoFit/>
          </a:bodyPr>
          <a:lstStyle/>
          <a:p>
            <a:r>
              <a:rPr lang="en-GB" b="1" dirty="0" smtClean="0"/>
              <a:t>X</a:t>
            </a:r>
            <a:endParaRPr lang="en-GB" b="1" dirty="0"/>
          </a:p>
        </p:txBody>
      </p:sp>
      <p:grpSp>
        <p:nvGrpSpPr>
          <p:cNvPr id="49" name="Group 48"/>
          <p:cNvGrpSpPr/>
          <p:nvPr/>
        </p:nvGrpSpPr>
        <p:grpSpPr>
          <a:xfrm>
            <a:off x="3548862" y="5448349"/>
            <a:ext cx="449179" cy="617704"/>
            <a:chOff x="1884654" y="2799450"/>
            <a:chExt cx="449179" cy="617704"/>
          </a:xfrm>
        </p:grpSpPr>
        <p:sp>
          <p:nvSpPr>
            <p:cNvPr id="50" name="Cube 49"/>
            <p:cNvSpPr/>
            <p:nvPr/>
          </p:nvSpPr>
          <p:spPr>
            <a:xfrm>
              <a:off x="1910124" y="2964761"/>
              <a:ext cx="423709" cy="347442"/>
            </a:xfrm>
            <a:prstGeom prst="cube">
              <a:avLst/>
            </a:prstGeom>
            <a:gradFill flip="none" rotWithShape="1">
              <a:gsLst>
                <a:gs pos="0">
                  <a:schemeClr val="accent1">
                    <a:lumMod val="5000"/>
                    <a:lumOff val="95000"/>
                  </a:schemeClr>
                </a:gs>
                <a:gs pos="100000">
                  <a:schemeClr val="bg1">
                    <a:lumMod val="50000"/>
                  </a:schemeClr>
                </a:gs>
                <a:gs pos="51000">
                  <a:schemeClr val="bg1">
                    <a:lumMod val="95000"/>
                  </a:schemeClr>
                </a:gs>
                <a:gs pos="100000">
                  <a:schemeClr val="accent1">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Block Arc 50"/>
            <p:cNvSpPr/>
            <p:nvPr/>
          </p:nvSpPr>
          <p:spPr>
            <a:xfrm>
              <a:off x="1991476" y="2799450"/>
              <a:ext cx="261005" cy="419472"/>
            </a:xfrm>
            <a:prstGeom prst="blockArc">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2" name="TextBox 51"/>
            <p:cNvSpPr txBox="1"/>
            <p:nvPr/>
          </p:nvSpPr>
          <p:spPr>
            <a:xfrm>
              <a:off x="1884654" y="2955489"/>
              <a:ext cx="401053" cy="461665"/>
            </a:xfrm>
            <a:prstGeom prst="rect">
              <a:avLst/>
            </a:prstGeom>
            <a:noFill/>
          </p:spPr>
          <p:txBody>
            <a:bodyPr wrap="square" rtlCol="0">
              <a:spAutoFit/>
            </a:bodyPr>
            <a:lstStyle/>
            <a:p>
              <a:r>
                <a:rPr lang="en-GB" sz="2400" b="1" dirty="0" smtClean="0"/>
                <a:t>1</a:t>
              </a:r>
              <a:endParaRPr lang="en-GB" sz="2400" b="1" dirty="0"/>
            </a:p>
          </p:txBody>
        </p:sp>
      </p:grpSp>
      <p:sp>
        <p:nvSpPr>
          <p:cNvPr id="53" name="TextBox 52"/>
          <p:cNvSpPr txBox="1"/>
          <p:nvPr/>
        </p:nvSpPr>
        <p:spPr>
          <a:xfrm>
            <a:off x="1363173" y="5680244"/>
            <a:ext cx="319008" cy="373136"/>
          </a:xfrm>
          <a:prstGeom prst="rect">
            <a:avLst/>
          </a:prstGeom>
          <a:noFill/>
        </p:spPr>
        <p:txBody>
          <a:bodyPr wrap="square" rtlCol="0">
            <a:spAutoFit/>
          </a:bodyPr>
          <a:lstStyle/>
          <a:p>
            <a:r>
              <a:rPr lang="en-GB" b="1" dirty="0" smtClean="0"/>
              <a:t>=</a:t>
            </a:r>
            <a:endParaRPr lang="en-GB" b="1" dirty="0"/>
          </a:p>
        </p:txBody>
      </p:sp>
      <p:sp>
        <p:nvSpPr>
          <p:cNvPr id="54" name="TextBox 53"/>
          <p:cNvSpPr txBox="1"/>
          <p:nvPr/>
        </p:nvSpPr>
        <p:spPr>
          <a:xfrm>
            <a:off x="4059803" y="5613359"/>
            <a:ext cx="363415" cy="373136"/>
          </a:xfrm>
          <a:prstGeom prst="rect">
            <a:avLst/>
          </a:prstGeom>
          <a:noFill/>
        </p:spPr>
        <p:txBody>
          <a:bodyPr wrap="square" rtlCol="0">
            <a:spAutoFit/>
          </a:bodyPr>
          <a:lstStyle/>
          <a:p>
            <a:r>
              <a:rPr lang="en-GB" b="1" dirty="0" smtClean="0"/>
              <a:t>+</a:t>
            </a:r>
            <a:endParaRPr lang="en-GB" b="1" dirty="0"/>
          </a:p>
        </p:txBody>
      </p:sp>
      <p:sp>
        <p:nvSpPr>
          <p:cNvPr id="55" name="Double Bracket 54"/>
          <p:cNvSpPr/>
          <p:nvPr/>
        </p:nvSpPr>
        <p:spPr>
          <a:xfrm>
            <a:off x="4366834" y="5429535"/>
            <a:ext cx="1738957" cy="756426"/>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6" name="TextBox 55"/>
          <p:cNvSpPr txBox="1"/>
          <p:nvPr/>
        </p:nvSpPr>
        <p:spPr>
          <a:xfrm>
            <a:off x="6092559" y="5635693"/>
            <a:ext cx="471406" cy="369332"/>
          </a:xfrm>
          <a:prstGeom prst="rect">
            <a:avLst/>
          </a:prstGeom>
          <a:noFill/>
        </p:spPr>
        <p:txBody>
          <a:bodyPr wrap="square" rtlCol="0">
            <a:spAutoFit/>
          </a:bodyPr>
          <a:lstStyle/>
          <a:p>
            <a:r>
              <a:rPr lang="en-GB" b="1" dirty="0" smtClean="0"/>
              <a:t>X</a:t>
            </a:r>
            <a:endParaRPr lang="en-GB" b="1" dirty="0"/>
          </a:p>
        </p:txBody>
      </p:sp>
      <p:grpSp>
        <p:nvGrpSpPr>
          <p:cNvPr id="57" name="Group 56"/>
          <p:cNvGrpSpPr/>
          <p:nvPr/>
        </p:nvGrpSpPr>
        <p:grpSpPr>
          <a:xfrm>
            <a:off x="6353991" y="5353130"/>
            <a:ext cx="548112" cy="691767"/>
            <a:chOff x="1822671" y="4486441"/>
            <a:chExt cx="548112" cy="691767"/>
          </a:xfrm>
        </p:grpSpPr>
        <p:sp>
          <p:nvSpPr>
            <p:cNvPr id="58" name="Cube 57"/>
            <p:cNvSpPr/>
            <p:nvPr/>
          </p:nvSpPr>
          <p:spPr>
            <a:xfrm>
              <a:off x="1858095" y="4675357"/>
              <a:ext cx="512688" cy="420405"/>
            </a:xfrm>
            <a:prstGeom prst="cube">
              <a:avLst/>
            </a:prstGeom>
            <a:gradFill flip="none" rotWithShape="1">
              <a:gsLst>
                <a:gs pos="0">
                  <a:schemeClr val="accent1">
                    <a:lumMod val="5000"/>
                    <a:lumOff val="95000"/>
                  </a:schemeClr>
                </a:gs>
                <a:gs pos="100000">
                  <a:schemeClr val="bg1">
                    <a:lumMod val="50000"/>
                  </a:schemeClr>
                </a:gs>
                <a:gs pos="36000">
                  <a:schemeClr val="bg1">
                    <a:lumMod val="85000"/>
                  </a:schemeClr>
                </a:gs>
                <a:gs pos="100000">
                  <a:schemeClr val="bg1">
                    <a:lumMod val="5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Block Arc 58"/>
            <p:cNvSpPr/>
            <p:nvPr/>
          </p:nvSpPr>
          <p:spPr>
            <a:xfrm>
              <a:off x="1956531" y="4486441"/>
              <a:ext cx="315817" cy="507561"/>
            </a:xfrm>
            <a:prstGeom prst="blockArc">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0" name="TextBox 59"/>
            <p:cNvSpPr txBox="1"/>
            <p:nvPr/>
          </p:nvSpPr>
          <p:spPr>
            <a:xfrm>
              <a:off x="1822671" y="4716543"/>
              <a:ext cx="548112" cy="461665"/>
            </a:xfrm>
            <a:prstGeom prst="rect">
              <a:avLst/>
            </a:prstGeom>
            <a:noFill/>
          </p:spPr>
          <p:txBody>
            <a:bodyPr wrap="square" rtlCol="0">
              <a:spAutoFit/>
            </a:bodyPr>
            <a:lstStyle/>
            <a:p>
              <a:r>
                <a:rPr lang="en-GB" sz="2400" b="1" dirty="0" smtClean="0"/>
                <a:t>10</a:t>
              </a:r>
              <a:endParaRPr lang="en-GB" sz="2400" b="1" dirty="0"/>
            </a:p>
          </p:txBody>
        </p:sp>
      </p:grpSp>
      <p:sp>
        <p:nvSpPr>
          <p:cNvPr id="61" name="TextBox 60"/>
          <p:cNvSpPr txBox="1"/>
          <p:nvPr/>
        </p:nvSpPr>
        <p:spPr>
          <a:xfrm>
            <a:off x="6912303" y="5613421"/>
            <a:ext cx="363415" cy="373136"/>
          </a:xfrm>
          <a:prstGeom prst="rect">
            <a:avLst/>
          </a:prstGeom>
          <a:noFill/>
        </p:spPr>
        <p:txBody>
          <a:bodyPr wrap="square" rtlCol="0">
            <a:spAutoFit/>
          </a:bodyPr>
          <a:lstStyle/>
          <a:p>
            <a:r>
              <a:rPr lang="en-GB" b="1" dirty="0" smtClean="0"/>
              <a:t>+</a:t>
            </a:r>
            <a:endParaRPr lang="en-GB" b="1" dirty="0"/>
          </a:p>
        </p:txBody>
      </p:sp>
      <p:sp>
        <p:nvSpPr>
          <p:cNvPr id="62" name="Double Bracket 61"/>
          <p:cNvSpPr/>
          <p:nvPr/>
        </p:nvSpPr>
        <p:spPr>
          <a:xfrm>
            <a:off x="7232854" y="5384860"/>
            <a:ext cx="1810749" cy="756426"/>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3" name="TextBox 62"/>
          <p:cNvSpPr txBox="1"/>
          <p:nvPr/>
        </p:nvSpPr>
        <p:spPr>
          <a:xfrm>
            <a:off x="9058220" y="5635259"/>
            <a:ext cx="471406" cy="369332"/>
          </a:xfrm>
          <a:prstGeom prst="rect">
            <a:avLst/>
          </a:prstGeom>
          <a:noFill/>
        </p:spPr>
        <p:txBody>
          <a:bodyPr wrap="square" rtlCol="0">
            <a:spAutoFit/>
          </a:bodyPr>
          <a:lstStyle/>
          <a:p>
            <a:r>
              <a:rPr lang="en-GB" b="1" dirty="0" smtClean="0"/>
              <a:t>X</a:t>
            </a:r>
            <a:endParaRPr lang="en-GB" b="1" dirty="0"/>
          </a:p>
        </p:txBody>
      </p:sp>
      <p:grpSp>
        <p:nvGrpSpPr>
          <p:cNvPr id="64" name="Group 63"/>
          <p:cNvGrpSpPr/>
          <p:nvPr/>
        </p:nvGrpSpPr>
        <p:grpSpPr>
          <a:xfrm>
            <a:off x="9284982" y="5240123"/>
            <a:ext cx="740578" cy="835923"/>
            <a:chOff x="8948854" y="4156761"/>
            <a:chExt cx="740578" cy="835923"/>
          </a:xfrm>
        </p:grpSpPr>
        <p:sp>
          <p:nvSpPr>
            <p:cNvPr id="65" name="Cube 64"/>
            <p:cNvSpPr/>
            <p:nvPr/>
          </p:nvSpPr>
          <p:spPr>
            <a:xfrm>
              <a:off x="9007044" y="4408227"/>
              <a:ext cx="682388" cy="559560"/>
            </a:xfrm>
            <a:prstGeom prst="cube">
              <a:avLst/>
            </a:prstGeom>
            <a:gradFill flip="none" rotWithShape="1">
              <a:gsLst>
                <a:gs pos="0">
                  <a:schemeClr val="accent1">
                    <a:lumMod val="5000"/>
                    <a:lumOff val="95000"/>
                  </a:schemeClr>
                </a:gs>
                <a:gs pos="100000">
                  <a:schemeClr val="bg1">
                    <a:lumMod val="50000"/>
                  </a:schemeClr>
                </a:gs>
                <a:gs pos="39000">
                  <a:schemeClr val="bg1">
                    <a:lumMod val="65000"/>
                  </a:schemeClr>
                </a:gs>
                <a:gs pos="100000">
                  <a:schemeClr val="tx1">
                    <a:lumMod val="75000"/>
                    <a:lumOff val="25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Block Arc 65"/>
            <p:cNvSpPr/>
            <p:nvPr/>
          </p:nvSpPr>
          <p:spPr>
            <a:xfrm>
              <a:off x="9138062" y="4156761"/>
              <a:ext cx="420353" cy="675564"/>
            </a:xfrm>
            <a:prstGeom prst="blockArc">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TextBox 66"/>
            <p:cNvSpPr txBox="1"/>
            <p:nvPr/>
          </p:nvSpPr>
          <p:spPr>
            <a:xfrm>
              <a:off x="8948854" y="4531019"/>
              <a:ext cx="740578" cy="461665"/>
            </a:xfrm>
            <a:prstGeom prst="rect">
              <a:avLst/>
            </a:prstGeom>
            <a:noFill/>
          </p:spPr>
          <p:txBody>
            <a:bodyPr wrap="square" rtlCol="0">
              <a:spAutoFit/>
            </a:bodyPr>
            <a:lstStyle/>
            <a:p>
              <a:r>
                <a:rPr lang="en-GB" sz="2400" b="1" dirty="0" smtClean="0"/>
                <a:t>100</a:t>
              </a:r>
              <a:endParaRPr lang="en-GB" sz="2400" b="1" dirty="0"/>
            </a:p>
          </p:txBody>
        </p:sp>
      </p:grpSp>
      <p:sp>
        <p:nvSpPr>
          <p:cNvPr id="80" name="TextBox 79"/>
          <p:cNvSpPr txBox="1"/>
          <p:nvPr/>
        </p:nvSpPr>
        <p:spPr>
          <a:xfrm>
            <a:off x="10164901" y="861448"/>
            <a:ext cx="2052986" cy="369332"/>
          </a:xfrm>
          <a:prstGeom prst="rect">
            <a:avLst/>
          </a:prstGeom>
          <a:noFill/>
        </p:spPr>
        <p:txBody>
          <a:bodyPr wrap="square" rtlCol="0">
            <a:spAutoFit/>
          </a:bodyPr>
          <a:lstStyle/>
          <a:p>
            <a:r>
              <a:rPr lang="en-GB" b="1" dirty="0" smtClean="0"/>
              <a:t>Weighting Issues</a:t>
            </a:r>
            <a:endParaRPr lang="en-GB" b="1" dirty="0"/>
          </a:p>
        </p:txBody>
      </p:sp>
      <p:grpSp>
        <p:nvGrpSpPr>
          <p:cNvPr id="84" name="Group 83"/>
          <p:cNvGrpSpPr/>
          <p:nvPr/>
        </p:nvGrpSpPr>
        <p:grpSpPr>
          <a:xfrm>
            <a:off x="10211180" y="1264523"/>
            <a:ext cx="1588886" cy="2809068"/>
            <a:chOff x="10381700" y="1264673"/>
            <a:chExt cx="1588886" cy="2809068"/>
          </a:xfrm>
        </p:grpSpPr>
        <p:grpSp>
          <p:nvGrpSpPr>
            <p:cNvPr id="68" name="Group 67"/>
            <p:cNvGrpSpPr/>
            <p:nvPr/>
          </p:nvGrpSpPr>
          <p:grpSpPr>
            <a:xfrm>
              <a:off x="10624773" y="1264673"/>
              <a:ext cx="449179" cy="617704"/>
              <a:chOff x="1884654" y="2799450"/>
              <a:chExt cx="449179" cy="617704"/>
            </a:xfrm>
          </p:grpSpPr>
          <p:sp>
            <p:nvSpPr>
              <p:cNvPr id="69" name="Cube 68"/>
              <p:cNvSpPr/>
              <p:nvPr/>
            </p:nvSpPr>
            <p:spPr>
              <a:xfrm>
                <a:off x="1910124" y="2964761"/>
                <a:ext cx="423709" cy="347442"/>
              </a:xfrm>
              <a:prstGeom prst="cube">
                <a:avLst/>
              </a:prstGeom>
              <a:gradFill flip="none" rotWithShape="1">
                <a:gsLst>
                  <a:gs pos="0">
                    <a:schemeClr val="accent1">
                      <a:lumMod val="5000"/>
                      <a:lumOff val="95000"/>
                    </a:schemeClr>
                  </a:gs>
                  <a:gs pos="100000">
                    <a:schemeClr val="bg1">
                      <a:lumMod val="50000"/>
                    </a:schemeClr>
                  </a:gs>
                  <a:gs pos="51000">
                    <a:schemeClr val="bg1">
                      <a:lumMod val="95000"/>
                    </a:schemeClr>
                  </a:gs>
                  <a:gs pos="100000">
                    <a:schemeClr val="accent1">
                      <a:lumMod val="30000"/>
                      <a:lumOff val="7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Block Arc 69"/>
              <p:cNvSpPr/>
              <p:nvPr/>
            </p:nvSpPr>
            <p:spPr>
              <a:xfrm>
                <a:off x="1991476" y="2799450"/>
                <a:ext cx="261005" cy="419472"/>
              </a:xfrm>
              <a:prstGeom prst="blockArc">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1" name="TextBox 70"/>
              <p:cNvSpPr txBox="1"/>
              <p:nvPr/>
            </p:nvSpPr>
            <p:spPr>
              <a:xfrm>
                <a:off x="1884654" y="2955489"/>
                <a:ext cx="401053" cy="461665"/>
              </a:xfrm>
              <a:prstGeom prst="rect">
                <a:avLst/>
              </a:prstGeom>
              <a:noFill/>
            </p:spPr>
            <p:txBody>
              <a:bodyPr wrap="square" rtlCol="0">
                <a:spAutoFit/>
              </a:bodyPr>
              <a:lstStyle/>
              <a:p>
                <a:r>
                  <a:rPr lang="en-GB" sz="2400" b="1" dirty="0" smtClean="0"/>
                  <a:t>1</a:t>
                </a:r>
                <a:endParaRPr lang="en-GB" sz="2400" b="1" dirty="0"/>
              </a:p>
            </p:txBody>
          </p:sp>
        </p:grpSp>
        <p:grpSp>
          <p:nvGrpSpPr>
            <p:cNvPr id="72" name="Group 71"/>
            <p:cNvGrpSpPr/>
            <p:nvPr/>
          </p:nvGrpSpPr>
          <p:grpSpPr>
            <a:xfrm>
              <a:off x="10645104" y="2052542"/>
              <a:ext cx="548112" cy="691767"/>
              <a:chOff x="1822671" y="4486441"/>
              <a:chExt cx="548112" cy="691767"/>
            </a:xfrm>
          </p:grpSpPr>
          <p:sp>
            <p:nvSpPr>
              <p:cNvPr id="73" name="Cube 72"/>
              <p:cNvSpPr/>
              <p:nvPr/>
            </p:nvSpPr>
            <p:spPr>
              <a:xfrm>
                <a:off x="1858095" y="4675357"/>
                <a:ext cx="512688" cy="420405"/>
              </a:xfrm>
              <a:prstGeom prst="cube">
                <a:avLst/>
              </a:prstGeom>
              <a:gradFill flip="none" rotWithShape="1">
                <a:gsLst>
                  <a:gs pos="0">
                    <a:schemeClr val="accent1">
                      <a:lumMod val="5000"/>
                      <a:lumOff val="95000"/>
                    </a:schemeClr>
                  </a:gs>
                  <a:gs pos="100000">
                    <a:schemeClr val="bg1">
                      <a:lumMod val="50000"/>
                    </a:schemeClr>
                  </a:gs>
                  <a:gs pos="36000">
                    <a:schemeClr val="bg1">
                      <a:lumMod val="85000"/>
                    </a:schemeClr>
                  </a:gs>
                  <a:gs pos="100000">
                    <a:schemeClr val="bg1">
                      <a:lumMod val="5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Block Arc 73"/>
              <p:cNvSpPr/>
              <p:nvPr/>
            </p:nvSpPr>
            <p:spPr>
              <a:xfrm>
                <a:off x="1956531" y="4486441"/>
                <a:ext cx="315817" cy="507561"/>
              </a:xfrm>
              <a:prstGeom prst="blockArc">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5" name="TextBox 74"/>
              <p:cNvSpPr txBox="1"/>
              <p:nvPr/>
            </p:nvSpPr>
            <p:spPr>
              <a:xfrm>
                <a:off x="1822671" y="4716543"/>
                <a:ext cx="548112" cy="461665"/>
              </a:xfrm>
              <a:prstGeom prst="rect">
                <a:avLst/>
              </a:prstGeom>
              <a:noFill/>
            </p:spPr>
            <p:txBody>
              <a:bodyPr wrap="square" rtlCol="0">
                <a:spAutoFit/>
              </a:bodyPr>
              <a:lstStyle/>
              <a:p>
                <a:r>
                  <a:rPr lang="en-GB" sz="2400" b="1" dirty="0" smtClean="0"/>
                  <a:t>10</a:t>
                </a:r>
                <a:endParaRPr lang="en-GB" sz="2400" b="1" dirty="0"/>
              </a:p>
            </p:txBody>
          </p:sp>
        </p:grpSp>
        <p:grpSp>
          <p:nvGrpSpPr>
            <p:cNvPr id="76" name="Group 75"/>
            <p:cNvGrpSpPr/>
            <p:nvPr/>
          </p:nvGrpSpPr>
          <p:grpSpPr>
            <a:xfrm>
              <a:off x="10548871" y="2940431"/>
              <a:ext cx="740578" cy="835923"/>
              <a:chOff x="8948854" y="4156761"/>
              <a:chExt cx="740578" cy="835923"/>
            </a:xfrm>
          </p:grpSpPr>
          <p:sp>
            <p:nvSpPr>
              <p:cNvPr id="77" name="Cube 76"/>
              <p:cNvSpPr/>
              <p:nvPr/>
            </p:nvSpPr>
            <p:spPr>
              <a:xfrm>
                <a:off x="9007044" y="4408227"/>
                <a:ext cx="682388" cy="559560"/>
              </a:xfrm>
              <a:prstGeom prst="cube">
                <a:avLst/>
              </a:prstGeom>
              <a:gradFill flip="none" rotWithShape="1">
                <a:gsLst>
                  <a:gs pos="0">
                    <a:schemeClr val="accent1">
                      <a:lumMod val="5000"/>
                      <a:lumOff val="95000"/>
                    </a:schemeClr>
                  </a:gs>
                  <a:gs pos="100000">
                    <a:schemeClr val="bg1">
                      <a:lumMod val="50000"/>
                    </a:schemeClr>
                  </a:gs>
                  <a:gs pos="39000">
                    <a:schemeClr val="bg1">
                      <a:lumMod val="65000"/>
                    </a:schemeClr>
                  </a:gs>
                  <a:gs pos="100000">
                    <a:schemeClr val="tx1">
                      <a:lumMod val="75000"/>
                      <a:lumOff val="25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Block Arc 77"/>
              <p:cNvSpPr/>
              <p:nvPr/>
            </p:nvSpPr>
            <p:spPr>
              <a:xfrm>
                <a:off x="9138062" y="4156761"/>
                <a:ext cx="420353" cy="675564"/>
              </a:xfrm>
              <a:prstGeom prst="blockArc">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9" name="TextBox 78"/>
              <p:cNvSpPr txBox="1"/>
              <p:nvPr/>
            </p:nvSpPr>
            <p:spPr>
              <a:xfrm>
                <a:off x="8948854" y="4531019"/>
                <a:ext cx="740578" cy="461665"/>
              </a:xfrm>
              <a:prstGeom prst="rect">
                <a:avLst/>
              </a:prstGeom>
              <a:noFill/>
            </p:spPr>
            <p:txBody>
              <a:bodyPr wrap="square" rtlCol="0">
                <a:spAutoFit/>
              </a:bodyPr>
              <a:lstStyle/>
              <a:p>
                <a:r>
                  <a:rPr lang="en-GB" sz="2400" b="1" dirty="0" smtClean="0"/>
                  <a:t>100</a:t>
                </a:r>
                <a:endParaRPr lang="en-GB" sz="2400" b="1" dirty="0"/>
              </a:p>
            </p:txBody>
          </p:sp>
        </p:grpSp>
        <p:sp>
          <p:nvSpPr>
            <p:cNvPr id="81" name="TextBox 80"/>
            <p:cNvSpPr txBox="1"/>
            <p:nvPr/>
          </p:nvSpPr>
          <p:spPr>
            <a:xfrm>
              <a:off x="10410196" y="1756826"/>
              <a:ext cx="1137202" cy="307777"/>
            </a:xfrm>
            <a:prstGeom prst="rect">
              <a:avLst/>
            </a:prstGeom>
            <a:noFill/>
          </p:spPr>
          <p:txBody>
            <a:bodyPr wrap="square" rtlCol="0">
              <a:spAutoFit/>
            </a:bodyPr>
            <a:lstStyle/>
            <a:p>
              <a:r>
                <a:rPr lang="en-GB" sz="1400" b="1" dirty="0" smtClean="0"/>
                <a:t>Field-Level</a:t>
              </a:r>
              <a:endParaRPr lang="en-GB" sz="1400" b="1" dirty="0"/>
            </a:p>
          </p:txBody>
        </p:sp>
        <p:sp>
          <p:nvSpPr>
            <p:cNvPr id="82" name="TextBox 81"/>
            <p:cNvSpPr txBox="1"/>
            <p:nvPr/>
          </p:nvSpPr>
          <p:spPr>
            <a:xfrm>
              <a:off x="10381701" y="2660547"/>
              <a:ext cx="1588885" cy="307777"/>
            </a:xfrm>
            <a:prstGeom prst="rect">
              <a:avLst/>
            </a:prstGeom>
            <a:noFill/>
          </p:spPr>
          <p:txBody>
            <a:bodyPr wrap="square" rtlCol="0">
              <a:spAutoFit/>
            </a:bodyPr>
            <a:lstStyle/>
            <a:p>
              <a:r>
                <a:rPr lang="en-GB" sz="1400" b="1" dirty="0" smtClean="0"/>
                <a:t>Intra-Record-Level</a:t>
              </a:r>
              <a:endParaRPr lang="en-GB" sz="1400" b="1" dirty="0"/>
            </a:p>
          </p:txBody>
        </p:sp>
        <p:sp>
          <p:nvSpPr>
            <p:cNvPr id="83" name="TextBox 82"/>
            <p:cNvSpPr txBox="1"/>
            <p:nvPr/>
          </p:nvSpPr>
          <p:spPr>
            <a:xfrm>
              <a:off x="10381700" y="3765964"/>
              <a:ext cx="1588885" cy="307777"/>
            </a:xfrm>
            <a:prstGeom prst="rect">
              <a:avLst/>
            </a:prstGeom>
            <a:noFill/>
          </p:spPr>
          <p:txBody>
            <a:bodyPr wrap="square" rtlCol="0">
              <a:spAutoFit/>
            </a:bodyPr>
            <a:lstStyle/>
            <a:p>
              <a:r>
                <a:rPr lang="en-GB" sz="1400" b="1" dirty="0" smtClean="0"/>
                <a:t>Intra-Record-Level</a:t>
              </a:r>
              <a:endParaRPr lang="en-GB" sz="1400" b="1" dirty="0"/>
            </a:p>
          </p:txBody>
        </p:sp>
      </p:grpSp>
      <p:sp>
        <p:nvSpPr>
          <p:cNvPr id="85" name="TextBox 84"/>
          <p:cNvSpPr txBox="1"/>
          <p:nvPr/>
        </p:nvSpPr>
        <p:spPr>
          <a:xfrm>
            <a:off x="10203723" y="4028992"/>
            <a:ext cx="1876170" cy="1754326"/>
          </a:xfrm>
          <a:prstGeom prst="rect">
            <a:avLst/>
          </a:prstGeom>
          <a:noFill/>
        </p:spPr>
        <p:txBody>
          <a:bodyPr wrap="square" rtlCol="0">
            <a:spAutoFit/>
          </a:bodyPr>
          <a:lstStyle/>
          <a:p>
            <a:r>
              <a:rPr lang="en-GB" sz="1200" i="1" dirty="0" smtClean="0"/>
              <a:t>Weighting raises two important issues.  Are 1, 10 and 100 appropriate magnitudes for each type of check? How many checks of each kind should be included? Will the signal of one check be drowned by the others?</a:t>
            </a:r>
          </a:p>
        </p:txBody>
      </p:sp>
    </p:spTree>
    <p:extLst>
      <p:ext uri="{BB962C8B-B14F-4D97-AF65-F5344CB8AC3E}">
        <p14:creationId xmlns:p14="http://schemas.microsoft.com/office/powerpoint/2010/main" val="565916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564</Words>
  <Application>Microsoft Office PowerPoint</Application>
  <PresentationFormat>Widescreen</PresentationFormat>
  <Paragraphs>209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Garwood</dc:creator>
  <cp:lastModifiedBy>Kevin Garwood</cp:lastModifiedBy>
  <cp:revision>32</cp:revision>
  <dcterms:created xsi:type="dcterms:W3CDTF">2017-03-08T22:28:31Z</dcterms:created>
  <dcterms:modified xsi:type="dcterms:W3CDTF">2017-03-31T22:59:44Z</dcterms:modified>
</cp:coreProperties>
</file>