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67" d="100"/>
          <a:sy n="67" d="100"/>
        </p:scale>
        <p:origin x="568"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33C2147-122D-4237-9E7D-37E91EB4713D}"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FEFBFB-CE3B-4EA4-9B99-F889747698E0}" type="slidenum">
              <a:rPr lang="en-US" smtClean="0"/>
              <a:t>‹#›</a:t>
            </a:fld>
            <a:endParaRPr lang="en-US" dirty="0"/>
          </a:p>
        </p:txBody>
      </p:sp>
    </p:spTree>
    <p:extLst>
      <p:ext uri="{BB962C8B-B14F-4D97-AF65-F5344CB8AC3E}">
        <p14:creationId xmlns:p14="http://schemas.microsoft.com/office/powerpoint/2010/main" val="2419179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C2147-122D-4237-9E7D-37E91EB4713D}"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FEFBFB-CE3B-4EA4-9B99-F889747698E0}" type="slidenum">
              <a:rPr lang="en-US" smtClean="0"/>
              <a:t>‹#›</a:t>
            </a:fld>
            <a:endParaRPr lang="en-US" dirty="0"/>
          </a:p>
        </p:txBody>
      </p:sp>
    </p:spTree>
    <p:extLst>
      <p:ext uri="{BB962C8B-B14F-4D97-AF65-F5344CB8AC3E}">
        <p14:creationId xmlns:p14="http://schemas.microsoft.com/office/powerpoint/2010/main" val="1427592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C2147-122D-4237-9E7D-37E91EB4713D}"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FEFBFB-CE3B-4EA4-9B99-F889747698E0}" type="slidenum">
              <a:rPr lang="en-US" smtClean="0"/>
              <a:t>‹#›</a:t>
            </a:fld>
            <a:endParaRPr lang="en-US" dirty="0"/>
          </a:p>
        </p:txBody>
      </p:sp>
    </p:spTree>
    <p:extLst>
      <p:ext uri="{BB962C8B-B14F-4D97-AF65-F5344CB8AC3E}">
        <p14:creationId xmlns:p14="http://schemas.microsoft.com/office/powerpoint/2010/main" val="35179370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33C2147-122D-4237-9E7D-37E91EB4713D}"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FEFBFB-CE3B-4EA4-9B99-F889747698E0}" type="slidenum">
              <a:rPr lang="en-US" smtClean="0"/>
              <a:t>‹#›</a:t>
            </a:fld>
            <a:endParaRPr lang="en-US" dirty="0"/>
          </a:p>
        </p:txBody>
      </p:sp>
    </p:spTree>
    <p:extLst>
      <p:ext uri="{BB962C8B-B14F-4D97-AF65-F5344CB8AC3E}">
        <p14:creationId xmlns:p14="http://schemas.microsoft.com/office/powerpoint/2010/main" val="29763462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33C2147-122D-4237-9E7D-37E91EB4713D}" type="datetimeFigureOut">
              <a:rPr lang="en-US" smtClean="0"/>
              <a:t>12/2/2021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2FEFBFB-CE3B-4EA4-9B99-F889747698E0}" type="slidenum">
              <a:rPr lang="en-US" smtClean="0"/>
              <a:t>‹#›</a:t>
            </a:fld>
            <a:endParaRPr lang="en-US" dirty="0"/>
          </a:p>
        </p:txBody>
      </p:sp>
    </p:spTree>
    <p:extLst>
      <p:ext uri="{BB962C8B-B14F-4D97-AF65-F5344CB8AC3E}">
        <p14:creationId xmlns:p14="http://schemas.microsoft.com/office/powerpoint/2010/main" val="1826863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33C2147-122D-4237-9E7D-37E91EB4713D}"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FEFBFB-CE3B-4EA4-9B99-F889747698E0}" type="slidenum">
              <a:rPr lang="en-US" smtClean="0"/>
              <a:t>‹#›</a:t>
            </a:fld>
            <a:endParaRPr lang="en-US" dirty="0"/>
          </a:p>
        </p:txBody>
      </p:sp>
    </p:spTree>
    <p:extLst>
      <p:ext uri="{BB962C8B-B14F-4D97-AF65-F5344CB8AC3E}">
        <p14:creationId xmlns:p14="http://schemas.microsoft.com/office/powerpoint/2010/main" val="774081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3C2147-122D-4237-9E7D-37E91EB4713D}" type="datetimeFigureOut">
              <a:rPr lang="en-US" smtClean="0"/>
              <a:t>12/2/2021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2FEFBFB-CE3B-4EA4-9B99-F889747698E0}" type="slidenum">
              <a:rPr lang="en-US" smtClean="0"/>
              <a:t>‹#›</a:t>
            </a:fld>
            <a:endParaRPr lang="en-US" dirty="0"/>
          </a:p>
        </p:txBody>
      </p:sp>
    </p:spTree>
    <p:extLst>
      <p:ext uri="{BB962C8B-B14F-4D97-AF65-F5344CB8AC3E}">
        <p14:creationId xmlns:p14="http://schemas.microsoft.com/office/powerpoint/2010/main" val="36396343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33C2147-122D-4237-9E7D-37E91EB4713D}" type="datetimeFigureOut">
              <a:rPr lang="en-US" smtClean="0"/>
              <a:t>12/2/2021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2FEFBFB-CE3B-4EA4-9B99-F889747698E0}" type="slidenum">
              <a:rPr lang="en-US" smtClean="0"/>
              <a:t>‹#›</a:t>
            </a:fld>
            <a:endParaRPr lang="en-US" dirty="0"/>
          </a:p>
        </p:txBody>
      </p:sp>
    </p:spTree>
    <p:extLst>
      <p:ext uri="{BB962C8B-B14F-4D97-AF65-F5344CB8AC3E}">
        <p14:creationId xmlns:p14="http://schemas.microsoft.com/office/powerpoint/2010/main" val="713801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3C2147-122D-4237-9E7D-37E91EB4713D}" type="datetimeFigureOut">
              <a:rPr lang="en-US" smtClean="0"/>
              <a:t>12/2/2021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2FEFBFB-CE3B-4EA4-9B99-F889747698E0}" type="slidenum">
              <a:rPr lang="en-US" smtClean="0"/>
              <a:t>‹#›</a:t>
            </a:fld>
            <a:endParaRPr lang="en-US" dirty="0"/>
          </a:p>
        </p:txBody>
      </p:sp>
    </p:spTree>
    <p:extLst>
      <p:ext uri="{BB962C8B-B14F-4D97-AF65-F5344CB8AC3E}">
        <p14:creationId xmlns:p14="http://schemas.microsoft.com/office/powerpoint/2010/main" val="374447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C2147-122D-4237-9E7D-37E91EB4713D}"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FEFBFB-CE3B-4EA4-9B99-F889747698E0}" type="slidenum">
              <a:rPr lang="en-US" smtClean="0"/>
              <a:t>‹#›</a:t>
            </a:fld>
            <a:endParaRPr lang="en-US" dirty="0"/>
          </a:p>
        </p:txBody>
      </p:sp>
    </p:spTree>
    <p:extLst>
      <p:ext uri="{BB962C8B-B14F-4D97-AF65-F5344CB8AC3E}">
        <p14:creationId xmlns:p14="http://schemas.microsoft.com/office/powerpoint/2010/main" val="26781266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33C2147-122D-4237-9E7D-37E91EB4713D}" type="datetimeFigureOut">
              <a:rPr lang="en-US" smtClean="0"/>
              <a:t>12/2/2021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2FEFBFB-CE3B-4EA4-9B99-F889747698E0}" type="slidenum">
              <a:rPr lang="en-US" smtClean="0"/>
              <a:t>‹#›</a:t>
            </a:fld>
            <a:endParaRPr lang="en-US" dirty="0"/>
          </a:p>
        </p:txBody>
      </p:sp>
    </p:spTree>
    <p:extLst>
      <p:ext uri="{BB962C8B-B14F-4D97-AF65-F5344CB8AC3E}">
        <p14:creationId xmlns:p14="http://schemas.microsoft.com/office/powerpoint/2010/main" val="701312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3C2147-122D-4237-9E7D-37E91EB4713D}" type="datetimeFigureOut">
              <a:rPr lang="en-US" smtClean="0"/>
              <a:t>12/2/2021</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FEFBFB-CE3B-4EA4-9B99-F889747698E0}" type="slidenum">
              <a:rPr lang="en-US" smtClean="0"/>
              <a:t>‹#›</a:t>
            </a:fld>
            <a:endParaRPr lang="en-US" dirty="0"/>
          </a:p>
        </p:txBody>
      </p:sp>
    </p:spTree>
    <p:extLst>
      <p:ext uri="{BB962C8B-B14F-4D97-AF65-F5344CB8AC3E}">
        <p14:creationId xmlns:p14="http://schemas.microsoft.com/office/powerpoint/2010/main" val="3754425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The Twelve Days of Christmas</a:t>
            </a:r>
          </a:p>
        </p:txBody>
      </p:sp>
      <p:sp>
        <p:nvSpPr>
          <p:cNvPr id="3" name="Subtitle 2"/>
          <p:cNvSpPr>
            <a:spLocks noGrp="1"/>
          </p:cNvSpPr>
          <p:nvPr>
            <p:ph type="subTitle" idx="1"/>
          </p:nvPr>
        </p:nvSpPr>
        <p:spPr>
          <a:xfrm>
            <a:off x="1645919" y="4731026"/>
            <a:ext cx="8404529" cy="566529"/>
          </a:xfrm>
        </p:spPr>
        <p:txBody>
          <a:bodyPr>
            <a:normAutofit/>
          </a:bodyPr>
          <a:lstStyle/>
          <a:p>
            <a:endParaRPr lang="en-US" dirty="0"/>
          </a:p>
        </p:txBody>
      </p:sp>
    </p:spTree>
    <p:extLst>
      <p:ext uri="{BB962C8B-B14F-4D97-AF65-F5344CB8AC3E}">
        <p14:creationId xmlns:p14="http://schemas.microsoft.com/office/powerpoint/2010/main" val="2134266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So, just a silly song?  On the surface maybe, but in reality, a refreshing reminder of the essential elements of the Christian faith. The twelve days of Christmas may no longer be widely recognized holiday tradition, but the days were an important bridge that connected persecuted believers of the past with the who story of God’s plan.  In the complicated world of today, a trip back to the not-so-distant past when Christians celebrated the twelve days of Christmas would only enhance the meaning of Christmas for everyone.</a:t>
            </a:r>
          </a:p>
        </p:txBody>
      </p:sp>
    </p:spTree>
    <p:extLst>
      <p:ext uri="{BB962C8B-B14F-4D97-AF65-F5344CB8AC3E}">
        <p14:creationId xmlns:p14="http://schemas.microsoft.com/office/powerpoint/2010/main" val="12946328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r>
              <a:rPr lang="en-US" dirty="0"/>
              <a:t>On the first  day of Christmas my true love gave to me </a:t>
            </a:r>
          </a:p>
          <a:p>
            <a:r>
              <a:rPr lang="en-US" dirty="0"/>
              <a:t>A partridge in a pear tree</a:t>
            </a:r>
          </a:p>
          <a:p>
            <a:endParaRPr lang="en-US" dirty="0"/>
          </a:p>
          <a:p>
            <a:r>
              <a:rPr lang="en-US" dirty="0"/>
              <a:t>The partridge in a pear tree represents Jesus, the Son of God, whose birthday we celebrate on the first day of Christmas.  Christ is symbolically presented as a mother partridge, the only bird that will die to protect its young.</a:t>
            </a:r>
          </a:p>
        </p:txBody>
      </p:sp>
    </p:spTree>
    <p:extLst>
      <p:ext uri="{BB962C8B-B14F-4D97-AF65-F5344CB8AC3E}">
        <p14:creationId xmlns:p14="http://schemas.microsoft.com/office/powerpoint/2010/main" val="1411787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 the second day of Christmas my true love gave to me</a:t>
            </a:r>
          </a:p>
          <a:p>
            <a:r>
              <a:rPr lang="en-US" dirty="0"/>
              <a:t>Two Turtle Doves</a:t>
            </a:r>
          </a:p>
          <a:p>
            <a:endParaRPr lang="en-US" dirty="0"/>
          </a:p>
          <a:p>
            <a:r>
              <a:rPr lang="en-US" dirty="0"/>
              <a:t>These twin birds represent the Old and New testaments.  So in this gift, the complete story of God’s plan for the world.  The doves are the biblical roadmap that is available to everyone.</a:t>
            </a:r>
          </a:p>
        </p:txBody>
      </p:sp>
    </p:spTree>
    <p:extLst>
      <p:ext uri="{BB962C8B-B14F-4D97-AF65-F5344CB8AC3E}">
        <p14:creationId xmlns:p14="http://schemas.microsoft.com/office/powerpoint/2010/main" val="2927861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 the third day of Christmas my true love gave to me</a:t>
            </a:r>
          </a:p>
          <a:p>
            <a:r>
              <a:rPr lang="en-US" dirty="0"/>
              <a:t>Three French hens.</a:t>
            </a:r>
          </a:p>
          <a:p>
            <a:endParaRPr lang="en-US" dirty="0"/>
          </a:p>
          <a:p>
            <a:r>
              <a:rPr lang="en-US" dirty="0"/>
              <a:t>These birds represent Faith, Hope, and Love.  This gift hearkens back to 1 Corinthians 13, The love chapter written by the Apostle Paul</a:t>
            </a:r>
          </a:p>
        </p:txBody>
      </p:sp>
    </p:spTree>
    <p:extLst>
      <p:ext uri="{BB962C8B-B14F-4D97-AF65-F5344CB8AC3E}">
        <p14:creationId xmlns:p14="http://schemas.microsoft.com/office/powerpoint/2010/main" val="30250037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 the forth day of Christmas by true love gave to me.</a:t>
            </a:r>
          </a:p>
          <a:p>
            <a:r>
              <a:rPr lang="en-US" dirty="0"/>
              <a:t>Four calling birds.</a:t>
            </a:r>
          </a:p>
          <a:p>
            <a:endParaRPr lang="en-US" dirty="0"/>
          </a:p>
          <a:p>
            <a:r>
              <a:rPr lang="en-US" dirty="0"/>
              <a:t>One of the easiest facets of the song’s code to figure out, these fowl are the four Gospels-Mathew, Mark, Luke, and John.</a:t>
            </a:r>
          </a:p>
        </p:txBody>
      </p:sp>
    </p:spTree>
    <p:extLst>
      <p:ext uri="{BB962C8B-B14F-4D97-AF65-F5344CB8AC3E}">
        <p14:creationId xmlns:p14="http://schemas.microsoft.com/office/powerpoint/2010/main" val="418441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 the fifth day of Christmas my true love gave to me</a:t>
            </a:r>
          </a:p>
          <a:p>
            <a:r>
              <a:rPr lang="en-US" dirty="0"/>
              <a:t>Five gold rings</a:t>
            </a:r>
          </a:p>
          <a:p>
            <a:endParaRPr lang="en-US" dirty="0"/>
          </a:p>
          <a:p>
            <a:r>
              <a:rPr lang="en-US" dirty="0"/>
              <a:t>The gift of the rings represents the first five books of the Old Testament, know as the Torah or the Pentateuch</a:t>
            </a:r>
          </a:p>
        </p:txBody>
      </p:sp>
    </p:spTree>
    <p:extLst>
      <p:ext uri="{BB962C8B-B14F-4D97-AF65-F5344CB8AC3E}">
        <p14:creationId xmlns:p14="http://schemas.microsoft.com/office/powerpoint/2010/main" val="26852648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 the sixth day of Christmas my true love gave to me.</a:t>
            </a:r>
          </a:p>
          <a:p>
            <a:r>
              <a:rPr lang="en-US" dirty="0"/>
              <a:t>Six geese a-laying</a:t>
            </a:r>
          </a:p>
          <a:p>
            <a:endParaRPr lang="en-US" dirty="0"/>
          </a:p>
          <a:p>
            <a:r>
              <a:rPr lang="en-US" dirty="0"/>
              <a:t>These lyrics can be raced back to the first story found in the Bible.  Each egg is a day in creation, a time when the world was “hatched” or formed by God</a:t>
            </a:r>
          </a:p>
        </p:txBody>
      </p:sp>
    </p:spTree>
    <p:extLst>
      <p:ext uri="{BB962C8B-B14F-4D97-AF65-F5344CB8AC3E}">
        <p14:creationId xmlns:p14="http://schemas.microsoft.com/office/powerpoint/2010/main" val="35647861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 the seventh day of Christmas my true love gave to me.</a:t>
            </a:r>
          </a:p>
          <a:p>
            <a:r>
              <a:rPr lang="en-US" dirty="0"/>
              <a:t>Seven Swans a swimming</a:t>
            </a:r>
          </a:p>
          <a:p>
            <a:endParaRPr lang="en-US" dirty="0"/>
          </a:p>
          <a:p>
            <a:r>
              <a:rPr lang="en-US" dirty="0"/>
              <a:t>It would take someone quite familiar with the Bible to identify this gift.   Hidden in the code are the seven gifts of the Holy Spirit: prophecy, ministry, teaching, exhortation, giving, leading, and compassion.  As swans are one of the most beautiful and graceful creatures on earth, they would seem to be the </a:t>
            </a:r>
            <a:r>
              <a:rPr lang="en-US"/>
              <a:t>perfect symbolic </a:t>
            </a:r>
            <a:r>
              <a:rPr lang="en-US" dirty="0"/>
              <a:t>for the spiritual gifts.</a:t>
            </a:r>
          </a:p>
        </p:txBody>
      </p:sp>
    </p:spTree>
    <p:extLst>
      <p:ext uri="{BB962C8B-B14F-4D97-AF65-F5344CB8AC3E}">
        <p14:creationId xmlns:p14="http://schemas.microsoft.com/office/powerpoint/2010/main" val="3942472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On the eight day of Christmas my true love gave to me.</a:t>
            </a:r>
          </a:p>
          <a:p>
            <a:r>
              <a:rPr lang="en-US" dirty="0"/>
              <a:t>Eight maids a milking</a:t>
            </a:r>
          </a:p>
          <a:p>
            <a:r>
              <a:rPr lang="en-US" dirty="0"/>
              <a:t>As Christ came to save the lowest of the low, this gift represents the ones who would receive his word and accept his grace.  Being a milkmaid was about the worst job one could have in England during this period;  this code conveyed that Jesus cared as much about servants as he did those of royal blood.  The eight who were blessed included the poor in spirit, those who morn, the meek, those who hunger, and thirst for righteousness, the merciful, the pure in heart, the peacemaker, and those who are persecuted for righteousness’ sake</a:t>
            </a:r>
          </a:p>
        </p:txBody>
      </p:sp>
    </p:spTree>
    <p:extLst>
      <p:ext uri="{BB962C8B-B14F-4D97-AF65-F5344CB8AC3E}">
        <p14:creationId xmlns:p14="http://schemas.microsoft.com/office/powerpoint/2010/main" val="2778173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 the ninth day of Christmas my true love gave to me</a:t>
            </a:r>
          </a:p>
          <a:p>
            <a:r>
              <a:rPr lang="en-US" dirty="0"/>
              <a:t>Nine Ladies Dancing</a:t>
            </a:r>
          </a:p>
          <a:p>
            <a:r>
              <a:rPr lang="en-US" dirty="0"/>
              <a:t>The nine dancers were really the gifts known as the fruit of the Spirit. The fruits are love, joy, peace, patience, kindness, generosity, faithfulness, gentleness, and self control.</a:t>
            </a:r>
          </a:p>
        </p:txBody>
      </p:sp>
    </p:spTree>
    <p:extLst>
      <p:ext uri="{BB962C8B-B14F-4D97-AF65-F5344CB8AC3E}">
        <p14:creationId xmlns:p14="http://schemas.microsoft.com/office/powerpoint/2010/main" val="6909769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Context &amp; History Behind “ The Twelve Days of Christmas</a:t>
            </a:r>
          </a:p>
        </p:txBody>
      </p:sp>
      <p:sp>
        <p:nvSpPr>
          <p:cNvPr id="3" name="Content Placeholder 2"/>
          <p:cNvSpPr>
            <a:spLocks noGrp="1"/>
          </p:cNvSpPr>
          <p:nvPr>
            <p:ph idx="1"/>
          </p:nvPr>
        </p:nvSpPr>
        <p:spPr/>
        <p:txBody>
          <a:bodyPr/>
          <a:lstStyle/>
          <a:p>
            <a:pPr marL="0" indent="0">
              <a:buNone/>
            </a:pPr>
            <a:r>
              <a:rPr lang="en-US" dirty="0"/>
              <a:t>Teaching the Catholic faith was outlawed in sixteenth-century England. Those who instructed their children in Catholicism could be drawn and quartered.  Thus, the church went underground.  To hide the important and illegal elements of their teachings, clerics composed poems that seemed silly to most people.  But these verses were veiled works that taught the church’s most important tenets.  “The Twelve days of Christmas” is said to one of these teaching tools.</a:t>
            </a:r>
          </a:p>
        </p:txBody>
      </p:sp>
    </p:spTree>
    <p:extLst>
      <p:ext uri="{BB962C8B-B14F-4D97-AF65-F5344CB8AC3E}">
        <p14:creationId xmlns:p14="http://schemas.microsoft.com/office/powerpoint/2010/main" val="30121216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normAutofit/>
          </a:bodyPr>
          <a:lstStyle/>
          <a:p>
            <a:r>
              <a:rPr lang="en-US" dirty="0"/>
              <a:t>On the tenth day of Christmas my true love gave to me</a:t>
            </a:r>
          </a:p>
          <a:p>
            <a:r>
              <a:rPr lang="en-US" dirty="0"/>
              <a:t>Ten lords a-leaping</a:t>
            </a:r>
          </a:p>
          <a:p>
            <a:endParaRPr lang="en-US" dirty="0"/>
          </a:p>
          <a:p>
            <a:r>
              <a:rPr lang="en-US" dirty="0"/>
              <a:t>This is probably the easiest gift to understand.  As lords were judges and in charge of the law, this code of the Ten Commandments was fairly straight forward to Catholics.</a:t>
            </a:r>
          </a:p>
        </p:txBody>
      </p:sp>
    </p:spTree>
    <p:extLst>
      <p:ext uri="{BB962C8B-B14F-4D97-AF65-F5344CB8AC3E}">
        <p14:creationId xmlns:p14="http://schemas.microsoft.com/office/powerpoint/2010/main" val="27666517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p>
        </p:txBody>
      </p:sp>
      <p:sp>
        <p:nvSpPr>
          <p:cNvPr id="3" name="Content Placeholder 2"/>
          <p:cNvSpPr>
            <a:spLocks noGrp="1"/>
          </p:cNvSpPr>
          <p:nvPr>
            <p:ph idx="1"/>
          </p:nvPr>
        </p:nvSpPr>
        <p:spPr/>
        <p:txBody>
          <a:bodyPr/>
          <a:lstStyle/>
          <a:p>
            <a:r>
              <a:rPr lang="en-US" dirty="0"/>
              <a:t>On the Eleventh Day of Christmas my true love gave to me.</a:t>
            </a:r>
          </a:p>
          <a:p>
            <a:r>
              <a:rPr lang="en-US" dirty="0"/>
              <a:t>Eleven pipers piping</a:t>
            </a:r>
          </a:p>
          <a:p>
            <a:endParaRPr lang="en-US" dirty="0"/>
          </a:p>
          <a:p>
            <a:r>
              <a:rPr lang="en-US" dirty="0"/>
              <a:t>This is almost a trick question, as most think of the Disciples in terms of a dozen.  But when Judas betrayed Jesus and committed suicide there were only eleven men who carried out the gospel message.</a:t>
            </a:r>
          </a:p>
        </p:txBody>
      </p:sp>
    </p:spTree>
    <p:extLst>
      <p:ext uri="{BB962C8B-B14F-4D97-AF65-F5344CB8AC3E}">
        <p14:creationId xmlns:p14="http://schemas.microsoft.com/office/powerpoint/2010/main" val="12736916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On the twelfth day of Christmas my true love gave to me</a:t>
            </a:r>
          </a:p>
          <a:p>
            <a:r>
              <a:rPr lang="en-US" dirty="0"/>
              <a:t>Twelve drummers drumming</a:t>
            </a:r>
          </a:p>
          <a:p>
            <a:r>
              <a:rPr lang="en-US" dirty="0"/>
              <a:t>The final gift is tied directly to the Catholic Church The drummers are the twelve points of Doctrine in the Apostle’s Creed</a:t>
            </a:r>
          </a:p>
          <a:p>
            <a:r>
              <a:rPr lang="en-US" dirty="0"/>
              <a:t>“I believe in God, the Father almighty creator of heaven and earth</a:t>
            </a:r>
          </a:p>
          <a:p>
            <a:r>
              <a:rPr lang="en-US" dirty="0"/>
              <a:t>I believe in Jesus Christ, His only Son, our Lord</a:t>
            </a:r>
          </a:p>
          <a:p>
            <a:r>
              <a:rPr lang="en-US" dirty="0"/>
              <a:t>He was conceived by the Hoy Spirit and born of the Virgin Mary</a:t>
            </a:r>
          </a:p>
          <a:p>
            <a:r>
              <a:rPr lang="en-US" dirty="0"/>
              <a:t>He suffered under Pontius Pilot was crucified, died, and was buried.</a:t>
            </a:r>
          </a:p>
        </p:txBody>
      </p:sp>
    </p:spTree>
    <p:extLst>
      <p:ext uri="{BB962C8B-B14F-4D97-AF65-F5344CB8AC3E}">
        <p14:creationId xmlns:p14="http://schemas.microsoft.com/office/powerpoint/2010/main" val="969784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He descended into hell</a:t>
            </a:r>
          </a:p>
          <a:p>
            <a:r>
              <a:rPr lang="en-US" dirty="0"/>
              <a:t>On the third day he rose again.</a:t>
            </a:r>
          </a:p>
          <a:p>
            <a:r>
              <a:rPr lang="en-US" dirty="0"/>
              <a:t>He ascended into Heaven and is seated at the right hand of the Father</a:t>
            </a:r>
          </a:p>
          <a:p>
            <a:r>
              <a:rPr lang="en-US" dirty="0"/>
              <a:t>He will come again to judge the living and the dead</a:t>
            </a:r>
          </a:p>
          <a:p>
            <a:r>
              <a:rPr lang="en-US" dirty="0"/>
              <a:t>I believe the Holy Spirit, </a:t>
            </a:r>
          </a:p>
          <a:p>
            <a:r>
              <a:rPr lang="en-US" dirty="0"/>
              <a:t>the holy Catholic Church, </a:t>
            </a:r>
          </a:p>
          <a:p>
            <a:r>
              <a:rPr lang="en-US" dirty="0"/>
              <a:t>the communion of saints, the forgiveness of sins, </a:t>
            </a:r>
          </a:p>
          <a:p>
            <a:r>
              <a:rPr lang="en-US" dirty="0"/>
              <a:t>the resurrection of the body and life everlasting</a:t>
            </a:r>
          </a:p>
        </p:txBody>
      </p:sp>
    </p:spTree>
    <p:extLst>
      <p:ext uri="{BB962C8B-B14F-4D97-AF65-F5344CB8AC3E}">
        <p14:creationId xmlns:p14="http://schemas.microsoft.com/office/powerpoint/2010/main" val="840169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pPr marL="0" indent="0">
              <a:buNone/>
            </a:pPr>
            <a:r>
              <a:rPr lang="en-US" dirty="0"/>
              <a:t>Most people believe today that the twelve days of Christmas start on December 12</a:t>
            </a:r>
            <a:r>
              <a:rPr lang="en-US" baseline="30000" dirty="0"/>
              <a:t>th</a:t>
            </a:r>
            <a:r>
              <a:rPr lang="en-US" dirty="0"/>
              <a:t> or 13</a:t>
            </a:r>
            <a:r>
              <a:rPr lang="en-US" baseline="30000" dirty="0"/>
              <a:t>th</a:t>
            </a:r>
            <a:r>
              <a:rPr lang="en-US" dirty="0"/>
              <a:t> and run through Christmas Eve or Christmas Day.  But in fact, the first day of Christmas is December 25</a:t>
            </a:r>
            <a:r>
              <a:rPr lang="en-US" baseline="30000" dirty="0"/>
              <a:t>th</a:t>
            </a:r>
            <a:r>
              <a:rPr lang="en-US" dirty="0"/>
              <a:t> and the final day is January 5</a:t>
            </a:r>
            <a:r>
              <a:rPr lang="en-US" baseline="30000" dirty="0"/>
              <a:t>th</a:t>
            </a:r>
            <a:r>
              <a:rPr lang="en-US" dirty="0"/>
              <a:t>.  Thus for hundreds of years the Christmas holidays didn’t begin until Christmas Eve and didn’t end until Epiphany.</a:t>
            </a:r>
          </a:p>
        </p:txBody>
      </p:sp>
    </p:spTree>
    <p:extLst>
      <p:ext uri="{BB962C8B-B14F-4D97-AF65-F5344CB8AC3E}">
        <p14:creationId xmlns:p14="http://schemas.microsoft.com/office/powerpoint/2010/main" val="11804342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Why were these twelve days important?  Those dozen days were tied to more than just teaching of the Catholic Church.  A host of other denominations also celebrated the twelve days of Christmas. Some  denominations celebrated Christmas in January and began to count the twelve days then.  But whenever they began, the counting of the days became an important facet of each holiday season.  </a:t>
            </a:r>
          </a:p>
        </p:txBody>
      </p:sp>
    </p:spTree>
    <p:extLst>
      <p:ext uri="{BB962C8B-B14F-4D97-AF65-F5344CB8AC3E}">
        <p14:creationId xmlns:p14="http://schemas.microsoft.com/office/powerpoint/2010/main" val="4112924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Even in the Dark Ages, in some European Churches, the twelve days of Christmas meant attending daily church services.  For Christians who lived during this extremely difficult age, the twelve days were a time of rededication and renewal.  It was also a period when small, simple, and usually symbolic gifts of faith were given to children.  Thus in both coded poems and public worship, the twelve days were considered a holy period.</a:t>
            </a:r>
          </a:p>
        </p:txBody>
      </p:sp>
    </p:spTree>
    <p:extLst>
      <p:ext uri="{BB962C8B-B14F-4D97-AF65-F5344CB8AC3E}">
        <p14:creationId xmlns:p14="http://schemas.microsoft.com/office/powerpoint/2010/main" val="31618862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For many Christians today, even the recognition of the twelve days of Christmas has been lost…for two reasons.   The first is that when Epiphany lost out to Christmas as the day of giving gifts, many simply quit celebrating the twelve-day observance.  The other reason is based more on the change in the fabric of culture than on overlooking the Christian holiday of Epiphany.</a:t>
            </a:r>
          </a:p>
        </p:txBody>
      </p:sp>
    </p:spTree>
    <p:extLst>
      <p:ext uri="{BB962C8B-B14F-4D97-AF65-F5344CB8AC3E}">
        <p14:creationId xmlns:p14="http://schemas.microsoft.com/office/powerpoint/2010/main" val="1973041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In ancient times, when most societies were rural, few people worked in dead of winter.  It was a time when many were spending long, dark days inside their homes, looking forward to winter’s chill giving way to the spring thaw.  So devoting a dozen days to prayer, reflection, and attending church was not a huge undertaking.  Yet with the coming of the industrial age and the regular year-round work schedules it brought, finding time to continue the activities that were traditionally associated with the twelve days of Christmas became all but impossible for most people.</a:t>
            </a:r>
          </a:p>
        </p:txBody>
      </p:sp>
    </p:spTree>
    <p:extLst>
      <p:ext uri="{BB962C8B-B14F-4D97-AF65-F5344CB8AC3E}">
        <p14:creationId xmlns:p14="http://schemas.microsoft.com/office/powerpoint/2010/main" val="124045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dirty="0"/>
              <a:t>So the passing of the twelve-days custom probably has as much to do with “progress” as with anything else.  As fewer and fewer churches and families participated in the tradition, it was all but lost.  Yet in the obscure poem that was later turned into a popular carol, “The Twelve Days of Christmas” live on.  And the twelve days described are actually a wonderful  and complete picture of the Christian Faith. </a:t>
            </a:r>
          </a:p>
        </p:txBody>
      </p:sp>
    </p:spTree>
    <p:extLst>
      <p:ext uri="{BB962C8B-B14F-4D97-AF65-F5344CB8AC3E}">
        <p14:creationId xmlns:p14="http://schemas.microsoft.com/office/powerpoint/2010/main" val="1450254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buNone/>
            </a:pPr>
            <a:r>
              <a:rPr lang="en-US" dirty="0"/>
              <a:t>The “true love” mentioned in the song is not a sweetheart but the Catholic Church’s code for God.  The person who receives the gifts represents anyone who accepted Christ as the Son of God and as Savior. And each gifts portrays an important facet of the story of true faith.</a:t>
            </a:r>
          </a:p>
        </p:txBody>
      </p:sp>
    </p:spTree>
    <p:extLst>
      <p:ext uri="{BB962C8B-B14F-4D97-AF65-F5344CB8AC3E}">
        <p14:creationId xmlns:p14="http://schemas.microsoft.com/office/powerpoint/2010/main" val="2679346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TotalTime>
  <Words>1536</Words>
  <Application>Microsoft Office PowerPoint</Application>
  <PresentationFormat>Widescreen</PresentationFormat>
  <Paragraphs>70</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The Twelve Days of Christmas</vt:lpstr>
      <vt:lpstr>The Context &amp; History Behind “ The Twelve Days of Christmas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Twelve Days of Christmas</dc:title>
  <dc:creator>Mark Laptop</dc:creator>
  <cp:lastModifiedBy>Mark Myskowski</cp:lastModifiedBy>
  <cp:revision>23</cp:revision>
  <dcterms:created xsi:type="dcterms:W3CDTF">2020-01-05T21:27:25Z</dcterms:created>
  <dcterms:modified xsi:type="dcterms:W3CDTF">2021-12-03T02:47:03Z</dcterms:modified>
</cp:coreProperties>
</file>