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A8080-B3E0-4228-A757-8E81E72C5164}" v="2" dt="2022-02-21T04:16:55.323"/>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2766"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customschemas.google.com/relationships/presentationmetadata" Target="metadata"/><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01574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9824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44334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Kyle Gaskill</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33064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err="1"/>
              <a:t>VerifySizeOverlapsCapacity</a:t>
            </a:r>
            <a:r>
              <a:rPr lang="en-US" dirty="0"/>
              <a:t> – failed test to see if capacity can be resized based on size comparison.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180604E5-EE78-46F6-B135-4271D089636C}"/>
              </a:ext>
            </a:extLst>
          </p:cNvPr>
          <p:cNvPicPr>
            <a:picLocks noChangeAspect="1"/>
          </p:cNvPicPr>
          <p:nvPr/>
        </p:nvPicPr>
        <p:blipFill>
          <a:blip r:embed="rId5"/>
          <a:stretch>
            <a:fillRect/>
          </a:stretch>
        </p:blipFill>
        <p:spPr>
          <a:xfrm>
            <a:off x="7200900" y="3463269"/>
            <a:ext cx="4250871" cy="266737"/>
          </a:xfrm>
          <a:prstGeom prst="rect">
            <a:avLst/>
          </a:prstGeom>
        </p:spPr>
      </p:pic>
      <p:pic>
        <p:nvPicPr>
          <p:cNvPr id="6" name="Picture 5">
            <a:extLst>
              <a:ext uri="{FF2B5EF4-FFF2-40B4-BE49-F238E27FC236}">
                <a16:creationId xmlns:a16="http://schemas.microsoft.com/office/drawing/2014/main" id="{D142CF80-4CA8-4C0A-931B-8C5C04DB9ADF}"/>
              </a:ext>
            </a:extLst>
          </p:cNvPr>
          <p:cNvPicPr>
            <a:picLocks noChangeAspect="1"/>
          </p:cNvPicPr>
          <p:nvPr/>
        </p:nvPicPr>
        <p:blipFill>
          <a:blip r:embed="rId6"/>
          <a:stretch>
            <a:fillRect/>
          </a:stretch>
        </p:blipFill>
        <p:spPr>
          <a:xfrm>
            <a:off x="791547" y="3596637"/>
            <a:ext cx="6163129" cy="2867425"/>
          </a:xfrm>
          <a:prstGeom prst="rect">
            <a:avLst/>
          </a:prstGeom>
        </p:spPr>
      </p:pic>
    </p:spTree>
    <p:custDataLst>
      <p:tags r:id="rId1"/>
    </p:custDataLst>
    <p:extLst>
      <p:ext uri="{BB962C8B-B14F-4D97-AF65-F5344CB8AC3E}">
        <p14:creationId xmlns:p14="http://schemas.microsoft.com/office/powerpoint/2010/main" val="119830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33064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err="1"/>
              <a:t>VerifyResizingDecreaseCollection</a:t>
            </a:r>
            <a:r>
              <a:rPr lang="en-US" dirty="0"/>
              <a:t> – Adds 10 entries to start then resizes collection by 5 and returns positive result when finished.</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3770BFB1-7373-4E4F-9C5E-85E65841AC61}"/>
              </a:ext>
            </a:extLst>
          </p:cNvPr>
          <p:cNvPicPr>
            <a:picLocks noChangeAspect="1"/>
          </p:cNvPicPr>
          <p:nvPr/>
        </p:nvPicPr>
        <p:blipFill>
          <a:blip r:embed="rId5"/>
          <a:stretch>
            <a:fillRect/>
          </a:stretch>
        </p:blipFill>
        <p:spPr>
          <a:xfrm>
            <a:off x="7200900" y="3425163"/>
            <a:ext cx="4551524" cy="342948"/>
          </a:xfrm>
          <a:prstGeom prst="rect">
            <a:avLst/>
          </a:prstGeom>
        </p:spPr>
      </p:pic>
      <p:pic>
        <p:nvPicPr>
          <p:cNvPr id="7" name="Picture 6">
            <a:extLst>
              <a:ext uri="{FF2B5EF4-FFF2-40B4-BE49-F238E27FC236}">
                <a16:creationId xmlns:a16="http://schemas.microsoft.com/office/drawing/2014/main" id="{C55BBE75-4101-4386-87B7-3E183DE04A6B}"/>
              </a:ext>
            </a:extLst>
          </p:cNvPr>
          <p:cNvPicPr>
            <a:picLocks noChangeAspect="1"/>
          </p:cNvPicPr>
          <p:nvPr/>
        </p:nvPicPr>
        <p:blipFill>
          <a:blip r:embed="rId6"/>
          <a:stretch>
            <a:fillRect/>
          </a:stretch>
        </p:blipFill>
        <p:spPr>
          <a:xfrm>
            <a:off x="685800" y="3425163"/>
            <a:ext cx="5353797" cy="1886213"/>
          </a:xfrm>
          <a:prstGeom prst="rect">
            <a:avLst/>
          </a:prstGeom>
        </p:spPr>
      </p:pic>
    </p:spTree>
    <p:custDataLst>
      <p:tags r:id="rId1"/>
    </p:custDataLst>
    <p:extLst>
      <p:ext uri="{BB962C8B-B14F-4D97-AF65-F5344CB8AC3E}">
        <p14:creationId xmlns:p14="http://schemas.microsoft.com/office/powerpoint/2010/main" val="780128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effectLst/>
                <a:latin typeface="Calibri" panose="020F0502020204030204" pitchFamily="34" charset="0"/>
                <a:ea typeface="Calibri" panose="020F0502020204030204" pitchFamily="34" charset="0"/>
              </a:rPr>
              <a:t>When it comes to </a:t>
            </a:r>
            <a:r>
              <a:rPr lang="en-US" sz="1600" dirty="0" err="1">
                <a:effectLst/>
                <a:latin typeface="Calibri" panose="020F0502020204030204" pitchFamily="34" charset="0"/>
                <a:ea typeface="Calibri" panose="020F0502020204030204" pitchFamily="34" charset="0"/>
              </a:rPr>
              <a:t>DevSecOps</a:t>
            </a:r>
            <a:r>
              <a:rPr lang="en-US" sz="1600" dirty="0">
                <a:effectLst/>
                <a:latin typeface="Calibri" panose="020F0502020204030204" pitchFamily="34" charset="0"/>
                <a:ea typeface="Calibri" panose="020F0502020204030204" pitchFamily="34" charset="0"/>
              </a:rPr>
              <a:t>, automation is a critical component of ensuring rapid successful deployment of the standards defined by development, security and operations. Automation improves development by assisting software engineers with the detection of security threats in a quicker succession than a human user manually searching for them. With this time being saved, the automation gives better feedback quickly to start developing fixes that are designed, built, tested, and deployed. Security in automation allows the system to rapidly detect incidents as they happen and can handle them automatically by using pre-set action plans to given scenarios. For instance, a denial service causing memory load issues could have the system shut down access from the outside or take a system offline temporarily to flush the memory errors being generated. This would reduce the need for human response to manually addressing security issues. Operations in automation allow better consistency and accuracy by monitoring and detecting logs, analytics and event alerting for intrusion.</a:t>
            </a:r>
          </a:p>
          <a:p>
            <a:pPr marL="685800" lvl="1" indent="-228600" algn="l" rtl="0">
              <a:lnSpc>
                <a:spcPct val="90000"/>
              </a:lnSpc>
              <a:spcBef>
                <a:spcPts val="0"/>
              </a:spcBef>
              <a:spcAft>
                <a:spcPts val="0"/>
              </a:spcAft>
              <a:buClr>
                <a:schemeClr val="lt1"/>
              </a:buClr>
              <a:buSzPts val="2000"/>
              <a:buChar char="•"/>
            </a:pPr>
            <a:r>
              <a:rPr lang="en-US" sz="1600" dirty="0">
                <a:latin typeface="Calibri" panose="020F0502020204030204" pitchFamily="34" charset="0"/>
                <a:ea typeface="Calibri" panose="020F0502020204030204" pitchFamily="34" charset="0"/>
              </a:rPr>
              <a:t>The phases of </a:t>
            </a:r>
            <a:r>
              <a:rPr lang="en-US" sz="1600" dirty="0" err="1">
                <a:latin typeface="Calibri" panose="020F0502020204030204" pitchFamily="34" charset="0"/>
                <a:ea typeface="Calibri" panose="020F0502020204030204" pitchFamily="34" charset="0"/>
              </a:rPr>
              <a:t>DevSecOps</a:t>
            </a:r>
            <a:r>
              <a:rPr lang="en-US" sz="1600" dirty="0">
                <a:latin typeface="Calibri" panose="020F0502020204030204" pitchFamily="34" charset="0"/>
                <a:ea typeface="Calibri" panose="020F0502020204030204" pitchFamily="34" charset="0"/>
              </a:rPr>
              <a:t> tools pipeline is Plan, Code, Build, Test, Release, and Deploy. During the code phase while code is being pre-committed can trigger security tests through security tools. The build phase uses third party code-dependencies utilizes code reviews to scan these dependencies for vulnerabilities. The test phase is when the compiler runs the code tests in certain environments.</a:t>
            </a:r>
            <a:endParaRPr lang="en-US" sz="1600" dirty="0">
              <a:effectLst/>
              <a:latin typeface="Calibri" panose="020F0502020204030204" pitchFamily="34" charset="0"/>
              <a:ea typeface="Calibri" panose="020F0502020204030204" pitchFamily="34" charset="0"/>
            </a:endParaRP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With potential SQL injection through validating input. Checking over variable validation by users inputting strings or numbers in the system can prevent vulnerabilities and can increase security over data and the internal workings of the system. Risks of leaving these vulnerabilities unchanged can cause users to access data or commands not intended to be accessed. Benefits involve having a more secure system with less unintended behavior for users.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Some gaps noted in the security policy are the network handling for security from external threats. </a:t>
            </a:r>
          </a:p>
          <a:p>
            <a:pPr marL="1143000" lvl="2" indent="-228600" algn="l" rtl="0">
              <a:lnSpc>
                <a:spcPct val="90000"/>
              </a:lnSpc>
              <a:spcBef>
                <a:spcPts val="0"/>
              </a:spcBef>
              <a:spcAft>
                <a:spcPts val="0"/>
              </a:spcAft>
              <a:buClr>
                <a:schemeClr val="lt1"/>
              </a:buClr>
              <a:buSzPts val="1800"/>
              <a:buChar char="•"/>
            </a:pPr>
            <a:r>
              <a:rPr lang="en-US" dirty="0"/>
              <a:t>Physical security threats should be considered when thinking about access controls to the environment in which the software is ran. </a:t>
            </a:r>
          </a:p>
          <a:p>
            <a:pPr marL="1143000" lvl="2" indent="-228600" algn="l" rtl="0">
              <a:lnSpc>
                <a:spcPct val="90000"/>
              </a:lnSpc>
              <a:spcBef>
                <a:spcPts val="0"/>
              </a:spcBef>
              <a:spcAft>
                <a:spcPts val="0"/>
              </a:spcAft>
              <a:buClr>
                <a:schemeClr val="lt1"/>
              </a:buClr>
              <a:buSzPts val="1800"/>
              <a:buChar char="•"/>
            </a:pPr>
            <a:r>
              <a:rPr lang="en-US" dirty="0"/>
              <a:t>More end point security for vulnerability scanning for threats, including but not limited to viruses and malware. </a:t>
            </a:r>
          </a:p>
          <a:p>
            <a:pPr marL="1143000" lvl="2" indent="-228600" algn="l" rtl="0">
              <a:lnSpc>
                <a:spcPct val="90000"/>
              </a:lnSpc>
              <a:spcBef>
                <a:spcPts val="0"/>
              </a:spcBef>
              <a:spcAft>
                <a:spcPts val="0"/>
              </a:spcAft>
              <a:buClr>
                <a:schemeClr val="lt1"/>
              </a:buClr>
              <a:buSzPts val="1800"/>
              <a:buChar char="•"/>
            </a:pP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Default Deny and Adhere to principal of least privilege is important policy to adapt to for continued security of the programs administrative commands. </a:t>
            </a:r>
          </a:p>
          <a:p>
            <a:pPr marL="228600" lvl="0" indent="-228600" algn="l" rtl="0">
              <a:lnSpc>
                <a:spcPct val="90000"/>
              </a:lnSpc>
              <a:spcBef>
                <a:spcPts val="0"/>
              </a:spcBef>
              <a:spcAft>
                <a:spcPts val="0"/>
              </a:spcAft>
              <a:buClr>
                <a:schemeClr val="lt1"/>
              </a:buClr>
              <a:buSzPts val="2200"/>
              <a:buChar char="•"/>
            </a:pPr>
            <a:r>
              <a:rPr lang="en-US" sz="1800" dirty="0"/>
              <a:t>Practice Defense in Depth for a more structured security plan around network layered defenses, anti virus handling, and traffic monitoring. </a:t>
            </a:r>
          </a:p>
          <a:p>
            <a:pPr marL="228600" lvl="0" indent="-228600" algn="l" rtl="0">
              <a:lnSpc>
                <a:spcPct val="90000"/>
              </a:lnSpc>
              <a:spcBef>
                <a:spcPts val="0"/>
              </a:spcBef>
              <a:spcAft>
                <a:spcPts val="0"/>
              </a:spcAft>
              <a:buClr>
                <a:schemeClr val="lt1"/>
              </a:buClr>
              <a:buSzPts val="2200"/>
              <a:buChar char="•"/>
            </a:pPr>
            <a:r>
              <a:rPr lang="en-US" sz="1800" dirty="0"/>
              <a:t>More in-depth usage of Quality Assurance techniques for rigorous testing of the layered defenses and intended behavior validation.</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effectLst/>
              </a:rPr>
              <a:t>Atlassian. (n.d.). </a:t>
            </a:r>
            <a:r>
              <a:rPr lang="en-US" i="1" dirty="0" err="1">
                <a:effectLst/>
              </a:rPr>
              <a:t>DevSecOps</a:t>
            </a:r>
            <a:r>
              <a:rPr lang="en-US" i="1" dirty="0">
                <a:effectLst/>
              </a:rPr>
              <a:t> Tools</a:t>
            </a:r>
            <a:r>
              <a:rPr lang="en-US" dirty="0">
                <a:effectLst/>
              </a:rPr>
              <a:t>. Atlassian. Retrieved February 18, 2022, from https://www.atlassian.com/devops/devops-tools/devsecops-tools. </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A security policy outlining defense in depth is ultimately important when it comes to effectively defending your entire system from threats as effectively as possible.</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303036" y="3057934"/>
            <a:ext cx="5498841" cy="3160751"/>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70000" lnSpcReduction="20000"/>
          </a:bodyPr>
          <a:lstStyle/>
          <a:p>
            <a:pPr marL="228600" lvl="0" indent="0" algn="l" rtl="0">
              <a:lnSpc>
                <a:spcPct val="107916"/>
              </a:lnSpc>
              <a:spcBef>
                <a:spcPts val="0"/>
              </a:spcBef>
              <a:spcAft>
                <a:spcPts val="0"/>
              </a:spcAft>
              <a:buSzPts val="1800"/>
              <a:buNone/>
            </a:pPr>
            <a:r>
              <a:rPr lang="en-US" sz="2000" dirty="0">
                <a:solidFill>
                  <a:srgbClr val="FFFFFF"/>
                </a:solidFill>
              </a:rPr>
              <a:t>With the threats matrix displaying medium to high remediation costs as they account for errors found in validation of input that most result in undefined/unwanted behavior from the code. Common issues can be found from the data types being qualified, string correctness with use of valid pointers and references, as well as memory handling and memory overload.</a:t>
            </a:r>
            <a:endParaRPr lang="en-US" dirty="0"/>
          </a:p>
        </p:txBody>
      </p:sp>
      <p:graphicFrame>
        <p:nvGraphicFramePr>
          <p:cNvPr id="161" name="Google Shape;161;p4" descr="Alt text required"/>
          <p:cNvGraphicFramePr/>
          <p:nvPr>
            <p:extLst>
              <p:ext uri="{D42A27DB-BD31-4B8C-83A1-F6EECF244321}">
                <p14:modId xmlns:p14="http://schemas.microsoft.com/office/powerpoint/2010/main" val="1116581285"/>
              </p:ext>
            </p:extLst>
          </p:nvPr>
        </p:nvGraphicFramePr>
        <p:xfrm>
          <a:off x="5125617" y="1988602"/>
          <a:ext cx="5542383" cy="3927190"/>
        </p:xfrm>
        <a:graphic>
          <a:graphicData uri="http://schemas.openxmlformats.org/drawingml/2006/table">
            <a:tbl>
              <a:tblPr firstRow="1" firstCol="1">
                <a:noFill/>
                <a:tableStyleId>{802198C4-3087-4945-87E3-76CBB3509B7E}</a:tableStyleId>
              </a:tblPr>
              <a:tblGrid>
                <a:gridCol w="932430">
                  <a:extLst>
                    <a:ext uri="{9D8B030D-6E8A-4147-A177-3AD203B41FA5}">
                      <a16:colId xmlns:a16="http://schemas.microsoft.com/office/drawing/2014/main" val="20000"/>
                    </a:ext>
                  </a:extLst>
                </a:gridCol>
                <a:gridCol w="932430">
                  <a:extLst>
                    <a:ext uri="{9D8B030D-6E8A-4147-A177-3AD203B41FA5}">
                      <a16:colId xmlns:a16="http://schemas.microsoft.com/office/drawing/2014/main" val="585337913"/>
                    </a:ext>
                  </a:extLst>
                </a:gridCol>
                <a:gridCol w="932430">
                  <a:extLst>
                    <a:ext uri="{9D8B030D-6E8A-4147-A177-3AD203B41FA5}">
                      <a16:colId xmlns:a16="http://schemas.microsoft.com/office/drawing/2014/main" val="3602995025"/>
                    </a:ext>
                  </a:extLst>
                </a:gridCol>
                <a:gridCol w="932430">
                  <a:extLst>
                    <a:ext uri="{9D8B030D-6E8A-4147-A177-3AD203B41FA5}">
                      <a16:colId xmlns:a16="http://schemas.microsoft.com/office/drawing/2014/main" val="1912582136"/>
                    </a:ext>
                  </a:extLst>
                </a:gridCol>
                <a:gridCol w="932430">
                  <a:extLst>
                    <a:ext uri="{9D8B030D-6E8A-4147-A177-3AD203B41FA5}">
                      <a16:colId xmlns:a16="http://schemas.microsoft.com/office/drawing/2014/main" val="1643533877"/>
                    </a:ext>
                  </a:extLst>
                </a:gridCol>
                <a:gridCol w="880233">
                  <a:extLst>
                    <a:ext uri="{9D8B030D-6E8A-4147-A177-3AD203B41FA5}">
                      <a16:colId xmlns:a16="http://schemas.microsoft.com/office/drawing/2014/main" val="20001"/>
                    </a:ext>
                  </a:extLst>
                </a:gridCol>
              </a:tblGrid>
              <a:tr h="356143">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STD-001-CPP</a:t>
                      </a:r>
                    </a:p>
                  </a:txBody>
                  <a:tcPr marL="68580" marR="68580" marT="0" marB="0">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Unlikely</a:t>
                      </a: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Medium</a:t>
                      </a: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2</a:t>
                      </a:r>
                    </a:p>
                  </a:txBody>
                  <a:tcPr marL="68580" marR="68580" marT="0" marB="0">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356143">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DCL52-CPP</a:t>
                      </a:r>
                    </a:p>
                  </a:txBody>
                  <a:tcPr marL="68580" marR="68580" marT="0" marB="0">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Low</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Low</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Unlikely</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P3</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L3</a:t>
                      </a: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883889190"/>
                  </a:ext>
                </a:extLst>
              </a:tr>
              <a:tr h="356143">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DCL53-CPP</a:t>
                      </a:r>
                    </a:p>
                  </a:txBody>
                  <a:tcPr marL="68580" marR="68580" marT="0" marB="0">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Low</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Unlikely</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Medium</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P2</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L3</a:t>
                      </a: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692958126"/>
                  </a:ext>
                </a:extLst>
              </a:tr>
              <a:tr h="356143">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STR52-CPP</a:t>
                      </a:r>
                    </a:p>
                  </a:txBody>
                  <a:tcPr marL="68580" marR="68580" marT="0" marB="0">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Probable</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P6</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L2</a:t>
                      </a: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441300463"/>
                  </a:ext>
                </a:extLst>
              </a:tr>
              <a:tr h="356143">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STR02-C</a:t>
                      </a:r>
                    </a:p>
                  </a:txBody>
                  <a:tcPr marL="68580" marR="68580" marT="0" marB="0">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Likely</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Medium</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P18</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L1</a:t>
                      </a: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3426711178"/>
                  </a:ext>
                </a:extLst>
              </a:tr>
              <a:tr h="356143">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MEM52-CPP</a:t>
                      </a:r>
                    </a:p>
                  </a:txBody>
                  <a:tcPr marL="68580" marR="68580" marT="0" marB="0">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Likely</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Medium</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P18</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L1</a:t>
                      </a: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2321571838"/>
                  </a:ext>
                </a:extLst>
              </a:tr>
              <a:tr h="356143">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MSC11-C</a:t>
                      </a:r>
                    </a:p>
                  </a:txBody>
                  <a:tcPr marL="68580" marR="68580" marT="0" marB="0">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Low</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Unlikely</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P1</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L3</a:t>
                      </a: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3875411805"/>
                  </a:ext>
                </a:extLst>
              </a:tr>
              <a:tr h="356143">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ERR51-CPP</a:t>
                      </a:r>
                    </a:p>
                  </a:txBody>
                  <a:tcPr marL="68580" marR="68580" marT="0" marB="0">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Low</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Probable</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Medium</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P4</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L3</a:t>
                      </a: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2010951993"/>
                  </a:ext>
                </a:extLst>
              </a:tr>
              <a:tr h="356143">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MEM53-CPP</a:t>
                      </a:r>
                    </a:p>
                  </a:txBody>
                  <a:tcPr marL="68580" marR="68580" marT="0" marB="0">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Likely</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Medium</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P18</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L1</a:t>
                      </a: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3161005429"/>
                  </a:ext>
                </a:extLst>
              </a:tr>
              <a:tr h="356143">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DCL55-CPP</a:t>
                      </a:r>
                    </a:p>
                  </a:txBody>
                  <a:tcPr marL="68580" marR="68580" marT="0" marB="0">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Low</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Unlikely</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P1</a:t>
                      </a:r>
                    </a:p>
                  </a:txBody>
                  <a:tcPr marL="68580" marR="68580" marT="0" marB="0">
                    <a:lnL w="28575" cap="flat" cmpd="sng" algn="ctr">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L3</a:t>
                      </a: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3489782866"/>
                  </a:ext>
                </a:extLst>
              </a:tr>
              <a:tr h="356143">
                <a:tc>
                  <a:txBody>
                    <a:bodyPr/>
                    <a:lstStyle/>
                    <a:p>
                      <a:pPr marL="0" marR="0">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INT32-C</a:t>
                      </a:r>
                      <a:endParaRPr lang="en-US" sz="1200" dirty="0">
                        <a:effectLst/>
                        <a:latin typeface="Calibri" panose="020F0502020204030204" pitchFamily="34" charset="0"/>
                        <a:ea typeface="Calibri" panose="020F0502020204030204" pitchFamily="34" charset="0"/>
                      </a:endParaRPr>
                    </a:p>
                  </a:txBody>
                  <a:tcPr marL="68580" marR="68580" marT="0" marB="0">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High</a:t>
                      </a:r>
                      <a:endParaRPr lang="en-US" sz="1200" dirty="0">
                        <a:effectLst/>
                        <a:latin typeface="Calibri" panose="020F0502020204030204" pitchFamily="34" charset="0"/>
                        <a:ea typeface="Calibri" panose="020F0502020204030204" pitchFamily="34" charset="0"/>
                      </a:endParaRP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Likely</a:t>
                      </a:r>
                      <a:endParaRPr lang="en-US" sz="1200" dirty="0">
                        <a:effectLst/>
                        <a:latin typeface="Calibri" panose="020F0502020204030204" pitchFamily="34" charset="0"/>
                        <a:ea typeface="Calibri" panose="020F0502020204030204" pitchFamily="34" charset="0"/>
                      </a:endParaRP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High</a:t>
                      </a:r>
                      <a:endParaRPr lang="en-US" sz="1200" dirty="0">
                        <a:effectLst/>
                        <a:latin typeface="Calibri" panose="020F0502020204030204" pitchFamily="34" charset="0"/>
                        <a:ea typeface="Calibri" panose="020F0502020204030204" pitchFamily="34" charset="0"/>
                      </a:endParaRP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P9</a:t>
                      </a:r>
                      <a:endParaRPr lang="en-US" sz="1200" dirty="0">
                        <a:effectLst/>
                        <a:latin typeface="Calibri" panose="020F0502020204030204" pitchFamily="34" charset="0"/>
                        <a:ea typeface="Calibri" panose="020F0502020204030204" pitchFamily="34" charset="0"/>
                      </a:endParaRPr>
                    </a:p>
                  </a:txBody>
                  <a:tcPr marL="68580" marR="68580" marT="0" marB="0">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L2</a:t>
                      </a:r>
                      <a:endParaRPr lang="en-US" sz="1200" dirty="0">
                        <a:effectLst/>
                        <a:latin typeface="Calibri" panose="020F0502020204030204" pitchFamily="34" charset="0"/>
                        <a:ea typeface="Calibri" panose="020F0502020204030204" pitchFamily="34" charset="0"/>
                      </a:endParaRPr>
                    </a:p>
                  </a:txBody>
                  <a:tcPr marL="68580" marR="68580" marT="0" marB="0">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78024" y="2057401"/>
            <a:ext cx="4049486" cy="402412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the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 </a:t>
            </a:r>
          </a:p>
          <a:p>
            <a:pPr marL="228600" lvl="0" indent="-228600" algn="l" rtl="0">
              <a:lnSpc>
                <a:spcPct val="90000"/>
              </a:lnSpc>
              <a:spcBef>
                <a:spcPts val="0"/>
              </a:spcBef>
              <a:spcAft>
                <a:spcPts val="0"/>
              </a:spcAft>
              <a:buClr>
                <a:schemeClr val="lt1"/>
              </a:buClr>
              <a:buSzPts val="2200"/>
              <a:buChar char="•"/>
            </a:pPr>
            <a:r>
              <a:rPr lang="en-US" dirty="0"/>
              <a:t>Adopt a Secure Coding Standard</a:t>
            </a:r>
          </a:p>
          <a:p>
            <a:pPr marL="0" lvl="0" indent="0" algn="l" rtl="0">
              <a:lnSpc>
                <a:spcPct val="90000"/>
              </a:lnSpc>
              <a:spcBef>
                <a:spcPts val="0"/>
              </a:spcBef>
              <a:spcAft>
                <a:spcPts val="0"/>
              </a:spcAft>
              <a:buClr>
                <a:schemeClr val="lt1"/>
              </a:buClr>
              <a:buSzPts val="2200"/>
              <a:buNone/>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B805EEC5-A928-4E74-BD89-8ED94BA2717A}"/>
              </a:ext>
            </a:extLst>
          </p:cNvPr>
          <p:cNvSpPr txBox="1"/>
          <p:nvPr/>
        </p:nvSpPr>
        <p:spPr>
          <a:xfrm>
            <a:off x="6173754" y="2057401"/>
            <a:ext cx="4438261"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7" name="TextBox 6">
            <a:extLst>
              <a:ext uri="{FF2B5EF4-FFF2-40B4-BE49-F238E27FC236}">
                <a16:creationId xmlns:a16="http://schemas.microsoft.com/office/drawing/2014/main" id="{10C07A7B-EA4A-43B3-B17F-563C0C89A7E2}"/>
              </a:ext>
            </a:extLst>
          </p:cNvPr>
          <p:cNvSpPr txBox="1"/>
          <p:nvPr/>
        </p:nvSpPr>
        <p:spPr>
          <a:xfrm>
            <a:off x="5554823" y="2096040"/>
            <a:ext cx="6096000" cy="2806922"/>
          </a:xfrm>
          <a:prstGeom prst="rect">
            <a:avLst/>
          </a:prstGeom>
          <a:noFill/>
        </p:spPr>
        <p:txBody>
          <a:bodyPr wrap="square">
            <a:spAutoFit/>
          </a:bodyPr>
          <a:lstStyle/>
          <a:p>
            <a:pPr marL="228600" lvl="0" indent="-228600" algn="l" rtl="0">
              <a:lnSpc>
                <a:spcPct val="90000"/>
              </a:lnSpc>
              <a:spcBef>
                <a:spcPts val="0"/>
              </a:spcBef>
              <a:spcAft>
                <a:spcPts val="0"/>
              </a:spcAft>
              <a:buClr>
                <a:schemeClr val="lt1"/>
              </a:buClr>
              <a:buSzPts val="2200"/>
              <a:buChar char="•"/>
            </a:pPr>
            <a:r>
              <a:rPr lang="en-US" dirty="0">
                <a:solidFill>
                  <a:schemeClr val="bg1"/>
                </a:solidFill>
              </a:rPr>
              <a:t>Coding Standard 1: Validate Data Input</a:t>
            </a:r>
          </a:p>
          <a:p>
            <a:pPr marL="228600" lvl="0" indent="-228600" algn="l" rtl="0">
              <a:lnSpc>
                <a:spcPct val="90000"/>
              </a:lnSpc>
              <a:spcBef>
                <a:spcPts val="0"/>
              </a:spcBef>
              <a:spcAft>
                <a:spcPts val="0"/>
              </a:spcAft>
              <a:buClr>
                <a:schemeClr val="lt1"/>
              </a:buClr>
              <a:buSzPts val="2200"/>
              <a:buChar char="•"/>
            </a:pPr>
            <a:r>
              <a:rPr lang="en-US" dirty="0">
                <a:solidFill>
                  <a:schemeClr val="bg1"/>
                </a:solidFill>
              </a:rPr>
              <a:t>Coding Standard 2: Validate input data</a:t>
            </a:r>
          </a:p>
          <a:p>
            <a:pPr marL="228600" lvl="0" indent="-228600" algn="l" rtl="0">
              <a:lnSpc>
                <a:spcPct val="90000"/>
              </a:lnSpc>
              <a:spcBef>
                <a:spcPts val="0"/>
              </a:spcBef>
              <a:spcAft>
                <a:spcPts val="0"/>
              </a:spcAft>
              <a:buClr>
                <a:schemeClr val="lt1"/>
              </a:buClr>
              <a:buSzPts val="2200"/>
              <a:buChar char="•"/>
            </a:pPr>
            <a:r>
              <a:rPr lang="en-US" dirty="0">
                <a:solidFill>
                  <a:schemeClr val="bg1"/>
                </a:solidFill>
              </a:rPr>
              <a:t>Coding Standard 3: Validate input data, sanitize data sent to other systems and Keep it simple. </a:t>
            </a:r>
          </a:p>
          <a:p>
            <a:pPr marL="228600" lvl="0" indent="-228600" algn="l" rtl="0">
              <a:lnSpc>
                <a:spcPct val="90000"/>
              </a:lnSpc>
              <a:spcBef>
                <a:spcPts val="0"/>
              </a:spcBef>
              <a:spcAft>
                <a:spcPts val="0"/>
              </a:spcAft>
              <a:buClr>
                <a:schemeClr val="lt1"/>
              </a:buClr>
              <a:buSzPts val="2200"/>
              <a:buChar char="•"/>
            </a:pPr>
            <a:r>
              <a:rPr lang="en-US" dirty="0">
                <a:solidFill>
                  <a:schemeClr val="bg1"/>
                </a:solidFill>
              </a:rPr>
              <a:t>Coding Standard 4: Sanitize Data Sent to Other systems and Validate input. </a:t>
            </a:r>
          </a:p>
          <a:p>
            <a:pPr marL="228600" lvl="0" indent="-228600" algn="l" rtl="0">
              <a:lnSpc>
                <a:spcPct val="90000"/>
              </a:lnSpc>
              <a:spcBef>
                <a:spcPts val="0"/>
              </a:spcBef>
              <a:spcAft>
                <a:spcPts val="0"/>
              </a:spcAft>
              <a:buClr>
                <a:schemeClr val="lt1"/>
              </a:buClr>
              <a:buSzPts val="2200"/>
              <a:buChar char="•"/>
            </a:pPr>
            <a:r>
              <a:rPr lang="en-US" dirty="0">
                <a:solidFill>
                  <a:schemeClr val="bg1"/>
                </a:solidFill>
              </a:rPr>
              <a:t>Coding Standard 5: Heed compiler warnings</a:t>
            </a:r>
          </a:p>
          <a:p>
            <a:pPr marL="228600" lvl="0" indent="-228600" algn="l" rtl="0">
              <a:lnSpc>
                <a:spcPct val="90000"/>
              </a:lnSpc>
              <a:spcBef>
                <a:spcPts val="0"/>
              </a:spcBef>
              <a:spcAft>
                <a:spcPts val="0"/>
              </a:spcAft>
              <a:buClr>
                <a:schemeClr val="lt1"/>
              </a:buClr>
              <a:buSzPts val="2200"/>
              <a:buChar char="•"/>
            </a:pPr>
            <a:r>
              <a:rPr lang="en-US" dirty="0">
                <a:solidFill>
                  <a:schemeClr val="bg1"/>
                </a:solidFill>
              </a:rPr>
              <a:t>Coding Standard 6: Architect and Design for Security Policies, heed compiler warnings, input validation.</a:t>
            </a:r>
          </a:p>
          <a:p>
            <a:pPr marL="228600" lvl="0" indent="-228600" algn="l" rtl="0">
              <a:lnSpc>
                <a:spcPct val="90000"/>
              </a:lnSpc>
              <a:spcBef>
                <a:spcPts val="0"/>
              </a:spcBef>
              <a:spcAft>
                <a:spcPts val="0"/>
              </a:spcAft>
              <a:buClr>
                <a:schemeClr val="lt1"/>
              </a:buClr>
              <a:buSzPts val="2200"/>
              <a:buChar char="•"/>
            </a:pPr>
            <a:r>
              <a:rPr lang="en-US" dirty="0">
                <a:solidFill>
                  <a:schemeClr val="bg1"/>
                </a:solidFill>
              </a:rPr>
              <a:t>Coding Standard 7: Heed compiler warnings</a:t>
            </a:r>
          </a:p>
          <a:p>
            <a:pPr marL="228600" lvl="0" indent="-228600" algn="l" rtl="0">
              <a:lnSpc>
                <a:spcPct val="90000"/>
              </a:lnSpc>
              <a:spcBef>
                <a:spcPts val="0"/>
              </a:spcBef>
              <a:spcAft>
                <a:spcPts val="0"/>
              </a:spcAft>
              <a:buClr>
                <a:schemeClr val="lt1"/>
              </a:buClr>
              <a:buSzPts val="2200"/>
              <a:buChar char="•"/>
            </a:pPr>
            <a:r>
              <a:rPr lang="en-US" dirty="0">
                <a:solidFill>
                  <a:schemeClr val="bg1"/>
                </a:solidFill>
              </a:rPr>
              <a:t>Coding Standard 8: Sanitize data sent to other systems, keep it simple.</a:t>
            </a:r>
          </a:p>
          <a:p>
            <a:pPr marL="228600" lvl="0" indent="-228600" algn="l" rtl="0">
              <a:lnSpc>
                <a:spcPct val="90000"/>
              </a:lnSpc>
              <a:spcBef>
                <a:spcPts val="0"/>
              </a:spcBef>
              <a:spcAft>
                <a:spcPts val="0"/>
              </a:spcAft>
              <a:buClr>
                <a:schemeClr val="lt1"/>
              </a:buClr>
              <a:buSzPts val="2200"/>
              <a:buChar char="•"/>
            </a:pPr>
            <a:r>
              <a:rPr lang="en-US" dirty="0">
                <a:solidFill>
                  <a:schemeClr val="bg1"/>
                </a:solidFill>
              </a:rPr>
              <a:t>Coding Standard 9: Input validation and sanitize data sent to other systems. </a:t>
            </a:r>
          </a:p>
          <a:p>
            <a:pPr marL="228600" lvl="0" indent="-228600" algn="l" rtl="0">
              <a:lnSpc>
                <a:spcPct val="90000"/>
              </a:lnSpc>
              <a:spcBef>
                <a:spcPts val="0"/>
              </a:spcBef>
              <a:spcAft>
                <a:spcPts val="0"/>
              </a:spcAft>
              <a:buClr>
                <a:schemeClr val="lt1"/>
              </a:buClr>
              <a:buSzPts val="2200"/>
              <a:buChar char="•"/>
            </a:pPr>
            <a:r>
              <a:rPr lang="en-US" dirty="0">
                <a:solidFill>
                  <a:schemeClr val="bg1"/>
                </a:solidFill>
              </a:rPr>
              <a:t>Coding Standard 10: Input validation.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2194560"/>
            <a:ext cx="5466184"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sz="2000" dirty="0"/>
              <a:t>Default Deny</a:t>
            </a:r>
          </a:p>
          <a:p>
            <a:pPr lvl="0" indent="-457200" algn="l" rtl="0">
              <a:lnSpc>
                <a:spcPct val="90000"/>
              </a:lnSpc>
              <a:spcBef>
                <a:spcPts val="0"/>
              </a:spcBef>
              <a:spcAft>
                <a:spcPts val="0"/>
              </a:spcAft>
              <a:buClr>
                <a:schemeClr val="lt1"/>
              </a:buClr>
              <a:buSzPts val="2000"/>
              <a:buFont typeface="+mj-lt"/>
              <a:buAutoNum type="arabicPeriod"/>
            </a:pPr>
            <a:r>
              <a:rPr lang="en-US" sz="2000" dirty="0"/>
              <a:t>Architect and Design for Security Policies</a:t>
            </a:r>
          </a:p>
          <a:p>
            <a:pPr lvl="0" indent="-457200" algn="l" rtl="0">
              <a:lnSpc>
                <a:spcPct val="90000"/>
              </a:lnSpc>
              <a:spcBef>
                <a:spcPts val="0"/>
              </a:spcBef>
              <a:spcAft>
                <a:spcPts val="0"/>
              </a:spcAft>
              <a:buClr>
                <a:schemeClr val="lt1"/>
              </a:buClr>
              <a:buSzPts val="2000"/>
              <a:buFont typeface="+mj-lt"/>
              <a:buAutoNum type="arabicPeriod"/>
            </a:pPr>
            <a:r>
              <a:rPr lang="en-US" sz="2000" dirty="0"/>
              <a:t>Validate input data</a:t>
            </a:r>
          </a:p>
          <a:p>
            <a:pPr lvl="0" indent="-457200" algn="l" rtl="0">
              <a:lnSpc>
                <a:spcPct val="90000"/>
              </a:lnSpc>
              <a:spcBef>
                <a:spcPts val="0"/>
              </a:spcBef>
              <a:spcAft>
                <a:spcPts val="0"/>
              </a:spcAft>
              <a:buClr>
                <a:schemeClr val="lt1"/>
              </a:buClr>
              <a:buSzPts val="2000"/>
              <a:buFont typeface="+mj-lt"/>
              <a:buAutoNum type="arabicPeriod"/>
            </a:pPr>
            <a:r>
              <a:rPr lang="en-US" sz="2000" dirty="0"/>
              <a:t>Sanitize data sent to other systems</a:t>
            </a:r>
          </a:p>
          <a:p>
            <a:pPr lvl="0" indent="-457200" algn="l" rtl="0">
              <a:lnSpc>
                <a:spcPct val="90000"/>
              </a:lnSpc>
              <a:spcBef>
                <a:spcPts val="0"/>
              </a:spcBef>
              <a:spcAft>
                <a:spcPts val="0"/>
              </a:spcAft>
              <a:buClr>
                <a:schemeClr val="lt1"/>
              </a:buClr>
              <a:buSzPts val="2000"/>
              <a:buFont typeface="+mj-lt"/>
              <a:buAutoNum type="arabicPeriod"/>
            </a:pPr>
            <a:r>
              <a:rPr lang="en-US" sz="2000" dirty="0"/>
              <a:t>Adhere to the principle of least privilege.</a:t>
            </a:r>
          </a:p>
          <a:p>
            <a:pPr lvl="0" indent="-457200" algn="l" rtl="0">
              <a:lnSpc>
                <a:spcPct val="90000"/>
              </a:lnSpc>
              <a:spcBef>
                <a:spcPts val="0"/>
              </a:spcBef>
              <a:spcAft>
                <a:spcPts val="0"/>
              </a:spcAft>
              <a:buClr>
                <a:schemeClr val="lt1"/>
              </a:buClr>
              <a:buSzPts val="2000"/>
              <a:buFont typeface="+mj-lt"/>
              <a:buAutoNum type="arabicPeriod"/>
            </a:pPr>
            <a:r>
              <a:rPr lang="en-US" sz="2000" dirty="0"/>
              <a:t>Heed Compiler Warnings</a:t>
            </a:r>
          </a:p>
          <a:p>
            <a:pPr lvl="0" indent="-457200" algn="l" rtl="0">
              <a:lnSpc>
                <a:spcPct val="90000"/>
              </a:lnSpc>
              <a:spcBef>
                <a:spcPts val="0"/>
              </a:spcBef>
              <a:spcAft>
                <a:spcPts val="0"/>
              </a:spcAft>
              <a:buClr>
                <a:schemeClr val="lt1"/>
              </a:buClr>
              <a:buSzPts val="2000"/>
              <a:buFont typeface="+mj-lt"/>
              <a:buAutoNum type="arabicPeriod"/>
            </a:pPr>
            <a:r>
              <a:rPr lang="en-US" sz="2000" dirty="0"/>
              <a:t>Practice Defense in Depth</a:t>
            </a:r>
          </a:p>
          <a:p>
            <a:pPr lvl="0" indent="-457200" algn="l" rtl="0">
              <a:lnSpc>
                <a:spcPct val="90000"/>
              </a:lnSpc>
              <a:spcBef>
                <a:spcPts val="0"/>
              </a:spcBef>
              <a:spcAft>
                <a:spcPts val="0"/>
              </a:spcAft>
              <a:buClr>
                <a:schemeClr val="lt1"/>
              </a:buClr>
              <a:buSzPts val="2000"/>
              <a:buFont typeface="+mj-lt"/>
              <a:buAutoNum type="arabicPeriod"/>
            </a:pPr>
            <a:r>
              <a:rPr lang="en-US" sz="2000" dirty="0"/>
              <a:t>Adopt a secure coding standard</a:t>
            </a:r>
          </a:p>
          <a:p>
            <a:pPr lvl="0" indent="-457200" algn="l" rtl="0">
              <a:lnSpc>
                <a:spcPct val="90000"/>
              </a:lnSpc>
              <a:spcBef>
                <a:spcPts val="0"/>
              </a:spcBef>
              <a:spcAft>
                <a:spcPts val="0"/>
              </a:spcAft>
              <a:buClr>
                <a:schemeClr val="lt1"/>
              </a:buClr>
              <a:buSzPts val="2000"/>
              <a:buFont typeface="+mj-lt"/>
              <a:buAutoNum type="arabicPeriod"/>
            </a:pPr>
            <a:r>
              <a:rPr lang="en-US" sz="2000" dirty="0"/>
              <a:t>Use Effective Quality Assurance techniques</a:t>
            </a:r>
          </a:p>
          <a:p>
            <a:pPr lvl="0" indent="-457200" algn="l" rtl="0">
              <a:lnSpc>
                <a:spcPct val="90000"/>
              </a:lnSpc>
              <a:spcBef>
                <a:spcPts val="0"/>
              </a:spcBef>
              <a:spcAft>
                <a:spcPts val="0"/>
              </a:spcAft>
              <a:buClr>
                <a:schemeClr val="lt1"/>
              </a:buClr>
              <a:buSzPts val="2000"/>
              <a:buFont typeface="+mj-lt"/>
              <a:buAutoNum type="arabicPeriod"/>
            </a:pPr>
            <a:r>
              <a:rPr lang="en-US" sz="2000" dirty="0"/>
              <a:t>Keep it simple</a:t>
            </a:r>
          </a:p>
          <a:p>
            <a:pPr lvl="0" indent="-457200" algn="l" rtl="0">
              <a:lnSpc>
                <a:spcPct val="90000"/>
              </a:lnSpc>
              <a:spcBef>
                <a:spcPts val="0"/>
              </a:spcBef>
              <a:spcAft>
                <a:spcPts val="0"/>
              </a:spcAft>
              <a:buClr>
                <a:schemeClr val="lt1"/>
              </a:buClr>
              <a:buSzPts val="2000"/>
              <a:buFont typeface="+mj-lt"/>
              <a:buAutoNum type="arabicPeriod"/>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6638F419-5288-4F51-85F3-5D1CCBE2CA40}"/>
              </a:ext>
            </a:extLst>
          </p:cNvPr>
          <p:cNvSpPr txBox="1"/>
          <p:nvPr/>
        </p:nvSpPr>
        <p:spPr>
          <a:xfrm>
            <a:off x="6319934" y="2194560"/>
            <a:ext cx="4764139" cy="4524315"/>
          </a:xfrm>
          <a:prstGeom prst="rect">
            <a:avLst/>
          </a:prstGeom>
          <a:noFill/>
        </p:spPr>
        <p:txBody>
          <a:bodyPr wrap="square" rtlCol="0">
            <a:spAutoFit/>
          </a:bodyPr>
          <a:lstStyle/>
          <a:p>
            <a:r>
              <a:rPr lang="en-US" sz="1200" dirty="0">
                <a:solidFill>
                  <a:schemeClr val="bg1"/>
                </a:solidFill>
              </a:rPr>
              <a:t>Systems and software that default deny access to higher functions/data can help secure a system from the start when only certain credentials can be assigned a given command or access permission. Architect and design for security is vital since it is the planning of what security policies are needed to secure the software you intend to build. Planning a head can often lead to a more secure program. Validate input data is important when it comes to protecting data sources, file networks and command lines from improperly sent commands for exploiting a system. Data should always be sanitized before being sent to other systems so complex systems can be protected from SQL injections. </a:t>
            </a:r>
            <a:r>
              <a:rPr lang="en-US" sz="1200" dirty="0" err="1">
                <a:solidFill>
                  <a:schemeClr val="bg1"/>
                </a:solidFill>
              </a:rPr>
              <a:t>PolP</a:t>
            </a:r>
            <a:r>
              <a:rPr lang="en-US" sz="1200" dirty="0">
                <a:solidFill>
                  <a:schemeClr val="bg1"/>
                </a:solidFill>
              </a:rPr>
              <a:t> is important when securing software and data. If users access and credentials are only given on a need basis will help protect the security by not giving every user account the same access in the event of a compromised account. Heed compiler warnings to help protect the systems workings by releasing too much information if an error is not handled properly. Also will protect from certain exploits that are not double checked. Practice defense in Depth is important for the multiple defensive strategies that can be designed around a system. Adopt a secure coding standard follows this in importance since it goes hand in hand with </a:t>
            </a:r>
            <a:r>
              <a:rPr lang="en-US" sz="1200" dirty="0" err="1">
                <a:solidFill>
                  <a:schemeClr val="bg1"/>
                </a:solidFill>
              </a:rPr>
              <a:t>DiD</a:t>
            </a:r>
            <a:r>
              <a:rPr lang="en-US" sz="1200" dirty="0">
                <a:solidFill>
                  <a:schemeClr val="bg1"/>
                </a:solidFill>
              </a:rPr>
              <a:t>. Having effective QA techniques can protect a system by catching bugs and exploits that </a:t>
            </a:r>
            <a:r>
              <a:rPr lang="en-US" sz="1200" dirty="0" err="1">
                <a:solidFill>
                  <a:schemeClr val="bg1"/>
                </a:solidFill>
              </a:rPr>
              <a:t>pentesters</a:t>
            </a:r>
            <a:r>
              <a:rPr lang="en-US" sz="1200" dirty="0">
                <a:solidFill>
                  <a:schemeClr val="bg1"/>
                </a:solidFill>
              </a:rPr>
              <a:t> look for. Lastly, keep it simple, make sure the code is simple design and is easier for users to interact and accept it when reviewing. </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 is the design process of preventing attackers from accessing unencrypted data by making sure all data on a system or disk is encrypted.</a:t>
            </a:r>
          </a:p>
          <a:p>
            <a:pPr marL="228600" lvl="0" indent="-228600" algn="l" rtl="0">
              <a:lnSpc>
                <a:spcPct val="90000"/>
              </a:lnSpc>
              <a:spcBef>
                <a:spcPts val="0"/>
              </a:spcBef>
              <a:spcAft>
                <a:spcPts val="0"/>
              </a:spcAft>
              <a:buClr>
                <a:schemeClr val="lt1"/>
              </a:buClr>
              <a:buSzPts val="2000"/>
              <a:buChar char="•"/>
            </a:pPr>
            <a:r>
              <a:rPr lang="en-US" sz="2000" dirty="0"/>
              <a:t>Encryption at flight is the process of encrypting data being transmitted between systems. This gives your system integrity when data is being moved from one place before it is decrypted on the other side for authorized users and prevents unauthorized users from intercepting data. </a:t>
            </a:r>
          </a:p>
          <a:p>
            <a:pPr marL="228600" lvl="0" indent="-228600" algn="l" rtl="0">
              <a:lnSpc>
                <a:spcPct val="90000"/>
              </a:lnSpc>
              <a:spcBef>
                <a:spcPts val="0"/>
              </a:spcBef>
              <a:spcAft>
                <a:spcPts val="0"/>
              </a:spcAft>
              <a:buClr>
                <a:schemeClr val="lt1"/>
              </a:buClr>
              <a:buSzPts val="2000"/>
              <a:buChar char="•"/>
            </a:pPr>
            <a:r>
              <a:rPr lang="en-US" sz="1800" dirty="0">
                <a:latin typeface="Century Gothic" panose="020B0502020202020204" pitchFamily="34" charset="0"/>
              </a:rPr>
              <a:t>Encryption in use is a similar to the principal of least privilege by restricting data by a user’s authentication credentials and keeping it secured to others without the proper credentials. </a:t>
            </a:r>
            <a:endParaRPr sz="1800" dirty="0">
              <a:latin typeface="Century Gothic" panose="020B0502020202020204" pitchFamily="34" charset="0"/>
            </a:endParaRPr>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 is the process of a system comparing a user’s credentials with a database confirming this user’s credentials match and is permitted access to certain features or systems. This would be for users who need to access sensitive systems that contain important privileges or information that not all users should have access to. </a:t>
            </a:r>
          </a:p>
          <a:p>
            <a:pPr marL="228600" lvl="0" indent="-228600" algn="l" rtl="0">
              <a:lnSpc>
                <a:spcPct val="90000"/>
              </a:lnSpc>
              <a:spcBef>
                <a:spcPts val="0"/>
              </a:spcBef>
              <a:spcAft>
                <a:spcPts val="0"/>
              </a:spcAft>
              <a:buClr>
                <a:schemeClr val="lt1"/>
              </a:buClr>
              <a:buSzPts val="2400"/>
              <a:buChar char="•"/>
            </a:pPr>
            <a:r>
              <a:rPr lang="en-US" dirty="0"/>
              <a:t>Authorization is given after a user is authenticated and granted privileges granted per that user. This prevents resources from being over permitted which could cause security concerns and only gives the amount of resources a user’s role needs to be able to perform their duty/tasks.</a:t>
            </a:r>
          </a:p>
          <a:p>
            <a:pPr marL="228600" lvl="0" indent="-228600" algn="l" rtl="0">
              <a:lnSpc>
                <a:spcPct val="90000"/>
              </a:lnSpc>
              <a:spcBef>
                <a:spcPts val="0"/>
              </a:spcBef>
              <a:spcAft>
                <a:spcPts val="0"/>
              </a:spcAft>
              <a:buClr>
                <a:schemeClr val="lt1"/>
              </a:buClr>
              <a:buSzPts val="2400"/>
              <a:buChar char="•"/>
            </a:pPr>
            <a:r>
              <a:rPr lang="en-US" sz="2000" dirty="0">
                <a:effectLst/>
                <a:latin typeface="Century Gothic" panose="020B0502020202020204" pitchFamily="34" charset="0"/>
                <a:ea typeface="Calibri" panose="020F0502020204030204" pitchFamily="34" charset="0"/>
              </a:rPr>
              <a:t>Accounting is like accountability for a user for which a system monitors the resources used by the user during their time in the system.</a:t>
            </a:r>
            <a:endParaRPr sz="2000" dirty="0">
              <a:latin typeface="Century Gothic" panose="020B0502020202020204" pitchFamily="34" charset="0"/>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err="1"/>
              <a:t>MaxSizeGreaterOrEqualToSize</a:t>
            </a:r>
            <a:r>
              <a:rPr lang="en-US" dirty="0"/>
              <a:t> – tests to make sure the size did not overflow and that the Max size is always greater to the current size. This helps make sure the program is working as intended.</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B7C2F621-CD71-42A7-8D09-FAD8BC706B5F}"/>
              </a:ext>
            </a:extLst>
          </p:cNvPr>
          <p:cNvPicPr>
            <a:picLocks noChangeAspect="1"/>
          </p:cNvPicPr>
          <p:nvPr/>
        </p:nvPicPr>
        <p:blipFill>
          <a:blip r:embed="rId5"/>
          <a:stretch>
            <a:fillRect/>
          </a:stretch>
        </p:blipFill>
        <p:spPr>
          <a:xfrm>
            <a:off x="7115132" y="4286206"/>
            <a:ext cx="4791744" cy="514422"/>
          </a:xfrm>
          <a:prstGeom prst="rect">
            <a:avLst/>
          </a:prstGeom>
        </p:spPr>
      </p:pic>
      <p:pic>
        <p:nvPicPr>
          <p:cNvPr id="5" name="Picture 4">
            <a:extLst>
              <a:ext uri="{FF2B5EF4-FFF2-40B4-BE49-F238E27FC236}">
                <a16:creationId xmlns:a16="http://schemas.microsoft.com/office/drawing/2014/main" id="{7F179103-6304-451B-B3AF-CAE6C2E0979B}"/>
              </a:ext>
            </a:extLst>
          </p:cNvPr>
          <p:cNvPicPr>
            <a:picLocks noChangeAspect="1"/>
          </p:cNvPicPr>
          <p:nvPr/>
        </p:nvPicPr>
        <p:blipFill>
          <a:blip r:embed="rId6"/>
          <a:stretch>
            <a:fillRect/>
          </a:stretch>
        </p:blipFill>
        <p:spPr>
          <a:xfrm>
            <a:off x="851949" y="3460620"/>
            <a:ext cx="5798708" cy="2943636"/>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err="1"/>
              <a:t>CanAddToEmptyVector</a:t>
            </a:r>
            <a:r>
              <a:rPr lang="en-US" dirty="0"/>
              <a:t> – tested to make sure empty collections could have entries added to it correctly without causing any issues. This is to make sure the program is working as intended and not having any unwanted behaviors.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6009612B-888A-438E-BD04-820AAB168190}"/>
              </a:ext>
            </a:extLst>
          </p:cNvPr>
          <p:cNvPicPr>
            <a:picLocks noChangeAspect="1"/>
          </p:cNvPicPr>
          <p:nvPr/>
        </p:nvPicPr>
        <p:blipFill>
          <a:blip r:embed="rId5"/>
          <a:stretch>
            <a:fillRect/>
          </a:stretch>
        </p:blipFill>
        <p:spPr>
          <a:xfrm>
            <a:off x="767215" y="3705660"/>
            <a:ext cx="5801535" cy="2133898"/>
          </a:xfrm>
          <a:prstGeom prst="rect">
            <a:avLst/>
          </a:prstGeom>
        </p:spPr>
      </p:pic>
      <p:pic>
        <p:nvPicPr>
          <p:cNvPr id="7" name="Picture 6">
            <a:extLst>
              <a:ext uri="{FF2B5EF4-FFF2-40B4-BE49-F238E27FC236}">
                <a16:creationId xmlns:a16="http://schemas.microsoft.com/office/drawing/2014/main" id="{8A85B018-F8C7-4F06-9301-0E3540FB9020}"/>
              </a:ext>
            </a:extLst>
          </p:cNvPr>
          <p:cNvPicPr>
            <a:picLocks noChangeAspect="1"/>
          </p:cNvPicPr>
          <p:nvPr/>
        </p:nvPicPr>
        <p:blipFill>
          <a:blip r:embed="rId6"/>
          <a:stretch>
            <a:fillRect/>
          </a:stretch>
        </p:blipFill>
        <p:spPr>
          <a:xfrm>
            <a:off x="6650165" y="4206660"/>
            <a:ext cx="4201111" cy="371527"/>
          </a:xfrm>
          <a:prstGeom prst="rect">
            <a:avLst/>
          </a:prstGeom>
        </p:spPr>
      </p:pic>
    </p:spTree>
    <p:custDataLst>
      <p:tags r:id="rId1"/>
    </p:custDataLst>
    <p:extLst>
      <p:ext uri="{BB962C8B-B14F-4D97-AF65-F5344CB8AC3E}">
        <p14:creationId xmlns:p14="http://schemas.microsoft.com/office/powerpoint/2010/main" val="29314167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C6C427E47F3F40858528BDDA0030FA" ma:contentTypeVersion="9" ma:contentTypeDescription="Create a new document." ma:contentTypeScope="" ma:versionID="fbecdbecb4c3f00eaeae5415d5e01974">
  <xsd:schema xmlns:xsd="http://www.w3.org/2001/XMLSchema" xmlns:xs="http://www.w3.org/2001/XMLSchema" xmlns:p="http://schemas.microsoft.com/office/2006/metadata/properties" xmlns:ns3="563b6dac-f4a5-4b3e-8d2b-0db06c9301b9" targetNamespace="http://schemas.microsoft.com/office/2006/metadata/properties" ma:root="true" ma:fieldsID="be3460b2c54f14bf248bde9961d0c15a" ns3:_="">
    <xsd:import namespace="563b6dac-f4a5-4b3e-8d2b-0db06c9301b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3b6dac-f4a5-4b3e-8d2b-0db06c9301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563b6dac-f4a5-4b3e-8d2b-0db06c9301b9"/>
    <ds:schemaRef ds:uri="http://purl.org/dc/dcmitype/"/>
    <ds:schemaRef ds:uri="http://schemas.microsoft.com/office/2006/metadata/properties"/>
    <ds:schemaRef ds:uri="http://schemas.microsoft.com/office/infopath/2007/PartnerControls"/>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DE319F54-1E86-40E5-935F-1125FCB72C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3b6dac-f4a5-4b3e-8d2b-0db06c9301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420</TotalTime>
  <Words>1494</Words>
  <Application>Microsoft Office PowerPoint</Application>
  <PresentationFormat>Widescreen</PresentationFormat>
  <Paragraphs>138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Gaskill, Kyle</cp:lastModifiedBy>
  <cp:revision>6</cp:revision>
  <dcterms:created xsi:type="dcterms:W3CDTF">2020-08-19T17:59:24Z</dcterms:created>
  <dcterms:modified xsi:type="dcterms:W3CDTF">2022-02-21T07:59:40Z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0x010100BCC6C427E47F3F40858528BDDA0030FA</vt:lpwstr>
  </property>
</Properties>
</file>