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BDD"/>
    <a:srgbClr val="30FFD2"/>
    <a:srgbClr val="00D9E5"/>
    <a:srgbClr val="FF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1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1BF29-DF90-FAF2-BD75-E6F765D51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09C44-4D8E-53C3-01DF-8D985E661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27E08-E10C-6D4F-2767-B7EDFC16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88ABB-D8B4-8202-9094-17B9776B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F411F-E4C9-B512-4096-9D8C278A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6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048D-9F14-184F-DDB6-D248D249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87AC19-FC7C-6145-C870-B9ECBB77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B5CE8-EB51-28D3-F150-892393D1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5BD64-6C76-2324-FF2E-BEDD3EA9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E6EE8-AF50-FD42-5175-8711DE21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10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A5D09C-4004-3B05-4744-934CC5D23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099196-8E5A-3C04-BAF1-79CB1801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50C01-4D7F-A727-A35D-3486F6E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D203E-705A-FBE0-AF9D-15DA393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2E38E-78CA-8476-E02D-001AAD69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01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10407-5095-3CF0-822B-5689D4FF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15A72-3B60-B22F-F872-3C59F2DD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2D272-E0C6-E272-9733-CCEB39A4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33023-0BBE-5FC7-4D1F-54723A59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D2D74-B159-5DB6-B9D6-8A9F2AB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DCF9A-5DA2-BC83-B6F9-49F9471D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92031-86FC-0509-788B-FD30DA16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94106-2FAE-8709-4EFC-E68647C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F06B75-184C-54CA-9778-EA290532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2E79D-0FBB-75DD-3BCE-4819F8F0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0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F39D4-7548-B7A8-78AA-47041AE4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626A2-BA20-5BE1-937C-282CAAA0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9E8610-4085-C0A0-C422-77A76416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5ACD18-F772-051E-63C7-117A3E5D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1DC192-276C-A608-BECD-8E6F668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C5350-409A-593D-A5F2-C8C9E3A6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1ABB6-A2F8-2955-744D-C3FD1D42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4D55D2-291F-C7D5-04C1-4B65286A5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9F43C-F853-A589-2052-88DF69D7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5D538B-866C-9DA2-27A0-899F3C28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306FD6-75FE-B515-7663-3B1FCCDC5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810208-2C2A-28A6-1E1D-A9344CE8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9C06CE-BE22-9F32-E276-B6FDBAE2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E968FF-2F03-4F52-AB61-65EF63EB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2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FFAE6-A30E-CE1F-A2AD-3B85AF62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DF0BFE-65B2-40B5-F826-146E7D47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D19012-B3BD-E135-4845-08D729EB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CC505B-B67E-4593-A1F9-6225A347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6DB666-99A4-E45E-6B82-29B5149A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97E89B-39E8-24AC-E25B-0FC6C60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EF12C-300B-BFEC-2AEB-091AE0AF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92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FF4E4-792F-0034-03C3-3351A7D1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B2E3F-ECD3-01BA-E4EE-91557649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F005F0-8242-8CED-7335-C40FD52C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C0BB5A-3056-8939-FDB6-ACB1E39F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F95DE7-BA64-16BD-E1CD-78DAB29C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DF072-CE21-BD21-49DF-8EC7BBE7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B9A3E-89AD-71FC-4538-24282BD1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C23743-1579-5E33-C4C2-360756C4F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A1AC5B-1481-848E-18C3-AF5692DA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73FAEA-BEAE-74B2-B5A8-6DF7EF4E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8EABFB-F950-F0DC-7F27-048AC63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89A361-ED5A-5907-9F08-0C1FE235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353B7-D088-4E9A-AF1F-88F5D7F7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BB3603-1819-B15B-5A24-FFD447282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05C05-BA97-AA41-85B2-29A6ED8CF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C006F-11EA-CF46-A0BE-26B5727AC50E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80758-1885-863B-DA9C-27E3B2641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66E0BB-D8A0-8108-5766-8C8E25149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B6C3-F8EC-DE40-BCCE-E27263D7C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1B228-E76B-61F6-DA39-45C14C97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615" y="1854201"/>
            <a:ext cx="9144000" cy="1270855"/>
          </a:xfrm>
        </p:spPr>
        <p:txBody>
          <a:bodyPr>
            <a:noAutofit/>
          </a:bodyPr>
          <a:lstStyle/>
          <a:p>
            <a:br>
              <a:rPr lang="en-US" sz="3000" dirty="0">
                <a:latin typeface="Chalkboard" panose="03050602040202020205" pitchFamily="66" charset="0"/>
              </a:rPr>
            </a:br>
            <a:r>
              <a:rPr lang="en-US" sz="3000" dirty="0">
                <a:latin typeface="Chalkboard" panose="03050602040202020205" pitchFamily="66" charset="0"/>
              </a:rPr>
              <a:t> Simulating of an evolving population</a:t>
            </a:r>
            <a:br>
              <a:rPr lang="en-US" sz="3000" dirty="0">
                <a:latin typeface="Chalkboard" panose="03050602040202020205" pitchFamily="66" charset="0"/>
              </a:rPr>
            </a:br>
            <a:r>
              <a:rPr lang="en-US" sz="3000" dirty="0">
                <a:latin typeface="Chalkboard" panose="03050602040202020205" pitchFamily="66" charset="0"/>
              </a:rPr>
              <a:t>using a clonal version of the Wright-Fisher model</a:t>
            </a:r>
            <a:endParaRPr lang="ru-RU" sz="3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A0AB14-DC52-4CD5-FF1E-449317B02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969" y="4104055"/>
            <a:ext cx="3655566" cy="1827821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Presented by:</a:t>
            </a:r>
          </a:p>
          <a:p>
            <a:pPr algn="r"/>
            <a:r>
              <a:rPr lang="en-US" dirty="0">
                <a:latin typeface="Chalkboard" panose="03050602040202020205" pitchFamily="66" charset="0"/>
              </a:rPr>
              <a:t>Ekaterina Gaydukova</a:t>
            </a:r>
          </a:p>
          <a:p>
            <a:pPr algn="r"/>
            <a:r>
              <a:rPr lang="en-US" dirty="0" err="1">
                <a:solidFill>
                  <a:srgbClr val="FF0000"/>
                </a:solidFill>
                <a:latin typeface="Chalkboard" panose="03050602040202020205" pitchFamily="66" charset="0"/>
              </a:rPr>
              <a:t>Superviser</a:t>
            </a:r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:</a:t>
            </a:r>
          </a:p>
          <a:p>
            <a:pPr algn="r"/>
            <a:r>
              <a:rPr lang="en-US" dirty="0">
                <a:latin typeface="Chalkboard" panose="03050602040202020205" pitchFamily="66" charset="0"/>
              </a:rPr>
              <a:t>Prof. Martin </a:t>
            </a:r>
            <a:r>
              <a:rPr lang="en-US" dirty="0" err="1">
                <a:latin typeface="Chalkboard" panose="03050602040202020205" pitchFamily="66" charset="0"/>
              </a:rPr>
              <a:t>Weigt</a:t>
            </a:r>
            <a:endParaRPr lang="en-US" dirty="0">
              <a:latin typeface="Chalkboard" panose="03050602040202020205" pitchFamily="66" charset="0"/>
            </a:endParaRPr>
          </a:p>
          <a:p>
            <a:pPr algn="r"/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5CC7B0-96E0-F1C9-BD69-DBBECBEC7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6" y="185316"/>
            <a:ext cx="2898907" cy="11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C2B0E-2B9A-5192-A404-2CF66B1CF401}"/>
              </a:ext>
            </a:extLst>
          </p:cNvPr>
          <p:cNvSpPr txBox="1"/>
          <p:nvPr/>
        </p:nvSpPr>
        <p:spPr>
          <a:xfrm>
            <a:off x="9720464" y="50586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0"/>
              </a:rPr>
              <a:t>M2 BIM - GPOP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BDF8-1845-274D-85CB-49BACC6F8D5B}"/>
              </a:ext>
            </a:extLst>
          </p:cNvPr>
          <p:cNvSpPr txBox="1"/>
          <p:nvPr/>
        </p:nvSpPr>
        <p:spPr>
          <a:xfrm>
            <a:off x="5081244" y="6107723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0"/>
              </a:rPr>
              <a:t>6 December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63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Selection</a:t>
            </a:r>
            <a:endParaRPr lang="ru-RU" sz="3500" dirty="0">
              <a:solidFill>
                <a:srgbClr val="0E1BD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2804F-5885-6ED2-8215-4DEBA3D292D9}"/>
              </a:ext>
            </a:extLst>
          </p:cNvPr>
          <p:cNvSpPr txBox="1"/>
          <p:nvPr/>
        </p:nvSpPr>
        <p:spPr>
          <a:xfrm>
            <a:off x="2058477" y="5136449"/>
            <a:ext cx="2473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 = 0.01 (positive)</a:t>
            </a:r>
            <a:endParaRPr lang="en-US" sz="1600" i="0" u="none" strike="noStrike" dirty="0">
              <a:effectLst/>
              <a:latin typeface="Chalkboard" panose="03050602040202020205" pitchFamily="66" charset="0"/>
            </a:endParaRP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Allele A fitness = 1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Allele B fitness = 1 + </a:t>
            </a:r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</a:t>
            </a:r>
          </a:p>
        </p:txBody>
      </p:sp>
      <p:pic>
        <p:nvPicPr>
          <p:cNvPr id="12" name="Рисунок 11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E0C32AD-238C-A5F6-0818-F3256040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62" y="1552534"/>
            <a:ext cx="5004275" cy="328992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4" name="Рисунок 1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3CAC9BF-372E-C80D-AB63-A7813796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65" y="1552534"/>
            <a:ext cx="5004274" cy="3289922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A48E87-790D-B2DC-4857-DCB419EAC6BA}"/>
              </a:ext>
            </a:extLst>
          </p:cNvPr>
          <p:cNvSpPr txBox="1"/>
          <p:nvPr/>
        </p:nvSpPr>
        <p:spPr>
          <a:xfrm>
            <a:off x="7715014" y="5136449"/>
            <a:ext cx="2473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 = -0.01 (negative)</a:t>
            </a:r>
            <a:endParaRPr lang="en-US" sz="1600" i="0" u="none" strike="noStrike" dirty="0">
              <a:effectLst/>
              <a:latin typeface="Chalkboard" panose="03050602040202020205" pitchFamily="66" charset="0"/>
            </a:endParaRP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Allele A fitness = 1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Allele B fitness = 1 + </a:t>
            </a:r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5942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F15D370-BDF6-E93B-D238-6E982770BA7E}"/>
              </a:ext>
            </a:extLst>
          </p:cNvPr>
          <p:cNvSpPr/>
          <p:nvPr/>
        </p:nvSpPr>
        <p:spPr>
          <a:xfrm>
            <a:off x="3314699" y="2873015"/>
            <a:ext cx="5369169" cy="566395"/>
          </a:xfrm>
          <a:prstGeom prst="rect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09C52-805E-6E64-FE78-D5F356E8969F}"/>
              </a:ext>
            </a:extLst>
          </p:cNvPr>
          <p:cNvSpPr txBox="1"/>
          <p:nvPr/>
        </p:nvSpPr>
        <p:spPr>
          <a:xfrm>
            <a:off x="839664" y="2906402"/>
            <a:ext cx="10512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latin typeface="Chalkboard" panose="03050602040202020205" pitchFamily="66" charset="0"/>
              </a:rPr>
              <a:t>For the simulation, we will use:</a:t>
            </a:r>
            <a:endParaRPr lang="ru-RU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30907-ECDA-4FC2-3472-6F6D79C54806}"/>
              </a:ext>
            </a:extLst>
          </p:cNvPr>
          <p:cNvSpPr txBox="1"/>
          <p:nvPr/>
        </p:nvSpPr>
        <p:spPr>
          <a:xfrm>
            <a:off x="621322" y="1490227"/>
            <a:ext cx="106767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500" b="0" i="0" u="none" strike="noStrike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Genetic drift </a:t>
            </a:r>
            <a:r>
              <a:rPr lang="en-GB" sz="2500" b="0" i="0" u="none" strike="noStrike" dirty="0">
                <a:solidFill>
                  <a:srgbClr val="202124"/>
                </a:solidFill>
                <a:effectLst/>
                <a:latin typeface="Chalkboard" panose="03050602040202020205" pitchFamily="66" charset="0"/>
              </a:rPr>
              <a:t>is </a:t>
            </a:r>
            <a:r>
              <a:rPr lang="en-GB" sz="25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the change in the frequency of an existing gene variant (allele) in a population due to random chance</a:t>
            </a:r>
            <a:r>
              <a:rPr lang="en-GB" sz="2500" b="0" i="0" u="none" strike="noStrike" dirty="0">
                <a:solidFill>
                  <a:srgbClr val="202124"/>
                </a:solidFill>
                <a:effectLst/>
                <a:latin typeface="Chalkboard" panose="03050602040202020205" pitchFamily="66" charset="0"/>
              </a:rPr>
              <a:t>. </a:t>
            </a:r>
            <a:endParaRPr lang="ru-RU" sz="25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D64D397-2F2F-F21C-F1AD-97EABFDD8130}"/>
              </a:ext>
            </a:extLst>
          </p:cNvPr>
          <p:cNvSpPr/>
          <p:nvPr/>
        </p:nvSpPr>
        <p:spPr>
          <a:xfrm>
            <a:off x="1910862" y="4169861"/>
            <a:ext cx="2368061" cy="1359878"/>
          </a:xfrm>
          <a:prstGeom prst="ellipse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0BE2C-A957-49FE-E2AE-7618FFBE794B}"/>
              </a:ext>
            </a:extLst>
          </p:cNvPr>
          <p:cNvSpPr txBox="1"/>
          <p:nvPr/>
        </p:nvSpPr>
        <p:spPr>
          <a:xfrm>
            <a:off x="1799492" y="4526634"/>
            <a:ext cx="25908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700" dirty="0">
                <a:latin typeface="Chalkboard" panose="03050602040202020205" pitchFamily="66" charset="0"/>
              </a:rPr>
              <a:t>F</a:t>
            </a:r>
            <a:r>
              <a:rPr lang="en-GB" sz="1700" dirty="0">
                <a:effectLst/>
                <a:latin typeface="Chalkboard" panose="03050602040202020205" pitchFamily="66" charset="0"/>
              </a:rPr>
              <a:t>inite population of</a:t>
            </a:r>
            <a:r>
              <a:rPr lang="en-GB" sz="1700" dirty="0">
                <a:solidFill>
                  <a:srgbClr val="FF0000"/>
                </a:solidFill>
                <a:effectLst/>
                <a:latin typeface="Chalkboard" panose="03050602040202020205" pitchFamily="66" charset="0"/>
              </a:rPr>
              <a:t> </a:t>
            </a:r>
            <a:br>
              <a:rPr lang="en-GB" sz="1700" dirty="0">
                <a:solidFill>
                  <a:srgbClr val="FF0000"/>
                </a:solidFill>
                <a:effectLst/>
                <a:latin typeface="Chalkboard" panose="03050602040202020205" pitchFamily="66" charset="0"/>
              </a:rPr>
            </a:br>
            <a:r>
              <a:rPr lang="en-GB" sz="1700" dirty="0">
                <a:solidFill>
                  <a:srgbClr val="FF0000"/>
                </a:solidFill>
                <a:effectLst/>
                <a:latin typeface="Chalkboard" panose="03050602040202020205" pitchFamily="66" charset="0"/>
              </a:rPr>
              <a:t>N haploid individual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EA05AFC-822F-2FFD-1C12-DEDAB066C6B2}"/>
              </a:ext>
            </a:extLst>
          </p:cNvPr>
          <p:cNvSpPr/>
          <p:nvPr/>
        </p:nvSpPr>
        <p:spPr>
          <a:xfrm>
            <a:off x="4799136" y="4169861"/>
            <a:ext cx="2368061" cy="1359878"/>
          </a:xfrm>
          <a:prstGeom prst="ellipse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8CC79-2BEB-8A04-6548-A293BA543C23}"/>
              </a:ext>
            </a:extLst>
          </p:cNvPr>
          <p:cNvSpPr txBox="1"/>
          <p:nvPr/>
        </p:nvSpPr>
        <p:spPr>
          <a:xfrm>
            <a:off x="4769827" y="4526634"/>
            <a:ext cx="242667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700" dirty="0">
                <a:solidFill>
                  <a:srgbClr val="0E1BDD"/>
                </a:solidFill>
                <a:latin typeface="Chalkboard" panose="03050602040202020205" pitchFamily="66" charset="0"/>
              </a:rPr>
              <a:t>Allele A (frequency p)</a:t>
            </a:r>
            <a:r>
              <a:rPr lang="en-GB" sz="1700" dirty="0">
                <a:latin typeface="Chalkboard" panose="03050602040202020205" pitchFamily="66" charset="0"/>
              </a:rPr>
              <a:t> </a:t>
            </a:r>
          </a:p>
          <a:p>
            <a:pPr algn="ctr"/>
            <a:r>
              <a:rPr lang="en-GB" sz="1700" dirty="0">
                <a:solidFill>
                  <a:srgbClr val="FF0000"/>
                </a:solidFill>
                <a:latin typeface="Chalkboard" panose="03050602040202020205" pitchFamily="66" charset="0"/>
              </a:rPr>
              <a:t>Allele B (frequency q)</a:t>
            </a:r>
            <a:endParaRPr lang="ru-RU" sz="1700" dirty="0">
              <a:solidFill>
                <a:srgbClr val="FF0000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1F2215F-B329-A579-1CDB-EEECC234AD40}"/>
              </a:ext>
            </a:extLst>
          </p:cNvPr>
          <p:cNvSpPr/>
          <p:nvPr/>
        </p:nvSpPr>
        <p:spPr>
          <a:xfrm>
            <a:off x="7832484" y="4154471"/>
            <a:ext cx="2368061" cy="1359878"/>
          </a:xfrm>
          <a:prstGeom prst="ellipse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5BD88-A3EE-BFD6-70BA-C6830EBED2EA}"/>
              </a:ext>
            </a:extLst>
          </p:cNvPr>
          <p:cNvSpPr txBox="1"/>
          <p:nvPr/>
        </p:nvSpPr>
        <p:spPr>
          <a:xfrm>
            <a:off x="8266237" y="4542023"/>
            <a:ext cx="150055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Chalkboard" panose="03050602040202020205" pitchFamily="66" charset="0"/>
              </a:rPr>
              <a:t>No selection</a:t>
            </a:r>
          </a:p>
          <a:p>
            <a:r>
              <a:rPr lang="en-US" sz="1700" dirty="0">
                <a:latin typeface="Chalkboard" panose="03050602040202020205" pitchFamily="66" charset="0"/>
              </a:rPr>
              <a:t>No mutation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CB4BEF8-871D-4727-189A-837E7C8ADBD8}"/>
              </a:ext>
            </a:extLst>
          </p:cNvPr>
          <p:cNvCxnSpPr>
            <a:cxnSpLocks/>
          </p:cNvCxnSpPr>
          <p:nvPr/>
        </p:nvCxnSpPr>
        <p:spPr>
          <a:xfrm flipH="1">
            <a:off x="4110375" y="3645877"/>
            <a:ext cx="649753" cy="523984"/>
          </a:xfrm>
          <a:prstGeom prst="straightConnector1">
            <a:avLst/>
          </a:prstGeom>
          <a:ln>
            <a:solidFill>
              <a:srgbClr val="0E1BD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1391FA0-DBCF-EB1D-6A91-5E200D9844D5}"/>
              </a:ext>
            </a:extLst>
          </p:cNvPr>
          <p:cNvCxnSpPr>
            <a:cxnSpLocks/>
          </p:cNvCxnSpPr>
          <p:nvPr/>
        </p:nvCxnSpPr>
        <p:spPr>
          <a:xfrm>
            <a:off x="5999284" y="3630487"/>
            <a:ext cx="0" cy="455769"/>
          </a:xfrm>
          <a:prstGeom prst="straightConnector1">
            <a:avLst/>
          </a:prstGeom>
          <a:ln>
            <a:solidFill>
              <a:srgbClr val="0E1BD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EFD5652-8A0E-8C6E-67A1-4D51D024A7F2}"/>
              </a:ext>
            </a:extLst>
          </p:cNvPr>
          <p:cNvCxnSpPr>
            <a:cxnSpLocks/>
          </p:cNvCxnSpPr>
          <p:nvPr/>
        </p:nvCxnSpPr>
        <p:spPr>
          <a:xfrm>
            <a:off x="7431874" y="3604557"/>
            <a:ext cx="657049" cy="537270"/>
          </a:xfrm>
          <a:prstGeom prst="straightConnector1">
            <a:avLst/>
          </a:prstGeom>
          <a:ln>
            <a:solidFill>
              <a:srgbClr val="0E1BD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2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pic>
        <p:nvPicPr>
          <p:cNvPr id="11" name="Рисунок 10" descr="Изображение выглядит как текст, линия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8DA1625-59A3-230E-0118-7F56DFF0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0" y="1677131"/>
            <a:ext cx="5568463" cy="3039453"/>
          </a:xfrm>
          <a:prstGeom prst="rect">
            <a:avLst/>
          </a:prstGeom>
          <a:ln>
            <a:solidFill>
              <a:srgbClr val="0E1BDD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6AC66-4C1C-30E0-EF80-63F0A982A878}"/>
              </a:ext>
            </a:extLst>
          </p:cNvPr>
          <p:cNvSpPr txBox="1"/>
          <p:nvPr/>
        </p:nvSpPr>
        <p:spPr>
          <a:xfrm>
            <a:off x="738551" y="4898241"/>
            <a:ext cx="51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halkboard" panose="03050602040202020205" pitchFamily="66" charset="0"/>
              </a:rPr>
              <a:t>A</a:t>
            </a:r>
            <a:r>
              <a:rPr lang="en-GB" sz="1800" dirty="0">
                <a:effectLst/>
                <a:latin typeface="Chalkboard" panose="03050602040202020205" pitchFamily="66" charset="0"/>
              </a:rPr>
              <a:t>llele frequencies over time for the population of </a:t>
            </a:r>
            <a:r>
              <a:rPr lang="en-GB" sz="1800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100 individuals</a:t>
            </a:r>
            <a:endParaRPr lang="en-GB" sz="28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pic>
        <p:nvPicPr>
          <p:cNvPr id="17" name="Рисунок 16" descr="Изображение выглядит как текст, линия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D07BABD-95F7-6DD9-7361-1C6B4FF2B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84" y="1677131"/>
            <a:ext cx="5568463" cy="3039453"/>
          </a:xfrm>
          <a:prstGeom prst="rect">
            <a:avLst/>
          </a:prstGeom>
          <a:ln>
            <a:solidFill>
              <a:srgbClr val="0E1BDD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2EA9FE-EA53-E5F2-7F24-6C44DE11643C}"/>
              </a:ext>
            </a:extLst>
          </p:cNvPr>
          <p:cNvSpPr txBox="1"/>
          <p:nvPr/>
        </p:nvSpPr>
        <p:spPr>
          <a:xfrm>
            <a:off x="6553199" y="4898241"/>
            <a:ext cx="51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halkboard" panose="03050602040202020205" pitchFamily="66" charset="0"/>
              </a:rPr>
              <a:t>A</a:t>
            </a:r>
            <a:r>
              <a:rPr lang="en-GB" sz="1800" dirty="0">
                <a:effectLst/>
                <a:latin typeface="Chalkboard" panose="03050602040202020205" pitchFamily="66" charset="0"/>
              </a:rPr>
              <a:t>llele frequencies over time for the population of </a:t>
            </a:r>
            <a:r>
              <a:rPr lang="en-GB" sz="1800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1000 individuals</a:t>
            </a:r>
            <a:endParaRPr lang="en-GB" sz="28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6AC66-4C1C-30E0-EF80-63F0A982A878}"/>
              </a:ext>
            </a:extLst>
          </p:cNvPr>
          <p:cNvSpPr txBox="1"/>
          <p:nvPr/>
        </p:nvSpPr>
        <p:spPr>
          <a:xfrm>
            <a:off x="738551" y="4898241"/>
            <a:ext cx="51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halkboard" panose="03050602040202020205" pitchFamily="66" charset="0"/>
              </a:rPr>
              <a:t>A</a:t>
            </a:r>
            <a:r>
              <a:rPr lang="en-GB" sz="1800" dirty="0">
                <a:effectLst/>
                <a:latin typeface="Chalkboard" panose="03050602040202020205" pitchFamily="66" charset="0"/>
              </a:rPr>
              <a:t>llele frequencies over time for the population of </a:t>
            </a:r>
            <a:r>
              <a:rPr lang="en-GB" sz="1800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10000 individuals</a:t>
            </a:r>
            <a:endParaRPr lang="en-GB" sz="28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EA9FE-EA53-E5F2-7F24-6C44DE11643C}"/>
              </a:ext>
            </a:extLst>
          </p:cNvPr>
          <p:cNvSpPr txBox="1"/>
          <p:nvPr/>
        </p:nvSpPr>
        <p:spPr>
          <a:xfrm>
            <a:off x="6400799" y="4898241"/>
            <a:ext cx="51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halkboard" panose="03050602040202020205" pitchFamily="66" charset="0"/>
              </a:rPr>
              <a:t>A</a:t>
            </a:r>
            <a:r>
              <a:rPr lang="en-GB" sz="1800" dirty="0">
                <a:effectLst/>
                <a:latin typeface="Chalkboard" panose="03050602040202020205" pitchFamily="66" charset="0"/>
              </a:rPr>
              <a:t>llele frequencies over time for the population of </a:t>
            </a:r>
            <a:r>
              <a:rPr lang="en-GB" dirty="0">
                <a:solidFill>
                  <a:srgbClr val="0E1BDD"/>
                </a:solidFill>
                <a:latin typeface="Chalkboard" panose="03050602040202020205" pitchFamily="66" charset="0"/>
              </a:rPr>
              <a:t>50</a:t>
            </a:r>
            <a:r>
              <a:rPr lang="en-GB" sz="1800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000 individuals</a:t>
            </a:r>
            <a:endParaRPr lang="en-GB" sz="28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pic>
        <p:nvPicPr>
          <p:cNvPr id="4" name="Рисунок 3" descr="Изображение выглядит как снимок экрана, текст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81A71CD-D73D-D779-0E3F-D049C2E6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3" y="1677131"/>
            <a:ext cx="5325582" cy="2906880"/>
          </a:xfrm>
          <a:prstGeom prst="rect">
            <a:avLst/>
          </a:prstGeom>
          <a:ln>
            <a:solidFill>
              <a:srgbClr val="0E1BDD"/>
            </a:solidFill>
          </a:ln>
        </p:spPr>
      </p:pic>
      <p:pic>
        <p:nvPicPr>
          <p:cNvPr id="6" name="Рисунок 5" descr="Изображение выглядит как текст, График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DCA9FE2-C154-7298-B85E-2D4E34E1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23" y="1677131"/>
            <a:ext cx="5439508" cy="2969065"/>
          </a:xfrm>
          <a:prstGeom prst="rect">
            <a:avLst/>
          </a:prstGeom>
          <a:ln>
            <a:solidFill>
              <a:srgbClr val="0E1BDD"/>
            </a:solidFill>
          </a:ln>
        </p:spPr>
      </p:pic>
    </p:spTree>
    <p:extLst>
      <p:ext uri="{BB962C8B-B14F-4D97-AF65-F5344CB8AC3E}">
        <p14:creationId xmlns:p14="http://schemas.microsoft.com/office/powerpoint/2010/main" val="192255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D356C9A-A1AE-8473-F819-50FB60FF80C8}"/>
              </a:ext>
            </a:extLst>
          </p:cNvPr>
          <p:cNvSpPr/>
          <p:nvPr/>
        </p:nvSpPr>
        <p:spPr>
          <a:xfrm>
            <a:off x="656491" y="4562679"/>
            <a:ext cx="4806463" cy="943200"/>
          </a:xfrm>
          <a:prstGeom prst="rect">
            <a:avLst/>
          </a:prstGeom>
          <a:ln>
            <a:solidFill>
              <a:srgbClr val="0E1B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EA9FE-EA53-E5F2-7F24-6C44DE11643C}"/>
              </a:ext>
            </a:extLst>
          </p:cNvPr>
          <p:cNvSpPr txBox="1"/>
          <p:nvPr/>
        </p:nvSpPr>
        <p:spPr>
          <a:xfrm>
            <a:off x="6063387" y="5228491"/>
            <a:ext cx="577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E1BDD"/>
                </a:solidFill>
                <a:latin typeface="Chalkboard" panose="03050602040202020205" pitchFamily="66" charset="0"/>
              </a:rPr>
              <a:t>Fixation probability </a:t>
            </a:r>
            <a:r>
              <a:rPr lang="en-GB" sz="1600" dirty="0">
                <a:latin typeface="Chalkboard" panose="03050602040202020205" pitchFamily="66" charset="0"/>
              </a:rPr>
              <a:t>of allele A in dependence of </a:t>
            </a:r>
            <a:r>
              <a:rPr lang="en-GB" sz="1600" dirty="0">
                <a:solidFill>
                  <a:srgbClr val="0E1BDD"/>
                </a:solidFill>
                <a:latin typeface="Chalkboard" panose="03050602040202020205" pitchFamily="66" charset="0"/>
              </a:rPr>
              <a:t>p</a:t>
            </a:r>
            <a:endParaRPr lang="en-GB" sz="16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pic>
        <p:nvPicPr>
          <p:cNvPr id="8" name="Рисунок 7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4170E8C-5D11-0510-448B-C3FC307C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94" y="1430215"/>
            <a:ext cx="5526861" cy="3540369"/>
          </a:xfrm>
          <a:prstGeom prst="rect">
            <a:avLst/>
          </a:prstGeom>
          <a:ln>
            <a:solidFill>
              <a:srgbClr val="0E1BDD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A546B-86FC-8490-FEEC-32B0DBF4A421}"/>
              </a:ext>
            </a:extLst>
          </p:cNvPr>
          <p:cNvSpPr txBox="1"/>
          <p:nvPr/>
        </p:nvSpPr>
        <p:spPr>
          <a:xfrm>
            <a:off x="6555754" y="5670774"/>
            <a:ext cx="479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1000 simulations </a:t>
            </a:r>
            <a:r>
              <a:rPr lang="en-US" sz="1600" dirty="0">
                <a:latin typeface="Chalkboard" panose="03050602040202020205" pitchFamily="66" charset="0"/>
              </a:rPr>
              <a:t>for each value of </a:t>
            </a:r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p</a:t>
            </a:r>
            <a:endParaRPr lang="en-US" sz="1600" dirty="0">
              <a:latin typeface="Chalkboard" panose="03050602040202020205" pitchFamily="66" charset="0"/>
            </a:endParaRP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Population size = </a:t>
            </a:r>
            <a:r>
              <a:rPr lang="en-US" sz="1600" dirty="0">
                <a:solidFill>
                  <a:srgbClr val="FF0000"/>
                </a:solidFill>
                <a:latin typeface="Chalkboard" panose="03050602040202020205" pitchFamily="66" charset="0"/>
              </a:rPr>
              <a:t>1000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F6FE3-38CF-11A6-D68F-012F40EDAE5A}"/>
              </a:ext>
            </a:extLst>
          </p:cNvPr>
          <p:cNvSpPr txBox="1"/>
          <p:nvPr/>
        </p:nvSpPr>
        <p:spPr>
          <a:xfrm>
            <a:off x="656491" y="4711114"/>
            <a:ext cx="479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E1BDD"/>
                </a:solidFill>
                <a:latin typeface="Chalkboard" panose="03050602040202020205" pitchFamily="66" charset="0"/>
              </a:rPr>
              <a:t>Probability</a:t>
            </a:r>
            <a:r>
              <a:rPr lang="en-US" dirty="0">
                <a:latin typeface="Chalkboard" panose="03050602040202020205" pitchFamily="66" charset="0"/>
              </a:rPr>
              <a:t> (population fixes allele A) </a:t>
            </a:r>
            <a:r>
              <a:rPr lang="ru-RU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≈</a:t>
            </a:r>
            <a:r>
              <a:rPr lang="en-US" dirty="0">
                <a:latin typeface="Chalkboard" panose="03050602040202020205" pitchFamily="66" charset="0"/>
              </a:rPr>
              <a:t>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frequency</a:t>
            </a:r>
            <a:r>
              <a:rPr lang="en-US" dirty="0">
                <a:latin typeface="Chalkboard" panose="03050602040202020205" pitchFamily="66" charset="0"/>
              </a:rPr>
              <a:t> of allele A at time t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7E0DA8-5546-B202-4098-31735F264C60}"/>
                  </a:ext>
                </a:extLst>
              </p:cNvPr>
              <p:cNvSpPr txBox="1"/>
              <p:nvPr/>
            </p:nvSpPr>
            <p:spPr>
              <a:xfrm>
                <a:off x="363415" y="1430215"/>
                <a:ext cx="541606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  <a:ea typeface="Cambria Math" panose="02040503050406030204" pitchFamily="18" charset="0"/>
                  </a:rPr>
                  <a:t>Theory:</a:t>
                </a:r>
              </a:p>
              <a:p>
                <a:pPr algn="just"/>
                <a:r>
                  <a:rPr lang="en-US" dirty="0">
                    <a:latin typeface="Chalkboard" panose="03050602040202020205" pitchFamily="66" charset="0"/>
                  </a:rPr>
                  <a:t>Expected allele frequency doesn’t change in time.</a:t>
                </a:r>
              </a:p>
              <a:p>
                <a:pPr algn="just"/>
                <a:r>
                  <a:rPr lang="en-US" dirty="0">
                    <a:latin typeface="Chalkboard" panose="03050602040202020205" pitchFamily="66" charset="0"/>
                    <a:ea typeface="Cambria Math" panose="02040503050406030204" pitchFamily="18" charset="0"/>
                  </a:rPr>
                  <a:t>E</a:t>
                </a:r>
                <a:r>
                  <a:rPr lang="en-US" baseline="-25000" dirty="0">
                    <a:latin typeface="Chalkboard" panose="03050602040202020205" pitchFamily="66" charset="0"/>
                    <a:ea typeface="Cambria Math" panose="02040503050406030204" pitchFamily="18" charset="0"/>
                  </a:rPr>
                  <a:t>t+1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en-US" dirty="0">
                    <a:latin typeface="Chalkboard" panose="03050602040202020205" pitchFamily="66" charset="0"/>
                  </a:rPr>
                  <a:t> = E</a:t>
                </a:r>
                <a:r>
                  <a:rPr lang="en-US" baseline="-25000" dirty="0">
                    <a:latin typeface="Chalkboard" panose="03050602040202020205" pitchFamily="66" charset="0"/>
                  </a:rPr>
                  <a:t>t</a:t>
                </a:r>
                <a:r>
                  <a:rPr lang="en-US" dirty="0">
                    <a:latin typeface="Chalkboard" panose="03050602040202020205" pitchFamily="66" charset="0"/>
                  </a:rPr>
                  <a:t>(</a:t>
                </a:r>
                <a:r>
                  <a:rPr lang="en-US" dirty="0" err="1">
                    <a:latin typeface="Chalkboard" panose="03050602040202020205" pitchFamily="66" charset="0"/>
                  </a:rPr>
                  <a:t>i</a:t>
                </a:r>
                <a:r>
                  <a:rPr lang="en-US" dirty="0">
                    <a:latin typeface="Chalkboard" panose="03050602040202020205" pitchFamily="66" charset="0"/>
                  </a:rPr>
                  <a:t>)</a:t>
                </a:r>
              </a:p>
              <a:p>
                <a:pPr algn="just"/>
                <a:r>
                  <a:rPr lang="en-US" dirty="0" err="1">
                    <a:latin typeface="Chalkboard" panose="03050602040202020205" pitchFamily="66" charset="0"/>
                  </a:rPr>
                  <a:t>i</a:t>
                </a:r>
                <a:r>
                  <a:rPr lang="en-US" dirty="0">
                    <a:latin typeface="Chalkboard" panose="03050602040202020205" pitchFamily="66" charset="0"/>
                  </a:rPr>
                  <a:t> – number of A allele’s individual at time t</a:t>
                </a:r>
              </a:p>
              <a:p>
                <a:pPr algn="just"/>
                <a:r>
                  <a:rPr lang="en-US" dirty="0">
                    <a:latin typeface="Chalkboard" panose="03050602040202020205" pitchFamily="66" charset="0"/>
                  </a:rPr>
                  <a:t>j – number of A allele’s individual at time t+1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7E0DA8-5546-B202-4098-31735F264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430215"/>
                <a:ext cx="5416062" cy="1477328"/>
              </a:xfrm>
              <a:prstGeom prst="rect">
                <a:avLst/>
              </a:prstGeom>
              <a:blipFill>
                <a:blip r:embed="rId3"/>
                <a:stretch>
                  <a:fillRect l="-935" t="-1709" b="-5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E147D98-4CD0-5217-62A4-049F585CA54D}"/>
              </a:ext>
            </a:extLst>
          </p:cNvPr>
          <p:cNvSpPr txBox="1"/>
          <p:nvPr/>
        </p:nvSpPr>
        <p:spPr>
          <a:xfrm>
            <a:off x="363414" y="3306632"/>
            <a:ext cx="527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halkboard" panose="03050602040202020205" pitchFamily="66" charset="0"/>
              </a:rPr>
              <a:t>Simulations:</a:t>
            </a:r>
          </a:p>
          <a:p>
            <a:r>
              <a:rPr lang="en-US" dirty="0">
                <a:latin typeface="Chalkboard" panose="03050602040202020205" pitchFamily="66" charset="0"/>
              </a:rPr>
              <a:t>One of the alleles (A or B) will be fixed in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66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Genetic drift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EA9FE-EA53-E5F2-7F24-6C44DE11643C}"/>
              </a:ext>
            </a:extLst>
          </p:cNvPr>
          <p:cNvSpPr txBox="1"/>
          <p:nvPr/>
        </p:nvSpPr>
        <p:spPr>
          <a:xfrm>
            <a:off x="616675" y="5043252"/>
            <a:ext cx="577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halkboard" panose="03050602040202020205" pitchFamily="66" charset="0"/>
              </a:rPr>
              <a:t>Number of generations before fixation </a:t>
            </a:r>
            <a:br>
              <a:rPr lang="en-GB" sz="1600" dirty="0">
                <a:latin typeface="Chalkboard" panose="03050602040202020205" pitchFamily="66" charset="0"/>
              </a:rPr>
            </a:br>
            <a:r>
              <a:rPr lang="en-GB" sz="1600" dirty="0">
                <a:latin typeface="Chalkboard" panose="03050602040202020205" pitchFamily="66" charset="0"/>
              </a:rPr>
              <a:t>in dependency of population size </a:t>
            </a:r>
            <a:endParaRPr lang="en-GB" sz="1600" dirty="0">
              <a:solidFill>
                <a:srgbClr val="0E1BDD"/>
              </a:solidFill>
              <a:effectLst/>
              <a:latin typeface="Chalkboard" panose="03050602040202020205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A546B-86FC-8490-FEEC-32B0DBF4A421}"/>
              </a:ext>
            </a:extLst>
          </p:cNvPr>
          <p:cNvSpPr txBox="1"/>
          <p:nvPr/>
        </p:nvSpPr>
        <p:spPr>
          <a:xfrm>
            <a:off x="895608" y="5768704"/>
            <a:ext cx="522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E1BDD"/>
                </a:solidFill>
                <a:latin typeface="Chalkboard" panose="03050602040202020205" pitchFamily="66" charset="0"/>
              </a:rPr>
              <a:t>1000 simulations </a:t>
            </a:r>
            <a:r>
              <a:rPr lang="en-US" sz="1600" dirty="0">
                <a:latin typeface="Chalkboard" panose="03050602040202020205" pitchFamily="66" charset="0"/>
              </a:rPr>
              <a:t>for each value of N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Initial </a:t>
            </a:r>
            <a:r>
              <a:rPr lang="en-US" sz="1600" dirty="0">
                <a:solidFill>
                  <a:srgbClr val="FF0000"/>
                </a:solidFill>
                <a:latin typeface="Chalkboard" panose="03050602040202020205" pitchFamily="66" charset="0"/>
              </a:rPr>
              <a:t>frequency</a:t>
            </a:r>
            <a:r>
              <a:rPr lang="en-US" sz="1600" dirty="0">
                <a:latin typeface="Chalkboard" panose="03050602040202020205" pitchFamily="66" charset="0"/>
              </a:rPr>
              <a:t> for each allele = </a:t>
            </a:r>
            <a:r>
              <a:rPr lang="en-US" sz="1600" dirty="0">
                <a:solidFill>
                  <a:srgbClr val="FF0000"/>
                </a:solidFill>
                <a:latin typeface="Chalkboard" panose="03050602040202020205" pitchFamily="66" charset="0"/>
              </a:rPr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F6FE3-38CF-11A6-D68F-012F40EDAE5A}"/>
              </a:ext>
            </a:extLst>
          </p:cNvPr>
          <p:cNvSpPr txBox="1"/>
          <p:nvPr/>
        </p:nvSpPr>
        <p:spPr>
          <a:xfrm>
            <a:off x="6928211" y="1822938"/>
            <a:ext cx="4794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E1BDD"/>
                </a:solidFill>
                <a:latin typeface="Chalkboard" panose="03050602040202020205" pitchFamily="66" charset="0"/>
              </a:rPr>
              <a:t> </a:t>
            </a:r>
            <a:r>
              <a:rPr lang="ru-RU" sz="2000" dirty="0">
                <a:solidFill>
                  <a:srgbClr val="0E1BDD"/>
                </a:solidFill>
                <a:latin typeface="Chalkboard" panose="03050602040202020205" pitchFamily="66" charset="0"/>
              </a:rPr>
              <a:t>Смотри в лекции, где </a:t>
            </a:r>
            <a:r>
              <a:rPr lang="en-US" sz="2000" dirty="0">
                <a:solidFill>
                  <a:srgbClr val="0E1BDD"/>
                </a:solidFill>
                <a:latin typeface="Chalkboard" panose="03050602040202020205" pitchFamily="66" charset="0"/>
              </a:rPr>
              <a:t>expected heterozygosity and expected homozygosity</a:t>
            </a:r>
            <a:endParaRPr lang="ru-RU" sz="2000" dirty="0"/>
          </a:p>
        </p:txBody>
      </p:sp>
      <p:pic>
        <p:nvPicPr>
          <p:cNvPr id="4" name="Рисунок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3735E95-0601-6B7E-43D0-D78612AB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8" y="1445416"/>
            <a:ext cx="6098684" cy="3304827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7460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E1BDD"/>
                </a:solidFill>
                <a:latin typeface="Chalkboard" panose="03050602040202020205" pitchFamily="66" charset="0"/>
              </a:rPr>
              <a:t>Coalescent model</a:t>
            </a:r>
            <a:endParaRPr lang="ru-RU" sz="4000" dirty="0">
              <a:solidFill>
                <a:srgbClr val="0E1BD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A546B-86FC-8490-FEEC-32B0DBF4A421}"/>
              </a:ext>
            </a:extLst>
          </p:cNvPr>
          <p:cNvSpPr txBox="1"/>
          <p:nvPr/>
        </p:nvSpPr>
        <p:spPr>
          <a:xfrm>
            <a:off x="6528766" y="4900202"/>
            <a:ext cx="5221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" panose="03050602040202020205" pitchFamily="66" charset="0"/>
              </a:rPr>
              <a:t>1000 simulations for 100 haploid individuals </a:t>
            </a:r>
            <a:br>
              <a:rPr lang="en-US" sz="1600" dirty="0">
                <a:latin typeface="Chalkboard" panose="03050602040202020205" pitchFamily="66" charset="0"/>
              </a:rPr>
            </a:br>
            <a:r>
              <a:rPr lang="en-US" sz="1600" dirty="0">
                <a:latin typeface="Chalkboard" panose="03050602040202020205" pitchFamily="66" charset="0"/>
              </a:rPr>
              <a:t>for each number of samples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n = [2, 3, 4, 5]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F6FE3-38CF-11A6-D68F-012F40EDAE5A}"/>
                  </a:ext>
                </a:extLst>
              </p:cNvPr>
              <p:cNvSpPr txBox="1"/>
              <p:nvPr/>
            </p:nvSpPr>
            <p:spPr>
              <a:xfrm>
                <a:off x="468580" y="1695383"/>
                <a:ext cx="4888651" cy="1906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Expected time T</a:t>
                </a:r>
                <a:r>
                  <a:rPr lang="en-US" baseline="-250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to </a:t>
                </a:r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first</a:t>
                </a:r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</a:t>
                </a:r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coalescent event</a:t>
                </a:r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: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halkboard" panose="03050602040202020205" pitchFamily="66" charset="0"/>
                </a:endParaRPr>
              </a:p>
              <a:p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E(T</a:t>
                </a:r>
                <a:r>
                  <a:rPr lang="en-US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n</a:t>
                </a:r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halkboard" panose="03050602040202020205" pitchFamily="66" charset="0"/>
                </a:endParaRP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N 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– population size </a:t>
                </a: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n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– number of lineages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F6FE3-38CF-11A6-D68F-012F40ED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80" y="1695383"/>
                <a:ext cx="4888651" cy="1906356"/>
              </a:xfrm>
              <a:prstGeom prst="rect">
                <a:avLst/>
              </a:prstGeom>
              <a:blipFill>
                <a:blip r:embed="rId2"/>
                <a:stretch>
                  <a:fillRect l="-1036" t="-1325" b="-2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9093D7B-6FB4-0D6D-93BA-DD5ACC3F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66" y="1695383"/>
            <a:ext cx="5321481" cy="2935232"/>
          </a:xfrm>
          <a:prstGeom prst="rect">
            <a:avLst/>
          </a:prstGeom>
          <a:ln>
            <a:solidFill>
              <a:srgbClr val="FF00A9"/>
            </a:solidFill>
          </a:ln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2F6B258-4593-2C25-EB27-6E1D52D6E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11338"/>
              </p:ext>
            </p:extLst>
          </p:nvPr>
        </p:nvGraphicFramePr>
        <p:xfrm>
          <a:off x="468580" y="3876999"/>
          <a:ext cx="5486826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942">
                  <a:extLst>
                    <a:ext uri="{9D8B030D-6E8A-4147-A177-3AD203B41FA5}">
                      <a16:colId xmlns:a16="http://schemas.microsoft.com/office/drawing/2014/main" val="294045176"/>
                    </a:ext>
                  </a:extLst>
                </a:gridCol>
                <a:gridCol w="1828942">
                  <a:extLst>
                    <a:ext uri="{9D8B030D-6E8A-4147-A177-3AD203B41FA5}">
                      <a16:colId xmlns:a16="http://schemas.microsoft.com/office/drawing/2014/main" val="4269116318"/>
                    </a:ext>
                  </a:extLst>
                </a:gridCol>
                <a:gridCol w="1828942">
                  <a:extLst>
                    <a:ext uri="{9D8B030D-6E8A-4147-A177-3AD203B41FA5}">
                      <a16:colId xmlns:a16="http://schemas.microsoft.com/office/drawing/2014/main" val="2348974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E1BDD"/>
                          </a:solidFill>
                          <a:latin typeface="Chalkboard" panose="03050602040202020205" pitchFamily="66" charset="0"/>
                        </a:rPr>
                        <a:t>Expected Tn,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0E1BDD"/>
                          </a:solidFill>
                          <a:latin typeface="Chalkboard" panose="03050602040202020205" pitchFamily="66" charset="0"/>
                        </a:rPr>
                        <a:t>generations</a:t>
                      </a:r>
                      <a:endParaRPr lang="ru-RU" sz="1600" dirty="0">
                        <a:solidFill>
                          <a:srgbClr val="0E1BD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halkboard" panose="03050602040202020205" pitchFamily="66" charset="0"/>
                        </a:rPr>
                        <a:t>Simulated Tn,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halkboard" panose="03050602040202020205" pitchFamily="66" charset="0"/>
                        </a:rPr>
                        <a:t>generations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99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n=2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100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halkboard" panose="03050602040202020205" pitchFamily="66" charset="0"/>
                        </a:rPr>
                        <a:t>57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66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n=3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33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halkboard" panose="03050602040202020205" pitchFamily="66" charset="0"/>
                        </a:rPr>
                        <a:t>25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6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halkboard" panose="03050602040202020205" pitchFamily="66" charset="0"/>
                        </a:rPr>
                        <a:t>n=4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17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halkboard" panose="03050602040202020205" pitchFamily="66" charset="0"/>
                        </a:rPr>
                        <a:t>14</a:t>
                      </a:r>
                      <a:endParaRPr lang="en-US" sz="1600" dirty="0">
                        <a:latin typeface="Chalkboard" panose="03050602040202020205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85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halkboard" panose="03050602040202020205" pitchFamily="66" charset="0"/>
                        </a:rPr>
                        <a:t>n=5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halkboard" panose="03050602040202020205" pitchFamily="66" charset="0"/>
                        </a:rPr>
                        <a:t>10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halkboard" panose="03050602040202020205" pitchFamily="66" charset="0"/>
                        </a:rPr>
                        <a:t>9</a:t>
                      </a:r>
                      <a:endParaRPr lang="en-US" sz="1600" dirty="0">
                        <a:latin typeface="Chalkboard" panose="03050602040202020205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2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1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96101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Mutations in the infinite-allele model</a:t>
            </a:r>
            <a:endParaRPr lang="ru-RU" sz="3500" dirty="0">
              <a:solidFill>
                <a:srgbClr val="0E1BD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F6FE3-38CF-11A6-D68F-012F40EDAE5A}"/>
                  </a:ext>
                </a:extLst>
              </p:cNvPr>
              <p:cNvSpPr txBox="1"/>
              <p:nvPr/>
            </p:nvSpPr>
            <p:spPr>
              <a:xfrm>
                <a:off x="468580" y="1275575"/>
                <a:ext cx="4888651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Dynamics of fixation index: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halkboard" panose="03050602040202020205" pitchFamily="66" charset="0"/>
                </a:endParaRPr>
              </a:p>
              <a:p>
                <a:r>
                  <a:rPr lang="el-GR" sz="2000" dirty="0">
                    <a:solidFill>
                      <a:srgbClr val="0E1BDD"/>
                    </a:solidFill>
                  </a:rPr>
                  <a:t>Δ</a:t>
                </a:r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</a:t>
                </a:r>
                <a:r>
                  <a:rPr lang="en-US" sz="20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</a:t>
                </a:r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 [1 - F</a:t>
                </a:r>
                <a:r>
                  <a:rPr lang="en-US" sz="20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t-1</a:t>
                </a:r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] – 2</a:t>
                </a:r>
                <a:r>
                  <a:rPr lang="el-GR" sz="2000" dirty="0">
                    <a:solidFill>
                      <a:srgbClr val="0E1BDD"/>
                    </a:solidFill>
                  </a:rPr>
                  <a:t>μ</a:t>
                </a:r>
                <a:r>
                  <a:rPr lang="en-US" sz="2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</a:t>
                </a:r>
                <a:r>
                  <a:rPr lang="en-US" sz="20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t-1</a:t>
                </a:r>
              </a:p>
              <a:p>
                <a:endParaRPr lang="en-US" sz="2000" baseline="-25000" dirty="0">
                  <a:solidFill>
                    <a:srgbClr val="0E1BDD"/>
                  </a:solidFill>
                  <a:latin typeface="Chalkboard" panose="03050602040202020205" pitchFamily="66" charset="0"/>
                </a:endParaRPr>
              </a:p>
              <a:p>
                <a:r>
                  <a:rPr lang="en-US" sz="2000" dirty="0">
                    <a:solidFill>
                      <a:srgbClr val="0E1BD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000" baseline="-25000" dirty="0">
                    <a:solidFill>
                      <a:srgbClr val="0E1BD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equilibrium</a:t>
                </a:r>
                <a:r>
                  <a:rPr lang="en-US" sz="2000" dirty="0">
                    <a:solidFill>
                      <a:srgbClr val="0E1BD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0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sz="2000" b="1" smtClean="0">
                            <a:solidFill>
                              <a:srgbClr val="0E1B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E1BD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rgbClr val="0E1BD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l-GR" sz="2000" b="1" i="0" u="none" strike="noStrike" dirty="0">
                    <a:solidFill>
                      <a:srgbClr val="0E1BDD"/>
                    </a:solidFill>
                    <a:effectLst/>
                    <a:latin typeface="Google Sans"/>
                  </a:rPr>
                  <a:t>Θ</a:t>
                </a:r>
                <a:r>
                  <a:rPr lang="ru-RU" sz="2000" b="1" i="0" u="none" strike="noStrike" dirty="0">
                    <a:solidFill>
                      <a:srgbClr val="0E1BDD"/>
                    </a:solidFill>
                    <a:effectLst/>
                    <a:latin typeface="Google Sans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E1BD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E1BDD"/>
                        </a:solidFill>
                        <a:latin typeface="Chalkboard" panose="03050602040202020205" pitchFamily="66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rgbClr val="0E1BDD"/>
                        </a:solidFill>
                      </a:rPr>
                      <m:t>μ</m:t>
                    </m:r>
                  </m:oMath>
                </a14:m>
                <a:endParaRPr lang="en-US" sz="2000" dirty="0">
                  <a:solidFill>
                    <a:srgbClr val="0E1BDD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halkboard" panose="03050602040202020205" pitchFamily="66" charset="0"/>
                </a:endParaRP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</a:t>
                </a:r>
                <a:r>
                  <a:rPr lang="en-US" sz="16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t-1 </a:t>
                </a:r>
                <a:r>
                  <a:rPr lang="en-US" sz="1600" dirty="0">
                    <a:latin typeface="Chalkboard" panose="03050602040202020205" pitchFamily="66" charset="0"/>
                  </a:rPr>
                  <a:t>– fixation index for generation t-1</a:t>
                </a: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F</a:t>
                </a:r>
                <a:r>
                  <a:rPr lang="en-US" sz="1600" baseline="-250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t </a:t>
                </a:r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 </a:t>
                </a:r>
                <a:r>
                  <a:rPr lang="en-US" sz="1600" dirty="0">
                    <a:latin typeface="Chalkboard" panose="03050602040202020205" pitchFamily="66" charset="0"/>
                  </a:rPr>
                  <a:t>- fixation index for generation t</a:t>
                </a:r>
              </a:p>
              <a:p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N 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– </a:t>
                </a:r>
                <a:r>
                  <a:rPr lang="en-US" sz="1600" dirty="0">
                    <a:latin typeface="Chalkboard" panose="03050602040202020205" pitchFamily="66" charset="0"/>
                  </a:rPr>
                  <a:t>number of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 alleles  </a:t>
                </a:r>
              </a:p>
              <a:p>
                <a:r>
                  <a:rPr lang="el-GR" sz="1600" dirty="0">
                    <a:solidFill>
                      <a:srgbClr val="0E1BDD"/>
                    </a:solidFill>
                  </a:rPr>
                  <a:t>μ</a:t>
                </a:r>
                <a:r>
                  <a:rPr lang="en-US" sz="1600" dirty="0">
                    <a:latin typeface="Chalkboard" panose="03050602040202020205" pitchFamily="66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– </a:t>
                </a:r>
                <a:r>
                  <a:rPr lang="en-US" sz="1600" dirty="0">
                    <a:latin typeface="Chalkboard" panose="03050602040202020205" pitchFamily="66" charset="0"/>
                  </a:rPr>
                  <a:t>m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utation index</a:t>
                </a:r>
              </a:p>
              <a:p>
                <a:r>
                  <a:rPr lang="el-GR" sz="1600" b="1" i="0" u="none" strike="noStrike" dirty="0">
                    <a:solidFill>
                      <a:srgbClr val="0E1BDD"/>
                    </a:solidFill>
                    <a:effectLst/>
                    <a:latin typeface="Google Sans"/>
                  </a:rPr>
                  <a:t>Θ</a:t>
                </a:r>
                <a:r>
                  <a:rPr lang="en-US" sz="1600" b="1" i="0" u="none" strike="noStrike" dirty="0">
                    <a:solidFill>
                      <a:srgbClr val="0E1BDD"/>
                    </a:solidFill>
                    <a:effectLst/>
                    <a:latin typeface="Google Sans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– </a:t>
                </a:r>
                <a:r>
                  <a:rPr lang="en-US" sz="1600" dirty="0">
                    <a:latin typeface="Chalkboard" panose="03050602040202020205" pitchFamily="66" charset="0"/>
                  </a:rPr>
                  <a:t>m</a:t>
                </a:r>
                <a:r>
                  <a:rPr lang="en-US" sz="1600" dirty="0">
                    <a:solidFill>
                      <a:schemeClr val="tx1"/>
                    </a:solidFill>
                    <a:latin typeface="Chalkboard" panose="03050602040202020205" pitchFamily="66" charset="0"/>
                  </a:rPr>
                  <a:t>utation parameter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F6FE3-38CF-11A6-D68F-012F40ED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80" y="1275575"/>
                <a:ext cx="4888651" cy="3908762"/>
              </a:xfrm>
              <a:prstGeom prst="rect">
                <a:avLst/>
              </a:prstGeom>
              <a:blipFill>
                <a:blip r:embed="rId2"/>
                <a:stretch>
                  <a:fillRect l="-1295" t="-647" b="-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C95E47-7300-419E-1B4D-8697B4F9430F}"/>
                  </a:ext>
                </a:extLst>
              </p:cNvPr>
              <p:cNvSpPr txBox="1"/>
              <p:nvPr/>
            </p:nvSpPr>
            <p:spPr>
              <a:xfrm>
                <a:off x="468580" y="5624119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halkboard" panose="03050602040202020205" pitchFamily="66" charset="0"/>
                  </a:rPr>
                  <a:t>Expected number of de novo mutations/generation </a:t>
                </a:r>
                <a:r>
                  <a:rPr lang="en-US" sz="1600" dirty="0">
                    <a:solidFill>
                      <a:srgbClr val="0E1BDD"/>
                    </a:solidFill>
                    <a:latin typeface="Chalkboard" panose="03050602040202020205" pitchFamily="66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solidFill>
                          <a:srgbClr val="0E1BDD"/>
                        </a:solidFill>
                        <a:latin typeface="Chalkboard" panose="03050602040202020205" pitchFamily="66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l-GR" sz="1600" dirty="0" smtClean="0">
                        <a:solidFill>
                          <a:srgbClr val="0E1BDD"/>
                        </a:solidFill>
                      </a:rPr>
                      <m:t>μ</m:t>
                    </m:r>
                  </m:oMath>
                </a14:m>
                <a:endParaRPr lang="en-US" sz="1600" dirty="0">
                  <a:solidFill>
                    <a:srgbClr val="0E1BDD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C95E47-7300-419E-1B4D-8697B4F94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80" y="5624119"/>
                <a:ext cx="6096000" cy="338554"/>
              </a:xfrm>
              <a:prstGeom prst="rect">
                <a:avLst/>
              </a:prstGeom>
              <a:blipFill>
                <a:blip r:embed="rId3"/>
                <a:stretch>
                  <a:fillRect l="-416" t="-7407" b="-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Рисунок 21" descr="Изображение выглядит как снимок экрана, текст, График, фиолетовый&#10;&#10;Автоматически созданное описание">
            <a:extLst>
              <a:ext uri="{FF2B5EF4-FFF2-40B4-BE49-F238E27FC236}">
                <a16:creationId xmlns:a16="http://schemas.microsoft.com/office/drawing/2014/main" id="{145E9069-5C04-94EB-042E-D50A27DA4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580" y="1328577"/>
            <a:ext cx="4979376" cy="325730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04397E-D783-30FC-D7C6-D03189B29A23}"/>
              </a:ext>
            </a:extLst>
          </p:cNvPr>
          <p:cNvSpPr txBox="1"/>
          <p:nvPr/>
        </p:nvSpPr>
        <p:spPr>
          <a:xfrm>
            <a:off x="6564580" y="4664887"/>
            <a:ext cx="497937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i="0" u="none" strike="noStrike" dirty="0">
                <a:solidFill>
                  <a:srgbClr val="0E1BDD"/>
                </a:solidFill>
                <a:effectLst/>
                <a:latin typeface="Google Sans"/>
              </a:rPr>
              <a:t>Θ</a:t>
            </a:r>
            <a:r>
              <a:rPr lang="en-US" sz="1600" i="0" u="none" strike="noStrike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 </a:t>
            </a:r>
            <a:r>
              <a:rPr lang="en-US" sz="1600" i="0" u="none" strike="noStrike" dirty="0">
                <a:effectLst/>
                <a:latin typeface="Chalkboard" panose="03050602040202020205" pitchFamily="66" charset="0"/>
              </a:rPr>
              <a:t>= 1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  <a:ea typeface="Cambria Math" panose="02040503050406030204" pitchFamily="18" charset="0"/>
              </a:rPr>
              <a:t>F </a:t>
            </a:r>
            <a:r>
              <a:rPr lang="en-US" sz="1600" baseline="-25000" dirty="0">
                <a:latin typeface="Chalkboard" panose="03050602040202020205" pitchFamily="66" charset="0"/>
                <a:ea typeface="Cambria Math" panose="02040503050406030204" pitchFamily="18" charset="0"/>
              </a:rPr>
              <a:t>equilibrium </a:t>
            </a:r>
            <a:r>
              <a:rPr lang="en-US" sz="1600" dirty="0">
                <a:solidFill>
                  <a:srgbClr val="040C28"/>
                </a:solidFill>
                <a:latin typeface="Google Sans"/>
                <a:ea typeface="Cambria Math" panose="02040503050406030204" pitchFamily="18" charset="0"/>
              </a:rPr>
              <a:t>=</a:t>
            </a:r>
            <a:r>
              <a:rPr lang="en-US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 </a:t>
            </a:r>
            <a:r>
              <a:rPr lang="ru-RU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0</a:t>
            </a:r>
            <a:r>
              <a:rPr lang="en-US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.5 (but not static)</a:t>
            </a:r>
            <a:endParaRPr lang="en-US" sz="1600" dirty="0">
              <a:solidFill>
                <a:schemeClr val="tx1"/>
              </a:solidFill>
              <a:latin typeface="Chalkboard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CC91-E846-795A-D73D-EEABF108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7" y="212725"/>
            <a:ext cx="10075985" cy="959583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0E1BDD"/>
                </a:solidFill>
                <a:latin typeface="Chalkboard" panose="03050602040202020205" pitchFamily="66" charset="0"/>
              </a:rPr>
              <a:t>Mutations in the infinite-allele model</a:t>
            </a:r>
            <a:endParaRPr lang="ru-RU" sz="3500" dirty="0">
              <a:solidFill>
                <a:srgbClr val="0E1BDD"/>
              </a:solidFill>
            </a:endParaRPr>
          </a:p>
        </p:txBody>
      </p:sp>
      <p:pic>
        <p:nvPicPr>
          <p:cNvPr id="3" name="Рисунок 2" descr="Изображение выглядит как текст, снимок экрана, дисплей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9E9DD35-1094-1044-B556-EBC107A4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" y="1767476"/>
            <a:ext cx="5237321" cy="3323047"/>
          </a:xfrm>
          <a:prstGeom prst="rect">
            <a:avLst/>
          </a:prstGeom>
          <a:ln>
            <a:solidFill>
              <a:srgbClr val="00D9E5"/>
            </a:solidFill>
          </a:ln>
        </p:spPr>
      </p:pic>
      <p:pic>
        <p:nvPicPr>
          <p:cNvPr id="4" name="Рисунок 3" descr="Изображение выглядит как текст, снимок экрана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12760CB-9C15-091E-68F4-4DC7DFAD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04" y="1767476"/>
            <a:ext cx="5079870" cy="3323047"/>
          </a:xfrm>
          <a:prstGeom prst="rect">
            <a:avLst/>
          </a:prstGeom>
          <a:ln>
            <a:solidFill>
              <a:srgbClr val="30FFD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2804F-5885-6ED2-8215-4DEBA3D292D9}"/>
              </a:ext>
            </a:extLst>
          </p:cNvPr>
          <p:cNvSpPr txBox="1"/>
          <p:nvPr/>
        </p:nvSpPr>
        <p:spPr>
          <a:xfrm>
            <a:off x="1979751" y="5316359"/>
            <a:ext cx="24735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i="0" u="none" strike="noStrike" dirty="0">
                <a:solidFill>
                  <a:srgbClr val="0E1BDD"/>
                </a:solidFill>
                <a:effectLst/>
                <a:latin typeface="Google Sans"/>
              </a:rPr>
              <a:t>Θ</a:t>
            </a:r>
            <a:r>
              <a:rPr lang="en-US" i="0" u="none" strike="noStrike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 </a:t>
            </a:r>
            <a:r>
              <a:rPr lang="en-US" sz="1600" i="0" u="none" strike="noStrike" dirty="0">
                <a:effectLst/>
                <a:latin typeface="Chalkboard" panose="03050602040202020205" pitchFamily="66" charset="0"/>
              </a:rPr>
              <a:t>= 0.02 &lt;&lt;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halkboard" panose="03050602040202020205" pitchFamily="66" charset="0"/>
              </a:rPr>
              <a:t>Low mutation rate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  <a:ea typeface="Cambria Math" panose="02040503050406030204" pitchFamily="18" charset="0"/>
              </a:rPr>
              <a:t>F </a:t>
            </a:r>
            <a:r>
              <a:rPr lang="en-US" sz="1600" baseline="-25000" dirty="0">
                <a:latin typeface="Chalkboard" panose="03050602040202020205" pitchFamily="66" charset="0"/>
                <a:ea typeface="Cambria Math" panose="02040503050406030204" pitchFamily="18" charset="0"/>
              </a:rPr>
              <a:t>equilibrium </a:t>
            </a:r>
            <a:r>
              <a:rPr lang="ru-RU" sz="16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≈</a:t>
            </a:r>
            <a:r>
              <a:rPr lang="en-US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 1</a:t>
            </a:r>
            <a:endParaRPr lang="en-US" sz="1600" dirty="0">
              <a:solidFill>
                <a:schemeClr val="tx1"/>
              </a:solidFill>
              <a:latin typeface="Chalkboard" panose="03050602040202020205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2EDB6-AD95-8212-439B-CBF874A8C69F}"/>
              </a:ext>
            </a:extLst>
          </p:cNvPr>
          <p:cNvSpPr txBox="1"/>
          <p:nvPr/>
        </p:nvSpPr>
        <p:spPr>
          <a:xfrm>
            <a:off x="7659954" y="5254804"/>
            <a:ext cx="24735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i="0" u="none" strike="noStrike" dirty="0">
                <a:solidFill>
                  <a:srgbClr val="0E1BDD"/>
                </a:solidFill>
                <a:effectLst/>
                <a:latin typeface="Google Sans"/>
              </a:rPr>
              <a:t>Θ</a:t>
            </a:r>
            <a:r>
              <a:rPr lang="en-US" i="0" u="none" strike="noStrike" dirty="0">
                <a:solidFill>
                  <a:srgbClr val="0E1BDD"/>
                </a:solidFill>
                <a:effectLst/>
                <a:latin typeface="Chalkboard" panose="03050602040202020205" pitchFamily="66" charset="0"/>
              </a:rPr>
              <a:t> </a:t>
            </a:r>
            <a:r>
              <a:rPr lang="en-US" sz="1600" i="0" u="none" strike="noStrike" dirty="0">
                <a:effectLst/>
                <a:latin typeface="Chalkboard" panose="03050602040202020205" pitchFamily="66" charset="0"/>
              </a:rPr>
              <a:t>= 200 &gt;&gt; 1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</a:rPr>
              <a:t>High</a:t>
            </a:r>
            <a:r>
              <a:rPr lang="en-US" sz="1600" dirty="0">
                <a:solidFill>
                  <a:schemeClr val="tx1"/>
                </a:solidFill>
                <a:latin typeface="Chalkboard" panose="03050602040202020205" pitchFamily="66" charset="0"/>
              </a:rPr>
              <a:t> mutation rate</a:t>
            </a:r>
          </a:p>
          <a:p>
            <a:pPr algn="ctr"/>
            <a:r>
              <a:rPr lang="en-US" sz="1600" dirty="0">
                <a:latin typeface="Chalkboard" panose="03050602040202020205" pitchFamily="66" charset="0"/>
                <a:ea typeface="Cambria Math" panose="02040503050406030204" pitchFamily="18" charset="0"/>
              </a:rPr>
              <a:t>F </a:t>
            </a:r>
            <a:r>
              <a:rPr lang="en-US" sz="1600" baseline="-25000" dirty="0">
                <a:latin typeface="Chalkboard" panose="03050602040202020205" pitchFamily="66" charset="0"/>
                <a:ea typeface="Cambria Math" panose="02040503050406030204" pitchFamily="18" charset="0"/>
              </a:rPr>
              <a:t>equilibrium </a:t>
            </a:r>
            <a:r>
              <a:rPr lang="ru-RU" sz="16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≈</a:t>
            </a:r>
            <a:r>
              <a:rPr lang="en-US" sz="1600" b="0" i="0" u="none" strike="noStrike" dirty="0">
                <a:solidFill>
                  <a:srgbClr val="040C28"/>
                </a:solidFill>
                <a:effectLst/>
                <a:latin typeface="Chalkboard" panose="03050602040202020205" pitchFamily="66" charset="0"/>
              </a:rPr>
              <a:t> 0.004</a:t>
            </a:r>
            <a:endParaRPr lang="en-US" sz="1600" dirty="0">
              <a:solidFill>
                <a:schemeClr val="tx1"/>
              </a:solidFill>
              <a:latin typeface="Chalkboard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4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496</Words>
  <Application>Microsoft Macintosh PowerPoint</Application>
  <PresentationFormat>Широкоэкранный</PresentationFormat>
  <Paragraphs>95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Chalkboard</vt:lpstr>
      <vt:lpstr>Google Sans</vt:lpstr>
      <vt:lpstr>Тема Office</vt:lpstr>
      <vt:lpstr>  Simulating of an evolving population using a clonal version of the Wright-Fisher model</vt:lpstr>
      <vt:lpstr>Genetic drift</vt:lpstr>
      <vt:lpstr>Genetic drift</vt:lpstr>
      <vt:lpstr>Genetic drift</vt:lpstr>
      <vt:lpstr>Genetic drift</vt:lpstr>
      <vt:lpstr>Genetic drift</vt:lpstr>
      <vt:lpstr>Coalescent model</vt:lpstr>
      <vt:lpstr>Mutations in the infinite-allele model</vt:lpstr>
      <vt:lpstr>Mutations in the infinite-allele model</vt:lpstr>
      <vt:lpstr>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Simulation of an evolving population using a clonal version of the Wright-Fisher model</dc:title>
  <dc:creator>Гайдукова Екатерина Константиновна</dc:creator>
  <cp:lastModifiedBy>Гайдукова Екатерина Константиновна</cp:lastModifiedBy>
  <cp:revision>26</cp:revision>
  <dcterms:created xsi:type="dcterms:W3CDTF">2023-12-02T11:56:26Z</dcterms:created>
  <dcterms:modified xsi:type="dcterms:W3CDTF">2023-12-03T21:32:56Z</dcterms:modified>
</cp:coreProperties>
</file>