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  <p:sldMasterId id="2147483660" r:id="rId3"/>
    <p:sldMasterId id="2147483677" r:id="rId4"/>
  </p:sldMasterIdLst>
  <p:sldIdLst>
    <p:sldId id="256" r:id="rId5"/>
    <p:sldId id="257" r:id="rId6"/>
    <p:sldId id="258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FEEB2F-580E-41E2-B337-0D05422A3716}">
          <p14:sldIdLst>
            <p14:sldId id="256"/>
            <p14:sldId id="257"/>
            <p14:sldId id="258"/>
            <p14:sldId id="27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01C2-03CD-48FD-A928-FD9FB6433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94FB9-BFCA-4776-87DB-67C78456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72CD-5FBD-4D18-BF99-680ACEB6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0493-844C-4143-88D2-B8FC980A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A4F3-9D52-4F4E-A721-A4B38EB0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2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8449-C6F4-4BE7-9828-7D13BAC6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8107C-9FEE-4988-825D-723A4F27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B230-0B4F-4F6B-8509-D0D0A80A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571A-AC7B-45B8-A2B2-B6109F7C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A62A-CE11-48FC-8CD2-C0DBCAA4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91801-78A3-48D2-9826-D2E66CA12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4404D-90FC-4547-80C4-27207881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0841-3815-4BCB-B8A3-DF8750C6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4A52-13C5-426E-AD05-91D03296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145F8-D2DE-4992-BA0E-66313CB6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79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252D4-ABF8-4A9D-9E4C-13F5CCBB3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11009"/>
            <a:ext cx="1285875" cy="13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4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3443-644C-4837-813E-484B6B431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343B9-263D-4022-8C3F-6FB2878BA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7C91-6B22-404E-9435-1F5763D7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C311-993E-4B4C-822D-2E4337E4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CF11-5D0C-46F9-B3EE-9D3A2CE0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428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349F-D249-4868-AA24-1CEE30C3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6BB2-EA60-4413-A3EE-DCF6EDA2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B515-B96E-4E03-96AE-B1F6DA6E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36B5-2BFC-4F47-B9AA-A9976E0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18880-DE9C-480A-9178-6293AC92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91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EA4B-89C2-441E-B0E2-38ACEBA2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624A-A686-42EA-B990-9B9DC47E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1CAE-C8A8-41D6-AF8A-E7E933E5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CEC1-0863-4CE0-B06E-E608C1C2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87C8-6326-43E4-ABFD-4519B32D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067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3428-32E6-42E1-9D00-35C46B13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94A5-B3E4-4DCF-B3D0-6EE714877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E1F8-7346-4A47-8C64-9B7DD45F0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98DFE-2D4A-437B-A0D3-7FA06EE4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1BD56-94D5-4868-9AAF-9B4E1647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60D20-C29D-413A-B86B-9A1D7174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22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0815-C033-4A9E-A4B2-8C64B798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A9801-8160-49C0-B6B4-894FEBB2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D2B16-8A3B-4BD8-A515-071B149A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825D2-8DA6-4697-8A6E-4E27DCF5D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C3C05-4D4D-4F38-BD81-65F96ECC7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4B38D-358B-4D35-A680-34F010A5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5CA05-7D59-4A76-8FA6-72F1D91D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A0D2A-93D3-4047-927C-77F63F89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421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8C18-E751-4FD1-B9B7-D5607855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D1A21-FFC3-43E0-887A-DCAEC5BD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92110-5E60-4D31-AA2E-5087C51B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B2976-B906-44F9-85AF-9CDE3CF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43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0857E-CA28-4AED-B419-47795123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608E4-1939-4B1F-B84D-4C2D88C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9318-BC70-4366-8D38-5AF69E10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0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1606-A72B-47CC-B664-C0D0C181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9AF9-9DF9-490E-A358-54BEB737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4447-3D5C-4035-B5ED-791E31BE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5746-BFD8-464A-BED2-AAC30757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14EB-7CC4-4149-B366-C8362712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27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FB74-45C2-4602-8524-0D9E9C3A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0365-B655-4266-9E9B-48BEFB3AA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914FF-AFE4-45EF-9806-DEE2A24D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F9C55-2A3D-4D0D-B793-8ACED916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D503-A360-4D3D-9E26-3A801042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D753-DA21-43BE-8C5B-EDBE4634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32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89D2-E013-48C5-A1F5-5EFF5CB5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E229A-5009-4BA7-AEF6-53EAED58B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D5B3C-7F62-4BC9-9D65-9406854E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E8D1-E5A8-4737-B92D-2DDD6939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8EEE-75CB-4201-A88E-3A273A0B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4A7F2-A76A-409E-BF7C-3BA91FF8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42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978E-4D4D-4FFD-9036-245223AB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C51CA-9AA0-4BE6-9A79-34A54197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014C-37B4-49C3-B094-074C838D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D52D-69BE-4441-8243-DFFDEF81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AC6C-E9C1-4FF9-B3D6-2464B3E5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68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AE537-8FA2-4728-B834-ACA9B10A5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DBA4F-E74C-4093-AEE2-39E270AD0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F0C5-CE7C-4012-8956-56998701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15D8-587C-4D50-9467-D70D69CB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EA6E-EAA1-48F2-903B-A206BAFC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70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7798-A3AE-4692-ADC7-3797CD24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FD048-55A5-4BA9-B776-7A340E11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6DD48-2E9A-4536-A603-996257A4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DAAC9-A713-4A92-B5E9-8059F6F5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952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252D4-ABF8-4A9D-9E4C-13F5CCBB3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11009"/>
            <a:ext cx="1285875" cy="13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91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M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8621F2-423F-495C-995E-056B27A59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0" y="0"/>
            <a:ext cx="1278570" cy="1278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59BA5-438F-4A2C-90DF-2BBBCD6D2B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12" y="3103079"/>
            <a:ext cx="3976601" cy="1637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C4CA92-AD9B-40FB-9C87-D82CF315F9C2}"/>
              </a:ext>
            </a:extLst>
          </p:cNvPr>
          <p:cNvSpPr/>
          <p:nvPr userDrawn="1"/>
        </p:nvSpPr>
        <p:spPr>
          <a:xfrm>
            <a:off x="1843953" y="1278570"/>
            <a:ext cx="570932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Colombo Xamarin Meetup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21020-E19D-4B41-935A-0950814A906B}"/>
              </a:ext>
            </a:extLst>
          </p:cNvPr>
          <p:cNvSpPr/>
          <p:nvPr userDrawn="1"/>
        </p:nvSpPr>
        <p:spPr>
          <a:xfrm>
            <a:off x="1339948" y="2110501"/>
            <a:ext cx="6942406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dirty="0">
                <a:ln/>
                <a:solidFill>
                  <a:schemeClr val="accent4"/>
                </a:solidFill>
              </a:rPr>
              <a:t>Session : Resources and Styles in </a:t>
            </a:r>
          </a:p>
          <a:p>
            <a:pPr algn="ctr"/>
            <a:r>
              <a:rPr lang="en-US" sz="3000" b="1" dirty="0">
                <a:ln/>
                <a:solidFill>
                  <a:schemeClr val="accent4"/>
                </a:solidFill>
              </a:rPr>
              <a:t>Xamarin Forms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CD296-DFAE-4D33-90F4-9082FA07FA7A}"/>
              </a:ext>
            </a:extLst>
          </p:cNvPr>
          <p:cNvSpPr/>
          <p:nvPr userDrawn="1"/>
        </p:nvSpPr>
        <p:spPr>
          <a:xfrm>
            <a:off x="3354823" y="5080405"/>
            <a:ext cx="2912657" cy="3924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: Buddhima Kudagama</a:t>
            </a:r>
          </a:p>
        </p:txBody>
      </p:sp>
    </p:spTree>
    <p:extLst>
      <p:ext uri="{BB962C8B-B14F-4D97-AF65-F5344CB8AC3E}">
        <p14:creationId xmlns:p14="http://schemas.microsoft.com/office/powerpoint/2010/main" val="2013285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1550-96C2-443A-9F48-6227C599F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5922-0D5A-4277-81E8-C3E13CE4A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06DE0-7A86-4756-B492-0E63050D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E6FA-8DDE-4154-8A36-77ABA172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CFDF-A23A-4EAE-8C43-88EE6D41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615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D877-F669-47E6-BAC1-B02FF0E1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72BE-6DDC-4811-8706-AA7553BC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68C7-DD8A-498A-AC3A-B59EC163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CA93-37E0-4933-BED6-B6F9ED57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0B0A2-B3ED-4FD5-929C-E5D40F1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3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6C8C-F548-473C-B4F5-759E5DFF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0784-AEEF-4160-8C10-7D9AD0F3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4DB0-33AB-49B5-8C2F-B8860B1B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3854-A172-457E-905E-8A798E27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ED67-11C1-4711-B6D5-C403B76D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427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9786-36C0-4020-AB50-4A0725EB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CBB0-FFAC-4FD4-897C-6A78905B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4C42-B49D-48F7-BD89-84857DDD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4178-DF2B-4B38-84A9-B0912C68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8D43-ADC9-4EB7-9095-9C65DDE4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34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7C03-49BD-4A45-9D38-D4F7BEEF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1947-2F45-45C0-B11F-5D1F53D7E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E80B5-F3D4-422F-9F3E-1391F0B38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AA36-ADE4-4AF4-A9A0-7BAC7D68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0052D-48D4-4E9F-B30C-F11E0397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2FD7C-DE78-4317-A371-A1B6E578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526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02B6-C7DA-48ED-A1E9-0F510DD9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E705-3AAE-4F72-A3A2-3EEB318F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A4857-77AE-4D0B-9DD8-658AE9EE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83164-0A6F-4772-BFD8-4199271D8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6B6F8-4C10-460A-AB59-3A6813114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B26B7-AA8D-4D8C-8344-37F9E75A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E3254-0B16-4B82-A679-902FD202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CC52-D44C-4EA0-AD1E-895CA37A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573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4C57-A3B3-4B3E-8691-CCA72612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C205A-8F36-4A84-A703-19698C32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B181E-084A-42B9-8EEC-8EF6C758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3F94F-8C77-4ADA-A3FD-8F0A6FE9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166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E26B3-2C85-4ACE-A0F6-8D0D84D8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EB412-A7A0-4F10-BF99-1A9CAAF1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55C7-E9ED-4857-9E4F-D8D0F310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933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6FE0-004A-486B-AE3C-842FEF03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EA51-01BA-4504-BDD3-4FBDD8E7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E8BA9-73A2-4DB5-A692-D777A893D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F77A-6C03-4932-A2E9-84BEBFC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992E-C049-42FF-B0C7-0A241DB8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F11FB-1471-41FF-81C3-807BDD2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573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2C4A-2181-4551-952C-94C853CD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F8FBD-EB1C-40FF-8A8D-570A3571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AE560-49D5-4610-A08E-36B9487CD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CFFB-D967-4483-89F3-A482AE80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FA6F2-1F66-43E1-AEE1-F0F96C32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5FA91-9E79-4425-B379-C58FF238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927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E702-ACE5-4B70-9823-D0ADF6E3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B1039-5958-42F3-88BA-FDF29895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EB43-4565-4C5E-A713-BDF371B6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83B1-73A9-414D-94B6-464D78C8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50D0-57AB-4127-8E4E-D9DDE4C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063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E0D29-C8CD-4E46-92BB-A2ED7870B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9BD89-3871-4AC8-8421-FE9297AB2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5DE8-BE17-4FD2-99DE-D2014BA6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805-EBAE-42AD-A856-DB58E69A3E9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6B78-7041-46C9-ABBD-72A8F7E3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093E-CC42-4EB6-B96B-AC540978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B4B1-0683-4D68-A036-71C690C2F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8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A2F0-B394-40A5-BE22-0213412B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9DA7-0F75-4C2E-A7F1-51300468D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A78AA-6069-4C1E-B35C-1A80B0BB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5A23-97CC-4AE0-AF4C-13E88C67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03D06-ABF6-48C9-87DC-BB2A45D3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4A6B6-EB2A-41AB-8643-121E7A91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4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7BA8-5505-44A3-B0AC-11473D5F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C4FF-4E26-45E4-BBB9-CB20767C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D10B8-1D37-4A82-87B7-8EB68B6C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0419D-1ABF-4F66-BE54-E2DAA07C1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614C-9934-408B-9180-F85E2FC66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39FE4-6B3F-43F4-84BC-BF419A69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15BB3-4DA7-4FDE-975B-5F5BB273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7A85E-5441-4B7D-808A-269913B3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5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D8AB-4C64-45C7-8B9D-3BAE88B9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08F7A-D252-4272-A304-13258B09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E4CE6-BDC3-4C4E-9C36-5411AF95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7827-4634-4AFF-9666-AD9A17CA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C29F7-9BF6-40B9-8E89-6B2104E8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6CF14-637C-4981-9452-2FE6EFD8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37492-056C-4DFF-9762-86EF2DF9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BB2D-812C-454E-84A3-CFF5AA1E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1648-57B6-4EBA-B31E-05C49221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669FF-8A71-4E7C-8381-77432478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BBFE-1F81-4594-AE52-3D6FB8D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A6626-8A70-46F1-A5C1-7718F6CB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F1000-6072-4013-83C1-5D476A17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9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4708-5A63-40A2-8316-3C318796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77353-6E2A-4FA9-BE11-84C7AC83A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2DDF7-B419-45BE-9715-BA4D8DBE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5BC3-2F22-481A-BCAB-49413505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BDE39-037B-412D-B212-EE935F0D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29068-51E3-427A-851C-3D6B0FBD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14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C2191-3075-4F5E-925D-50BF49BA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E38EC-C4B5-4840-8C06-86CFCBEF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A547-2377-4694-96B0-E2C890C5B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2D9A-C0B0-499D-A76D-23976E95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F38D-45E2-4BB8-BFFD-4551EC225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8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EA8DF-3106-46D6-B86A-97A5FB4B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0C26-F131-41FC-A52C-424C5CCB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4DE7-F97E-4156-8A98-1C6418F6E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FC87-C0FD-4B11-80B1-37E620CB2DA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E40E-CC25-431A-8A56-E9E6A44DD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DB5D-B865-4093-AF4C-F0C1727C8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FDD8-D3C1-468C-B8C6-D30FD02ED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3BD04-B83F-4EFA-B78F-EBC8D795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495C9-6699-4EB0-8715-C72B48F1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A5D6-CF64-4B6A-B6D3-A1D89479E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5413-93BB-4509-A0D1-73D3648B6655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056B-B8A9-45B6-94E1-B89D1C7B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A27EF-39E9-4519-838F-ADD243995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F770-4BE2-444C-9C1A-FF81627F3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2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rror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www.dreamstime.com/royalty-free-stock-images-grunge-office-stamp-correct-image3089029" TargetMode="Externa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dreamstime.com/royalty-free-stock-images-grunge-office-stamp-correct-image3089029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://fwtc.wordpress.com/2010/08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9053A-8D07-4133-93F3-0A7C3D259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96" y="2771435"/>
            <a:ext cx="6860876" cy="28250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B32D45-3BCD-43C6-8F4E-A49FE3ED23FE}"/>
              </a:ext>
            </a:extLst>
          </p:cNvPr>
          <p:cNvSpPr/>
          <p:nvPr/>
        </p:nvSpPr>
        <p:spPr>
          <a:xfrm>
            <a:off x="1445706" y="618978"/>
            <a:ext cx="628825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Colombo Xamarin Meetup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68B2E-3FE7-49E9-9451-5AD25E36AAE6}"/>
              </a:ext>
            </a:extLst>
          </p:cNvPr>
          <p:cNvSpPr/>
          <p:nvPr/>
        </p:nvSpPr>
        <p:spPr>
          <a:xfrm>
            <a:off x="1064799" y="1892588"/>
            <a:ext cx="7050071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Session : Resources and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94736-F8E3-4313-960C-7A7CD4A63A3B}"/>
              </a:ext>
            </a:extLst>
          </p:cNvPr>
          <p:cNvSpPr/>
          <p:nvPr/>
        </p:nvSpPr>
        <p:spPr>
          <a:xfrm>
            <a:off x="3398619" y="5890573"/>
            <a:ext cx="29659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: Buddhima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Kudagama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909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54EB0-6FE4-4D90-9B8C-71AFBAE130CD}"/>
              </a:ext>
            </a:extLst>
          </p:cNvPr>
          <p:cNvSpPr txBox="1"/>
          <p:nvPr/>
        </p:nvSpPr>
        <p:spPr>
          <a:xfrm>
            <a:off x="886264" y="731521"/>
            <a:ext cx="7315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Resource can be set using </a:t>
            </a:r>
            <a:r>
              <a:rPr lang="en-GB" sz="3600" b="1" dirty="0">
                <a:solidFill>
                  <a:srgbClr val="7030A0"/>
                </a:solidFill>
              </a:rPr>
              <a:t>code behind</a:t>
            </a:r>
            <a:r>
              <a:rPr lang="en-GB" sz="3600" dirty="0"/>
              <a:t> using… </a:t>
            </a:r>
          </a:p>
          <a:p>
            <a:r>
              <a:rPr lang="en-GB" sz="4000" b="1" dirty="0" err="1">
                <a:solidFill>
                  <a:srgbClr val="C00000"/>
                </a:solidFill>
              </a:rPr>
              <a:t>SetDynamicResource</a:t>
            </a:r>
            <a:r>
              <a:rPr lang="en-GB" sz="4000" b="1" dirty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BD89B-DDA5-4C46-BB63-08AAC9AB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0" y="2926080"/>
            <a:ext cx="8003712" cy="1107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C2FD07-7C4E-4C58-8A36-EF05C0F8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49" y="5260018"/>
            <a:ext cx="6840427" cy="849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39A671-2A43-4D19-BA12-8F68075948A0}"/>
              </a:ext>
            </a:extLst>
          </p:cNvPr>
          <p:cNvSpPr/>
          <p:nvPr/>
        </p:nvSpPr>
        <p:spPr>
          <a:xfrm>
            <a:off x="886264" y="4597420"/>
            <a:ext cx="711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Resource can be modify in </a:t>
            </a:r>
            <a:r>
              <a:rPr lang="en-GB" sz="2800" b="1" dirty="0">
                <a:solidFill>
                  <a:srgbClr val="7030A0"/>
                </a:solidFill>
              </a:rPr>
              <a:t>code behind</a:t>
            </a:r>
            <a:r>
              <a:rPr lang="en-GB" sz="2800" dirty="0"/>
              <a:t> using… </a:t>
            </a:r>
          </a:p>
        </p:txBody>
      </p:sp>
    </p:spTree>
    <p:extLst>
      <p:ext uri="{BB962C8B-B14F-4D97-AF65-F5344CB8AC3E}">
        <p14:creationId xmlns:p14="http://schemas.microsoft.com/office/powerpoint/2010/main" val="3910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EC3637-C2C9-4C5D-A130-7BE0EE0EC212}"/>
              </a:ext>
            </a:extLst>
          </p:cNvPr>
          <p:cNvSpPr/>
          <p:nvPr/>
        </p:nvSpPr>
        <p:spPr>
          <a:xfrm>
            <a:off x="703384" y="252270"/>
            <a:ext cx="68131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consistent  UI </a:t>
            </a:r>
          </a:p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styles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D1AFC-8AE6-4E49-AEF3-F7EBDBCD03C1}"/>
              </a:ext>
            </a:extLst>
          </p:cNvPr>
          <p:cNvSpPr txBox="1"/>
          <p:nvPr/>
        </p:nvSpPr>
        <p:spPr>
          <a:xfrm>
            <a:off x="703384" y="2006596"/>
            <a:ext cx="801858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Style</a:t>
            </a:r>
            <a:r>
              <a:rPr lang="en-GB" sz="3600" dirty="0">
                <a:solidFill>
                  <a:srgbClr val="7030A0"/>
                </a:solidFill>
              </a:rPr>
              <a:t>…</a:t>
            </a:r>
          </a:p>
          <a:p>
            <a:pPr lvl="1"/>
            <a:r>
              <a:rPr lang="en-GB" sz="3600" dirty="0">
                <a:solidFill>
                  <a:schemeClr val="accent5">
                    <a:lumMod val="50000"/>
                  </a:schemeClr>
                </a:solidFill>
              </a:rPr>
              <a:t>A group of property </a:t>
            </a:r>
            <a:r>
              <a:rPr lang="en-GB" sz="3600" b="1" dirty="0">
                <a:solidFill>
                  <a:srgbClr val="C00000"/>
                </a:solidFill>
              </a:rPr>
              <a:t>settings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</a:rPr>
              <a:t> for a particular type</a:t>
            </a:r>
          </a:p>
          <a:p>
            <a:r>
              <a:rPr lang="en-GB" sz="3600" b="1" dirty="0">
                <a:solidFill>
                  <a:srgbClr val="7030A0"/>
                </a:solidFill>
              </a:rPr>
              <a:t>Setter…</a:t>
            </a:r>
          </a:p>
          <a:p>
            <a:pPr lvl="1"/>
            <a:r>
              <a:rPr lang="en-GB" sz="3600" dirty="0">
                <a:solidFill>
                  <a:schemeClr val="accent5">
                    <a:lumMod val="50000"/>
                  </a:schemeClr>
                </a:solidFill>
              </a:rPr>
              <a:t>Is a </a:t>
            </a:r>
            <a:r>
              <a:rPr lang="en-GB" sz="3600" b="1" dirty="0">
                <a:solidFill>
                  <a:schemeClr val="accent5">
                    <a:lumMod val="50000"/>
                  </a:schemeClr>
                </a:solidFill>
              </a:rPr>
              <a:t>container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</a:rPr>
              <a:t> for a property -&gt; </a:t>
            </a:r>
            <a:r>
              <a:rPr lang="en-GB" sz="3600" b="1" dirty="0">
                <a:solidFill>
                  <a:srgbClr val="C00000"/>
                </a:solidFill>
              </a:rPr>
              <a:t>key value pair</a:t>
            </a:r>
          </a:p>
          <a:p>
            <a:pPr lvl="1"/>
            <a:endParaRPr lang="en-GB" sz="3600" b="1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7030A0"/>
                </a:solidFill>
              </a:rPr>
              <a:t>Can apply </a:t>
            </a: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same style</a:t>
            </a:r>
            <a:r>
              <a:rPr lang="en-GB" sz="3200" b="1" dirty="0">
                <a:solidFill>
                  <a:srgbClr val="7030A0"/>
                </a:solidFill>
              </a:rPr>
              <a:t> to </a:t>
            </a: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many components</a:t>
            </a:r>
          </a:p>
        </p:txBody>
      </p:sp>
    </p:spTree>
    <p:extLst>
      <p:ext uri="{BB962C8B-B14F-4D97-AF65-F5344CB8AC3E}">
        <p14:creationId xmlns:p14="http://schemas.microsoft.com/office/powerpoint/2010/main" val="351835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9676A-54CF-4FFE-8DB5-8A1AA0FF936B}"/>
              </a:ext>
            </a:extLst>
          </p:cNvPr>
          <p:cNvSpPr/>
          <p:nvPr/>
        </p:nvSpPr>
        <p:spPr>
          <a:xfrm>
            <a:off x="824873" y="674301"/>
            <a:ext cx="69034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Styles has 2 main 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3021A-1F40-48F8-972B-0158186144C8}"/>
              </a:ext>
            </a:extLst>
          </p:cNvPr>
          <p:cNvSpPr txBox="1"/>
          <p:nvPr/>
        </p:nvSpPr>
        <p:spPr>
          <a:xfrm>
            <a:off x="824873" y="1800665"/>
            <a:ext cx="7812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600" b="1" dirty="0">
                <a:solidFill>
                  <a:srgbClr val="C00000"/>
                </a:solidFill>
              </a:rPr>
              <a:t>Result XAML is cleaner -&gt; </a:t>
            </a:r>
            <a:r>
              <a:rPr lang="en-GB" sz="3600" dirty="0"/>
              <a:t>one property setting instead of several lines/individual 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600" b="1" dirty="0">
                <a:solidFill>
                  <a:srgbClr val="C00000"/>
                </a:solidFill>
              </a:rPr>
              <a:t>Encourages consistency</a:t>
            </a:r>
          </a:p>
        </p:txBody>
      </p:sp>
    </p:spTree>
    <p:extLst>
      <p:ext uri="{BB962C8B-B14F-4D97-AF65-F5344CB8AC3E}">
        <p14:creationId xmlns:p14="http://schemas.microsoft.com/office/powerpoint/2010/main" val="103423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5D3065-E0E2-453B-8882-4D3D7F65CA1F}"/>
              </a:ext>
            </a:extLst>
          </p:cNvPr>
          <p:cNvSpPr/>
          <p:nvPr/>
        </p:nvSpPr>
        <p:spPr>
          <a:xfrm>
            <a:off x="762534" y="2052935"/>
            <a:ext cx="69606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Style with-out a </a:t>
            </a:r>
            <a:r>
              <a:rPr lang="en-US" sz="40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x:key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property has a special meaning…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AFD42-B701-425C-B71A-5F7F5717B7C1}"/>
              </a:ext>
            </a:extLst>
          </p:cNvPr>
          <p:cNvSpPr txBox="1"/>
          <p:nvPr/>
        </p:nvSpPr>
        <p:spPr>
          <a:xfrm>
            <a:off x="762534" y="3854548"/>
            <a:ext cx="8170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rgbClr val="C00000"/>
                </a:solidFill>
              </a:rPr>
              <a:t>Becomes an implicit style </a:t>
            </a:r>
            <a:r>
              <a:rPr lang="en-GB" sz="3600" dirty="0"/>
              <a:t>- </a:t>
            </a:r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apply to all objects of the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target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600" b="1" dirty="0">
                <a:solidFill>
                  <a:srgbClr val="C00000"/>
                </a:solidFill>
              </a:rPr>
              <a:t>Implicit</a:t>
            </a:r>
            <a:r>
              <a:rPr lang="en-GB" sz="3600" dirty="0">
                <a:solidFill>
                  <a:srgbClr val="C00000"/>
                </a:solidFill>
              </a:rPr>
              <a:t> styles </a:t>
            </a:r>
            <a:r>
              <a:rPr lang="en-GB" sz="3600" dirty="0"/>
              <a:t>=&gt; </a:t>
            </a:r>
            <a:r>
              <a:rPr lang="en-GB" sz="3600" b="1" dirty="0">
                <a:solidFill>
                  <a:srgbClr val="7030A0"/>
                </a:solidFill>
              </a:rPr>
              <a:t>type</a:t>
            </a:r>
            <a:r>
              <a:rPr lang="en-GB" sz="3600" dirty="0"/>
              <a:t> </a:t>
            </a:r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should match </a:t>
            </a:r>
            <a:r>
              <a:rPr lang="en-GB" sz="3600" b="1" dirty="0">
                <a:solidFill>
                  <a:srgbClr val="7030A0"/>
                </a:solidFill>
              </a:rPr>
              <a:t>exactly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CE38-D171-4046-93FE-5D0480CC1548}"/>
              </a:ext>
            </a:extLst>
          </p:cNvPr>
          <p:cNvSpPr/>
          <p:nvPr/>
        </p:nvSpPr>
        <p:spPr>
          <a:xfrm>
            <a:off x="2422478" y="567353"/>
            <a:ext cx="36407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Implicit Styles</a:t>
            </a:r>
          </a:p>
        </p:txBody>
      </p:sp>
    </p:spTree>
    <p:extLst>
      <p:ext uri="{BB962C8B-B14F-4D97-AF65-F5344CB8AC3E}">
        <p14:creationId xmlns:p14="http://schemas.microsoft.com/office/powerpoint/2010/main" val="419302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C91A50-ABD4-470F-B27A-E5E5DACFBF3A}"/>
              </a:ext>
            </a:extLst>
          </p:cNvPr>
          <p:cNvSpPr txBox="1"/>
          <p:nvPr/>
        </p:nvSpPr>
        <p:spPr>
          <a:xfrm>
            <a:off x="872197" y="2152356"/>
            <a:ext cx="7666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600" b="1" dirty="0">
                <a:solidFill>
                  <a:srgbClr val="C00000"/>
                </a:solidFill>
              </a:rPr>
              <a:t>Explicit style </a:t>
            </a:r>
            <a:r>
              <a:rPr lang="en-GB" sz="3600" dirty="0"/>
              <a:t>=&gt;Target Type </a:t>
            </a:r>
            <a:r>
              <a:rPr lang="en-GB" sz="3600" b="1" dirty="0">
                <a:solidFill>
                  <a:srgbClr val="0070C0"/>
                </a:solidFill>
              </a:rPr>
              <a:t>should not </a:t>
            </a:r>
            <a:r>
              <a:rPr lang="en-GB" sz="3600" dirty="0"/>
              <a:t>match exactly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600" dirty="0"/>
              <a:t>Can apply to </a:t>
            </a:r>
            <a:r>
              <a:rPr lang="en-GB" sz="3600" b="1" dirty="0">
                <a:solidFill>
                  <a:srgbClr val="7030A0"/>
                </a:solidFill>
              </a:rPr>
              <a:t>all types</a:t>
            </a:r>
            <a:r>
              <a:rPr lang="en-GB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3600" dirty="0"/>
              <a:t>of controls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9CC8B-73EC-424C-8524-885951FFAE3D}"/>
              </a:ext>
            </a:extLst>
          </p:cNvPr>
          <p:cNvSpPr/>
          <p:nvPr/>
        </p:nvSpPr>
        <p:spPr>
          <a:xfrm>
            <a:off x="2462553" y="567353"/>
            <a:ext cx="35605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Explicit Styles</a:t>
            </a:r>
          </a:p>
        </p:txBody>
      </p:sp>
    </p:spTree>
    <p:extLst>
      <p:ext uri="{BB962C8B-B14F-4D97-AF65-F5344CB8AC3E}">
        <p14:creationId xmlns:p14="http://schemas.microsoft.com/office/powerpoint/2010/main" val="224869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269EC-2CEF-439B-8492-D72BBFDFD982}"/>
              </a:ext>
            </a:extLst>
          </p:cNvPr>
          <p:cNvSpPr txBox="1"/>
          <p:nvPr/>
        </p:nvSpPr>
        <p:spPr>
          <a:xfrm>
            <a:off x="900333" y="1442887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Inherit styles from an existing style</a:t>
            </a: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91A46F-FF1A-4A03-B0CA-07F77EAD944A}"/>
              </a:ext>
            </a:extLst>
          </p:cNvPr>
          <p:cNvSpPr/>
          <p:nvPr/>
        </p:nvSpPr>
        <p:spPr>
          <a:xfrm>
            <a:off x="2388608" y="519557"/>
            <a:ext cx="3860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Inherit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ABCFC-FCEE-4BBB-BB58-8AFFCC8F48AC}"/>
              </a:ext>
            </a:extLst>
          </p:cNvPr>
          <p:cNvSpPr txBox="1"/>
          <p:nvPr/>
        </p:nvSpPr>
        <p:spPr>
          <a:xfrm>
            <a:off x="2971601" y="2243222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err="1">
                <a:solidFill>
                  <a:srgbClr val="C00000"/>
                </a:solidFill>
              </a:rPr>
              <a:t>BasedOn</a:t>
            </a:r>
            <a:r>
              <a:rPr lang="en-GB" sz="3600" b="1" dirty="0">
                <a:solidFill>
                  <a:srgbClr val="C00000"/>
                </a:solidFill>
              </a:rPr>
              <a:t>=“{…}”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072BB-EB21-4ACC-8C35-DC5EBD910BBB}"/>
              </a:ext>
            </a:extLst>
          </p:cNvPr>
          <p:cNvSpPr txBox="1"/>
          <p:nvPr/>
        </p:nvSpPr>
        <p:spPr>
          <a:xfrm>
            <a:off x="900333" y="2950992"/>
            <a:ext cx="75543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4">
                    <a:lumMod val="75000"/>
                  </a:schemeClr>
                </a:solidFill>
              </a:rPr>
              <a:t>Only</a:t>
            </a:r>
            <a:r>
              <a:rPr lang="en-GB" sz="3200" b="1" dirty="0"/>
              <a:t> </a:t>
            </a: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</a:rPr>
              <a:t>Static Resources</a:t>
            </a:r>
            <a:r>
              <a:rPr lang="en-GB" sz="3200" b="1" dirty="0"/>
              <a:t> is allow to inherit base styles…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212C5-2AFA-4AAC-B7E2-E64406B52190}"/>
              </a:ext>
            </a:extLst>
          </p:cNvPr>
          <p:cNvSpPr txBox="1"/>
          <p:nvPr/>
        </p:nvSpPr>
        <p:spPr>
          <a:xfrm>
            <a:off x="900333" y="4151204"/>
            <a:ext cx="788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err="1">
                <a:solidFill>
                  <a:srgbClr val="C00000"/>
                </a:solidFill>
              </a:rPr>
              <a:t>BasedOn</a:t>
            </a:r>
            <a:r>
              <a:rPr lang="en-GB" sz="3600" b="1" dirty="0">
                <a:solidFill>
                  <a:srgbClr val="C00000"/>
                </a:solidFill>
              </a:rPr>
              <a:t>=</a:t>
            </a:r>
            <a:r>
              <a:rPr lang="en-GB" sz="3600" b="1" dirty="0">
                <a:solidFill>
                  <a:srgbClr val="0070C0"/>
                </a:solidFill>
              </a:rPr>
              <a:t>“</a:t>
            </a:r>
            <a:r>
              <a:rPr lang="en-GB" sz="3600" b="1" dirty="0">
                <a:solidFill>
                  <a:srgbClr val="C00000"/>
                </a:solidFill>
              </a:rPr>
              <a:t>{</a:t>
            </a:r>
            <a:r>
              <a:rPr lang="en-GB" sz="3600" b="1" dirty="0" err="1">
                <a:solidFill>
                  <a:schemeClr val="accent5">
                    <a:lumMod val="50000"/>
                  </a:schemeClr>
                </a:solidFill>
              </a:rPr>
              <a:t>StaticResource</a:t>
            </a:r>
            <a:r>
              <a:rPr lang="en-GB" sz="3600" b="1" dirty="0">
                <a:solidFill>
                  <a:srgbClr val="C00000"/>
                </a:solidFill>
              </a:rPr>
              <a:t>  </a:t>
            </a:r>
            <a:r>
              <a:rPr lang="en-GB" sz="3600" b="1" dirty="0" err="1">
                <a:solidFill>
                  <a:schemeClr val="accent6">
                    <a:lumMod val="75000"/>
                  </a:schemeClr>
                </a:solidFill>
              </a:rPr>
              <a:t>SomeStyle</a:t>
            </a:r>
            <a:r>
              <a:rPr lang="en-GB" sz="3600" b="1" dirty="0">
                <a:solidFill>
                  <a:srgbClr val="C00000"/>
                </a:solidFill>
              </a:rPr>
              <a:t>}</a:t>
            </a:r>
            <a:r>
              <a:rPr lang="en-GB" sz="3600" b="1" dirty="0">
                <a:solidFill>
                  <a:srgbClr val="0070C0"/>
                </a:solidFill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34F4E-2A63-4973-9B7A-1699DAC22C75}"/>
              </a:ext>
            </a:extLst>
          </p:cNvPr>
          <p:cNvSpPr txBox="1"/>
          <p:nvPr/>
        </p:nvSpPr>
        <p:spPr>
          <a:xfrm>
            <a:off x="997554" y="5729659"/>
            <a:ext cx="6642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>
                <a:solidFill>
                  <a:schemeClr val="accent2">
                    <a:lumMod val="50000"/>
                  </a:schemeClr>
                </a:solidFill>
              </a:rPr>
              <a:t>BasedOn</a:t>
            </a:r>
            <a:r>
              <a:rPr lang="en-GB" sz="2800" b="1" dirty="0">
                <a:solidFill>
                  <a:srgbClr val="C00000"/>
                </a:solidFill>
              </a:rPr>
              <a:t>=</a:t>
            </a:r>
            <a:r>
              <a:rPr lang="en-GB" sz="2800" b="1" dirty="0">
                <a:solidFill>
                  <a:srgbClr val="0070C0"/>
                </a:solidFill>
              </a:rPr>
              <a:t>“</a:t>
            </a:r>
            <a:r>
              <a:rPr lang="en-GB" sz="2800" b="1" dirty="0">
                <a:solidFill>
                  <a:srgbClr val="C00000"/>
                </a:solidFill>
              </a:rPr>
              <a:t>{</a:t>
            </a:r>
            <a:r>
              <a:rPr lang="en-GB" sz="2800" b="1" dirty="0" err="1">
                <a:solidFill>
                  <a:schemeClr val="accent2">
                    <a:lumMod val="75000"/>
                  </a:schemeClr>
                </a:solidFill>
              </a:rPr>
              <a:t>DynamicResource</a:t>
            </a:r>
            <a:r>
              <a:rPr lang="en-GB" sz="2800" b="1" dirty="0">
                <a:solidFill>
                  <a:srgbClr val="C00000"/>
                </a:solidFill>
              </a:rPr>
              <a:t>  </a:t>
            </a:r>
            <a:r>
              <a:rPr lang="en-GB" sz="2800" b="1" dirty="0" err="1">
                <a:solidFill>
                  <a:schemeClr val="accent6">
                    <a:lumMod val="75000"/>
                  </a:schemeClr>
                </a:solidFill>
              </a:rPr>
              <a:t>SomeStyle</a:t>
            </a:r>
            <a:r>
              <a:rPr lang="en-GB" sz="2800" b="1" dirty="0">
                <a:solidFill>
                  <a:srgbClr val="C00000"/>
                </a:solidFill>
              </a:rPr>
              <a:t>}</a:t>
            </a:r>
            <a:r>
              <a:rPr lang="en-GB" sz="2800" b="1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466BF-C74A-42D0-B29E-C2256FEE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0013" y="5630025"/>
            <a:ext cx="775543" cy="722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51468A-73DA-454B-AF49-87DADB6CBC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6214" b="18447"/>
          <a:stretch/>
        </p:blipFill>
        <p:spPr>
          <a:xfrm>
            <a:off x="3124591" y="4664911"/>
            <a:ext cx="2388383" cy="7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5E1CDF-9743-47C6-9D27-630583AEC221}"/>
              </a:ext>
            </a:extLst>
          </p:cNvPr>
          <p:cNvSpPr/>
          <p:nvPr/>
        </p:nvSpPr>
        <p:spPr>
          <a:xfrm>
            <a:off x="2686932" y="927520"/>
            <a:ext cx="50247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Blog :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xamarinsharp.com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031FF-852E-4043-9DE5-B042F47972DF}"/>
              </a:ext>
            </a:extLst>
          </p:cNvPr>
          <p:cNvSpPr/>
          <p:nvPr/>
        </p:nvSpPr>
        <p:spPr>
          <a:xfrm>
            <a:off x="2869808" y="1869553"/>
            <a:ext cx="455705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YouTube :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Xamarinsharp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D24D1-A247-4751-828B-CB41582C9FF2}"/>
              </a:ext>
            </a:extLst>
          </p:cNvPr>
          <p:cNvSpPr/>
          <p:nvPr/>
        </p:nvSpPr>
        <p:spPr>
          <a:xfrm>
            <a:off x="2686932" y="2811586"/>
            <a:ext cx="61056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Linkedin</a:t>
            </a:r>
            <a:r>
              <a: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Buddhima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Kudagama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BF42A-22AB-4FAA-988F-093E5AED4480}"/>
              </a:ext>
            </a:extLst>
          </p:cNvPr>
          <p:cNvSpPr/>
          <p:nvPr/>
        </p:nvSpPr>
        <p:spPr>
          <a:xfrm>
            <a:off x="2219697" y="4852855"/>
            <a:ext cx="595921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D67C5-9D7D-4FAD-84BB-3B796C465D65}"/>
              </a:ext>
            </a:extLst>
          </p:cNvPr>
          <p:cNvSpPr/>
          <p:nvPr/>
        </p:nvSpPr>
        <p:spPr>
          <a:xfrm>
            <a:off x="2686932" y="3753619"/>
            <a:ext cx="62841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Email :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kgbuddhima@gmail.com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F0B14-2F36-4350-BE0A-B5DD609D1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71" y="1135612"/>
            <a:ext cx="1758461" cy="1895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36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71623F-CEF6-4EA3-AAD1-4F41B5BD4B9A}"/>
              </a:ext>
            </a:extLst>
          </p:cNvPr>
          <p:cNvSpPr txBox="1"/>
          <p:nvPr/>
        </p:nvSpPr>
        <p:spPr>
          <a:xfrm>
            <a:off x="822961" y="1482012"/>
            <a:ext cx="67208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</a:t>
            </a:r>
            <a:r>
              <a:rPr lang="en-GB" sz="2400" b="1" dirty="0">
                <a:solidFill>
                  <a:srgbClr val="FF0000"/>
                </a:solidFill>
              </a:rPr>
              <a:t>Attributes</a:t>
            </a:r>
            <a:r>
              <a:rPr lang="en-GB" sz="2400" dirty="0"/>
              <a:t> in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Entire App </a:t>
            </a:r>
            <a:r>
              <a:rPr lang="en-GB" sz="2400" dirty="0"/>
              <a:t>creates =&gt; </a:t>
            </a:r>
            <a:r>
              <a:rPr lang="en-GB" sz="2400" dirty="0">
                <a:solidFill>
                  <a:srgbClr val="00B050"/>
                </a:solidFill>
              </a:rPr>
              <a:t>consistent look and feel</a:t>
            </a:r>
          </a:p>
          <a:p>
            <a:endParaRPr lang="en-GB" sz="2400" dirty="0"/>
          </a:p>
          <a:p>
            <a:r>
              <a:rPr lang="en-GB" sz="2700" b="1" dirty="0"/>
              <a:t>XF provides a way =&gt;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7030A0"/>
                </a:solidFill>
              </a:rPr>
              <a:t>Define values in one place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7030A0"/>
                </a:solidFill>
              </a:rPr>
              <a:t>Look them up in  anywhere</a:t>
            </a:r>
          </a:p>
          <a:p>
            <a:endParaRPr lang="en-US" sz="2400" dirty="0"/>
          </a:p>
          <a:p>
            <a:r>
              <a:rPr lang="en-US" sz="2700" b="1" dirty="0"/>
              <a:t>Does </a:t>
            </a:r>
            <a:r>
              <a:rPr lang="en-GB" sz="2700" b="1" dirty="0"/>
              <a:t>=&gt;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7030A0"/>
                </a:solidFill>
              </a:rPr>
              <a:t>Consistency across app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7030A0"/>
                </a:solidFill>
              </a:rPr>
              <a:t>Make update simple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7B67C-D855-4D0D-AA4F-309B4902D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3307024"/>
            <a:ext cx="3334716" cy="25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1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DD47E-186C-4F4C-B472-4BE0264CB81A}"/>
              </a:ext>
            </a:extLst>
          </p:cNvPr>
          <p:cNvSpPr txBox="1"/>
          <p:nvPr/>
        </p:nvSpPr>
        <p:spPr>
          <a:xfrm>
            <a:off x="928468" y="1448093"/>
            <a:ext cx="67841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Xamarin Forms allows…</a:t>
            </a:r>
            <a:endParaRPr lang="en-GB" sz="27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350" dirty="0">
              <a:solidFill>
                <a:srgbClr val="7030A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7030A0"/>
                </a:solidFill>
              </a:rPr>
              <a:t>Apply resources in </a:t>
            </a:r>
            <a:r>
              <a:rPr lang="en-GB" sz="2400" b="1" dirty="0">
                <a:solidFill>
                  <a:srgbClr val="7030A0"/>
                </a:solidFill>
              </a:rPr>
              <a:t>C#</a:t>
            </a:r>
            <a:r>
              <a:rPr lang="en-GB" sz="2400" dirty="0">
                <a:solidFill>
                  <a:srgbClr val="7030A0"/>
                </a:solidFill>
              </a:rPr>
              <a:t> code and </a:t>
            </a:r>
            <a:r>
              <a:rPr lang="en-GB" sz="2400" b="1" dirty="0">
                <a:solidFill>
                  <a:srgbClr val="7030A0"/>
                </a:solidFill>
              </a:rPr>
              <a:t>XAML</a:t>
            </a:r>
            <a:r>
              <a:rPr lang="en-GB" sz="2400" dirty="0">
                <a:solidFill>
                  <a:srgbClr val="7030A0"/>
                </a:solidFill>
              </a:rPr>
              <a:t>	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7030A0"/>
                </a:solidFill>
              </a:rPr>
              <a:t>Group</a:t>
            </a:r>
            <a:r>
              <a:rPr lang="en-GB" sz="2400" dirty="0">
                <a:solidFill>
                  <a:srgbClr val="7030A0"/>
                </a:solidFill>
              </a:rPr>
              <a:t> multiple settings into a Style</a:t>
            </a:r>
          </a:p>
          <a:p>
            <a:endParaRPr lang="en-GB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5DF2E-CFF6-4702-85E9-924F69E402B8}"/>
              </a:ext>
            </a:extLst>
          </p:cNvPr>
          <p:cNvSpPr txBox="1"/>
          <p:nvPr/>
        </p:nvSpPr>
        <p:spPr>
          <a:xfrm>
            <a:off x="928468" y="3111645"/>
            <a:ext cx="73644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/>
              <a:t>Advantages..</a:t>
            </a:r>
          </a:p>
          <a:p>
            <a:pPr marL="557213" indent="-557213">
              <a:buFont typeface="+mj-lt"/>
              <a:buAutoNum type="arabicPeriod"/>
            </a:pPr>
            <a:r>
              <a:rPr lang="en-GB" sz="2700" dirty="0">
                <a:solidFill>
                  <a:srgbClr val="7030A0"/>
                </a:solidFill>
              </a:rPr>
              <a:t>Avoid </a:t>
            </a:r>
            <a:r>
              <a:rPr lang="en-GB" sz="2700" dirty="0"/>
              <a:t>-&gt;</a:t>
            </a:r>
            <a:r>
              <a:rPr lang="en-GB" sz="2700" dirty="0">
                <a:solidFill>
                  <a:srgbClr val="7030A0"/>
                </a:solidFill>
              </a:rPr>
              <a:t> Duplicate XAML with resources</a:t>
            </a:r>
          </a:p>
          <a:p>
            <a:pPr marL="557213" indent="-557213">
              <a:buFont typeface="+mj-lt"/>
              <a:buAutoNum type="arabicPeriod"/>
            </a:pPr>
            <a:r>
              <a:rPr lang="en-GB" sz="2700" dirty="0">
                <a:solidFill>
                  <a:srgbClr val="7030A0"/>
                </a:solidFill>
              </a:rPr>
              <a:t>Create </a:t>
            </a:r>
            <a:r>
              <a:rPr lang="en-GB" sz="2700" dirty="0"/>
              <a:t>-&gt;</a:t>
            </a:r>
            <a:r>
              <a:rPr lang="en-GB" sz="2700" dirty="0">
                <a:solidFill>
                  <a:srgbClr val="7030A0"/>
                </a:solidFill>
              </a:rPr>
              <a:t> consistent UI with style</a:t>
            </a:r>
          </a:p>
          <a:p>
            <a:pPr marL="557213" indent="-557213">
              <a:buFont typeface="+mj-lt"/>
              <a:buAutoNum type="arabicPeriod"/>
            </a:pPr>
            <a:r>
              <a:rPr lang="en-GB" sz="2700" dirty="0">
                <a:solidFill>
                  <a:srgbClr val="7030A0"/>
                </a:solidFill>
              </a:rPr>
              <a:t>Resources and styles </a:t>
            </a:r>
            <a:r>
              <a:rPr lang="en-GB" sz="2700" dirty="0">
                <a:solidFill>
                  <a:schemeClr val="accent2">
                    <a:lumMod val="75000"/>
                  </a:schemeClr>
                </a:solidFill>
              </a:rPr>
              <a:t>available across entire app</a:t>
            </a:r>
          </a:p>
          <a:p>
            <a:pPr marL="557213" indent="-557213">
              <a:buFont typeface="+mj-lt"/>
              <a:buAutoNum type="arabicPeriod"/>
            </a:pPr>
            <a:r>
              <a:rPr lang="en-GB" sz="2700" dirty="0">
                <a:solidFill>
                  <a:srgbClr val="7030A0"/>
                </a:solidFill>
              </a:rPr>
              <a:t>User accessibility choice with </a:t>
            </a:r>
            <a:r>
              <a:rPr lang="en-GB" sz="2700" dirty="0">
                <a:solidFill>
                  <a:schemeClr val="accent4">
                    <a:lumMod val="50000"/>
                  </a:schemeClr>
                </a:solidFill>
              </a:rPr>
              <a:t>built-in styles</a:t>
            </a:r>
          </a:p>
        </p:txBody>
      </p:sp>
    </p:spTree>
    <p:extLst>
      <p:ext uri="{BB962C8B-B14F-4D97-AF65-F5344CB8AC3E}">
        <p14:creationId xmlns:p14="http://schemas.microsoft.com/office/powerpoint/2010/main" val="400402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293EBE-34C9-4686-A0CC-9821B7EA1EFD}"/>
              </a:ext>
            </a:extLst>
          </p:cNvPr>
          <p:cNvSpPr/>
          <p:nvPr/>
        </p:nvSpPr>
        <p:spPr>
          <a:xfrm>
            <a:off x="1436491" y="505488"/>
            <a:ext cx="5623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Adding Inline styles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D22B1-8BFC-4F07-AC82-042762170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91" y="1772529"/>
            <a:ext cx="2393706" cy="425547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DAA97E-2F9B-407B-A749-6FA3DC5E0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74" y="1772529"/>
            <a:ext cx="2393706" cy="425547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C458A73-2525-414B-B4DF-2EAE5BE31872}"/>
              </a:ext>
            </a:extLst>
          </p:cNvPr>
          <p:cNvSpPr/>
          <p:nvPr/>
        </p:nvSpPr>
        <p:spPr>
          <a:xfrm>
            <a:off x="4248447" y="3516923"/>
            <a:ext cx="1111344" cy="57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5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A6F641-E2E5-43EF-A84C-F38EF68B5368}"/>
              </a:ext>
            </a:extLst>
          </p:cNvPr>
          <p:cNvSpPr/>
          <p:nvPr/>
        </p:nvSpPr>
        <p:spPr>
          <a:xfrm>
            <a:off x="2310211" y="1225816"/>
            <a:ext cx="4164859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Symbolic constants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116EB-2100-4FCC-9094-5F40DE952A7C}"/>
              </a:ext>
            </a:extLst>
          </p:cNvPr>
          <p:cNvSpPr txBox="1"/>
          <p:nvPr/>
        </p:nvSpPr>
        <p:spPr>
          <a:xfrm>
            <a:off x="675250" y="2038936"/>
            <a:ext cx="7174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100" b="1" dirty="0">
                <a:solidFill>
                  <a:schemeClr val="accent2">
                    <a:lumMod val="75000"/>
                  </a:schemeClr>
                </a:solidFill>
              </a:rPr>
              <a:t>Substitute</a:t>
            </a:r>
            <a:r>
              <a:rPr lang="en-GB" sz="2100" dirty="0"/>
              <a:t> for a </a:t>
            </a:r>
            <a:r>
              <a:rPr lang="en-GB" sz="2100" dirty="0">
                <a:solidFill>
                  <a:srgbClr val="7030A0"/>
                </a:solidFill>
              </a:rPr>
              <a:t>sequence of character </a:t>
            </a:r>
            <a:r>
              <a:rPr lang="en-GB" sz="2100" dirty="0"/>
              <a:t>that 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cannot be changed.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80FDE-390C-4D21-82FC-6DF4705DBD34}"/>
              </a:ext>
            </a:extLst>
          </p:cNvPr>
          <p:cNvSpPr txBox="1"/>
          <p:nvPr/>
        </p:nvSpPr>
        <p:spPr>
          <a:xfrm>
            <a:off x="675249" y="2875140"/>
            <a:ext cx="7174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/>
              <a:t>Advantages..</a:t>
            </a:r>
          </a:p>
          <a:p>
            <a:endParaRPr lang="en-GB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7030A0"/>
                </a:solidFill>
              </a:rPr>
              <a:t>Descriptive Name </a:t>
            </a:r>
          </a:p>
          <a:p>
            <a:r>
              <a:rPr lang="en-GB" sz="2400" dirty="0"/>
              <a:t>	ex: “</a:t>
            </a:r>
            <a:r>
              <a:rPr lang="en-GB" sz="2400" dirty="0" err="1">
                <a:solidFill>
                  <a:schemeClr val="accent4">
                    <a:lumMod val="50000"/>
                  </a:schemeClr>
                </a:solidFill>
              </a:rPr>
              <a:t>HeaderTextStyle</a:t>
            </a:r>
            <a:r>
              <a:rPr lang="en-GB" sz="2400" dirty="0"/>
              <a:t>”,”</a:t>
            </a:r>
            <a:r>
              <a:rPr lang="en-GB" sz="2400" dirty="0" err="1">
                <a:solidFill>
                  <a:schemeClr val="accent4">
                    <a:lumMod val="50000"/>
                  </a:schemeClr>
                </a:solidFill>
              </a:rPr>
              <a:t>PasswordStyl</a:t>
            </a:r>
            <a:r>
              <a:rPr lang="en-GB" sz="2400" dirty="0" err="1"/>
              <a:t>e</a:t>
            </a:r>
            <a:r>
              <a:rPr lang="en-GB" sz="2400" dirty="0"/>
              <a:t>”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7030A0"/>
                </a:solidFill>
              </a:rPr>
              <a:t>Value is defined in one place</a:t>
            </a:r>
          </a:p>
          <a:p>
            <a:endParaRPr lang="en-GB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FE3E7-28C7-4E04-9A8E-764C1770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" y="4792494"/>
            <a:ext cx="8229600" cy="105100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68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27490-DA29-425E-8C87-C9001D6C8928}"/>
              </a:ext>
            </a:extLst>
          </p:cNvPr>
          <p:cNvSpPr txBox="1"/>
          <p:nvPr/>
        </p:nvSpPr>
        <p:spPr>
          <a:xfrm>
            <a:off x="956603" y="445771"/>
            <a:ext cx="6657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700" b="1" dirty="0">
                <a:solidFill>
                  <a:srgbClr val="002060"/>
                </a:solidFill>
              </a:rPr>
              <a:t>XAML allows </a:t>
            </a:r>
            <a:r>
              <a:rPr lang="en-GB" sz="2700" dirty="0">
                <a:solidFill>
                  <a:srgbClr val="7030A0"/>
                </a:solidFill>
              </a:rPr>
              <a:t>- Store styles in a </a:t>
            </a:r>
            <a:r>
              <a:rPr lang="en-GB" sz="2700" dirty="0">
                <a:solidFill>
                  <a:srgbClr val="C00000"/>
                </a:solidFill>
              </a:rPr>
              <a:t>shared dictionary </a:t>
            </a:r>
            <a:r>
              <a:rPr lang="en-GB" sz="2700" dirty="0">
                <a:solidFill>
                  <a:srgbClr val="7030A0"/>
                </a:solidFill>
              </a:rPr>
              <a:t>(</a:t>
            </a:r>
            <a:r>
              <a:rPr lang="en-GB" sz="2700" dirty="0">
                <a:solidFill>
                  <a:srgbClr val="00B050"/>
                </a:solidFill>
              </a:rPr>
              <a:t>Key-Value pair</a:t>
            </a:r>
            <a:r>
              <a:rPr lang="en-GB" sz="2700" dirty="0">
                <a:solidFill>
                  <a:srgbClr val="7030A0"/>
                </a:solidFill>
              </a:rPr>
              <a:t>) and look them up everywhere.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45272-6D9B-480C-ACA3-5CC6F0FE0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9" y="1930327"/>
            <a:ext cx="6818930" cy="3163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167EA2-BFF9-40A7-B149-9DF1F078A074}"/>
              </a:ext>
            </a:extLst>
          </p:cNvPr>
          <p:cNvSpPr txBox="1"/>
          <p:nvPr/>
        </p:nvSpPr>
        <p:spPr>
          <a:xfrm>
            <a:off x="956603" y="5458264"/>
            <a:ext cx="6879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2060"/>
                </a:solidFill>
              </a:rPr>
              <a:t>Every page can have resource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2060"/>
                </a:solidFill>
              </a:rPr>
              <a:t>Can create by C# code or XAML</a:t>
            </a:r>
          </a:p>
        </p:txBody>
      </p:sp>
    </p:spTree>
    <p:extLst>
      <p:ext uri="{BB962C8B-B14F-4D97-AF65-F5344CB8AC3E}">
        <p14:creationId xmlns:p14="http://schemas.microsoft.com/office/powerpoint/2010/main" val="190835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E8B90-F5C2-4D59-9E51-FA7EF01472CF}"/>
              </a:ext>
            </a:extLst>
          </p:cNvPr>
          <p:cNvSpPr txBox="1"/>
          <p:nvPr/>
        </p:nvSpPr>
        <p:spPr>
          <a:xfrm>
            <a:off x="661180" y="689316"/>
            <a:ext cx="78216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Page’s Resource property is </a:t>
            </a:r>
            <a:r>
              <a:rPr lang="en-GB" sz="2800" b="1" dirty="0">
                <a:solidFill>
                  <a:srgbClr val="FF0000"/>
                </a:solidFill>
              </a:rPr>
              <a:t>null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7030A0"/>
                </a:solidFill>
              </a:rPr>
              <a:t>by default.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So we have to create an object of Resource 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Resources are most often create by </a:t>
            </a:r>
            <a:r>
              <a:rPr lang="en-GB" sz="2400" b="1" dirty="0">
                <a:solidFill>
                  <a:srgbClr val="FF0000"/>
                </a:solidFill>
              </a:rPr>
              <a:t>XAML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AC0F1-FC09-4253-9DF9-4E7079937B35}"/>
              </a:ext>
            </a:extLst>
          </p:cNvPr>
          <p:cNvSpPr txBox="1"/>
          <p:nvPr/>
        </p:nvSpPr>
        <p:spPr>
          <a:xfrm>
            <a:off x="661180" y="2660541"/>
            <a:ext cx="8004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Resource names …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GB" sz="2800" dirty="0">
                <a:solidFill>
                  <a:srgbClr val="FF0000"/>
                </a:solidFill>
              </a:rPr>
              <a:t>should be based </a:t>
            </a:r>
            <a:r>
              <a:rPr lang="en-GB" sz="2800">
                <a:solidFill>
                  <a:srgbClr val="FF0000"/>
                </a:solidFill>
              </a:rPr>
              <a:t>on use</a:t>
            </a:r>
            <a:r>
              <a:rPr lang="en-GB" sz="2800"/>
              <a:t>, </a:t>
            </a:r>
            <a:endParaRPr lang="en-GB" sz="2800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GB" sz="2800" dirty="0">
                <a:solidFill>
                  <a:srgbClr val="7030A0"/>
                </a:solidFill>
              </a:rPr>
              <a:t>Not value</a:t>
            </a:r>
          </a:p>
          <a:p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A4F35-1E5F-47E6-BC35-5FBCF59D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5" y="4647714"/>
            <a:ext cx="8438269" cy="1716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F724E-0659-4A48-B575-EB95F7A18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74189" y="5872021"/>
            <a:ext cx="1941343" cy="756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024E9-7103-41DD-B35A-1355A5B4FC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6214" b="18447"/>
          <a:stretch/>
        </p:blipFill>
        <p:spPr>
          <a:xfrm>
            <a:off x="6094434" y="3576780"/>
            <a:ext cx="2388383" cy="7139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AFAB9-9BA8-460C-AD06-D92A1FF81CC0}"/>
              </a:ext>
            </a:extLst>
          </p:cNvPr>
          <p:cNvCxnSpPr>
            <a:cxnSpLocks/>
          </p:cNvCxnSpPr>
          <p:nvPr/>
        </p:nvCxnSpPr>
        <p:spPr>
          <a:xfrm flipH="1">
            <a:off x="2729132" y="3933758"/>
            <a:ext cx="3365302" cy="54266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7D7597-9E57-4DDE-B508-6BDCD740E807}"/>
              </a:ext>
            </a:extLst>
          </p:cNvPr>
          <p:cNvCxnSpPr>
            <a:cxnSpLocks/>
          </p:cNvCxnSpPr>
          <p:nvPr/>
        </p:nvCxnSpPr>
        <p:spPr>
          <a:xfrm flipH="1" flipV="1">
            <a:off x="2729133" y="5563954"/>
            <a:ext cx="3365301" cy="73837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0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B6454-316F-4EAD-97FC-53F0F1F9CDAF}"/>
              </a:ext>
            </a:extLst>
          </p:cNvPr>
          <p:cNvSpPr txBox="1"/>
          <p:nvPr/>
        </p:nvSpPr>
        <p:spPr>
          <a:xfrm>
            <a:off x="745589" y="633047"/>
            <a:ext cx="7188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Resource dictionary allow to </a:t>
            </a:r>
            <a:r>
              <a:rPr lang="en-GB" sz="3200" b="1" dirty="0">
                <a:solidFill>
                  <a:srgbClr val="7030A0"/>
                </a:solidFill>
              </a:rPr>
              <a:t>store any object</a:t>
            </a:r>
            <a:r>
              <a:rPr lang="en-GB" sz="3200" dirty="0"/>
              <a:t> even </a:t>
            </a:r>
            <a:r>
              <a:rPr lang="en-GB" sz="3200" b="1" dirty="0" err="1">
                <a:solidFill>
                  <a:srgbClr val="C00000"/>
                </a:solidFill>
              </a:rPr>
              <a:t>OnPlatform</a:t>
            </a:r>
            <a:r>
              <a:rPr lang="en-GB" sz="3200" dirty="0"/>
              <a:t> object.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B5F0D-7BF6-4FB4-A9F8-6527DE06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9" y="1842355"/>
            <a:ext cx="4105275" cy="204787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3460C1-9D1E-49FF-B97D-19B7DA440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83146"/>
              </p:ext>
            </p:extLst>
          </p:nvPr>
        </p:nvGraphicFramePr>
        <p:xfrm>
          <a:off x="422031" y="3890230"/>
          <a:ext cx="8299938" cy="2743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487594">
                  <a:extLst>
                    <a:ext uri="{9D8B030D-6E8A-4147-A177-3AD203B41FA5}">
                      <a16:colId xmlns:a16="http://schemas.microsoft.com/office/drawing/2014/main" val="3993109242"/>
                    </a:ext>
                  </a:extLst>
                </a:gridCol>
                <a:gridCol w="3812344">
                  <a:extLst>
                    <a:ext uri="{9D8B030D-6E8A-4147-A177-3AD203B41FA5}">
                      <a16:colId xmlns:a16="http://schemas.microsoft.com/office/drawing/2014/main" val="2182697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Static Resource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Dynamic Resource</a:t>
                      </a:r>
                      <a:endParaRPr lang="en-GB" sz="2400" b="1" dirty="0"/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63176"/>
                  </a:ext>
                </a:extLst>
              </a:tr>
              <a:tr h="11725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dirty="0"/>
                        <a:t>does not update values when update the value in the dictionary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dirty="0"/>
                        <a:t>key is not in dictionary -&gt; </a:t>
                      </a:r>
                      <a:r>
                        <a:rPr lang="en-GB" sz="2400" b="0" dirty="0">
                          <a:solidFill>
                            <a:srgbClr val="002060"/>
                          </a:solidFill>
                        </a:rPr>
                        <a:t>runtime exception </a:t>
                      </a:r>
                      <a:r>
                        <a:rPr lang="en-GB" sz="2400" b="0" dirty="0"/>
                        <a:t>thrown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Update values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No exceptio</a:t>
                      </a:r>
                      <a:r>
                        <a:rPr lang="en-US" sz="2400" dirty="0"/>
                        <a:t>n throws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30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4963C-42B1-4325-B214-7BDBBB98C66B}"/>
              </a:ext>
            </a:extLst>
          </p:cNvPr>
          <p:cNvSpPr/>
          <p:nvPr/>
        </p:nvSpPr>
        <p:spPr>
          <a:xfrm>
            <a:off x="1305134" y="533625"/>
            <a:ext cx="563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Dynamic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93161-E25F-44AC-BE7D-6E0543B61CFF}"/>
              </a:ext>
            </a:extLst>
          </p:cNvPr>
          <p:cNvSpPr txBox="1"/>
          <p:nvPr/>
        </p:nvSpPr>
        <p:spPr>
          <a:xfrm>
            <a:off x="689318" y="1603718"/>
            <a:ext cx="81029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Change the look of the UI at runtime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Update resources </a:t>
            </a:r>
            <a:r>
              <a:rPr lang="en-GB" sz="2800" dirty="0">
                <a:solidFill>
                  <a:srgbClr val="C00000"/>
                </a:solidFill>
              </a:rPr>
              <a:t>after the application has started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no exception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GB" sz="3200" b="1" dirty="0"/>
              <a:t>Dynamic Resources does …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rgbClr val="7030A0"/>
                </a:solidFill>
              </a:rPr>
              <a:t>Load resource values when the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target is created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rgbClr val="7030A0"/>
                </a:solidFill>
              </a:rPr>
              <a:t>Listen to the dictionary value changes and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updates the UI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F3CA9-0932-4357-BA9E-8E73F3337DDF}"/>
              </a:ext>
            </a:extLst>
          </p:cNvPr>
          <p:cNvSpPr txBox="1"/>
          <p:nvPr/>
        </p:nvSpPr>
        <p:spPr>
          <a:xfrm>
            <a:off x="689318" y="5266259"/>
            <a:ext cx="792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It leaves the property </a:t>
            </a:r>
            <a:r>
              <a:rPr lang="en-GB" sz="2400" b="1" dirty="0">
                <a:solidFill>
                  <a:srgbClr val="C00000"/>
                </a:solidFill>
              </a:rPr>
              <a:t>un-set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DR has created to handle resources when the </a:t>
            </a:r>
            <a:r>
              <a:rPr lang="en-GB" sz="2400" b="1" dirty="0">
                <a:solidFill>
                  <a:srgbClr val="C00000"/>
                </a:solidFill>
              </a:rPr>
              <a:t>resources is not available at the start up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05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456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Office Theme</vt:lpstr>
      <vt:lpstr>Custom Design</vt:lpstr>
      <vt:lpstr>Storyboard Layouts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Buddhima</dc:creator>
  <cp:lastModifiedBy>Buddhima</cp:lastModifiedBy>
  <cp:revision>118</cp:revision>
  <dcterms:created xsi:type="dcterms:W3CDTF">2017-10-29T04:16:12Z</dcterms:created>
  <dcterms:modified xsi:type="dcterms:W3CDTF">2017-10-31T13:21:42Z</dcterms:modified>
</cp:coreProperties>
</file>