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0C6EA5"/>
    <a:srgbClr val="F2B800"/>
    <a:srgbClr val="474B53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160" y="72"/>
      </p:cViewPr>
      <p:guideLst>
        <p:guide pos="2160"/>
        <p:guide orient="horz" pos="2880"/>
        <p:guide pos="3589"/>
        <p:guide orient="horz" pos="2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ru-RU" smtClean="0"/>
              <a:t>30.06.2018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ru-RU" smtClean="0"/>
              <a:t>30.06.2018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859" y="0"/>
            <a:ext cx="619200" cy="1295400"/>
          </a:xfrm>
          <a:solidFill>
            <a:schemeClr val="bg2"/>
          </a:solidFill>
        </p:spPr>
        <p:txBody>
          <a:bodyPr lIns="72000" tIns="108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THE AGE OF</a:t>
            </a:r>
            <a:endParaRPr lang="ru-RU" dirty="0"/>
          </a:p>
        </p:txBody>
      </p:sp>
      <p:sp>
        <p:nvSpPr>
          <p:cNvPr id="29" name="Title 28">
            <a:extLst>
              <a:ext uri="{FF2B5EF4-FFF2-40B4-BE49-F238E27FC236}">
                <a16:creationId xmlns=""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90" y="299964"/>
            <a:ext cx="5915025" cy="1039695"/>
          </a:xfrm>
        </p:spPr>
        <p:txBody>
          <a:bodyPr lIns="0" tIns="0" rIns="0" bIns="0">
            <a:noAutofit/>
          </a:bodyPr>
          <a:lstStyle>
            <a:lvl1pPr algn="r">
              <a:defRPr sz="953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traight Connector 147"/>
          <p:cNvCxnSpPr>
            <a:stCxn id="114" idx="3"/>
            <a:endCxn id="113" idx="7"/>
          </p:cNvCxnSpPr>
          <p:nvPr/>
        </p:nvCxnSpPr>
        <p:spPr>
          <a:xfrm flipH="1">
            <a:off x="3747006" y="1886784"/>
            <a:ext cx="1249970" cy="1359702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14" idx="5"/>
            <a:endCxn id="112" idx="7"/>
          </p:cNvCxnSpPr>
          <p:nvPr/>
        </p:nvCxnSpPr>
        <p:spPr>
          <a:xfrm>
            <a:off x="6330080" y="1886784"/>
            <a:ext cx="40089" cy="184816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10" idx="5"/>
            <a:endCxn id="112" idx="1"/>
          </p:cNvCxnSpPr>
          <p:nvPr/>
        </p:nvCxnSpPr>
        <p:spPr>
          <a:xfrm>
            <a:off x="4245208" y="1922987"/>
            <a:ext cx="1112660" cy="181196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10" idx="3"/>
            <a:endCxn id="113" idx="1"/>
          </p:cNvCxnSpPr>
          <p:nvPr/>
        </p:nvCxnSpPr>
        <p:spPr>
          <a:xfrm flipH="1">
            <a:off x="2734705" y="1922987"/>
            <a:ext cx="353285" cy="1323499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0B18341-EF25-422E-9244-875589C1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819" y="106681"/>
            <a:ext cx="998321" cy="1295400"/>
          </a:xfrm>
        </p:spPr>
        <p:txBody>
          <a:bodyPr/>
          <a:lstStyle/>
          <a:p>
            <a:r>
              <a:rPr lang="en-US" dirty="0" err="1" smtClean="0"/>
              <a:t>Inernet</a:t>
            </a:r>
            <a:r>
              <a:rPr lang="en-US" dirty="0" smtClean="0"/>
              <a:t> of Things &amp; Big Data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F345E3D-A2D8-410A-AB73-7095D6AF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41" y="118693"/>
            <a:ext cx="5915025" cy="1039695"/>
          </a:xfrm>
        </p:spPr>
        <p:txBody>
          <a:bodyPr/>
          <a:lstStyle/>
          <a:p>
            <a:r>
              <a:rPr lang="en-US" sz="3600" b="1" spc="-150" dirty="0" smtClean="0"/>
              <a:t>TOWARDS A TAXONOMY FOR DATA MINING IN </a:t>
            </a:r>
            <a:r>
              <a:rPr lang="en-US" sz="3600" b="1" spc="-150" dirty="0" err="1" smtClean="0"/>
              <a:t>IoT</a:t>
            </a:r>
            <a:endParaRPr lang="ru-RU" sz="3600" dirty="0"/>
          </a:p>
        </p:txBody>
      </p:sp>
      <p:cxnSp>
        <p:nvCxnSpPr>
          <p:cNvPr id="11" name="Straight Connector 10" descr="decorative elemenets">
            <a:extLst>
              <a:ext uri="{FF2B5EF4-FFF2-40B4-BE49-F238E27FC236}">
                <a16:creationId xmlns="" xmlns:a16="http://schemas.microsoft.com/office/drawing/2014/main" id="{8AFD8409-659A-47FE-87DF-D10DBDEEE966}"/>
              </a:ext>
            </a:extLst>
          </p:cNvPr>
          <p:cNvCxnSpPr>
            <a:cxnSpLocks/>
          </p:cNvCxnSpPr>
          <p:nvPr/>
        </p:nvCxnSpPr>
        <p:spPr>
          <a:xfrm flipH="1" flipV="1">
            <a:off x="2260469" y="1485900"/>
            <a:ext cx="32730" cy="7566662"/>
          </a:xfrm>
          <a:prstGeom prst="line">
            <a:avLst/>
          </a:prstGeom>
          <a:ln w="95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 descr="decorative elemenets">
            <a:extLst>
              <a:ext uri="{FF2B5EF4-FFF2-40B4-BE49-F238E27FC236}">
                <a16:creationId xmlns="" xmlns:a16="http://schemas.microsoft.com/office/drawing/2014/main" id="{B367E397-6F3B-494D-A4C2-45022E3B9204}"/>
              </a:ext>
            </a:extLst>
          </p:cNvPr>
          <p:cNvSpPr/>
          <p:nvPr/>
        </p:nvSpPr>
        <p:spPr>
          <a:xfrm>
            <a:off x="2398891" y="5902863"/>
            <a:ext cx="1932551" cy="13803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ext Placeholder 19">
            <a:extLst>
              <a:ext uri="{FF2B5EF4-FFF2-40B4-BE49-F238E27FC236}">
                <a16:creationId xmlns="" xmlns:a16="http://schemas.microsoft.com/office/drawing/2014/main" id="{5E612105-F249-4371-9239-D2FD08CA61C0}"/>
              </a:ext>
            </a:extLst>
          </p:cNvPr>
          <p:cNvSpPr txBox="1">
            <a:spLocks/>
          </p:cNvSpPr>
          <p:nvPr/>
        </p:nvSpPr>
        <p:spPr>
          <a:xfrm>
            <a:off x="4650644" y="6562534"/>
            <a:ext cx="1804114" cy="1236213"/>
          </a:xfrm>
          <a:prstGeom prst="ellipse">
            <a:avLst/>
          </a:prstGeom>
          <a:solidFill>
            <a:schemeClr val="accent3">
              <a:alpha val="50000"/>
            </a:schemeClr>
          </a:solidFill>
        </p:spPr>
        <p:txBody>
          <a:bodyPr lIns="0" tIns="0" rIns="0" bIns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n-lt"/>
              </a:rPr>
              <a:t>Proposed Future State</a:t>
            </a:r>
            <a:r>
              <a:rPr lang="en-US" dirty="0">
                <a:latin typeface="+mn-lt"/>
              </a:rPr>
              <a:t>: Classification system for data mining methods based on key </a:t>
            </a:r>
            <a:r>
              <a:rPr lang="en-US" dirty="0" err="1">
                <a:latin typeface="+mn-lt"/>
              </a:rPr>
              <a:t>IoT</a:t>
            </a:r>
            <a:r>
              <a:rPr lang="en-US" dirty="0">
                <a:latin typeface="+mn-lt"/>
              </a:rPr>
              <a:t> characteristics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sp>
        <p:nvSpPr>
          <p:cNvPr id="20" name="Oval 19" descr="decorative elemenets">
            <a:extLst>
              <a:ext uri="{FF2B5EF4-FFF2-40B4-BE49-F238E27FC236}">
                <a16:creationId xmlns="" xmlns:a16="http://schemas.microsoft.com/office/drawing/2014/main" id="{F2F8C019-0E83-4072-A44D-A3628E11D778}"/>
              </a:ext>
            </a:extLst>
          </p:cNvPr>
          <p:cNvSpPr/>
          <p:nvPr/>
        </p:nvSpPr>
        <p:spPr>
          <a:xfrm>
            <a:off x="4586901" y="6490770"/>
            <a:ext cx="1924774" cy="1379742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9">
            <a:extLst>
              <a:ext uri="{FF2B5EF4-FFF2-40B4-BE49-F238E27FC236}">
                <a16:creationId xmlns="" xmlns:a16="http://schemas.microsoft.com/office/drawing/2014/main" id="{A3725F2D-3F20-47AB-B9A5-E5757F6FF86A}"/>
              </a:ext>
            </a:extLst>
          </p:cNvPr>
          <p:cNvSpPr txBox="1">
            <a:spLocks/>
          </p:cNvSpPr>
          <p:nvPr/>
        </p:nvSpPr>
        <p:spPr>
          <a:xfrm>
            <a:off x="76622" y="3635442"/>
            <a:ext cx="2066864" cy="40277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Study Rationale</a:t>
            </a:r>
            <a:endParaRPr lang="en-US" sz="1800" dirty="0"/>
          </a:p>
        </p:txBody>
      </p:sp>
      <p:sp>
        <p:nvSpPr>
          <p:cNvPr id="26" name="Text Placeholder 19">
            <a:extLst>
              <a:ext uri="{FF2B5EF4-FFF2-40B4-BE49-F238E27FC236}">
                <a16:creationId xmlns="" xmlns:a16="http://schemas.microsoft.com/office/drawing/2014/main" id="{393A3EB8-3EBA-4BA7-997A-376D9150E903}"/>
              </a:ext>
            </a:extLst>
          </p:cNvPr>
          <p:cNvSpPr txBox="1">
            <a:spLocks/>
          </p:cNvSpPr>
          <p:nvPr/>
        </p:nvSpPr>
        <p:spPr>
          <a:xfrm>
            <a:off x="105188" y="3912186"/>
            <a:ext cx="2064880" cy="91527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/>
                </a:solidFill>
              </a:rPr>
              <a:t>Automated decision making needs to be timely and accurate. Depending on </a:t>
            </a:r>
            <a:r>
              <a:rPr lang="en-US" sz="1000" dirty="0" err="1" smtClean="0">
                <a:solidFill>
                  <a:schemeClr val="bg1"/>
                </a:solidFill>
              </a:rPr>
              <a:t>IoT</a:t>
            </a:r>
            <a:r>
              <a:rPr lang="en-US" sz="1000" dirty="0" smtClean="0">
                <a:solidFill>
                  <a:schemeClr val="bg1"/>
                </a:solidFill>
              </a:rPr>
              <a:t> applications, lives could be at risk if decision is wrong or too slow.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Examples: Driverless cars, Healthcare devices</a:t>
            </a:r>
          </a:p>
        </p:txBody>
      </p:sp>
      <p:sp>
        <p:nvSpPr>
          <p:cNvPr id="48" name="Picture Placeholder 48" descr="thumbs up icon">
            <a:extLst>
              <a:ext uri="{FF2B5EF4-FFF2-40B4-BE49-F238E27FC236}">
                <a16:creationId xmlns="" xmlns:a16="http://schemas.microsoft.com/office/drawing/2014/main" id="{18E59CD9-FD5B-4D90-A991-8BE2449BF36F}"/>
              </a:ext>
            </a:extLst>
          </p:cNvPr>
          <p:cNvSpPr txBox="1">
            <a:spLocks/>
          </p:cNvSpPr>
          <p:nvPr/>
        </p:nvSpPr>
        <p:spPr>
          <a:xfrm>
            <a:off x="1416208" y="2742902"/>
            <a:ext cx="386165" cy="386165"/>
          </a:xfrm>
          <a:prstGeom prst="ellipse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2" name="Picture Placeholder 48" descr="email icon">
            <a:extLst>
              <a:ext uri="{FF2B5EF4-FFF2-40B4-BE49-F238E27FC236}">
                <a16:creationId xmlns="" xmlns:a16="http://schemas.microsoft.com/office/drawing/2014/main" id="{A2AB63E4-F858-4F2E-9AA6-83CBE42C4FA0}"/>
              </a:ext>
            </a:extLst>
          </p:cNvPr>
          <p:cNvSpPr txBox="1">
            <a:spLocks/>
          </p:cNvSpPr>
          <p:nvPr/>
        </p:nvSpPr>
        <p:spPr>
          <a:xfrm>
            <a:off x="4677392" y="4202365"/>
            <a:ext cx="386165" cy="386165"/>
          </a:xfrm>
          <a:prstGeom prst="ellipse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3" name="Text Placeholder 19">
            <a:extLst>
              <a:ext uri="{FF2B5EF4-FFF2-40B4-BE49-F238E27FC236}">
                <a16:creationId xmlns="" xmlns:a16="http://schemas.microsoft.com/office/drawing/2014/main" id="{40F75B97-72FF-4C6B-A5A6-BEB2097EC596}"/>
              </a:ext>
            </a:extLst>
          </p:cNvPr>
          <p:cNvSpPr txBox="1">
            <a:spLocks/>
          </p:cNvSpPr>
          <p:nvPr/>
        </p:nvSpPr>
        <p:spPr>
          <a:xfrm>
            <a:off x="2293199" y="4306659"/>
            <a:ext cx="2536677" cy="56937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latin typeface="+mn-lt"/>
              </a:rPr>
              <a:t>DLANN algorithms can be 99%+ accurate, but data scientists still do not completely understand how each decision is made during the process so at this time they may are not the best for making life/death automated decisions. </a:t>
            </a:r>
            <a:endParaRPr lang="en-US" sz="900" dirty="0">
              <a:latin typeface="+mn-lt"/>
            </a:endParaRPr>
          </a:p>
        </p:txBody>
      </p:sp>
      <p:sp>
        <p:nvSpPr>
          <p:cNvPr id="64" name="Text Placeholder 19">
            <a:extLst>
              <a:ext uri="{FF2B5EF4-FFF2-40B4-BE49-F238E27FC236}">
                <a16:creationId xmlns="" xmlns:a16="http://schemas.microsoft.com/office/drawing/2014/main" id="{7014ED3D-D123-4D88-8470-8C5C8F92EC2C}"/>
              </a:ext>
            </a:extLst>
          </p:cNvPr>
          <p:cNvSpPr txBox="1">
            <a:spLocks/>
          </p:cNvSpPr>
          <p:nvPr/>
        </p:nvSpPr>
        <p:spPr>
          <a:xfrm>
            <a:off x="2364985" y="1694497"/>
            <a:ext cx="1220941" cy="581482"/>
          </a:xfrm>
          <a:prstGeom prst="rect">
            <a:avLst/>
          </a:prstGeom>
          <a:noFill/>
        </p:spPr>
        <p:txBody>
          <a:bodyPr lIns="0" tIns="54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000" dirty="0" smtClean="0">
                <a:solidFill>
                  <a:schemeClr val="bg1"/>
                </a:solidFill>
              </a:rPr>
              <a:t>Big Data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Volume</a:t>
            </a:r>
          </a:p>
          <a:p>
            <a:pPr>
              <a:spcBef>
                <a:spcPts val="0"/>
              </a:spcBef>
            </a:pPr>
            <a:r>
              <a:rPr lang="en-US" sz="1000" dirty="0" smtClean="0"/>
              <a:t>Velocity (streaming)</a:t>
            </a:r>
          </a:p>
          <a:p>
            <a:pPr>
              <a:spcBef>
                <a:spcPts val="0"/>
              </a:spcBef>
            </a:pPr>
            <a:r>
              <a:rPr lang="en-US" sz="1000" dirty="0" smtClean="0"/>
              <a:t>Variety (numeric, audio, image)</a:t>
            </a:r>
            <a:endParaRPr lang="en-US" sz="1000" dirty="0"/>
          </a:p>
        </p:txBody>
      </p:sp>
      <p:sp>
        <p:nvSpPr>
          <p:cNvPr id="73" name="Text Placeholder 19">
            <a:extLst>
              <a:ext uri="{FF2B5EF4-FFF2-40B4-BE49-F238E27FC236}">
                <a16:creationId xmlns="" xmlns:a16="http://schemas.microsoft.com/office/drawing/2014/main" id="{A3725F2D-3F20-47AB-B9A5-E5757F6FF86A}"/>
              </a:ext>
            </a:extLst>
          </p:cNvPr>
          <p:cNvSpPr txBox="1">
            <a:spLocks/>
          </p:cNvSpPr>
          <p:nvPr/>
        </p:nvSpPr>
        <p:spPr>
          <a:xfrm>
            <a:off x="76265" y="1549080"/>
            <a:ext cx="2187709" cy="5015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Purpose Statement &amp; Research Questions</a:t>
            </a:r>
            <a:endParaRPr lang="en-US" sz="1800" dirty="0"/>
          </a:p>
        </p:txBody>
      </p:sp>
      <p:sp>
        <p:nvSpPr>
          <p:cNvPr id="75" name="Text Placeholder 19">
            <a:extLst>
              <a:ext uri="{FF2B5EF4-FFF2-40B4-BE49-F238E27FC236}">
                <a16:creationId xmlns="" xmlns:a16="http://schemas.microsoft.com/office/drawing/2014/main" id="{393A3EB8-3EBA-4BA7-997A-376D9150E903}"/>
              </a:ext>
            </a:extLst>
          </p:cNvPr>
          <p:cNvSpPr txBox="1">
            <a:spLocks/>
          </p:cNvSpPr>
          <p:nvPr/>
        </p:nvSpPr>
        <p:spPr>
          <a:xfrm>
            <a:off x="105457" y="2070876"/>
            <a:ext cx="2083225" cy="116134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Develop a guideline for identifying appropriate data mining method based on </a:t>
            </a:r>
            <a:r>
              <a:rPr lang="en-US" sz="1000" dirty="0" err="1">
                <a:solidFill>
                  <a:schemeClr val="bg1"/>
                </a:solidFill>
              </a:rPr>
              <a:t>IoT</a:t>
            </a:r>
            <a:r>
              <a:rPr lang="en-US" sz="1000" dirty="0">
                <a:solidFill>
                  <a:schemeClr val="bg1"/>
                </a:solidFill>
              </a:rPr>
              <a:t> device type, application and machine learning algorithm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bg1"/>
                </a:solidFill>
              </a:rPr>
              <a:t>What is the best data mining method based on </a:t>
            </a:r>
            <a:r>
              <a:rPr lang="en-US" sz="1000" dirty="0" err="1">
                <a:solidFill>
                  <a:schemeClr val="bg1"/>
                </a:solidFill>
              </a:rPr>
              <a:t>IoT</a:t>
            </a:r>
            <a:r>
              <a:rPr lang="en-US" sz="1000" dirty="0">
                <a:solidFill>
                  <a:schemeClr val="bg1"/>
                </a:solidFill>
              </a:rPr>
              <a:t> hardware characteristics?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bg1"/>
                </a:solidFill>
              </a:rPr>
              <a:t>Which data mining algorithms are the most accurate for a specific </a:t>
            </a:r>
            <a:r>
              <a:rPr lang="en-US" sz="1000" dirty="0" err="1">
                <a:solidFill>
                  <a:schemeClr val="bg1"/>
                </a:solidFill>
              </a:rPr>
              <a:t>IoT</a:t>
            </a:r>
            <a:r>
              <a:rPr lang="en-US" sz="1000" dirty="0">
                <a:solidFill>
                  <a:schemeClr val="bg1"/>
                </a:solidFill>
              </a:rPr>
              <a:t> application?</a:t>
            </a:r>
          </a:p>
        </p:txBody>
      </p:sp>
      <p:sp>
        <p:nvSpPr>
          <p:cNvPr id="77" name="Text Placeholder 19">
            <a:extLst>
              <a:ext uri="{FF2B5EF4-FFF2-40B4-BE49-F238E27FC236}">
                <a16:creationId xmlns="" xmlns:a16="http://schemas.microsoft.com/office/drawing/2014/main" id="{A3725F2D-3F20-47AB-B9A5-E5757F6FF86A}"/>
              </a:ext>
            </a:extLst>
          </p:cNvPr>
          <p:cNvSpPr txBox="1">
            <a:spLocks/>
          </p:cNvSpPr>
          <p:nvPr/>
        </p:nvSpPr>
        <p:spPr>
          <a:xfrm>
            <a:off x="121819" y="4922857"/>
            <a:ext cx="2066864" cy="40277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Key References</a:t>
            </a:r>
            <a:endParaRPr lang="en-US" sz="1800" dirty="0"/>
          </a:p>
        </p:txBody>
      </p:sp>
      <p:sp>
        <p:nvSpPr>
          <p:cNvPr id="79" name="Text Placeholder 19">
            <a:extLst>
              <a:ext uri="{FF2B5EF4-FFF2-40B4-BE49-F238E27FC236}">
                <a16:creationId xmlns="" xmlns:a16="http://schemas.microsoft.com/office/drawing/2014/main" id="{393A3EB8-3EBA-4BA7-997A-376D9150E903}"/>
              </a:ext>
            </a:extLst>
          </p:cNvPr>
          <p:cNvSpPr txBox="1">
            <a:spLocks/>
          </p:cNvSpPr>
          <p:nvPr/>
        </p:nvSpPr>
        <p:spPr>
          <a:xfrm>
            <a:off x="121818" y="5179490"/>
            <a:ext cx="2021667" cy="252152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Mahdavinejad</a:t>
            </a:r>
            <a:r>
              <a:rPr lang="en-US" dirty="0"/>
              <a:t>, M. S., </a:t>
            </a:r>
            <a:r>
              <a:rPr lang="en-US" dirty="0" err="1"/>
              <a:t>Rezvan</a:t>
            </a:r>
            <a:r>
              <a:rPr lang="en-US" dirty="0"/>
              <a:t>, M., </a:t>
            </a:r>
            <a:r>
              <a:rPr lang="en-US" dirty="0" err="1"/>
              <a:t>Barekatain</a:t>
            </a:r>
            <a:r>
              <a:rPr lang="en-US" dirty="0"/>
              <a:t>, M., </a:t>
            </a:r>
            <a:r>
              <a:rPr lang="en-US" dirty="0" err="1"/>
              <a:t>Adibi</a:t>
            </a:r>
            <a:r>
              <a:rPr lang="en-US" dirty="0"/>
              <a:t>, P., </a:t>
            </a:r>
            <a:r>
              <a:rPr lang="en-US" dirty="0" err="1"/>
              <a:t>Barnaghi</a:t>
            </a:r>
            <a:r>
              <a:rPr lang="en-US" dirty="0"/>
              <a:t>, P., &amp; </a:t>
            </a:r>
            <a:r>
              <a:rPr lang="en-US" dirty="0" err="1"/>
              <a:t>Sheth</a:t>
            </a:r>
            <a:r>
              <a:rPr lang="en-US" dirty="0"/>
              <a:t>, A. P. (2017). Machine learning for Internet of Things data analysis: A survey. </a:t>
            </a:r>
            <a:r>
              <a:rPr lang="en-US" i="1" dirty="0"/>
              <a:t>Digital Communications and Networks</a:t>
            </a:r>
            <a:r>
              <a:rPr lang="en-US" dirty="0"/>
              <a:t>. </a:t>
            </a:r>
            <a:r>
              <a:rPr lang="en-US" dirty="0" smtClean="0"/>
              <a:t>doi:10.1016/j.dcan.2017.10.002</a:t>
            </a:r>
          </a:p>
          <a:p>
            <a:r>
              <a:rPr lang="en-US" dirty="0"/>
              <a:t>Lane, N. D., Bhattacharya, S., </a:t>
            </a:r>
            <a:r>
              <a:rPr lang="en-US" dirty="0" err="1"/>
              <a:t>Georgiev</a:t>
            </a:r>
            <a:r>
              <a:rPr lang="en-US" dirty="0"/>
              <a:t>, P., </a:t>
            </a:r>
            <a:r>
              <a:rPr lang="en-US" dirty="0" err="1"/>
              <a:t>Forlivesi</a:t>
            </a:r>
            <a:r>
              <a:rPr lang="en-US" dirty="0"/>
              <a:t>, C., &amp; </a:t>
            </a:r>
            <a:r>
              <a:rPr lang="en-US" dirty="0" err="1"/>
              <a:t>Kawsar</a:t>
            </a:r>
            <a:r>
              <a:rPr lang="en-US" dirty="0"/>
              <a:t>, F. (2015). An early resource characterization of deep learning on wearables, smartphones and internet-of-things devices. </a:t>
            </a:r>
            <a:r>
              <a:rPr lang="en-US" i="1" dirty="0"/>
              <a:t>Proceedings of the 2015 International Workshop on Internet of Things towards Applications - </a:t>
            </a:r>
            <a:r>
              <a:rPr lang="en-US" i="1" dirty="0" err="1"/>
              <a:t>IoT</a:t>
            </a:r>
            <a:r>
              <a:rPr lang="en-US" i="1" dirty="0"/>
              <a:t>-App 15</a:t>
            </a:r>
            <a:r>
              <a:rPr lang="en-US" dirty="0"/>
              <a:t>. </a:t>
            </a:r>
            <a:r>
              <a:rPr lang="en-US" dirty="0" smtClean="0"/>
              <a:t>doi:10.1145/2820975.2820980</a:t>
            </a:r>
          </a:p>
          <a:p>
            <a:r>
              <a:rPr lang="en-US" dirty="0" err="1"/>
              <a:t>Alam</a:t>
            </a:r>
            <a:r>
              <a:rPr lang="en-US" dirty="0"/>
              <a:t>, F., </a:t>
            </a:r>
            <a:r>
              <a:rPr lang="en-US" dirty="0" err="1"/>
              <a:t>Mehmood</a:t>
            </a:r>
            <a:r>
              <a:rPr lang="en-US" dirty="0"/>
              <a:t>, R., </a:t>
            </a:r>
            <a:r>
              <a:rPr lang="en-US" dirty="0" err="1"/>
              <a:t>Katib</a:t>
            </a:r>
            <a:r>
              <a:rPr lang="en-US" dirty="0"/>
              <a:t>, I., &amp; </a:t>
            </a:r>
            <a:r>
              <a:rPr lang="en-US" dirty="0" err="1"/>
              <a:t>Albeshri</a:t>
            </a:r>
            <a:r>
              <a:rPr lang="en-US" dirty="0"/>
              <a:t>, A. (2016). Analysis of Eight Data Mining Algorithms for Smarter Internet of Things (</a:t>
            </a:r>
            <a:r>
              <a:rPr lang="en-US" dirty="0" err="1"/>
              <a:t>IoT</a:t>
            </a:r>
            <a:r>
              <a:rPr lang="en-US" dirty="0"/>
              <a:t>). </a:t>
            </a:r>
            <a:r>
              <a:rPr lang="en-US" i="1" dirty="0"/>
              <a:t>Procedia Computer Science, 98</a:t>
            </a:r>
            <a:r>
              <a:rPr lang="en-US" dirty="0"/>
              <a:t>, 437-442. doi:10.1016/j.procs.2016.09.068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80" name="Text Placeholder 19">
            <a:extLst>
              <a:ext uri="{FF2B5EF4-FFF2-40B4-BE49-F238E27FC236}">
                <a16:creationId xmlns="" xmlns:a16="http://schemas.microsoft.com/office/drawing/2014/main" id="{6BE59FCF-FFED-4A34-AAEC-8C22F983D227}"/>
              </a:ext>
            </a:extLst>
          </p:cNvPr>
          <p:cNvSpPr txBox="1">
            <a:spLocks/>
          </p:cNvSpPr>
          <p:nvPr/>
        </p:nvSpPr>
        <p:spPr>
          <a:xfrm>
            <a:off x="2398891" y="5525297"/>
            <a:ext cx="2724268" cy="39046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BoK</a:t>
            </a:r>
            <a:r>
              <a:rPr lang="en-US" dirty="0" smtClean="0"/>
              <a:t> Contribution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470208" y="5955190"/>
            <a:ext cx="1796540" cy="1279010"/>
          </a:xfrm>
          <a:prstGeom prst="ellipse">
            <a:avLst/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Current State:</a:t>
            </a:r>
          </a:p>
          <a:p>
            <a:pPr algn="ctr"/>
            <a:r>
              <a:rPr lang="en-US" sz="1100" dirty="0"/>
              <a:t>No complete description about how to choose best data mining algorithm</a:t>
            </a:r>
          </a:p>
        </p:txBody>
      </p:sp>
      <p:sp>
        <p:nvSpPr>
          <p:cNvPr id="84" name="Text Placeholder 181">
            <a:extLst>
              <a:ext uri="{FF2B5EF4-FFF2-40B4-BE49-F238E27FC236}">
                <a16:creationId xmlns="" xmlns:a16="http://schemas.microsoft.com/office/drawing/2014/main" id="{3B047788-9896-4519-8279-52ABFCA9E3B8}"/>
              </a:ext>
            </a:extLst>
          </p:cNvPr>
          <p:cNvSpPr txBox="1">
            <a:spLocks/>
          </p:cNvSpPr>
          <p:nvPr/>
        </p:nvSpPr>
        <p:spPr>
          <a:xfrm>
            <a:off x="2350116" y="7463148"/>
            <a:ext cx="1663288" cy="579945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00" dirty="0"/>
              <a:t>Assists in getting products to market faster</a:t>
            </a:r>
          </a:p>
        </p:txBody>
      </p:sp>
      <p:sp>
        <p:nvSpPr>
          <p:cNvPr id="85" name="Text Placeholder 181">
            <a:extLst>
              <a:ext uri="{FF2B5EF4-FFF2-40B4-BE49-F238E27FC236}">
                <a16:creationId xmlns="" xmlns:a16="http://schemas.microsoft.com/office/drawing/2014/main" id="{3B047788-9896-4519-8279-52ABFCA9E3B8}"/>
              </a:ext>
            </a:extLst>
          </p:cNvPr>
          <p:cNvSpPr txBox="1">
            <a:spLocks/>
          </p:cNvSpPr>
          <p:nvPr/>
        </p:nvSpPr>
        <p:spPr>
          <a:xfrm>
            <a:off x="5149342" y="8016385"/>
            <a:ext cx="1613392" cy="939907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00" dirty="0" smtClean="0"/>
              <a:t>Helps developers choose most timely and accurate method for the application at hand. </a:t>
            </a:r>
            <a:endParaRPr lang="ru-RU" sz="1000" dirty="0"/>
          </a:p>
        </p:txBody>
      </p:sp>
      <p:sp>
        <p:nvSpPr>
          <p:cNvPr id="86" name="Text Placeholder 181">
            <a:extLst>
              <a:ext uri="{FF2B5EF4-FFF2-40B4-BE49-F238E27FC236}">
                <a16:creationId xmlns="" xmlns:a16="http://schemas.microsoft.com/office/drawing/2014/main" id="{3B047788-9896-4519-8279-52ABFCA9E3B8}"/>
              </a:ext>
            </a:extLst>
          </p:cNvPr>
          <p:cNvSpPr txBox="1">
            <a:spLocks/>
          </p:cNvSpPr>
          <p:nvPr/>
        </p:nvSpPr>
        <p:spPr>
          <a:xfrm>
            <a:off x="2784925" y="8092115"/>
            <a:ext cx="2176140" cy="996949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00" dirty="0"/>
              <a:t>Provide preliminary methods for testing effectiveness of different data mining methods on different hardware configurations.</a:t>
            </a:r>
          </a:p>
        </p:txBody>
      </p:sp>
      <p:cxnSp>
        <p:nvCxnSpPr>
          <p:cNvPr id="90" name="Straight Connector 89"/>
          <p:cNvCxnSpPr>
            <a:stCxn id="20" idx="2"/>
            <a:endCxn id="84" idx="7"/>
          </p:cNvCxnSpPr>
          <p:nvPr/>
        </p:nvCxnSpPr>
        <p:spPr>
          <a:xfrm flipH="1">
            <a:off x="3769821" y="7180641"/>
            <a:ext cx="817080" cy="367438"/>
          </a:xfrm>
          <a:prstGeom prst="lin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Straight Connector 91"/>
          <p:cNvCxnSpPr>
            <a:stCxn id="20" idx="3"/>
            <a:endCxn id="86" idx="7"/>
          </p:cNvCxnSpPr>
          <p:nvPr/>
        </p:nvCxnSpPr>
        <p:spPr>
          <a:xfrm flipH="1">
            <a:off x="4642377" y="7668453"/>
            <a:ext cx="226401" cy="569662"/>
          </a:xfrm>
          <a:prstGeom prst="lin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Straight Connector 94"/>
          <p:cNvCxnSpPr>
            <a:stCxn id="20" idx="6"/>
            <a:endCxn id="85" idx="7"/>
          </p:cNvCxnSpPr>
          <p:nvPr/>
        </p:nvCxnSpPr>
        <p:spPr>
          <a:xfrm>
            <a:off x="6511675" y="7180641"/>
            <a:ext cx="14783" cy="973390"/>
          </a:xfrm>
          <a:prstGeom prst="lin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" name="Text Placeholder 19">
            <a:extLst>
              <a:ext uri="{FF2B5EF4-FFF2-40B4-BE49-F238E27FC236}">
                <a16:creationId xmlns="" xmlns:a16="http://schemas.microsoft.com/office/drawing/2014/main" id="{A3725F2D-3F20-47AB-B9A5-E5757F6FF86A}"/>
              </a:ext>
            </a:extLst>
          </p:cNvPr>
          <p:cNvSpPr txBox="1">
            <a:spLocks/>
          </p:cNvSpPr>
          <p:nvPr/>
        </p:nvSpPr>
        <p:spPr>
          <a:xfrm>
            <a:off x="105188" y="7680657"/>
            <a:ext cx="2066864" cy="40277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Lessons Learned</a:t>
            </a:r>
            <a:endParaRPr lang="en-US" sz="1800" dirty="0"/>
          </a:p>
        </p:txBody>
      </p:sp>
      <p:sp>
        <p:nvSpPr>
          <p:cNvPr id="109" name="Text Placeholder 19">
            <a:extLst>
              <a:ext uri="{FF2B5EF4-FFF2-40B4-BE49-F238E27FC236}">
                <a16:creationId xmlns="" xmlns:a16="http://schemas.microsoft.com/office/drawing/2014/main" id="{393A3EB8-3EBA-4BA7-997A-376D9150E903}"/>
              </a:ext>
            </a:extLst>
          </p:cNvPr>
          <p:cNvSpPr txBox="1">
            <a:spLocks/>
          </p:cNvSpPr>
          <p:nvPr/>
        </p:nvSpPr>
        <p:spPr>
          <a:xfrm>
            <a:off x="101850" y="7957651"/>
            <a:ext cx="2068218" cy="112658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chemeClr val="bg1"/>
                </a:solidFill>
              </a:rPr>
              <a:t>After reading each article create an AB entry immediately, even if not sure if article will be directly applicable to study.</a:t>
            </a: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chemeClr val="bg1"/>
                </a:solidFill>
              </a:rPr>
              <a:t>Discuss topic and proposed problem statement with more knowledgeable people in field of study to help solidify ideas.</a:t>
            </a:r>
          </a:p>
        </p:txBody>
      </p:sp>
      <p:sp>
        <p:nvSpPr>
          <p:cNvPr id="110" name="Oval 109" descr="decorative elemenets">
            <a:extLst>
              <a:ext uri="{FF2B5EF4-FFF2-40B4-BE49-F238E27FC236}">
                <a16:creationId xmlns="" xmlns:a16="http://schemas.microsoft.com/office/drawing/2014/main" id="{4F72E317-2DBB-4EE8-B185-416003139946}"/>
              </a:ext>
            </a:extLst>
          </p:cNvPr>
          <p:cNvSpPr/>
          <p:nvPr/>
        </p:nvSpPr>
        <p:spPr>
          <a:xfrm>
            <a:off x="2848323" y="1581342"/>
            <a:ext cx="1636552" cy="400262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1BC"/>
                </a:solidFill>
              </a:rPr>
              <a:t>raw data type</a:t>
            </a:r>
            <a:endParaRPr lang="ru-RU" sz="1400" dirty="0">
              <a:solidFill>
                <a:srgbClr val="0071BC"/>
              </a:solidFill>
            </a:endParaRPr>
          </a:p>
        </p:txBody>
      </p:sp>
      <p:sp>
        <p:nvSpPr>
          <p:cNvPr id="111" name="Oval 110" descr="decorative elemenets">
            <a:extLst>
              <a:ext uri="{FF2B5EF4-FFF2-40B4-BE49-F238E27FC236}">
                <a16:creationId xmlns="" xmlns:a16="http://schemas.microsoft.com/office/drawing/2014/main" id="{4F72E317-2DBB-4EE8-B185-416003139946}"/>
              </a:ext>
            </a:extLst>
          </p:cNvPr>
          <p:cNvSpPr/>
          <p:nvPr/>
        </p:nvSpPr>
        <p:spPr>
          <a:xfrm>
            <a:off x="3872995" y="2499565"/>
            <a:ext cx="1994050" cy="662952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1BC"/>
                </a:solidFill>
              </a:rPr>
              <a:t>data mining algorithm/method</a:t>
            </a:r>
            <a:endParaRPr lang="ru-RU" sz="1400" dirty="0">
              <a:solidFill>
                <a:srgbClr val="0071BC"/>
              </a:solidFill>
            </a:endParaRPr>
          </a:p>
        </p:txBody>
      </p:sp>
      <p:sp>
        <p:nvSpPr>
          <p:cNvPr id="112" name="Oval 111" descr="decorative elemenets">
            <a:extLst>
              <a:ext uri="{FF2B5EF4-FFF2-40B4-BE49-F238E27FC236}">
                <a16:creationId xmlns="" xmlns:a16="http://schemas.microsoft.com/office/drawing/2014/main" id="{4F72E317-2DBB-4EE8-B185-416003139946}"/>
              </a:ext>
            </a:extLst>
          </p:cNvPr>
          <p:cNvSpPr/>
          <p:nvPr/>
        </p:nvSpPr>
        <p:spPr>
          <a:xfrm>
            <a:off x="5148214" y="3643049"/>
            <a:ext cx="1431609" cy="627553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71BC"/>
                </a:solidFill>
              </a:rPr>
              <a:t>IoT</a:t>
            </a:r>
            <a:r>
              <a:rPr lang="en-US" sz="1400" dirty="0" smtClean="0">
                <a:solidFill>
                  <a:srgbClr val="0071BC"/>
                </a:solidFill>
              </a:rPr>
              <a:t> application</a:t>
            </a:r>
            <a:endParaRPr lang="ru-RU" sz="1400" dirty="0">
              <a:solidFill>
                <a:srgbClr val="0071BC"/>
              </a:solidFill>
            </a:endParaRPr>
          </a:p>
        </p:txBody>
      </p:sp>
      <p:sp>
        <p:nvSpPr>
          <p:cNvPr id="113" name="Oval 112" descr="decorative elemenets">
            <a:extLst>
              <a:ext uri="{FF2B5EF4-FFF2-40B4-BE49-F238E27FC236}">
                <a16:creationId xmlns="" xmlns:a16="http://schemas.microsoft.com/office/drawing/2014/main" id="{4F72E317-2DBB-4EE8-B185-416003139946}"/>
              </a:ext>
            </a:extLst>
          </p:cNvPr>
          <p:cNvSpPr/>
          <p:nvPr/>
        </p:nvSpPr>
        <p:spPr>
          <a:xfrm>
            <a:off x="2525051" y="3154583"/>
            <a:ext cx="1431609" cy="627553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1BC"/>
                </a:solidFill>
              </a:rPr>
              <a:t>location of analysis</a:t>
            </a:r>
            <a:endParaRPr lang="ru-RU" sz="1400" dirty="0">
              <a:solidFill>
                <a:srgbClr val="0071BC"/>
              </a:solidFill>
            </a:endParaRPr>
          </a:p>
        </p:txBody>
      </p:sp>
      <p:sp>
        <p:nvSpPr>
          <p:cNvPr id="114" name="Oval 113" descr="decorative elemenets">
            <a:extLst>
              <a:ext uri="{FF2B5EF4-FFF2-40B4-BE49-F238E27FC236}">
                <a16:creationId xmlns="" xmlns:a16="http://schemas.microsoft.com/office/drawing/2014/main" id="{4F72E317-2DBB-4EE8-B185-416003139946}"/>
              </a:ext>
            </a:extLst>
          </p:cNvPr>
          <p:cNvSpPr/>
          <p:nvPr/>
        </p:nvSpPr>
        <p:spPr>
          <a:xfrm>
            <a:off x="4720881" y="1378372"/>
            <a:ext cx="1885294" cy="595642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1BC"/>
                </a:solidFill>
              </a:rPr>
              <a:t>device hardware characteristics</a:t>
            </a:r>
            <a:endParaRPr lang="ru-RU" sz="1400" dirty="0">
              <a:solidFill>
                <a:srgbClr val="0071BC"/>
              </a:solidFill>
            </a:endParaRPr>
          </a:p>
        </p:txBody>
      </p:sp>
      <p:sp>
        <p:nvSpPr>
          <p:cNvPr id="115" name="Text Placeholder 19">
            <a:extLst>
              <a:ext uri="{FF2B5EF4-FFF2-40B4-BE49-F238E27FC236}">
                <a16:creationId xmlns="" xmlns:a16="http://schemas.microsoft.com/office/drawing/2014/main" id="{7014ED3D-D123-4D88-8470-8C5C8F92EC2C}"/>
              </a:ext>
            </a:extLst>
          </p:cNvPr>
          <p:cNvSpPr txBox="1">
            <a:spLocks/>
          </p:cNvSpPr>
          <p:nvPr/>
        </p:nvSpPr>
        <p:spPr>
          <a:xfrm>
            <a:off x="5956038" y="4213084"/>
            <a:ext cx="800804" cy="497061"/>
          </a:xfrm>
          <a:prstGeom prst="rect">
            <a:avLst/>
          </a:prstGeom>
          <a:noFill/>
        </p:spPr>
        <p:txBody>
          <a:bodyPr lIns="0" tIns="54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000" dirty="0"/>
              <a:t>Healthcare</a:t>
            </a:r>
          </a:p>
          <a:p>
            <a:pPr algn="r">
              <a:spcBef>
                <a:spcPts val="0"/>
              </a:spcBef>
            </a:pPr>
            <a:r>
              <a:rPr lang="en-US" sz="1000" dirty="0"/>
              <a:t>Transportation</a:t>
            </a:r>
          </a:p>
          <a:p>
            <a:pPr algn="r">
              <a:spcBef>
                <a:spcPts val="0"/>
              </a:spcBef>
            </a:pPr>
            <a:r>
              <a:rPr lang="en-US" sz="1000" dirty="0"/>
              <a:t>Smart Home</a:t>
            </a:r>
          </a:p>
        </p:txBody>
      </p:sp>
      <p:sp>
        <p:nvSpPr>
          <p:cNvPr id="116" name="Text Placeholder 19">
            <a:extLst>
              <a:ext uri="{FF2B5EF4-FFF2-40B4-BE49-F238E27FC236}">
                <a16:creationId xmlns="" xmlns:a16="http://schemas.microsoft.com/office/drawing/2014/main" id="{7014ED3D-D123-4D88-8470-8C5C8F92EC2C}"/>
              </a:ext>
            </a:extLst>
          </p:cNvPr>
          <p:cNvSpPr txBox="1">
            <a:spLocks/>
          </p:cNvSpPr>
          <p:nvPr/>
        </p:nvSpPr>
        <p:spPr>
          <a:xfrm>
            <a:off x="3317753" y="2513195"/>
            <a:ext cx="732053" cy="253099"/>
          </a:xfrm>
          <a:prstGeom prst="rect">
            <a:avLst/>
          </a:prstGeom>
          <a:noFill/>
        </p:spPr>
        <p:txBody>
          <a:bodyPr lIns="0" tIns="54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000" dirty="0" smtClean="0"/>
              <a:t>Regression</a:t>
            </a:r>
          </a:p>
          <a:p>
            <a:pPr>
              <a:spcBef>
                <a:spcPts val="0"/>
              </a:spcBef>
            </a:pPr>
            <a:r>
              <a:rPr lang="en-US" sz="1000" dirty="0" smtClean="0"/>
              <a:t>Clustering</a:t>
            </a:r>
          </a:p>
        </p:txBody>
      </p:sp>
      <p:sp>
        <p:nvSpPr>
          <p:cNvPr id="117" name="Text Placeholder 19">
            <a:extLst>
              <a:ext uri="{FF2B5EF4-FFF2-40B4-BE49-F238E27FC236}">
                <a16:creationId xmlns="" xmlns:a16="http://schemas.microsoft.com/office/drawing/2014/main" id="{7014ED3D-D123-4D88-8470-8C5C8F92EC2C}"/>
              </a:ext>
            </a:extLst>
          </p:cNvPr>
          <p:cNvSpPr txBox="1">
            <a:spLocks/>
          </p:cNvSpPr>
          <p:nvPr/>
        </p:nvSpPr>
        <p:spPr>
          <a:xfrm>
            <a:off x="5792085" y="1818279"/>
            <a:ext cx="991029" cy="586979"/>
          </a:xfrm>
          <a:prstGeom prst="rect">
            <a:avLst/>
          </a:prstGeom>
          <a:noFill/>
        </p:spPr>
        <p:txBody>
          <a:bodyPr lIns="0" tIns="54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000" dirty="0" smtClean="0"/>
              <a:t>RAM</a:t>
            </a:r>
          </a:p>
          <a:p>
            <a:pPr algn="r">
              <a:spcBef>
                <a:spcPts val="0"/>
              </a:spcBef>
            </a:pPr>
            <a:r>
              <a:rPr lang="en-US" sz="1000" dirty="0" smtClean="0"/>
              <a:t>Processor Speed</a:t>
            </a:r>
          </a:p>
          <a:p>
            <a:pPr algn="r">
              <a:spcBef>
                <a:spcPts val="0"/>
              </a:spcBef>
            </a:pPr>
            <a:r>
              <a:rPr lang="en-US" sz="1000" dirty="0" smtClean="0"/>
              <a:t>Power Consumption</a:t>
            </a:r>
          </a:p>
          <a:p>
            <a:pPr algn="r">
              <a:spcBef>
                <a:spcPts val="0"/>
              </a:spcBef>
            </a:pPr>
            <a:r>
              <a:rPr lang="en-US" sz="1000" dirty="0" smtClean="0"/>
              <a:t>Battery Life</a:t>
            </a:r>
            <a:endParaRPr lang="en-US" sz="1000" dirty="0"/>
          </a:p>
        </p:txBody>
      </p:sp>
      <p:sp>
        <p:nvSpPr>
          <p:cNvPr id="118" name="Text Placeholder 19">
            <a:extLst>
              <a:ext uri="{FF2B5EF4-FFF2-40B4-BE49-F238E27FC236}">
                <a16:creationId xmlns="" xmlns:a16="http://schemas.microsoft.com/office/drawing/2014/main" id="{7014ED3D-D123-4D88-8470-8C5C8F92EC2C}"/>
              </a:ext>
            </a:extLst>
          </p:cNvPr>
          <p:cNvSpPr txBox="1">
            <a:spLocks/>
          </p:cNvSpPr>
          <p:nvPr/>
        </p:nvSpPr>
        <p:spPr>
          <a:xfrm>
            <a:off x="2318165" y="3801749"/>
            <a:ext cx="1919743" cy="336508"/>
          </a:xfrm>
          <a:prstGeom prst="rect">
            <a:avLst/>
          </a:prstGeom>
          <a:noFill/>
        </p:spPr>
        <p:txBody>
          <a:bodyPr lIns="0" tIns="54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000" dirty="0"/>
              <a:t>Distributed Computing (multiple nodes)</a:t>
            </a:r>
            <a:br>
              <a:rPr lang="en-US" sz="1000" dirty="0"/>
            </a:br>
            <a:r>
              <a:rPr lang="en-US" sz="1000" dirty="0"/>
              <a:t>Central Computing (single device/cloud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20" name="Text Placeholder 19">
            <a:extLst>
              <a:ext uri="{FF2B5EF4-FFF2-40B4-BE49-F238E27FC236}">
                <a16:creationId xmlns="" xmlns:a16="http://schemas.microsoft.com/office/drawing/2014/main" id="{7014ED3D-D123-4D88-8470-8C5C8F92EC2C}"/>
              </a:ext>
            </a:extLst>
          </p:cNvPr>
          <p:cNvSpPr txBox="1">
            <a:spLocks/>
          </p:cNvSpPr>
          <p:nvPr/>
        </p:nvSpPr>
        <p:spPr>
          <a:xfrm>
            <a:off x="5587782" y="2827278"/>
            <a:ext cx="972919" cy="324548"/>
          </a:xfrm>
          <a:prstGeom prst="rect">
            <a:avLst/>
          </a:prstGeom>
          <a:noFill/>
        </p:spPr>
        <p:txBody>
          <a:bodyPr lIns="0" tIns="54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000" dirty="0" smtClean="0"/>
              <a:t>Classification</a:t>
            </a:r>
          </a:p>
          <a:p>
            <a:pPr algn="r">
              <a:spcBef>
                <a:spcPts val="0"/>
              </a:spcBef>
            </a:pPr>
            <a:r>
              <a:rPr lang="en-US" sz="1000" dirty="0" smtClean="0"/>
              <a:t>Outlier Detection</a:t>
            </a:r>
          </a:p>
        </p:txBody>
      </p:sp>
      <p:cxnSp>
        <p:nvCxnSpPr>
          <p:cNvPr id="123" name="Straight Connector 122"/>
          <p:cNvCxnSpPr>
            <a:stCxn id="110" idx="4"/>
            <a:endCxn id="111" idx="1"/>
          </p:cNvCxnSpPr>
          <p:nvPr/>
        </p:nvCxnSpPr>
        <p:spPr>
          <a:xfrm>
            <a:off x="3666599" y="1981604"/>
            <a:ext cx="498418" cy="615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1" idx="5"/>
            <a:endCxn id="112" idx="0"/>
          </p:cNvCxnSpPr>
          <p:nvPr/>
        </p:nvCxnSpPr>
        <p:spPr>
          <a:xfrm>
            <a:off x="5575023" y="3065430"/>
            <a:ext cx="288996" cy="5776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1" idx="3"/>
            <a:endCxn id="113" idx="0"/>
          </p:cNvCxnSpPr>
          <p:nvPr/>
        </p:nvCxnSpPr>
        <p:spPr>
          <a:xfrm flipH="1">
            <a:off x="3240856" y="3065430"/>
            <a:ext cx="924161" cy="891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4" idx="4"/>
            <a:endCxn id="111" idx="7"/>
          </p:cNvCxnSpPr>
          <p:nvPr/>
        </p:nvCxnSpPr>
        <p:spPr>
          <a:xfrm flipH="1">
            <a:off x="5575023" y="1974014"/>
            <a:ext cx="88505" cy="622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13" idx="6"/>
            <a:endCxn id="112" idx="2"/>
          </p:cNvCxnSpPr>
          <p:nvPr/>
        </p:nvCxnSpPr>
        <p:spPr>
          <a:xfrm>
            <a:off x="3956660" y="3468360"/>
            <a:ext cx="1191554" cy="488466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4" idx="3"/>
            <a:endCxn id="110" idx="5"/>
          </p:cNvCxnSpPr>
          <p:nvPr/>
        </p:nvCxnSpPr>
        <p:spPr>
          <a:xfrm flipH="1">
            <a:off x="4245208" y="1886784"/>
            <a:ext cx="751768" cy="36203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 descr="decorative elemenets">
            <a:extLst>
              <a:ext uri="{FF2B5EF4-FFF2-40B4-BE49-F238E27FC236}">
                <a16:creationId xmlns="" xmlns:a16="http://schemas.microsoft.com/office/drawing/2014/main" id="{F73E50DD-1CD2-4CF3-868F-45D5CAF8B3F4}"/>
              </a:ext>
            </a:extLst>
          </p:cNvPr>
          <p:cNvSpPr/>
          <p:nvPr/>
        </p:nvSpPr>
        <p:spPr>
          <a:xfrm>
            <a:off x="4118873" y="2788431"/>
            <a:ext cx="140400" cy="140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Oval 28" descr="decorative elemenets">
            <a:extLst>
              <a:ext uri="{FF2B5EF4-FFF2-40B4-BE49-F238E27FC236}">
                <a16:creationId xmlns="" xmlns:a16="http://schemas.microsoft.com/office/drawing/2014/main" id="{E7F1B076-8389-4BA5-9B34-3436A5A0A97E}"/>
              </a:ext>
            </a:extLst>
          </p:cNvPr>
          <p:cNvSpPr/>
          <p:nvPr/>
        </p:nvSpPr>
        <p:spPr>
          <a:xfrm>
            <a:off x="5370968" y="3903157"/>
            <a:ext cx="140400" cy="140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9" name="Straight Connector 168"/>
          <p:cNvCxnSpPr>
            <a:stCxn id="41" idx="4"/>
            <a:endCxn id="63" idx="3"/>
          </p:cNvCxnSpPr>
          <p:nvPr/>
        </p:nvCxnSpPr>
        <p:spPr>
          <a:xfrm>
            <a:off x="4189073" y="2928831"/>
            <a:ext cx="640803" cy="166251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29" idx="4"/>
            <a:endCxn id="238" idx="0"/>
          </p:cNvCxnSpPr>
          <p:nvPr/>
        </p:nvCxnSpPr>
        <p:spPr>
          <a:xfrm>
            <a:off x="5441168" y="4043557"/>
            <a:ext cx="63406" cy="89539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 Placeholder 19">
            <a:extLst>
              <a:ext uri="{FF2B5EF4-FFF2-40B4-BE49-F238E27FC236}">
                <a16:creationId xmlns="" xmlns:a16="http://schemas.microsoft.com/office/drawing/2014/main" id="{40F75B97-72FF-4C6B-A5A6-BEB2097EC596}"/>
              </a:ext>
            </a:extLst>
          </p:cNvPr>
          <p:cNvSpPr txBox="1">
            <a:spLocks/>
          </p:cNvSpPr>
          <p:nvPr/>
        </p:nvSpPr>
        <p:spPr>
          <a:xfrm>
            <a:off x="4236235" y="4938950"/>
            <a:ext cx="2536677" cy="56937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 smtClean="0">
                <a:latin typeface="+mn-lt"/>
              </a:rPr>
              <a:t>One root cause of the recent death in Arizona related to a driverless car accident was due to the system originally </a:t>
            </a:r>
            <a:r>
              <a:rPr lang="en-US" sz="900" dirty="0" err="1" smtClean="0">
                <a:latin typeface="+mn-lt"/>
              </a:rPr>
              <a:t>mis</a:t>
            </a:r>
            <a:r>
              <a:rPr lang="en-US" sz="900" dirty="0" smtClean="0">
                <a:latin typeface="+mn-lt"/>
              </a:rPr>
              <a:t>-classifying the object type (person on bike) (</a:t>
            </a:r>
            <a:r>
              <a:rPr lang="en-US" sz="900" dirty="0">
                <a:latin typeface="+mn-lt"/>
              </a:rPr>
              <a:t>National Transportation Safety Board, </a:t>
            </a:r>
            <a:r>
              <a:rPr lang="en-US" sz="900" dirty="0" smtClean="0">
                <a:latin typeface="+mn-lt"/>
              </a:rPr>
              <a:t>2018). </a:t>
            </a:r>
            <a:endParaRPr lang="en-US" sz="9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0140" y="1079782"/>
            <a:ext cx="3614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Kathleen E Lange | Regis University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47045"/>
      </p:ext>
    </p:extLst>
  </p:cSld>
  <p:clrMapOvr>
    <a:masterClrMapping/>
  </p:clrMapOvr>
</p:sld>
</file>

<file path=ppt/theme/theme1.xml><?xml version="1.0" encoding="utf-8"?>
<a:theme xmlns:a="http://schemas.openxmlformats.org/drawingml/2006/main" name="InfographicsPoster_Tech_v1_mo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graphicsPoster_05_Tech_MO - v6" id="{1530636B-D1E3-4B01-9D90-9DAD836A6AB8}" vid="{BE62F7C2-45A8-4590-B6A9-FEA39F9536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19CC75-1457-4C9F-96D0-F5A5801446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708826-4E55-460B-A868-A5847D27555D}">
  <ds:schemaRefs>
    <ds:schemaRef ds:uri="fb0879af-3eba-417a-a55a-ffe6dcd6ca77"/>
    <ds:schemaRef ds:uri="6dc4bcd6-49db-4c07-9060-8acfc67cef9f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3FB9CA9-3963-4091-A731-4A9DB8A55C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Technology infographics poster</Template>
  <TotalTime>0</TotalTime>
  <Words>384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Tahoma</vt:lpstr>
      <vt:lpstr>InfographicsPoster_Tech_v1_mo</vt:lpstr>
      <vt:lpstr>TOWARDS A TAXONOMY FOR DATA MINING IN IoT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2018-06-30T13:37:31Z</dcterms:created>
  <dcterms:modified xsi:type="dcterms:W3CDTF">2018-06-30T16:28:14Z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