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7"/>
  </p:notesMasterIdLst>
  <p:handoutMasterIdLst>
    <p:handoutMasterId r:id="rId38"/>
  </p:handoutMasterIdLst>
  <p:sldIdLst>
    <p:sldId id="320" r:id="rId2"/>
    <p:sldId id="321" r:id="rId3"/>
    <p:sldId id="322" r:id="rId4"/>
    <p:sldId id="323" r:id="rId5"/>
    <p:sldId id="324" r:id="rId6"/>
    <p:sldId id="386" r:id="rId7"/>
    <p:sldId id="371" r:id="rId8"/>
    <p:sldId id="330" r:id="rId9"/>
    <p:sldId id="331" r:id="rId10"/>
    <p:sldId id="332" r:id="rId11"/>
    <p:sldId id="372" r:id="rId12"/>
    <p:sldId id="341" r:id="rId13"/>
    <p:sldId id="342" r:id="rId14"/>
    <p:sldId id="343" r:id="rId15"/>
    <p:sldId id="344" r:id="rId16"/>
    <p:sldId id="345" r:id="rId17"/>
    <p:sldId id="346" r:id="rId18"/>
    <p:sldId id="376" r:id="rId19"/>
    <p:sldId id="377" r:id="rId20"/>
    <p:sldId id="387" r:id="rId21"/>
    <p:sldId id="388" r:id="rId22"/>
    <p:sldId id="389" r:id="rId23"/>
    <p:sldId id="391" r:id="rId24"/>
    <p:sldId id="392" r:id="rId25"/>
    <p:sldId id="390" r:id="rId26"/>
    <p:sldId id="393" r:id="rId27"/>
    <p:sldId id="395" r:id="rId28"/>
    <p:sldId id="398" r:id="rId29"/>
    <p:sldId id="394" r:id="rId30"/>
    <p:sldId id="400" r:id="rId31"/>
    <p:sldId id="399" r:id="rId32"/>
    <p:sldId id="370" r:id="rId33"/>
    <p:sldId id="359" r:id="rId34"/>
    <p:sldId id="360" r:id="rId35"/>
    <p:sldId id="361" r:id="rId3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F4F2"/>
    <a:srgbClr val="FFFFFF"/>
    <a:srgbClr val="E8FFC8"/>
    <a:srgbClr val="FAF7C8"/>
    <a:srgbClr val="FAF8C8"/>
    <a:srgbClr val="F5FFC2"/>
    <a:srgbClr val="EBFFD2"/>
    <a:srgbClr val="EBFFDC"/>
    <a:srgbClr val="FAF8BE"/>
    <a:srgbClr val="FAF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59" autoAdjust="0"/>
    <p:restoredTop sz="95510" autoAdjust="0"/>
  </p:normalViewPr>
  <p:slideViewPr>
    <p:cSldViewPr>
      <p:cViewPr varScale="1">
        <p:scale>
          <a:sx n="109" d="100"/>
          <a:sy n="109" d="100"/>
        </p:scale>
        <p:origin x="55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22-Oct-13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54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22-Oct-13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75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9326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D18EA-B713-4406-B529-E52DA29F3248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3580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370948-A2CF-4454-B1BF-E194BF1A26BC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6356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92723D-0B00-4BE9-ADD0-996126A64FC1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7855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D9E49-ED08-48C3-903D-27238F8ECD77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247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56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9B8C7-BEA7-47CE-8FD3-B5D9ED2B34AF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7312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D16FAC-D17E-41B6-8065-40EF4B5D4998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9449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8AE1A-7EAB-46F9-AD70-7530EBCE30F1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5675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kursove-uroci-knigi-obuchenie-programirane-web-design-csharp.info/" TargetMode="External"/><Relationship Id="rId18" Type="http://schemas.openxmlformats.org/officeDocument/2006/relationships/hyperlink" Target="http://mvccourse.telerik.com/" TargetMode="External"/><Relationship Id="rId26" Type="http://schemas.openxmlformats.org/officeDocument/2006/relationships/hyperlink" Target="http://mobiledevcourse.telerik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www.nakov.com/" TargetMode="External"/><Relationship Id="rId34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forums.academy.telerik.com/" TargetMode="External"/><Relationship Id="rId17" Type="http://schemas.openxmlformats.org/officeDocument/2006/relationships/hyperlink" Target="http://schoolacademy.telerik.com/" TargetMode="External"/><Relationship Id="rId25" Type="http://schemas.openxmlformats.org/officeDocument/2006/relationships/hyperlink" Target="http://academy.telerik.com/" TargetMode="External"/><Relationship Id="rId3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html5course.telerik.com/" TargetMode="External"/><Relationship Id="rId20" Type="http://schemas.openxmlformats.org/officeDocument/2006/relationships/hyperlink" Target="http://www.bgcoder.com/" TargetMode="External"/><Relationship Id="rId29" Type="http://schemas.openxmlformats.org/officeDocument/2006/relationships/hyperlink" Target="http://www.nikolay.it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24" Type="http://schemas.openxmlformats.org/officeDocument/2006/relationships/hyperlink" Target="http://aspnetcourse.telerik.com/" TargetMode="Externa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seocourse.telerik.com/" TargetMode="External"/><Relationship Id="rId23" Type="http://schemas.openxmlformats.org/officeDocument/2006/relationships/hyperlink" Target="http://algoacademy.telerik.com/" TargetMode="External"/><Relationship Id="rId28" Type="http://schemas.openxmlformats.org/officeDocument/2006/relationships/hyperlink" Target="http://www.minkov.it/" TargetMode="External"/><Relationship Id="rId10" Type="http://schemas.openxmlformats.org/officeDocument/2006/relationships/slideLayout" Target="../slideLayouts/slideLayout10.xml"/><Relationship Id="rId19" Type="http://schemas.openxmlformats.org/officeDocument/2006/relationships/hyperlink" Target="http://clouddevcourse.telerik.com/" TargetMode="Externa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telerik-kids.com/" TargetMode="External"/><Relationship Id="rId22" Type="http://schemas.openxmlformats.org/officeDocument/2006/relationships/hyperlink" Target="http://codecourse.telerik.com/" TargetMode="External"/><Relationship Id="rId27" Type="http://schemas.openxmlformats.org/officeDocument/2006/relationships/hyperlink" Target="http://www.introprogramming.info/" TargetMode="External"/><Relationship Id="rId30" Type="http://schemas.openxmlformats.org/officeDocument/2006/relationships/hyperlink" Target="http://csharpfundamentals.telerik.com/" TargetMode="External"/><Relationship Id="rId35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2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3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4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01" r:id="rId8"/>
    <p:sldLayoutId id="2147483703" r:id="rId9"/>
    <p:sldLayoutId id="2147483702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nary_search_algorith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Processing Sequences of Elements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3528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Senior 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2706" name="Picture 2" descr="http://www.hrcpa.com/images/technology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029200" y="4495800"/>
            <a:ext cx="3638550" cy="1882140"/>
          </a:xfrm>
          <a:prstGeom prst="roundRect">
            <a:avLst>
              <a:gd name="adj" fmla="val 18186"/>
            </a:avLst>
          </a:prstGeom>
          <a:ln>
            <a:noFill/>
          </a:ln>
          <a:effectLst>
            <a:softEdge rad="127000"/>
          </a:effectLst>
        </p:spPr>
      </p:pic>
      <p:pic>
        <p:nvPicPr>
          <p:cNvPr id="72708" name="Picture 4" descr="http://gioco.net/matrice/matrix1.jpg"/>
          <p:cNvPicPr>
            <a:picLocks noChangeAspect="1" noChangeArrowheads="1"/>
          </p:cNvPicPr>
          <p:nvPr/>
        </p:nvPicPr>
        <p:blipFill>
          <a:blip r:embed="rId5" cstate="screen">
            <a:lum contrast="20000"/>
          </a:blip>
          <a:srcRect/>
          <a:stretch>
            <a:fillRect/>
          </a:stretch>
        </p:blipFill>
        <p:spPr bwMode="auto">
          <a:xfrm>
            <a:off x="457200" y="990600"/>
            <a:ext cx="45720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an Array – Example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Reversing </a:t>
            </a:r>
            <a:r>
              <a:rPr lang="en-US" dirty="0"/>
              <a:t>the contents of an array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84213" y="1850172"/>
            <a:ext cx="7704137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array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2, 3, 4,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5];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array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Declare and create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Array(length);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Initialize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0; index &lt; length; index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reversed[length-index-1]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array[index];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972" y="1447800"/>
            <a:ext cx="5531628" cy="1143000"/>
          </a:xfrm>
        </p:spPr>
        <p:txBody>
          <a:bodyPr/>
          <a:lstStyle/>
          <a:p>
            <a:r>
              <a:rPr lang="en-US" dirty="0" smtClean="0"/>
              <a:t>Reversing an 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9172" y="2438400"/>
            <a:ext cx="4312428" cy="569121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www.zenlogic.org/programs/reversewriter_ico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31309">
            <a:off x="5500253" y="3227708"/>
            <a:ext cx="2965892" cy="2965892"/>
          </a:xfrm>
          <a:prstGeom prst="rect">
            <a:avLst/>
          </a:prstGeom>
          <a:noFill/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09654">
            <a:off x="742589" y="3350634"/>
            <a:ext cx="3547059" cy="2789503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4600" y="589004"/>
            <a:ext cx="2200275" cy="2154196"/>
          </a:xfrm>
          <a:prstGeom prst="ellipse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1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Processing </a:t>
            </a:r>
            <a:r>
              <a:rPr lang="en-US" dirty="0" smtClean="0"/>
              <a:t>Array Elements </a:t>
            </a:r>
            <a:r>
              <a:rPr lang="en-US" dirty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for-in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129" name="Picture 1" descr="C:\Trash\spiral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466027" y="3429000"/>
            <a:ext cx="4225308" cy="2971800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Processing </a:t>
            </a:r>
            <a:r>
              <a:rPr lang="en-US" sz="3700" dirty="0" smtClean="0"/>
              <a:t>Arrays: </a:t>
            </a:r>
            <a:r>
              <a:rPr lang="en-US" sz="3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7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700" dirty="0"/>
              <a:t>Statement</a:t>
            </a:r>
            <a:endParaRPr lang="bg-BG" sz="3700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76400"/>
            <a:ext cx="8496300" cy="464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to process an array when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Need </a:t>
            </a:r>
            <a:r>
              <a:rPr lang="en-US" dirty="0"/>
              <a:t>to keep track of the index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the loop </a:t>
            </a:r>
            <a:r>
              <a:rPr lang="en-US" dirty="0"/>
              <a:t>body use the element </a:t>
            </a:r>
            <a:r>
              <a:rPr lang="en-US" dirty="0" smtClean="0"/>
              <a:t>at the loop </a:t>
            </a:r>
            <a:r>
              <a:rPr lang="en-US" dirty="0"/>
              <a:t>index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array[index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 smtClean="0"/>
              <a:t>):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96644" name="Rectangle 4"/>
          <p:cNvSpPr>
            <a:spLocks noChangeArrowheads="1"/>
          </p:cNvSpPr>
          <p:nvPr/>
        </p:nvSpPr>
        <p:spPr bwMode="auto">
          <a:xfrm>
            <a:off x="611188" y="4725650"/>
            <a:ext cx="7920037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0; index &lt;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array.length; index++)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squares[index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array[index] * array[index];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800" dirty="0" smtClean="0"/>
              <a:t>Processing </a:t>
            </a:r>
            <a:r>
              <a:rPr lang="en-US" sz="3800" smtClean="0"/>
              <a:t>Arrays Using</a:t>
            </a:r>
            <a:br>
              <a:rPr lang="en-US" sz="3800" smtClean="0"/>
            </a:br>
            <a:r>
              <a:rPr lang="en-US" sz="380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3800" smtClean="0"/>
              <a:t> </a:t>
            </a:r>
            <a:r>
              <a:rPr lang="en-US" sz="3800" dirty="0" smtClean="0">
                <a:solidFill>
                  <a:schemeClr val="tx1"/>
                </a:solidFill>
              </a:rPr>
              <a:t>Loop – Examples</a:t>
            </a:r>
            <a:endParaRPr lang="bg-BG" sz="3800" dirty="0">
              <a:solidFill>
                <a:schemeClr val="tx1"/>
              </a:solidFill>
            </a:endParaRP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252412" y="1143000"/>
            <a:ext cx="8662987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Printing array of integers in reversed order: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Initialize all </a:t>
            </a:r>
            <a:r>
              <a:rPr lang="en-US" dirty="0" smtClean="0"/>
              <a:t>array </a:t>
            </a:r>
            <a:r>
              <a:rPr lang="en-US" dirty="0"/>
              <a:t>elements with their </a:t>
            </a:r>
            <a:r>
              <a:rPr lang="en-US" dirty="0" smtClean="0"/>
              <a:t>corresponding index number: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00742" name="Rectangle 6"/>
          <p:cNvSpPr>
            <a:spLocks noChangeArrowheads="1"/>
          </p:cNvSpPr>
          <p:nvPr/>
        </p:nvSpPr>
        <p:spPr bwMode="auto">
          <a:xfrm>
            <a:off x="457200" y="1827213"/>
            <a:ext cx="82296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array.length-1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i--){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console.log(array[i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+ " 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5 4 3 2 1</a:t>
            </a:r>
          </a:p>
        </p:txBody>
      </p:sp>
      <p:sp>
        <p:nvSpPr>
          <p:cNvPr id="500743" name="Rectangle 7"/>
          <p:cNvSpPr>
            <a:spLocks noChangeArrowheads="1"/>
          </p:cNvSpPr>
          <p:nvPr/>
        </p:nvSpPr>
        <p:spPr bwMode="auto">
          <a:xfrm>
            <a:off x="457200" y="5084763"/>
            <a:ext cx="82296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index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index &lt;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array[index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index;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</a:t>
            </a:r>
            <a:r>
              <a:rPr lang="en-US" dirty="0" smtClean="0"/>
              <a:t>Arrays: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for-in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cs typeface="Consolas" pitchFamily="49" charset="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8686800" cy="3581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for-in</a:t>
            </a:r>
            <a:r>
              <a:rPr lang="en-US" dirty="0" smtClean="0"/>
              <a:t> loop </a:t>
            </a:r>
            <a:r>
              <a:rPr lang="en-US" dirty="0"/>
              <a:t>works?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/>
              <a:t> iterates through all the indexes of array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Used </a:t>
            </a:r>
            <a:r>
              <a:rPr lang="en-US" dirty="0"/>
              <a:t>when </a:t>
            </a:r>
            <a:r>
              <a:rPr lang="en-US" dirty="0" smtClean="0"/>
              <a:t>the indexes are unknown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All elements are accessed one by </a:t>
            </a:r>
            <a:r>
              <a:rPr lang="en-US" dirty="0" smtClean="0"/>
              <a:t>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Order is not guaranteed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755650" y="2540913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in array)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034" name="Picture 2" descr="http://www.ffcommunity.com/images/stamp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185901" y="3835619"/>
            <a:ext cx="1228725" cy="1866900"/>
          </a:xfrm>
          <a:prstGeom prst="roundRect">
            <a:avLst>
              <a:gd name="adj" fmla="val 12791"/>
            </a:avLst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Processing Arrays</a:t>
            </a:r>
            <a:r>
              <a:rPr lang="en-US" noProof="1"/>
              <a:t> </a:t>
            </a:r>
            <a:r>
              <a:rPr lang="en-US" noProof="1" smtClean="0"/>
              <a:t>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for-in</a:t>
            </a:r>
            <a:r>
              <a:rPr lang="en-US" noProof="1" smtClean="0"/>
              <a:t> </a:t>
            </a:r>
            <a:r>
              <a:rPr lang="en-US" noProof="1" smtClean="0">
                <a:solidFill>
                  <a:schemeClr val="tx1"/>
                </a:solidFill>
              </a:rPr>
              <a:t>– </a:t>
            </a:r>
            <a:r>
              <a:rPr lang="en-US" noProof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86800" cy="609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elements of </a:t>
            </a:r>
            <a:r>
              <a:rPr lang="en-US" dirty="0" smtClean="0"/>
              <a:t>an array of strings: 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838200" y="2362200"/>
            <a:ext cx="7415212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=[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"Sofia",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"Washington",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"London",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Paris"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capitals)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console.log(capitals[i]);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4490243"/>
            <a:ext cx="69850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Processing Arrays</a:t>
            </a:r>
            <a:endParaRPr lang="bg-BG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1986" name="Picture 2" descr="http://www.richardscompany.com/food_processin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14600" y="1143000"/>
            <a:ext cx="4019550" cy="2857500"/>
          </a:xfrm>
          <a:prstGeom prst="roundRect">
            <a:avLst>
              <a:gd name="adj" fmla="val 5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3200400"/>
            <a:ext cx="5029200" cy="685800"/>
          </a:xfrm>
        </p:spPr>
        <p:txBody>
          <a:bodyPr/>
          <a:lstStyle/>
          <a:p>
            <a:r>
              <a:rPr lang="en-US" dirty="0" smtClean="0"/>
              <a:t>Dynamic Arrays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10558" y="838200"/>
            <a:ext cx="5276242" cy="195262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57800" y="4648199"/>
            <a:ext cx="1697816" cy="1697816"/>
          </a:xfrm>
          <a:prstGeom prst="roundRect">
            <a:avLst>
              <a:gd name="adj" fmla="val 79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-263997" y="2342586"/>
            <a:ext cx="3978183" cy="2341009"/>
          </a:xfrm>
          <a:prstGeom prst="roundRect">
            <a:avLst>
              <a:gd name="adj" fmla="val 904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6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All arrays in JavaScript are </a:t>
            </a: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dynamic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i.e. can change their size runtime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EBFFD2"/>
                </a:solidFill>
              </a:rPr>
              <a:t>New elements can be inserted to the array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EBFFD2"/>
                </a:solidFill>
              </a:rPr>
              <a:t>Elements can be removed from the array</a:t>
            </a:r>
            <a:endParaRPr lang="en-US" dirty="0">
              <a:solidFill>
                <a:srgbClr val="EBFFD2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/>
              <a:t>Methods for array manipulation: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array.push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(element)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Inserts a new element at the tail of the array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array.pop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Removes the element at the tail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Returns the removed element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4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noProof="1"/>
              <a:t>Declaring and Creating Arrays 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noProof="1"/>
              <a:t>Accessing Array Elements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noProof="1"/>
              <a:t>Processing Array Elements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noProof="1"/>
              <a:t>Dynamic Arrays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noProof="1"/>
              <a:t>Sorting Arrays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0658" name="Picture 2" descr="http://s3.amazonaws.com/pixmac-thumbnail/books-45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781800" y="4495800"/>
            <a:ext cx="1885950" cy="19313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Arrays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3276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Methods for array manipulation (cont.)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array.unshift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(element)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Inserts a new element at the head of the array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array.shift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Removes the element at the head of the array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Returns the removed element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038600"/>
            <a:ext cx="8229600" cy="26545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numbers = [1,2,3,4,5];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console.log(numbers.join("|")); //result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1|2|3|4|5</a:t>
            </a:r>
            <a:endParaRPr lang="en-US" sz="18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tail = number.pop(); 	   //tail =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console.log(numbers.join("|")); //result: 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1|2|3|4</a:t>
            </a:r>
          </a:p>
          <a:p>
            <a:pPr marL="0" inden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number.unshift(0);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console.log(numbers.join("|")); //result: 0|1|2|3|4</a:t>
            </a:r>
          </a:p>
          <a:p>
            <a:pPr marL="0" inden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head=number.shift();        //head=0;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console.log(numbers.join("|")); //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result: 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1|2|3|4</a:t>
            </a:r>
            <a:endParaRPr lang="en-US" sz="18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2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Arrays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50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Sorting Arrays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Array.sort() and Array.sort(</a:t>
            </a:r>
            <a:r>
              <a:rPr lang="en-US" dirty="0" err="1" smtClean="0"/>
              <a:t>orderBy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585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array.sort()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Sorts the elements of the array ascending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Keep in mind that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array.sort</a:t>
            </a:r>
            <a:r>
              <a:rPr lang="en-US" dirty="0" smtClean="0"/>
              <a:t> uses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 representation</a:t>
            </a:r>
            <a:r>
              <a:rPr lang="en-US" dirty="0" smtClean="0"/>
              <a:t> of the elements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i.e.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number 5</a:t>
            </a:r>
            <a:r>
              <a:rPr lang="en-US" dirty="0" smtClean="0"/>
              <a:t> is compares as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 "5"</a:t>
            </a:r>
          </a:p>
          <a:p>
            <a:pPr lvl="2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Not quite sorted, right?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981200"/>
            <a:ext cx="822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numbers = [5,4,2,3,1,4,5,6,7];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numbers.sort();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console.log(numbers.join(", ")); </a:t>
            </a:r>
            <a:endParaRPr lang="en-US" sz="18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//result: 1, 2, 3, 4, 4, 5, 5, 6, 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819471"/>
            <a:ext cx="822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numbers = [5,4,23,2];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numbers.sort();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console.log(numbers.join(", ")); </a:t>
            </a:r>
            <a:endParaRPr lang="en-US" sz="18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//result: 2, </a:t>
            </a:r>
            <a:r>
              <a:rPr lang="en-US" sz="1800" noProof="1">
                <a:solidFill>
                  <a:schemeClr val="tx1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4, 5 </a:t>
            </a:r>
          </a:p>
        </p:txBody>
      </p:sp>
    </p:spTree>
    <p:extLst>
      <p:ext uri="{BB962C8B-B14F-4D97-AF65-F5344CB8AC3E}">
        <p14:creationId xmlns:p14="http://schemas.microsoft.com/office/powerpoint/2010/main" val="2737806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Sorting Arrays With </a:t>
            </a:r>
            <a:br>
              <a:rPr lang="en-US" dirty="0" smtClean="0"/>
            </a:br>
            <a:r>
              <a:rPr lang="en-US" dirty="0" smtClean="0"/>
              <a:t>Compare Function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2971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array.sort(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compareFunc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Sorts element by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The compare function defines sort rules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negative </a:t>
            </a:r>
            <a:r>
              <a:rPr lang="en-US" dirty="0" smtClean="0"/>
              <a:t>or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to leave the elements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positive</a:t>
            </a:r>
            <a:r>
              <a:rPr lang="en-US" dirty="0" smtClean="0"/>
              <a:t> to swap them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244876"/>
            <a:ext cx="8229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800" noProof="1">
                <a:solidFill>
                  <a:schemeClr val="tx1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(a,b){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	return (a == b)? 0 : (a&gt;b)? 1: -1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numbers = [5, 4, 23, 2];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18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numbers.sort(</a:t>
            </a:r>
            <a:r>
              <a:rPr lang="en-US" sz="1800" noProof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console.log(numbers.join(", 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//returns 2, 4, 5, 23 </a:t>
            </a:r>
          </a:p>
        </p:txBody>
      </p:sp>
    </p:spTree>
    <p:extLst>
      <p:ext uri="{BB962C8B-B14F-4D97-AF65-F5344CB8AC3E}">
        <p14:creationId xmlns:p14="http://schemas.microsoft.com/office/powerpoint/2010/main" val="377343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98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618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array.reverse()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new arrays with elements in reversed order</a:t>
            </a:r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array.splice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(index, count, elements)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Adds and/or removes elements from an array</a:t>
            </a:r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array.concat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(elements)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Inserts the elements at the end of the array and returns a new array</a:t>
            </a:r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array.join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(separator)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Concatenates the elements of the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02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 Functions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array.filter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(condition)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new array with the elements that satisfy condition</a:t>
            </a:r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array.forEach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(function(item){})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Iterates through the array and executes the function for each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574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1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727200"/>
            <a:ext cx="5543550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Declaring and </a:t>
            </a:r>
            <a:r>
              <a:rPr lang="en-US" dirty="0" smtClean="0"/>
              <a:t>Creating Arrays </a:t>
            </a:r>
            <a:endParaRPr lang="en-US" dirty="0"/>
          </a:p>
        </p:txBody>
      </p:sp>
      <p:pic>
        <p:nvPicPr>
          <p:cNvPr id="68610" name="Picture 2" descr="http://www.siwc.in/glassesrow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19801" y="685800"/>
            <a:ext cx="2590800" cy="5562600"/>
          </a:xfrm>
          <a:prstGeom prst="roundRect">
            <a:avLst>
              <a:gd name="adj" fmla="val 22417"/>
            </a:avLst>
          </a:prstGeom>
          <a:noFill/>
        </p:spPr>
      </p:pic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50359">
            <a:off x="853492" y="3800554"/>
            <a:ext cx="5078246" cy="197221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5" name="Picture 2" descr="C:\Users\Peter\Pictures\Kartinki Telerik\left_unspoken_2_tmb.jpg"/>
          <p:cNvPicPr>
            <a:picLocks noChangeAspect="1" noChangeArrowheads="1"/>
          </p:cNvPicPr>
          <p:nvPr/>
        </p:nvPicPr>
        <p:blipFill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7860" y="3863631"/>
            <a:ext cx="2555540" cy="1927018"/>
          </a:xfrm>
          <a:prstGeom prst="ellipse">
            <a:avLst/>
          </a:prstGeom>
          <a:noFill/>
          <a:effectLst>
            <a:softEdge rad="6350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 Functions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array.indexOf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(element)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index of the first match in the array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 smtClean="0"/>
              <a:t> is the element is not found</a:t>
            </a:r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array.lastIndexOf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(element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the index of the first match in the 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/>
              <a:t> is the element is not </a:t>
            </a:r>
            <a:r>
              <a:rPr lang="en-US" dirty="0" smtClean="0"/>
              <a:t>found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dirty="0" smtClean="0"/>
              <a:t> and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lastIndexof</a:t>
            </a:r>
            <a:r>
              <a:rPr lang="en-US" dirty="0" smtClean="0"/>
              <a:t> do not work in all browsers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Need to add a predefined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253252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indexOf</a:t>
            </a:r>
            <a:r>
              <a:rPr lang="en-US" dirty="0" smtClean="0"/>
              <a:t> and </a:t>
            </a:r>
            <a:r>
              <a:rPr lang="en-US" dirty="0" err="1" smtClean="0"/>
              <a:t>lastIndexOf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5429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pic>
        <p:nvPicPr>
          <p:cNvPr id="6146" name="Picture 2" descr="http://lbnuke.com/wp-content/uploads/2009/03/questionmark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617833">
            <a:off x="480150" y="5052150"/>
            <a:ext cx="1219200" cy="1219200"/>
          </a:xfrm>
          <a:prstGeom prst="rect">
            <a:avLst/>
          </a:prstGeom>
          <a:noFill/>
        </p:spPr>
      </p:pic>
      <p:pic>
        <p:nvPicPr>
          <p:cNvPr id="7" name="Picture 2" descr="http://lbnuke.com/wp-content/uploads/2009/03/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2756616">
            <a:off x="3291197" y="4205597"/>
            <a:ext cx="1843718" cy="1843718"/>
          </a:xfrm>
          <a:prstGeom prst="rect">
            <a:avLst/>
          </a:prstGeom>
          <a:noFill/>
        </p:spPr>
      </p:pic>
      <p:pic>
        <p:nvPicPr>
          <p:cNvPr id="8" name="Picture 2" descr="http://lbnuke.com/wp-content/uploads/2009/03/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134632">
            <a:off x="6655699" y="4445899"/>
            <a:ext cx="1629445" cy="1629445"/>
          </a:xfrm>
          <a:prstGeom prst="rect">
            <a:avLst/>
          </a:prstGeom>
          <a:noFill/>
        </p:spPr>
      </p:pic>
      <p:pic>
        <p:nvPicPr>
          <p:cNvPr id="9" name="Picture 2" descr="http://lbnuke.com/wp-content/uploads/2009/03/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398845">
            <a:off x="1465075" y="1540257"/>
            <a:ext cx="1049456" cy="1049456"/>
          </a:xfrm>
          <a:prstGeom prst="rect">
            <a:avLst/>
          </a:prstGeom>
          <a:noFill/>
        </p:spPr>
      </p:pic>
      <p:pic>
        <p:nvPicPr>
          <p:cNvPr id="10" name="Picture 2" descr="http://lbnuke.com/wp-content/uploads/2009/03/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200000">
            <a:off x="5105400" y="381000"/>
            <a:ext cx="1828800" cy="1828800"/>
          </a:xfrm>
          <a:prstGeom prst="rect">
            <a:avLst/>
          </a:prstGeom>
          <a:noFill/>
        </p:spPr>
      </p:pic>
      <p:sp>
        <p:nvSpPr>
          <p:cNvPr id="11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476750" y="4876800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allocates array of 20 integers and initializes each element by its index multiplied by 5. Print the obtained array on the console.</a:t>
            </a:r>
            <a:endParaRPr lang="en-US" sz="2800" noProof="1"/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script </a:t>
            </a:r>
            <a:r>
              <a:rPr lang="en-US" sz="2800" dirty="0"/>
              <a:t>that compares two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dirty="0"/>
              <a:t> arrays lexicographically (letter by letter).</a:t>
            </a:r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</a:t>
            </a:r>
            <a:r>
              <a:rPr lang="en-US" sz="2800" dirty="0" smtClean="0"/>
              <a:t>script </a:t>
            </a:r>
            <a:r>
              <a:rPr lang="en-US" sz="2800" dirty="0"/>
              <a:t>that finds the maximal sequence of equal elements in an array</a:t>
            </a:r>
            <a:r>
              <a:rPr lang="en-US" sz="2800" dirty="0" smtClean="0"/>
              <a:t>.</a:t>
            </a:r>
          </a:p>
          <a:p>
            <a:pPr marL="450850" indent="-450850">
              <a:lnSpc>
                <a:spcPts val="3600"/>
              </a:lnSpc>
              <a:buNone/>
            </a:pPr>
            <a:r>
              <a:rPr lang="en-US" sz="2800" dirty="0" smtClean="0"/>
              <a:t>		Example</a:t>
            </a:r>
            <a:r>
              <a:rPr lang="en-US" sz="2800" dirty="0"/>
              <a:t>: {2, 1, 1, 2, 3,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2, 2, 2</a:t>
            </a:r>
            <a:r>
              <a:rPr lang="en-US" sz="2800" dirty="0"/>
              <a:t>, 1} </a:t>
            </a:r>
            <a:r>
              <a:rPr lang="en-US" sz="2800" dirty="0">
                <a:sym typeface="Wingdings" pitchFamily="2" charset="2"/>
              </a:rPr>
              <a:t> {2, 2, 2}.</a:t>
            </a:r>
            <a:endParaRPr lang="en-US" sz="2800" dirty="0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28676" y="6181725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05000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009900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400425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495800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62050" y="1719942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02288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spcBef>
                <a:spcPct val="30000"/>
              </a:spcBef>
              <a:buFont typeface="+mj-lt"/>
              <a:buAutoNum type="arabicPeriod" startAt="4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finds the maximal increasing </a:t>
            </a:r>
            <a:r>
              <a:rPr lang="en-US" sz="2800" dirty="0" smtClean="0"/>
              <a:t>sequence </a:t>
            </a:r>
            <a:r>
              <a:rPr lang="en-US" sz="2800" dirty="0"/>
              <a:t>in an array. Example: </a:t>
            </a:r>
            <a:br>
              <a:rPr lang="en-US" sz="2800" dirty="0"/>
            </a:br>
            <a:r>
              <a:rPr lang="en-US" sz="2800" dirty="0"/>
              <a:t>{3,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2, 3, 4</a:t>
            </a:r>
            <a:r>
              <a:rPr lang="en-US" sz="2800" dirty="0"/>
              <a:t>, 2, 2, 4} </a:t>
            </a:r>
            <a:r>
              <a:rPr lang="en-US" sz="2800" dirty="0">
                <a:sym typeface="Wingdings" pitchFamily="2" charset="2"/>
              </a:rPr>
              <a:t> {2, 3, 4}.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4"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Sorting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an array means to arrange its elements in increasing order. Write a </a:t>
            </a:r>
            <a:r>
              <a:rPr lang="en-US" sz="2800" dirty="0" smtClean="0">
                <a:sym typeface="Wingdings" pitchFamily="2" charset="2"/>
              </a:rPr>
              <a:t>script to </a:t>
            </a:r>
            <a:r>
              <a:rPr lang="en-US" sz="2800" dirty="0">
                <a:sym typeface="Wingdings" pitchFamily="2" charset="2"/>
              </a:rPr>
              <a:t>sort an array. Use the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selection sort</a:t>
            </a:r>
            <a:r>
              <a:rPr lang="en-US" sz="2800" dirty="0">
                <a:sym typeface="Wingdings" pitchFamily="2" charset="2"/>
              </a:rPr>
              <a:t>" algorithm: Find the smallest element, </a:t>
            </a:r>
            <a:r>
              <a:rPr lang="en-US" sz="2800" dirty="0" smtClean="0">
                <a:sym typeface="Wingdings" pitchFamily="2" charset="2"/>
              </a:rPr>
              <a:t>move it </a:t>
            </a:r>
            <a:r>
              <a:rPr lang="en-US" sz="2800" dirty="0">
                <a:sym typeface="Wingdings" pitchFamily="2" charset="2"/>
              </a:rPr>
              <a:t>at the first position, find the smallest from the rest, move it at </a:t>
            </a:r>
            <a:r>
              <a:rPr lang="en-US" sz="2800" dirty="0" smtClean="0">
                <a:sym typeface="Wingdings" pitchFamily="2" charset="2"/>
              </a:rPr>
              <a:t>the second </a:t>
            </a:r>
            <a:r>
              <a:rPr lang="en-US" sz="2800" dirty="0">
                <a:sym typeface="Wingdings" pitchFamily="2" charset="2"/>
              </a:rPr>
              <a:t>position, etc</a:t>
            </a:r>
            <a:r>
              <a:rPr lang="en-US" sz="2800" dirty="0" smtClean="0">
                <a:sym typeface="Wingdings" pitchFamily="2" charset="2"/>
              </a:rPr>
              <a:t>.</a:t>
            </a:r>
            <a:br>
              <a:rPr lang="en-US" sz="2800" dirty="0" smtClean="0">
                <a:sym typeface="Wingdings" pitchFamily="2" charset="2"/>
              </a:rPr>
            </a:br>
            <a:r>
              <a:rPr lang="en-US" sz="2800" dirty="0" smtClean="0">
                <a:sym typeface="Wingdings" pitchFamily="2" charset="2"/>
              </a:rPr>
              <a:t>Hint: Use a second array</a:t>
            </a:r>
          </a:p>
          <a:p>
            <a:pPr marL="514350" indent="-514350">
              <a:lnSpc>
                <a:spcPts val="3300"/>
              </a:lnSpc>
              <a:buFont typeface="+mj-lt"/>
              <a:buAutoNum type="arabicPeriod" startAt="6"/>
              <a:tabLst>
                <a:tab pos="447675" algn="l"/>
              </a:tabLst>
            </a:pPr>
            <a:r>
              <a:rPr lang="en-US" sz="2800" dirty="0">
                <a:sym typeface="Wingdings" pitchFamily="2" charset="2"/>
              </a:rPr>
              <a:t>Write a program that finds the most frequent number in an array. Example: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/>
              <a:t>	{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2,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9, 3} </a:t>
            </a:r>
            <a:r>
              <a:rPr lang="en-US" sz="2800" dirty="0">
                <a:sym typeface="Wingdings" pitchFamily="2" charset="2"/>
              </a:rPr>
              <a:t> 4 (5 times)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endParaRPr lang="en-US" sz="2800" dirty="0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2800" smtClean="0"/>
              <a:t>Write </a:t>
            </a:r>
            <a:r>
              <a:rPr lang="en-US" sz="2800" dirty="0"/>
              <a:t>a program that finds the index of given element in a sorted array of integers by using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binary</a:t>
            </a:r>
            <a:r>
              <a:rPr lang="en-US" sz="2800" dirty="0">
                <a:hlinkClick r:id="rId3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search</a:t>
            </a:r>
            <a:r>
              <a:rPr lang="en-US" sz="2800" dirty="0"/>
              <a:t> algorithm (find it in Wikipedia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2698750" y="4968875"/>
            <a:ext cx="3960813" cy="1584325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</a:t>
            </a:r>
            <a:r>
              <a:rPr lang="en-US" dirty="0"/>
              <a:t> is a sequence of elements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The </a:t>
            </a:r>
            <a:r>
              <a:rPr lang="en-US" dirty="0"/>
              <a:t>order of the elements </a:t>
            </a:r>
            <a:r>
              <a:rPr lang="en-US" dirty="0" smtClean="0"/>
              <a:t>is fixed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Does not have fixed </a:t>
            </a:r>
            <a:r>
              <a:rPr lang="en-US" dirty="0"/>
              <a:t>size 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Can get the current length(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28050" name="Text Box 18"/>
          <p:cNvSpPr txBox="1">
            <a:spLocks noChangeArrowheads="1"/>
          </p:cNvSpPr>
          <p:nvPr/>
        </p:nvSpPr>
        <p:spPr bwMode="auto">
          <a:xfrm>
            <a:off x="3335385" y="5122863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609600" y="5200650"/>
            <a:ext cx="1800225" cy="953453"/>
          </a:xfrm>
          <a:prstGeom prst="wedgeRoundRectCallout">
            <a:avLst>
              <a:gd name="adj1" fmla="val 89065"/>
              <a:gd name="adj2" fmla="val 2354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Array of 5 elements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7019925" y="5048250"/>
            <a:ext cx="1584325" cy="953453"/>
          </a:xfrm>
          <a:prstGeom prst="wedgeRoundRectCallout">
            <a:avLst>
              <a:gd name="adj1" fmla="val -104308"/>
              <a:gd name="adj2" fmla="val -139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index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2198687" y="3905250"/>
            <a:ext cx="1916113" cy="953453"/>
          </a:xfrm>
          <a:prstGeom prst="wedgeRoundRectCallout">
            <a:avLst>
              <a:gd name="adj1" fmla="val 47599"/>
              <a:gd name="adj2" fmla="val 1532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of an array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544550"/>
              </p:ext>
            </p:extLst>
          </p:nvPr>
        </p:nvGraphicFramePr>
        <p:xfrm>
          <a:off x="3276600" y="5657850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6562" name="Picture 2" descr="http://awaketrain.com/Images/DeclareAParadigm-thumb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5400000">
            <a:off x="6624321" y="1366521"/>
            <a:ext cx="2743200" cy="1991358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5" grpId="0" animBg="1"/>
      <p:bldP spid="428057" grpId="0" animBg="1"/>
      <p:bldP spid="4280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Arrays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Declaring array is the same as regular variable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Note that JavaScript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typeless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5800" y="2133600"/>
            <a:ext cx="7772400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 holding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numbers = [1, 2, 3, 4, 5]; 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 holding strings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weekDays = ["Monday", "Tuesday", "Wednesday", 	"Thursday", "Friday", "Saturday", "Sunday"]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//array of different types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mixed= [1, new Date(), "Meaningless"];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//creating array of arrays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matrix = 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["0,0", "0,1", "0,2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"],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["1,0", "1,1", "1,2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"],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["2,0", "2,1", "2,2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"]];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Declare and Initialize </a:t>
            </a:r>
            <a:r>
              <a:rPr lang="en-US" dirty="0"/>
              <a:t>Arrays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Initialing an array in JavaScript can be done in three ways: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 Array(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 Array(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initialLength)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 literals</a:t>
            </a:r>
            <a:r>
              <a:rPr lang="en-US" dirty="0" smtClean="0"/>
              <a:t>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2" cstate="screen">
            <a:lum contrast="-10000"/>
          </a:blip>
          <a:srcRect/>
          <a:stretch>
            <a:fillRect/>
          </a:stretch>
        </p:blipFill>
        <p:spPr bwMode="auto">
          <a:xfrm>
            <a:off x="6858000" y="3930906"/>
            <a:ext cx="1905000" cy="241935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990601" y="2617113"/>
            <a:ext cx="5334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Array(1,2,3,4,5);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90600" y="3912513"/>
            <a:ext cx="5334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Array(10);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90600" y="5131713"/>
            <a:ext cx="5334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[1,2,3,4,5];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23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1143000"/>
            <a:ext cx="4419600" cy="685800"/>
          </a:xfrm>
        </p:spPr>
        <p:txBody>
          <a:bodyPr/>
          <a:lstStyle/>
          <a:p>
            <a:r>
              <a:rPr lang="en-US" dirty="0" smtClean="0"/>
              <a:t>Creating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1945480"/>
            <a:ext cx="441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newsletter.astrologyweekly.com/images/astrologyartplate.gif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876800" y="3047998"/>
            <a:ext cx="3326192" cy="3352801"/>
          </a:xfrm>
          <a:prstGeom prst="ellipse">
            <a:avLst/>
          </a:prstGeom>
          <a:noFill/>
        </p:spPr>
      </p:pic>
      <p:pic>
        <p:nvPicPr>
          <p:cNvPr id="1026" name="Picture 2" descr="http://www.freewebs.com/savedays/day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1584" y="1092718"/>
            <a:ext cx="1796416" cy="1955282"/>
          </a:xfrm>
          <a:prstGeom prst="roundRect">
            <a:avLst>
              <a:gd name="adj" fmla="val 1065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90211">
            <a:off x="912615" y="3390961"/>
            <a:ext cx="3267075" cy="29718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457200" y="1828800"/>
            <a:ext cx="8229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latin typeface="+mj-lt"/>
                <a:ea typeface="+mj-ea"/>
                <a:cs typeface="+mj-cs"/>
              </a:rPr>
              <a:t>Accessing Array Elements</a:t>
            </a:r>
            <a:endParaRPr lang="bg-BG" sz="5000" b="1" dirty="0" smtClean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714921"/>
            <a:ext cx="8229600" cy="569120"/>
          </a:xfrm>
        </p:spPr>
        <p:txBody>
          <a:bodyPr/>
          <a:lstStyle/>
          <a:p>
            <a:r>
              <a:rPr lang="en-US" dirty="0" smtClean="0"/>
              <a:t>Read and Modify Elements by Index</a:t>
            </a:r>
            <a:endParaRPr lang="en-US" dirty="0"/>
          </a:p>
        </p:txBody>
      </p:sp>
      <p:pic>
        <p:nvPicPr>
          <p:cNvPr id="61443" name="Picture 3" descr="http://www.elab-experience.com/product/image/38/micro_hot_pinset_ki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799777" y="3657600"/>
            <a:ext cx="3552181" cy="2362200"/>
          </a:xfrm>
          <a:prstGeom prst="roundRect">
            <a:avLst>
              <a:gd name="adj" fmla="val 4587"/>
            </a:avLst>
          </a:prstGeom>
          <a:noFill/>
        </p:spPr>
      </p:pic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58452FF4-89E3-4D1B-9927-2DBDC00E58D7}" type="slidenum">
              <a:rPr lang="en-US" sz="1100" smtClean="0"/>
              <a:pPr algn="r">
                <a:defRPr/>
              </a:pPr>
              <a:t>8</a:t>
            </a:fld>
            <a:endParaRPr lang="en-US" sz="11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Array Element?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Array elements are accessed using the square </a:t>
            </a:r>
            <a:r>
              <a:rPr lang="en-US" dirty="0" smtClean="0"/>
              <a:t>brackets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(indexer)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 indexer takes element’s index as parameter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The first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dirty="0"/>
              <a:t>Array elements can be retrieved and changed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operator</a:t>
            </a:r>
            <a:endParaRPr lang="bg-B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12718</TotalTime>
  <Words>1331</Words>
  <Application>Microsoft Office PowerPoint</Application>
  <PresentationFormat>On-screen Show (4:3)</PresentationFormat>
  <Paragraphs>270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Arrays</vt:lpstr>
      <vt:lpstr>Table of Contents</vt:lpstr>
      <vt:lpstr>Declaring and Creating Arrays </vt:lpstr>
      <vt:lpstr>What are Arrays?</vt:lpstr>
      <vt:lpstr>Declaring Arrays</vt:lpstr>
      <vt:lpstr>Declare and Initialize Arrays</vt:lpstr>
      <vt:lpstr>Creating Arrays</vt:lpstr>
      <vt:lpstr>PowerPoint Presentation</vt:lpstr>
      <vt:lpstr>How to Access Array Element?</vt:lpstr>
      <vt:lpstr>Reversing an Array – Example</vt:lpstr>
      <vt:lpstr>Reversing an Array</vt:lpstr>
      <vt:lpstr>Processing Array Elements Using for and for-in</vt:lpstr>
      <vt:lpstr>Processing Arrays: for Statement</vt:lpstr>
      <vt:lpstr>Processing Arrays Using for Loop – Examples</vt:lpstr>
      <vt:lpstr>Processing Arrays: for-in</vt:lpstr>
      <vt:lpstr>Processing Arrays Using for-in – Example</vt:lpstr>
      <vt:lpstr>Processing Arrays</vt:lpstr>
      <vt:lpstr>Dynamic Arrays</vt:lpstr>
      <vt:lpstr>Dynamic Arrays</vt:lpstr>
      <vt:lpstr>Dynamic Arrays (2)</vt:lpstr>
      <vt:lpstr>Dynamic Arrays</vt:lpstr>
      <vt:lpstr>Sorting Arrays</vt:lpstr>
      <vt:lpstr>Sorting Arrays</vt:lpstr>
      <vt:lpstr>Sorting Arrays With  Compare Function</vt:lpstr>
      <vt:lpstr>Sorting Arrays</vt:lpstr>
      <vt:lpstr>Other Functions</vt:lpstr>
      <vt:lpstr>Other Array Functions</vt:lpstr>
      <vt:lpstr>Other Array Functions (2)</vt:lpstr>
      <vt:lpstr>Other Functions</vt:lpstr>
      <vt:lpstr>Other Array Functions (2)</vt:lpstr>
      <vt:lpstr>indexOf and lastIndexOf</vt:lpstr>
      <vt:lpstr>Arrays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C# Fundamentals Course</dc:subject>
  <dc:creator>Svetlin Nakov</dc:creator>
  <dc:description>C# Programming Fundamentals Course @ Telerik Academy
http://academy.telerik.com</dc:description>
  <cp:lastModifiedBy>Doncho Minkov</cp:lastModifiedBy>
  <cp:revision>1147</cp:revision>
  <dcterms:created xsi:type="dcterms:W3CDTF">2007-12-08T16:03:35Z</dcterms:created>
  <dcterms:modified xsi:type="dcterms:W3CDTF">2013-10-22T14:13:30Z</dcterms:modified>
</cp:coreProperties>
</file>