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7" r:id="rId2"/>
    <p:sldId id="307" r:id="rId3"/>
    <p:sldId id="260" r:id="rId4"/>
    <p:sldId id="261" r:id="rId5"/>
    <p:sldId id="262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5" r:id="rId23"/>
    <p:sldId id="286" r:id="rId24"/>
    <p:sldId id="287" r:id="rId25"/>
    <p:sldId id="314" r:id="rId26"/>
    <p:sldId id="316" r:id="rId27"/>
    <p:sldId id="315" r:id="rId28"/>
    <p:sldId id="288" r:id="rId29"/>
    <p:sldId id="289" r:id="rId30"/>
    <p:sldId id="290" r:id="rId31"/>
    <p:sldId id="291" r:id="rId32"/>
    <p:sldId id="321" r:id="rId33"/>
    <p:sldId id="295" r:id="rId34"/>
    <p:sldId id="296" r:id="rId35"/>
    <p:sldId id="299" r:id="rId36"/>
    <p:sldId id="300" r:id="rId37"/>
    <p:sldId id="301" r:id="rId38"/>
    <p:sldId id="308" r:id="rId39"/>
    <p:sldId id="310" r:id="rId40"/>
    <p:sldId id="309" r:id="rId41"/>
    <p:sldId id="312" r:id="rId42"/>
    <p:sldId id="313" r:id="rId43"/>
    <p:sldId id="320" r:id="rId44"/>
    <p:sldId id="318" r:id="rId45"/>
    <p:sldId id="319" r:id="rId46"/>
    <p:sldId id="322" r:id="rId47"/>
    <p:sldId id="323" r:id="rId48"/>
    <p:sldId id="324" r:id="rId49"/>
    <p:sldId id="303" r:id="rId50"/>
    <p:sldId id="304" r:id="rId51"/>
    <p:sldId id="30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BE760-0278-42DE-B288-CD0B8C16D222}" type="datetimeFigureOut">
              <a:rPr lang="en-US" smtClean="0"/>
              <a:t>22-Oct-13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631B3-D1B9-47C4-B85E-E07D1317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5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88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C72624-484E-4601-9E8A-6AA48CB11F9F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9097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9BFAF-F0A8-4538-B3A2-9F2173835623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440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9BFAF-F0A8-4538-B3A2-9F217383562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245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CE93A6-FA01-421A-9A1A-9D030E5B8DE9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429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1398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150EBD-32F7-4C9C-8BCB-C281C3A399FB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7818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FD718C-3D7E-4A6E-9F9D-C61DF3A08425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819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9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8EEF325-D369-401A-9277-F36FDF815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02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8EEF325-D369-401A-9277-F36FDF815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5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4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6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12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83552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hyperlink" Target="http://html5course.telerik.com/" TargetMode="External"/><Relationship Id="rId18" Type="http://schemas.openxmlformats.org/officeDocument/2006/relationships/hyperlink" Target="http://www.nakov.com/" TargetMode="External"/><Relationship Id="rId26" Type="http://schemas.openxmlformats.org/officeDocument/2006/relationships/hyperlink" Target="http://www.nikolay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spnet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seocourse.telerik.com/" TargetMode="External"/><Relationship Id="rId17" Type="http://schemas.openxmlformats.org/officeDocument/2006/relationships/hyperlink" Target="http://www.bgcoder.com/" TargetMode="External"/><Relationship Id="rId25" Type="http://schemas.openxmlformats.org/officeDocument/2006/relationships/hyperlink" Target="http://www.minkov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clouddevcourse.telerik.com/" TargetMode="External"/><Relationship Id="rId20" Type="http://schemas.openxmlformats.org/officeDocument/2006/relationships/hyperlink" Target="http://algoacademy.telerik.com/" TargetMode="Externa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telerik-kids.com/" TargetMode="External"/><Relationship Id="rId24" Type="http://schemas.openxmlformats.org/officeDocument/2006/relationships/hyperlink" Target="http://www.introprogramming.info/" TargetMode="External"/><Relationship Id="rId32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mvccourse.telerik.com/" TargetMode="External"/><Relationship Id="rId23" Type="http://schemas.openxmlformats.org/officeDocument/2006/relationships/hyperlink" Target="http://mobiledevcourse.telerik.com/" TargetMode="External"/><Relationship Id="rId28" Type="http://schemas.openxmlformats.org/officeDocument/2006/relationships/image" Target="../media/image1.png"/><Relationship Id="rId10" Type="http://schemas.openxmlformats.org/officeDocument/2006/relationships/hyperlink" Target="http://kursove-uroci-knigi-obuchenie-programirane-web-design-csharp.info/" TargetMode="External"/><Relationship Id="rId19" Type="http://schemas.openxmlformats.org/officeDocument/2006/relationships/hyperlink" Target="http://codecourse.telerik.com/" TargetMode="Externa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forums.academy.telerik.com/" TargetMode="External"/><Relationship Id="rId14" Type="http://schemas.openxmlformats.org/officeDocument/2006/relationships/hyperlink" Target="http://schoolacademy.telerik.com/" TargetMode="External"/><Relationship Id="rId22" Type="http://schemas.openxmlformats.org/officeDocument/2006/relationships/hyperlink" Target="http://academy.telerik.com/" TargetMode="External"/><Relationship Id="rId27" Type="http://schemas.openxmlformats.org/officeDocument/2006/relationships/hyperlink" Target="http://csharpfundamentals.telerik.com/" TargetMode="Externa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9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0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1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2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3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4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5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6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7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8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9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0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1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2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3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4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5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6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7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314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Reusable parts of Code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4500" y="4648200"/>
            <a:ext cx="3352800" cy="523220"/>
          </a:xfrm>
        </p:spPr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2783134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2057400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Senior 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5362" name="Picture 2" descr="http://www.iskouk.org/images/digital_brain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267200" y="4495800"/>
            <a:ext cx="4363496" cy="1848896"/>
          </a:xfrm>
          <a:prstGeom prst="roundRect">
            <a:avLst>
              <a:gd name="adj" fmla="val 2659"/>
            </a:avLst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1026" name="Picture 2" descr="http://www.ccjk.com/wp-content/uploads/2012/07/Comparative-Effectiveness-Methods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440846"/>
            <a:ext cx="3810001" cy="2486714"/>
          </a:xfrm>
          <a:prstGeom prst="roundRect">
            <a:avLst>
              <a:gd name="adj" fmla="val 2659"/>
            </a:avLst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06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of Defining a 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355979"/>
            <a:ext cx="8686800" cy="3244596"/>
          </a:xfrm>
        </p:spPr>
        <p:txBody>
          <a:bodyPr/>
          <a:lstStyle/>
          <a:p>
            <a:r>
              <a:rPr lang="en-US" dirty="0" smtClean="0"/>
              <a:t>Functions can be defined in three ways:</a:t>
            </a:r>
          </a:p>
          <a:p>
            <a:pPr lvl="1"/>
            <a:r>
              <a:rPr lang="en-US" dirty="0" smtClean="0"/>
              <a:t>Using the constructor of the Function object</a:t>
            </a:r>
          </a:p>
          <a:p>
            <a:pPr lvl="1">
              <a:spcBef>
                <a:spcPts val="3600"/>
              </a:spcBef>
            </a:pPr>
            <a:r>
              <a:rPr lang="en-US" dirty="0" smtClean="0"/>
              <a:t>By function declaration</a:t>
            </a:r>
          </a:p>
          <a:p>
            <a:pPr lvl="1">
              <a:spcBef>
                <a:spcPts val="3600"/>
              </a:spcBef>
            </a:pPr>
            <a:r>
              <a:rPr lang="en-US" dirty="0" smtClean="0"/>
              <a:t>By function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23900" y="2579494"/>
            <a:ext cx="76962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print = new Function("console.log('Hello')");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23900" y="3679822"/>
            <a:ext cx="76962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print() {console.log('Hello')};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23900" y="4748403"/>
            <a:ext cx="7696200" cy="8532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print = function() {console.log('Hello')};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print = function printFunc() {console.log('Hello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')};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87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dirty="0" smtClean="0"/>
              <a:t>Calling Functions</a:t>
            </a:r>
            <a:endParaRPr lang="en-US" dirty="0"/>
          </a:p>
        </p:txBody>
      </p:sp>
      <p:pic>
        <p:nvPicPr>
          <p:cNvPr id="31746" name="Picture 2" descr="http://www.launchlab.co.uk/manager/tinymce/jscripts/tiny_mce/plugins/imagemanager/files/keyboard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438400" y="3200400"/>
            <a:ext cx="4267200" cy="2362200"/>
          </a:xfrm>
          <a:prstGeom prst="roundRect">
            <a:avLst>
              <a:gd name="adj" fmla="val 815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52386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dirty="0" smtClean="0"/>
              <a:t>Functions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call a f</a:t>
            </a:r>
            <a:r>
              <a:rPr lang="en-US" dirty="0" smtClean="0"/>
              <a:t>unction, </a:t>
            </a:r>
            <a:r>
              <a:rPr lang="en-US" dirty="0"/>
              <a:t>simply </a:t>
            </a:r>
            <a:r>
              <a:rPr lang="en-US" dirty="0" smtClean="0"/>
              <a:t>use:</a:t>
            </a:r>
            <a:endParaRPr lang="en-US" dirty="0"/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The function’s </a:t>
            </a:r>
            <a:r>
              <a:rPr lang="en-US" dirty="0"/>
              <a:t>name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Parentheses</a:t>
            </a:r>
            <a:endParaRPr lang="en-US" dirty="0"/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semicolon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Tx/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This will execute the code in the f</a:t>
            </a:r>
            <a:r>
              <a:rPr lang="en-US" dirty="0" smtClean="0"/>
              <a:t>unction’s body and will result in printing the following: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685800" y="3768595"/>
            <a:ext cx="76962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printLogo();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9450" y="5638800"/>
            <a:ext cx="76962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Corp.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8" name="Picture 4" descr="http://cs.astronomy.com/asycs/blogs/astronomy/Spacecraft/blog_usa193-launch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934200" y="1143000"/>
            <a:ext cx="1768247" cy="2209800"/>
          </a:xfrm>
          <a:prstGeom prst="roundRect">
            <a:avLst>
              <a:gd name="adj" fmla="val 6492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89687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dirty="0" smtClean="0"/>
              <a:t>Functions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function </a:t>
            </a:r>
            <a:r>
              <a:rPr lang="en-US" dirty="0"/>
              <a:t>can be called from: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Any </a:t>
            </a:r>
            <a:r>
              <a:rPr lang="en-US" dirty="0"/>
              <a:t>other f</a:t>
            </a:r>
            <a:r>
              <a:rPr lang="en-US" dirty="0" smtClean="0"/>
              <a:t>unction</a:t>
            </a:r>
            <a:endParaRPr lang="en-US" dirty="0"/>
          </a:p>
          <a:p>
            <a:pPr lvl="1"/>
            <a:r>
              <a:rPr lang="en-US" dirty="0"/>
              <a:t>Itself </a:t>
            </a:r>
            <a:r>
              <a:rPr lang="en-US" dirty="0" smtClean="0"/>
              <a:t>(process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recursion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7825" name="Picture 1" descr="C:\Trash\rocket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553200" y="3657600"/>
            <a:ext cx="2133600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3505200"/>
            <a:ext cx="5334000" cy="24036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print(){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console.log("printed");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anotherPrint(){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anotherPrint();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445975" y="5133404"/>
            <a:ext cx="1752600" cy="775401"/>
          </a:xfrm>
          <a:prstGeom prst="wedgeRoundRectCallout">
            <a:avLst>
              <a:gd name="adj1" fmla="val -72903"/>
              <a:gd name="adj2" fmla="val -185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Don't do this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 home</a:t>
            </a:r>
          </a:p>
        </p:txBody>
      </p:sp>
    </p:spTree>
    <p:extLst>
      <p:ext uri="{BB962C8B-B14F-4D97-AF65-F5344CB8AC3E}">
        <p14:creationId xmlns:p14="http://schemas.microsoft.com/office/powerpoint/2010/main" val="4270439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3886200"/>
            <a:ext cx="5321302" cy="1244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Declaring and Calling Functions</a:t>
            </a:r>
            <a:endParaRPr lang="bg-BG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823876" y="5569549"/>
            <a:ext cx="7481924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76802" name="Picture 2" descr="http://heasarc.gsfc.nasa.gov/Images/spartan/sts51g_launch.gif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</a:blip>
          <a:srcRect/>
          <a:stretch>
            <a:fillRect/>
          </a:stretch>
        </p:blipFill>
        <p:spPr bwMode="auto">
          <a:xfrm>
            <a:off x="4943715" y="1066800"/>
            <a:ext cx="2828685" cy="2209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6804" name="Picture 4" descr="http://msnbcmedia2.msn.com/j/msnbc/Components/Photo_StoryLevel/071204/071204_shuttle_vlg6p.widec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295400" y="1066800"/>
            <a:ext cx="2838450" cy="2209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47275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9702" y="1126224"/>
            <a:ext cx="8851898" cy="1244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Functions with Parameters</a:t>
            </a:r>
            <a:endParaRPr lang="bg-BG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823876" y="2209800"/>
            <a:ext cx="7481924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Passing Parameters and Returning Values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5604" name="Picture 4" descr="http://www.chemistry-software.com/images/data/datan/datan3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5543">
            <a:off x="1589098" y="2743915"/>
            <a:ext cx="5884924" cy="3539297"/>
          </a:xfrm>
          <a:prstGeom prst="rect">
            <a:avLst/>
          </a:prstGeom>
          <a:noFill/>
          <a:effectLst/>
          <a:scene3d>
            <a:camera prst="perspectiveRelaxedModerately">
              <a:rot lat="19527276" lon="730227" rev="21181647"/>
            </a:camera>
            <a:lightRig rig="soft" dir="t"/>
          </a:scene3d>
          <a:sp3d prstMaterial="matte"/>
        </p:spPr>
      </p:pic>
    </p:spTree>
    <p:extLst>
      <p:ext uri="{BB962C8B-B14F-4D97-AF65-F5344CB8AC3E}">
        <p14:creationId xmlns:p14="http://schemas.microsoft.com/office/powerpoint/2010/main" val="1918631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/>
              <a:t>Parameters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062728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To pass </a:t>
            </a:r>
            <a:r>
              <a:rPr lang="en-US" dirty="0" smtClean="0"/>
              <a:t>information </a:t>
            </a:r>
            <a:r>
              <a:rPr lang="en-US" dirty="0"/>
              <a:t>to a </a:t>
            </a:r>
            <a:r>
              <a:rPr lang="en-US" dirty="0" smtClean="0"/>
              <a:t>function, </a:t>
            </a:r>
            <a:r>
              <a:rPr lang="en-US" dirty="0"/>
              <a:t>you can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parameters </a:t>
            </a:r>
            <a:r>
              <a:rPr lang="en-US" dirty="0" smtClean="0"/>
              <a:t>(also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arguments</a:t>
            </a:r>
            <a:r>
              <a:rPr lang="en-US" dirty="0" smtClean="0"/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ts val="4000"/>
              </a:lnSpc>
            </a:pPr>
            <a:r>
              <a:rPr lang="en-US" dirty="0"/>
              <a:t>You can pass zero or several </a:t>
            </a:r>
            <a:r>
              <a:rPr lang="en-US" dirty="0" smtClean="0"/>
              <a:t>input values</a:t>
            </a:r>
            <a:endParaRPr lang="en-US" dirty="0"/>
          </a:p>
          <a:p>
            <a:pPr lvl="1">
              <a:lnSpc>
                <a:spcPts val="4000"/>
              </a:lnSpc>
            </a:pPr>
            <a:r>
              <a:rPr lang="en-US" dirty="0" smtClean="0"/>
              <a:t>Each parameter has name 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Parameters are assigned to particular values when the function is called</a:t>
            </a:r>
            <a:endParaRPr lang="en-US" dirty="0"/>
          </a:p>
          <a:p>
            <a:pPr>
              <a:lnSpc>
                <a:spcPts val="4000"/>
              </a:lnSpc>
            </a:pPr>
            <a:r>
              <a:rPr lang="en-US" dirty="0" smtClean="0"/>
              <a:t>Parameters can change </a:t>
            </a:r>
            <a:r>
              <a:rPr lang="en-US" dirty="0"/>
              <a:t>the </a:t>
            </a:r>
            <a:r>
              <a:rPr lang="en-US" dirty="0" smtClean="0"/>
              <a:t>function behavior depending on the passed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98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and Using </a:t>
            </a:r>
            <a:br>
              <a:rPr lang="en-US" dirty="0"/>
            </a:br>
            <a:r>
              <a:rPr lang="en-US" dirty="0" smtClean="0"/>
              <a:t>Function </a:t>
            </a:r>
            <a:r>
              <a:rPr lang="en-US" dirty="0"/>
              <a:t>Parameters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4114800"/>
            <a:ext cx="8496300" cy="2590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Function’s </a:t>
            </a:r>
            <a:r>
              <a:rPr lang="en-US" dirty="0"/>
              <a:t>behavior depends on its </a:t>
            </a:r>
            <a:r>
              <a:rPr lang="en-US" dirty="0" smtClean="0"/>
              <a:t>parameters </a:t>
            </a: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Parameters can be of any type</a:t>
            </a:r>
          </a:p>
          <a:p>
            <a:pPr lvl="1">
              <a:lnSpc>
                <a:spcPct val="85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Arrays</a:t>
            </a:r>
            <a:r>
              <a:rPr lang="en-US" sz="2800" dirty="0" smtClean="0"/>
              <a:t>, etc.</a:t>
            </a:r>
          </a:p>
          <a:p>
            <a:pPr lvl="1">
              <a:lnSpc>
                <a:spcPct val="85000"/>
              </a:lnSpc>
            </a:pPr>
            <a:r>
              <a:rPr lang="en-US" sz="2800" dirty="0" smtClean="0"/>
              <a:t>Even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tion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755650" y="1344613"/>
            <a:ext cx="7561263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printSign(number) 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 &gt; 0)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console.log("Positive");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(number &lt; 0)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console.log("Negative");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console.log("Zero");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3730" name="Picture 2" descr="http://www.siue.edu/business/cli/img/blueprint__hardhat__hand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553200" y="1219200"/>
            <a:ext cx="1943100" cy="1295400"/>
          </a:xfrm>
          <a:prstGeom prst="roundRect">
            <a:avLst>
              <a:gd name="adj" fmla="val 9686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014614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and Using </a:t>
            </a:r>
            <a:br>
              <a:rPr lang="en-US" dirty="0"/>
            </a:br>
            <a:r>
              <a:rPr lang="en-US" dirty="0" smtClean="0"/>
              <a:t>Function </a:t>
            </a:r>
            <a:r>
              <a:rPr lang="en-US" dirty="0"/>
              <a:t>Parameters (2)</a:t>
            </a:r>
            <a:endParaRPr lang="bg-BG" dirty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36095"/>
            <a:ext cx="8686800" cy="1143000"/>
          </a:xfrm>
        </p:spPr>
        <p:txBody>
          <a:bodyPr/>
          <a:lstStyle/>
          <a:p>
            <a:r>
              <a:rPr lang="en-US" dirty="0" smtClean="0"/>
              <a:t>Functions can have as many parameters as needed: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39652" name="Rectangle 4"/>
          <p:cNvSpPr>
            <a:spLocks noChangeArrowheads="1"/>
          </p:cNvSpPr>
          <p:nvPr/>
        </p:nvSpPr>
        <p:spPr bwMode="auto">
          <a:xfrm>
            <a:off x="611188" y="2755295"/>
            <a:ext cx="7847012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printMax(number1, number2){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max = number1;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(number2 &gt; number1)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max = number2;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console.log("Maximal number: " + max);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803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Calling </a:t>
            </a:r>
            <a:r>
              <a:rPr lang="en-US" dirty="0" smtClean="0"/>
              <a:t>Functions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with Parameters</a:t>
            </a:r>
            <a:endParaRPr lang="bg-BG" dirty="0"/>
          </a:p>
        </p:txBody>
      </p:sp>
      <p:sp>
        <p:nvSpPr>
          <p:cNvPr id="5785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To call a </a:t>
            </a:r>
            <a:r>
              <a:rPr lang="en-US" dirty="0" smtClean="0"/>
              <a:t>function </a:t>
            </a:r>
            <a:r>
              <a:rPr lang="en-US" dirty="0"/>
              <a:t>and pass values to its parameters: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Use the function’s </a:t>
            </a:r>
            <a:r>
              <a:rPr lang="en-US" dirty="0"/>
              <a:t>name, followed by a list of expressions for each parameter</a:t>
            </a:r>
          </a:p>
          <a:p>
            <a:pPr>
              <a:lnSpc>
                <a:spcPts val="36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78564" name="Rectangle 4"/>
          <p:cNvSpPr>
            <a:spLocks noChangeArrowheads="1"/>
          </p:cNvSpPr>
          <p:nvPr/>
        </p:nvSpPr>
        <p:spPr bwMode="auto">
          <a:xfrm>
            <a:off x="755650" y="4171950"/>
            <a:ext cx="7561263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(-5);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printSign(balance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printSign(2+3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printMax(100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200);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printMax(oldQuantity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1.5, quantity * 2);</a:t>
            </a:r>
          </a:p>
        </p:txBody>
      </p:sp>
      <p:pic>
        <p:nvPicPr>
          <p:cNvPr id="71681" name="Picture 1" descr="C:\Trash\cran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00" y="3810000"/>
            <a:ext cx="2381250" cy="1581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59921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</a:p>
          <a:p>
            <a:pPr lvl="1"/>
            <a:r>
              <a:rPr lang="en-US" dirty="0"/>
              <a:t>Declaring and Creating Functions</a:t>
            </a:r>
          </a:p>
          <a:p>
            <a:pPr lvl="1"/>
            <a:r>
              <a:rPr lang="en-US" dirty="0"/>
              <a:t>Calling Functions</a:t>
            </a:r>
          </a:p>
          <a:p>
            <a:r>
              <a:rPr lang="en-US" dirty="0"/>
              <a:t>Functions with Parameters</a:t>
            </a:r>
          </a:p>
          <a:p>
            <a:r>
              <a:rPr lang="en-US" dirty="0" smtClean="0"/>
              <a:t>The </a:t>
            </a:r>
            <a:r>
              <a:rPr lang="en-US" dirty="0"/>
              <a:t>arguments Object</a:t>
            </a:r>
          </a:p>
          <a:p>
            <a:r>
              <a:rPr lang="en-US" dirty="0"/>
              <a:t>Returning Values From Functions</a:t>
            </a:r>
          </a:p>
          <a:p>
            <a:r>
              <a:rPr lang="en-US" dirty="0"/>
              <a:t>Function Scope</a:t>
            </a:r>
          </a:p>
          <a:p>
            <a:r>
              <a:rPr lang="en-US" dirty="0"/>
              <a:t>Function Overloading</a:t>
            </a:r>
          </a:p>
        </p:txBody>
      </p:sp>
    </p:spTree>
    <p:extLst>
      <p:ext uri="{BB962C8B-B14F-4D97-AF65-F5344CB8AC3E}">
        <p14:creationId xmlns:p14="http://schemas.microsoft.com/office/powerpoint/2010/main" val="156904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Functions </a:t>
            </a:r>
            <a:r>
              <a:rPr lang="en-US" sz="3800" dirty="0"/>
              <a:t>Parameters – Example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12356" name="Rectangle 4"/>
          <p:cNvSpPr>
            <a:spLocks noChangeArrowheads="1"/>
          </p:cNvSpPr>
          <p:nvPr/>
        </p:nvSpPr>
        <p:spPr bwMode="auto">
          <a:xfrm>
            <a:off x="631825" y="1447800"/>
            <a:ext cx="7902575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printSign(number){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&gt;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number + " is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positive.");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(number &lt;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" + number + "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negative.");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" + number + "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zero.");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printMax(number1, number2){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max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number1;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(max &gt;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number1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max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number2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Maximal number: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11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ChangeArrowheads="1"/>
          </p:cNvSpPr>
          <p:nvPr/>
        </p:nvSpPr>
        <p:spPr bwMode="auto">
          <a:xfrm>
            <a:off x="1277937" y="2732175"/>
            <a:ext cx="6480175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0" y="1828800"/>
            <a:ext cx="77898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Function </a:t>
            </a:r>
            <a:r>
              <a:rPr lang="en-US" dirty="0"/>
              <a:t>Parameters</a:t>
            </a:r>
            <a:endParaRPr lang="bg-BG" dirty="0"/>
          </a:p>
        </p:txBody>
      </p:sp>
      <p:pic>
        <p:nvPicPr>
          <p:cNvPr id="66562" name="Picture 2" descr="http://www.propertyoz.com.au/library/construction_cran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3657600"/>
            <a:ext cx="3838576" cy="2362200"/>
          </a:xfrm>
          <a:prstGeom prst="roundRect">
            <a:avLst>
              <a:gd name="adj" fmla="val 8159"/>
            </a:avLst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2688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Triangle – Example</a:t>
            </a:r>
            <a:endParaRPr lang="bg-BG" dirty="0"/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a program </a:t>
            </a:r>
            <a:r>
              <a:rPr lang="en-US" dirty="0" smtClean="0"/>
              <a:t>for printing </a:t>
            </a:r>
            <a:r>
              <a:rPr lang="en-US" dirty="0"/>
              <a:t>triangles as shown below: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	1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1	1 2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1 2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1 2 3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2 3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2 3 4 5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n=5  </a:t>
            </a:r>
            <a:r>
              <a:rPr lang="en-US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2 3 4 5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    n=6  </a:t>
            </a:r>
            <a:r>
              <a:rPr lang="en-US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2 3 4 5 6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2 3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2 3 4 5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1 2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	1 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38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Printing Triangle – Example</a:t>
            </a:r>
            <a:endParaRPr lang="bg-BG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75491" name="Rectangle 3"/>
          <p:cNvSpPr>
            <a:spLocks noChangeArrowheads="1"/>
          </p:cNvSpPr>
          <p:nvPr/>
        </p:nvSpPr>
        <p:spPr bwMode="auto">
          <a:xfrm>
            <a:off x="688975" y="1644243"/>
            <a:ext cx="7766050" cy="43755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read("input-tb");</a:t>
            </a:r>
          </a:p>
          <a:p>
            <a:pPr eaLnBrk="0" hangingPunct="0">
              <a:lnSpc>
                <a:spcPts val="23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line;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(line = 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&lt;= n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printLine(1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(line = n-1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&gt;= 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line-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rintLine(1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printLine(start, end){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line="";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 (var i = start; i &lt;= end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line += " " + i;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console.log(line);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2764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38155">
            <a:off x="457200" y="4607267"/>
            <a:ext cx="8229600" cy="685800"/>
          </a:xfrm>
        </p:spPr>
        <p:txBody>
          <a:bodyPr/>
          <a:lstStyle/>
          <a:p>
            <a:r>
              <a:rPr lang="en-US" dirty="0" smtClean="0"/>
              <a:t>Printing Triangle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38155">
            <a:off x="457200" y="5333546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6626" name="Picture 2" descr="http://media.log-in.ru/i/triangle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748528" y="832598"/>
            <a:ext cx="2633472" cy="2438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6628" name="Picture 4" descr="http://www.legobilliards.com.cn/pool_table_product/Triangles/TR0411A-D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63460" y="1670798"/>
            <a:ext cx="307994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8731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1"/>
            <a:ext cx="7924800" cy="685800"/>
          </a:xfrm>
        </p:spPr>
        <p:txBody>
          <a:bodyPr/>
          <a:lstStyle/>
          <a:p>
            <a:r>
              <a:rPr lang="en-US" dirty="0" smtClean="0"/>
              <a:t>The arguments Object</a:t>
            </a:r>
            <a:endParaRPr lang="en-US" dirty="0"/>
          </a:p>
        </p:txBody>
      </p:sp>
      <p:pic>
        <p:nvPicPr>
          <p:cNvPr id="4098" name="Picture 2" descr="http://www.flashmagazine.com/images/uploads/cache/javascript-799x2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" y="3186112"/>
            <a:ext cx="7610475" cy="2105026"/>
          </a:xfrm>
          <a:prstGeom prst="roundRect">
            <a:avLst>
              <a:gd name="adj" fmla="val 1584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7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3848100"/>
          </a:xfrm>
        </p:spPr>
        <p:txBody>
          <a:bodyPr/>
          <a:lstStyle/>
          <a:p>
            <a:r>
              <a:rPr lang="en-US" dirty="0" smtClean="0"/>
              <a:t>Every function have a special object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</a:p>
          <a:p>
            <a:pPr lvl="1"/>
            <a:r>
              <a:rPr lang="en-US" dirty="0" smtClean="0"/>
              <a:t>It holds information about the function and all the parameters passed to the function</a:t>
            </a:r>
          </a:p>
          <a:p>
            <a:pPr lvl="1"/>
            <a:r>
              <a:rPr lang="en-US" dirty="0" smtClean="0"/>
              <a:t>No need to be explicitly declared</a:t>
            </a:r>
          </a:p>
          <a:p>
            <a:pPr lvl="2"/>
            <a:r>
              <a:rPr lang="en-US" dirty="0" smtClean="0"/>
              <a:t>It exists in every function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8975" y="4462119"/>
            <a:ext cx="776605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unction printArguments(){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for(var i in arguments){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console.log(arguments[i]);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printArguments(1,2,3,4); //1, 2, 3, 4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03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arguments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0605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7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15332" y="1524000"/>
            <a:ext cx="5113337" cy="14732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Returning Values From </a:t>
            </a:r>
            <a:r>
              <a:rPr lang="en-US" dirty="0" smtClean="0"/>
              <a:t>Functions</a:t>
            </a:r>
            <a:endParaRPr lang="bg-BG" dirty="0"/>
          </a:p>
        </p:txBody>
      </p:sp>
      <p:pic>
        <p:nvPicPr>
          <p:cNvPr id="60418" name="Picture 2" descr="http://moneyfacts.co.uk/resize.axd?w=225&amp;h=170&amp;f=http://media.moneyfacts.co.uk/image/stock%20chart-2new226new_226_x_17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95500" y="3810000"/>
            <a:ext cx="4953000" cy="2362200"/>
          </a:xfrm>
          <a:prstGeom prst="roundRect">
            <a:avLst>
              <a:gd name="adj" fmla="val 2057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498311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Values from Functions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Functions in JavaScript may or may not return a value</a:t>
            </a:r>
          </a:p>
          <a:p>
            <a:pPr lvl="1"/>
            <a:r>
              <a:rPr lang="en-US" dirty="0" smtClean="0"/>
              <a:t>The return value can be of any type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  <a:p>
            <a:pPr lvl="1"/>
            <a:r>
              <a:rPr lang="en-US" dirty="0" smtClean="0"/>
              <a:t>If no value is returned, the caller gets value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dirty="0" smtClean="0"/>
              <a:t>"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42988" y="4404360"/>
            <a:ext cx="69850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head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arr.shift();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42988" y="5010090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price = getPrice() * quantity * 1.20;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42988" y="5617464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noValue = arr.sort();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01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472185"/>
            <a:ext cx="7924800" cy="685800"/>
          </a:xfrm>
        </p:spPr>
        <p:txBody>
          <a:bodyPr/>
          <a:lstStyle/>
          <a:p>
            <a:r>
              <a:rPr lang="en-US" dirty="0" smtClean="0"/>
              <a:t>Functions 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198464"/>
            <a:ext cx="7924800" cy="569120"/>
          </a:xfrm>
        </p:spPr>
        <p:txBody>
          <a:bodyPr/>
          <a:lstStyle/>
          <a:p>
            <a:r>
              <a:rPr lang="en-US" dirty="0" smtClean="0"/>
              <a:t>What is a function?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 descr="http://programmedevelopment.com/public/uploads/images/puzzle_pieces_house_teamwork_1600_cl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22" t="-20730" r="-17619" b="-24745"/>
          <a:stretch/>
        </p:blipFill>
        <p:spPr bwMode="auto">
          <a:xfrm>
            <a:off x="4899466" y="3396561"/>
            <a:ext cx="3043490" cy="2437354"/>
          </a:xfrm>
          <a:prstGeom prst="roundRect">
            <a:avLst>
              <a:gd name="adj" fmla="val 2871"/>
            </a:avLst>
          </a:prstGeom>
          <a:solidFill>
            <a:srgbClr val="F8F8F8"/>
          </a:solidFill>
          <a:ln w="1905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2052" name="Picture 4" descr="http://educationalstar.com/wp-content/uploads/2012/11/focusgroup1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92" y="3401682"/>
            <a:ext cx="3276600" cy="2427112"/>
          </a:xfrm>
          <a:prstGeom prst="roundRect">
            <a:avLst>
              <a:gd name="adj" fmla="val 2871"/>
            </a:avLst>
          </a:prstGeom>
          <a:solidFill>
            <a:srgbClr val="F8F8F8"/>
          </a:solidFill>
          <a:ln w="19050">
            <a:solidFill>
              <a:schemeClr val="accent6">
                <a:lumMod val="20000"/>
                <a:lumOff val="8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9049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86200" y="228600"/>
            <a:ext cx="5029200" cy="914400"/>
          </a:xfrm>
        </p:spPr>
        <p:txBody>
          <a:bodyPr/>
          <a:lstStyle/>
          <a:p>
            <a:r>
              <a:rPr lang="en-US" dirty="0" smtClean="0"/>
              <a:t>Defining Functions That Return </a:t>
            </a:r>
            <a:r>
              <a:rPr lang="en-US" dirty="0"/>
              <a:t>a Value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38300"/>
            <a:ext cx="8686800" cy="20574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2400"/>
              </a:spcBef>
            </a:pPr>
            <a:r>
              <a:rPr lang="en-US" sz="3000" dirty="0" smtClean="0"/>
              <a:t>Functions </a:t>
            </a:r>
            <a:r>
              <a:rPr lang="en-US" sz="3000" dirty="0"/>
              <a:t>can return any type of data </a:t>
            </a:r>
            <a:r>
              <a:rPr lang="en-US" sz="3000" dirty="0" smtClean="0"/>
              <a:t>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 smtClean="0"/>
              <a:t>, object, etc...)</a:t>
            </a:r>
            <a:endParaRPr lang="en-US" sz="3000" dirty="0"/>
          </a:p>
          <a:p>
            <a:pPr>
              <a:lnSpc>
                <a:spcPts val="3600"/>
              </a:lnSpc>
            </a:pPr>
            <a:r>
              <a:rPr lang="en-US" sz="3000" dirty="0" smtClean="0"/>
              <a:t>Use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000" dirty="0"/>
              <a:t> keyword to return a </a:t>
            </a:r>
            <a:r>
              <a:rPr lang="en-US" sz="3000" dirty="0" smtClean="0"/>
              <a:t>result</a:t>
            </a:r>
            <a:endParaRPr lang="en-US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650" y="3657600"/>
            <a:ext cx="76327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multiply(int firstNum, int secondNum){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firstNum * secondNum;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4572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600" dirty="0" smtClean="0"/>
              <a:t> Statement</a:t>
            </a:r>
            <a:endParaRPr lang="bg-BG" sz="3600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/>
              <a:t> statement: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Immediately terminates function’s </a:t>
            </a:r>
            <a:r>
              <a:rPr lang="en-US" dirty="0"/>
              <a:t>execution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dirty="0" smtClean="0"/>
              <a:t>specified expression </a:t>
            </a:r>
            <a:r>
              <a:rPr lang="en-US" dirty="0"/>
              <a:t>to the </a:t>
            </a:r>
            <a:r>
              <a:rPr lang="en-US" dirty="0" smtClean="0"/>
              <a:t>caller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To </a:t>
            </a:r>
            <a:r>
              <a:rPr lang="en-US" dirty="0"/>
              <a:t>terminate </a:t>
            </a:r>
            <a:r>
              <a:rPr lang="en-US" dirty="0" smtClean="0"/>
              <a:t>function execution, use just:</a:t>
            </a:r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Return can be used several </a:t>
            </a:r>
            <a:r>
              <a:rPr lang="en-US" dirty="0"/>
              <a:t>times in a </a:t>
            </a:r>
            <a:r>
              <a:rPr lang="en-US" dirty="0" smtClean="0"/>
              <a:t>function body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return a different value in different cases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650" y="333369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-1;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4391025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807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82701"/>
            <a:ext cx="7924800" cy="685800"/>
          </a:xfrm>
        </p:spPr>
        <p:txBody>
          <a:bodyPr/>
          <a:lstStyle/>
          <a:p>
            <a:r>
              <a:rPr lang="en-US" dirty="0" smtClean="0"/>
              <a:t>Return Value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089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www.m3tools.net/net/assets/images/return%20value%20code%20graph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220" y="2914650"/>
            <a:ext cx="4697560" cy="3117850"/>
          </a:xfrm>
          <a:prstGeom prst="roundRect">
            <a:avLst>
              <a:gd name="adj" fmla="val 32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3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Even Numbers–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91640"/>
            <a:ext cx="8686800" cy="5013960"/>
          </a:xfrm>
        </p:spPr>
        <p:txBody>
          <a:bodyPr/>
          <a:lstStyle/>
          <a:p>
            <a:r>
              <a:rPr lang="en-US" dirty="0" smtClean="0"/>
              <a:t>Calculate the sum of all even numbers in an array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15077" name="Rectangle 5"/>
          <p:cNvSpPr>
            <a:spLocks noChangeArrowheads="1"/>
          </p:cNvSpPr>
          <p:nvPr/>
        </p:nvSpPr>
        <p:spPr bwMode="auto">
          <a:xfrm>
            <a:off x="755650" y="3037269"/>
            <a:ext cx="7632700" cy="27392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sum(numbers){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sum = 0;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numbers) {</a:t>
            </a:r>
          </a:p>
          <a:p>
            <a:pPr eaLnBrk="0" hangingPunct="0">
              <a:lnSpc>
                <a:spcPct val="100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if(numbers[i]%2 == 0){</a:t>
            </a:r>
          </a:p>
          <a:p>
            <a:pPr eaLnBrk="0" hangingPunct="0">
              <a:lnSpc>
                <a:spcPct val="100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sum += numbers[i];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		   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0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0178" name="Picture 2" descr="http://www.whitecraneeducation.com/images/general/numbers3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283200" y="4114800"/>
            <a:ext cx="3270250" cy="1962150"/>
          </a:xfrm>
          <a:prstGeom prst="roundRect">
            <a:avLst>
              <a:gd name="adj" fmla="val 7961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5911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ChangeArrowheads="1"/>
          </p:cNvSpPr>
          <p:nvPr/>
        </p:nvSpPr>
        <p:spPr bwMode="auto">
          <a:xfrm>
            <a:off x="1331913" y="2553613"/>
            <a:ext cx="6480175" cy="430887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31912" y="1673225"/>
            <a:ext cx="6480176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Sum of Even Numbers</a:t>
            </a:r>
            <a:endParaRPr lang="bg-BG" dirty="0"/>
          </a:p>
        </p:txBody>
      </p:sp>
      <p:pic>
        <p:nvPicPr>
          <p:cNvPr id="49154" name="Picture 2" descr="http://www.moneymanagement.com.au/Uploads/PressReleases/money/Images-20090409/bluenumbersngrap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59020" y="3429000"/>
            <a:ext cx="7025960" cy="2895600"/>
          </a:xfrm>
          <a:prstGeom prst="roundRect">
            <a:avLst>
              <a:gd name="adj" fmla="val 3225"/>
            </a:avLst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893383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1"/>
            <a:ext cx="7924800" cy="685800"/>
          </a:xfrm>
        </p:spPr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1793080"/>
            <a:ext cx="7924800" cy="569120"/>
          </a:xfrm>
        </p:spPr>
        <p:txBody>
          <a:bodyPr/>
          <a:lstStyle/>
          <a:p>
            <a:r>
              <a:rPr lang="en-US" dirty="0" smtClean="0"/>
              <a:t>Scope of variables and functions</a:t>
            </a:r>
            <a:endParaRPr lang="en-US" dirty="0"/>
          </a:p>
        </p:txBody>
      </p:sp>
      <p:pic>
        <p:nvPicPr>
          <p:cNvPr id="6146" name="Picture 2" descr="http://media.smashingmagazine.com/wp-content/uploads/images/js-scope/j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805207"/>
            <a:ext cx="4495800" cy="3000186"/>
          </a:xfrm>
          <a:prstGeom prst="roundRect">
            <a:avLst>
              <a:gd name="adj" fmla="val 32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05256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Every variable has its scope of usage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scope defines where the variable is accessible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Generally there are local and global scope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2775" y="2700655"/>
            <a:ext cx="7920038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 arr = [1, 2, 3, 4, 5, 6, 7];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countOccurences(value){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count = 0;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for(var i=0; i&lt; arr.length; i++){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if(arr[i]==value){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count++;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return count;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372100" y="2821065"/>
            <a:ext cx="3358623" cy="775401"/>
          </a:xfrm>
          <a:prstGeom prst="wedgeRoundRectCallout">
            <a:avLst>
              <a:gd name="adj1" fmla="val -67965"/>
              <a:gd name="adj2" fmla="val 797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 is  in the global scope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it is accessible from anywhere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372100" y="3928043"/>
            <a:ext cx="3358623" cy="994957"/>
          </a:xfrm>
          <a:prstGeom prst="wedgeRoundRectCallout">
            <a:avLst>
              <a:gd name="adj1" fmla="val -103601"/>
              <a:gd name="adj2" fmla="val 203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count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is declared inside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countOccurences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and it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can be used only inside it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372100" y="5271308"/>
            <a:ext cx="3358623" cy="778385"/>
          </a:xfrm>
          <a:prstGeom prst="wedgeRoundRectCallout">
            <a:avLst>
              <a:gd name="adj1" fmla="val -130838"/>
              <a:gd name="adj2" fmla="val -439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noAutofit/>
          </a:bodyPr>
          <a:lstStyle/>
          <a:p>
            <a:pPr lvl="1" algn="ctr"/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Try removing the "var" before count</a:t>
            </a:r>
            <a:endParaRPr lang="en-US" sz="20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66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09701"/>
            <a:ext cx="7924800" cy="685800"/>
          </a:xfrm>
        </p:spPr>
        <p:txBody>
          <a:bodyPr/>
          <a:lstStyle/>
          <a:p>
            <a:r>
              <a:rPr lang="en-US" dirty="0"/>
              <a:t>Function Scope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21359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 descr="http://t1.gstatic.com/images?q=tbn:ANd9GcQ0xOShi0oDSbgXXuo9phNN4Ry7EoZQmLpxDUXr1-sewzESoE7uw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r="-31"/>
          <a:stretch/>
        </p:blipFill>
        <p:spPr bwMode="auto">
          <a:xfrm>
            <a:off x="2159000" y="2811885"/>
            <a:ext cx="4826000" cy="3005880"/>
          </a:xfrm>
          <a:prstGeom prst="roundRect">
            <a:avLst>
              <a:gd name="adj" fmla="val 32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2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84301"/>
            <a:ext cx="7924800" cy="685800"/>
          </a:xfrm>
        </p:spPr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10580"/>
            <a:ext cx="7924800" cy="569120"/>
          </a:xfrm>
        </p:spPr>
        <p:txBody>
          <a:bodyPr/>
          <a:lstStyle/>
          <a:p>
            <a:r>
              <a:rPr lang="en-US" dirty="0" smtClean="0"/>
              <a:t>Many functions with the same name</a:t>
            </a:r>
            <a:endParaRPr lang="en-US" dirty="0"/>
          </a:p>
        </p:txBody>
      </p:sp>
      <p:pic>
        <p:nvPicPr>
          <p:cNvPr id="8194" name="Picture 2" descr="http://www.forkparty.com/wp-content/uploads/2010/01/overloaded-vehicle-00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62" y="3252371"/>
            <a:ext cx="3825238" cy="2455108"/>
          </a:xfrm>
          <a:prstGeom prst="roundRect">
            <a:avLst>
              <a:gd name="adj" fmla="val 3735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forkparty.com/wp-content/uploads/2010/01/overloaded-vehicle-00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77" y="3252371"/>
            <a:ext cx="3365238" cy="2455108"/>
          </a:xfrm>
          <a:prstGeom prst="roundRect">
            <a:avLst>
              <a:gd name="adj" fmla="val 3735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5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03632"/>
            <a:ext cx="7086600" cy="838200"/>
          </a:xfrm>
        </p:spPr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does not support function overloading</a:t>
            </a:r>
          </a:p>
          <a:p>
            <a:pPr lvl="1"/>
            <a:r>
              <a:rPr lang="en-US" dirty="0" smtClean="0"/>
              <a:t>i.e. only one function with a specified name can exists in the same scope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second print overwrites the first one</a:t>
            </a:r>
          </a:p>
          <a:p>
            <a:pPr lvl="1"/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2775" y="3262249"/>
            <a:ext cx="7920038" cy="22621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print(number){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console.log("Number:" + number);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unction print(number,text){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console.log("Number:" +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+ "\nText: " + text);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print(2);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934" y1="9859" x2="40884" y2="72535"/>
                        <a14:foregroundMark x1="15746" y1="12676" x2="49724" y2="9859"/>
                        <a14:foregroundMark x1="14917" y1="3521" x2="22099" y2="23239"/>
                        <a14:foregroundMark x1="11050" y1="11268" x2="28177" y2="32394"/>
                        <a14:foregroundMark x1="31215" y1="12676" x2="54144" y2="16901"/>
                        <a14:foregroundMark x1="51934" y1="9155" x2="65470" y2="11268"/>
                        <a14:foregroundMark x1="66022" y1="9155" x2="82044" y2="11972"/>
                        <a14:foregroundMark x1="78729" y1="11268" x2="92818" y2="13380"/>
                        <a14:foregroundMark x1="94475" y1="7746" x2="82044" y2="7042"/>
                        <a14:foregroundMark x1="83978" y1="4930" x2="91160" y2="11268"/>
                        <a14:foregroundMark x1="91989" y1="11972" x2="93370" y2="20423"/>
                        <a14:foregroundMark x1="98343" y1="11972" x2="99171" y2="66197"/>
                        <a14:foregroundMark x1="98895" y1="74648" x2="98895" y2="85915"/>
                        <a14:foregroundMark x1="97514" y1="96479" x2="4972" y2="95775"/>
                        <a14:foregroundMark x1="3315" y1="96479" x2="1105" y2="42958"/>
                        <a14:foregroundMark x1="4144" y1="42254" x2="22099" y2="45775"/>
                        <a14:foregroundMark x1="11878" y1="46479" x2="9669" y2="49296"/>
                        <a14:foregroundMark x1="1934" y1="77465" x2="1934" y2="77465"/>
                        <a14:foregroundMark x1="1105" y1="29577" x2="1105" y2="29577"/>
                        <a14:foregroundMark x1="7459" y1="11268" x2="7459" y2="11268"/>
                        <a14:backgroundMark x1="276" y1="704" x2="276" y2="704"/>
                        <a14:backgroundMark x1="552" y1="98592" x2="552" y2="98592"/>
                        <a14:backgroundMark x1="99448" y1="97887" x2="99448" y2="97887"/>
                        <a14:backgroundMark x1="99448" y1="1408" x2="99448" y2="14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84763" y="2961801"/>
            <a:ext cx="3448050" cy="1352550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95447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smtClean="0"/>
              <a:t>Function?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/>
              <a:t>is a kind of building block that solves a small problem</a:t>
            </a:r>
          </a:p>
          <a:p>
            <a:pPr lvl="1">
              <a:lnSpc>
                <a:spcPts val="4000"/>
              </a:lnSpc>
            </a:pPr>
            <a:r>
              <a:rPr lang="en-US" dirty="0"/>
              <a:t>A piece of code that has a name and can be called from the other </a:t>
            </a:r>
            <a:r>
              <a:rPr lang="en-US" dirty="0" smtClean="0"/>
              <a:t>code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take parameters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return a value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4000"/>
              </a:lnSpc>
            </a:pPr>
            <a:r>
              <a:rPr lang="en-US" dirty="0" smtClean="0"/>
              <a:t>Functions </a:t>
            </a:r>
            <a:r>
              <a:rPr lang="en-US" dirty="0"/>
              <a:t>allow programmers to construct large programs from simple </a:t>
            </a:r>
            <a:r>
              <a:rPr lang="en-US" dirty="0" smtClean="0"/>
              <a:t>pieces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2290" name="Picture 2" descr="http://business.glam.ac.uk/media/files/photos/building-block-green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391400" y="5257800"/>
            <a:ext cx="1524000" cy="1292831"/>
          </a:xfrm>
          <a:prstGeom prst="roundRect">
            <a:avLst>
              <a:gd name="adj" fmla="val 753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168360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False Function Overloading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08100"/>
            <a:ext cx="8686800" cy="4749800"/>
          </a:xfrm>
        </p:spPr>
        <p:txBody>
          <a:bodyPr/>
          <a:lstStyle/>
          <a:p>
            <a:r>
              <a:rPr lang="en-US" dirty="0" smtClean="0"/>
              <a:t>Function overloading in JavaScript must be faked</a:t>
            </a:r>
          </a:p>
          <a:p>
            <a:pPr lvl="1"/>
            <a:r>
              <a:rPr lang="en-US" dirty="0" smtClean="0"/>
              <a:t>i.e. make it look like overloading</a:t>
            </a:r>
          </a:p>
          <a:p>
            <a:r>
              <a:rPr lang="en-US" dirty="0" smtClean="0"/>
              <a:t>Many ways of fake function </a:t>
            </a:r>
            <a:r>
              <a:rPr lang="en-US" dirty="0"/>
              <a:t>overloading </a:t>
            </a:r>
            <a:r>
              <a:rPr lang="en-US" dirty="0" smtClean="0"/>
              <a:t>exist</a:t>
            </a:r>
          </a:p>
          <a:p>
            <a:pPr lvl="1"/>
            <a:r>
              <a:rPr lang="en-US" dirty="0" smtClean="0"/>
              <a:t>Different number of parameters</a:t>
            </a:r>
          </a:p>
          <a:p>
            <a:pPr lvl="1"/>
            <a:r>
              <a:rPr lang="en-US" dirty="0" smtClean="0"/>
              <a:t>Different type of parameters</a:t>
            </a:r>
          </a:p>
          <a:p>
            <a:pPr lvl="1"/>
            <a:r>
              <a:rPr lang="en-US" dirty="0" smtClean="0"/>
              <a:t>Optional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60" y="158496"/>
            <a:ext cx="7269480" cy="838200"/>
          </a:xfrm>
        </p:spPr>
        <p:txBody>
          <a:bodyPr/>
          <a:lstStyle/>
          <a:p>
            <a:r>
              <a:rPr lang="en-US" dirty="0" smtClean="0"/>
              <a:t>Function Overloading - Different Number of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2728"/>
            <a:ext cx="8686800" cy="5452872"/>
          </a:xfrm>
        </p:spPr>
        <p:txBody>
          <a:bodyPr/>
          <a:lstStyle/>
          <a:p>
            <a:r>
              <a:rPr lang="en-US" dirty="0" smtClean="0"/>
              <a:t>Overloading functions with different number of parameters is done by a simple switch by the length of the arguments</a:t>
            </a:r>
          </a:p>
          <a:p>
            <a:pPr lvl="1"/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2775" y="3216529"/>
            <a:ext cx="7920038" cy="32162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printText(number,text){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switch(arguments.length){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: console.log("Number :" + number);break;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: 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console.log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("Number :" + number); 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console.log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("Text :" + text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break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			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printText(5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//logs 5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printText(5,"Lorem Ipsum"); //logs 5 and Lorem Ipsum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92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410622"/>
            <a:ext cx="9144000" cy="1350958"/>
          </a:xfrm>
        </p:spPr>
        <p:txBody>
          <a:bodyPr/>
          <a:lstStyle/>
          <a:p>
            <a:r>
              <a:rPr lang="en-US" sz="4400" dirty="0"/>
              <a:t>Function Overloading -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Different </a:t>
            </a:r>
            <a:r>
              <a:rPr lang="en-US" sz="4400" dirty="0"/>
              <a:t>Number of Parameters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84200" y="38123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60" y="158496"/>
            <a:ext cx="7269480" cy="838200"/>
          </a:xfrm>
        </p:spPr>
        <p:txBody>
          <a:bodyPr/>
          <a:lstStyle/>
          <a:p>
            <a:r>
              <a:rPr lang="en-US" dirty="0" smtClean="0"/>
              <a:t>Function Overloading:</a:t>
            </a:r>
            <a:br>
              <a:rPr lang="en-US" dirty="0" smtClean="0"/>
            </a:br>
            <a:r>
              <a:rPr lang="en-US" dirty="0" smtClean="0"/>
              <a:t>Different Types of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2728"/>
            <a:ext cx="8686800" cy="5452872"/>
          </a:xfrm>
        </p:spPr>
        <p:txBody>
          <a:bodyPr/>
          <a:lstStyle/>
          <a:p>
            <a:r>
              <a:rPr lang="en-US" dirty="0" smtClean="0"/>
              <a:t>Overloading functions with different number of parameters is done by a simple switch by the length of the arguments</a:t>
            </a:r>
          </a:p>
          <a:p>
            <a:pPr lvl="1"/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2775" y="2969641"/>
            <a:ext cx="7920038" cy="37702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printValue(value){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log = console.log;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switch(typeof value){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"number" : log("Number: " + value);break;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"string" : log("String: " + value);break;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"object" : log("Object: " + value);break;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"boolean" : log("Number: " + value);break;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	 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printValue(5);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printValue("Lorem Ipsum");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([1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2, 3,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4]);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printValue(true);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76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410622"/>
            <a:ext cx="9144000" cy="1350958"/>
          </a:xfrm>
        </p:spPr>
        <p:txBody>
          <a:bodyPr/>
          <a:lstStyle/>
          <a:p>
            <a:r>
              <a:rPr lang="en-US" sz="4400" dirty="0"/>
              <a:t>Function Overloading -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Different </a:t>
            </a:r>
            <a:r>
              <a:rPr lang="en-US" sz="4400" dirty="0"/>
              <a:t>Number of Parameters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84200" y="38123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7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9400"/>
            <a:ext cx="7086600" cy="838200"/>
          </a:xfrm>
        </p:spPr>
        <p:txBody>
          <a:bodyPr/>
          <a:lstStyle/>
          <a:p>
            <a:r>
              <a:rPr lang="en-US" dirty="0" smtClean="0"/>
              <a:t>Function Overloading with Default Parameters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2044700"/>
            <a:ext cx="8686800" cy="4559300"/>
          </a:xfrm>
        </p:spPr>
        <p:txBody>
          <a:bodyPr/>
          <a:lstStyle/>
          <a:p>
            <a:r>
              <a:rPr lang="en-US" dirty="0" smtClean="0"/>
              <a:t>In JavaScript all parameters are optional</a:t>
            </a:r>
          </a:p>
          <a:p>
            <a:pPr lvl="1"/>
            <a:r>
              <a:rPr lang="en-US" dirty="0" smtClean="0"/>
              <a:t>i.e. functions can be invoked without them</a:t>
            </a:r>
          </a:p>
          <a:p>
            <a:r>
              <a:rPr lang="en-US" dirty="0" smtClean="0"/>
              <a:t>Yet there is a reason behind requesting parameters</a:t>
            </a:r>
          </a:p>
          <a:p>
            <a:pPr lvl="1"/>
            <a:r>
              <a:rPr lang="en-US" dirty="0" smtClean="0"/>
              <a:t>Maybe the function's behavior depends on it?</a:t>
            </a:r>
          </a:p>
        </p:txBody>
      </p:sp>
    </p:spTree>
    <p:extLst>
      <p:ext uri="{BB962C8B-B14F-4D97-AF65-F5344CB8AC3E}">
        <p14:creationId xmlns:p14="http://schemas.microsoft.com/office/powerpoint/2010/main" val="36701503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9400"/>
            <a:ext cx="7086600" cy="838200"/>
          </a:xfrm>
        </p:spPr>
        <p:txBody>
          <a:bodyPr/>
          <a:lstStyle/>
          <a:p>
            <a:r>
              <a:rPr lang="en-US" dirty="0" smtClean="0"/>
              <a:t>Function Overloading with Default Parameters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737360"/>
            <a:ext cx="8686800" cy="4053840"/>
          </a:xfrm>
        </p:spPr>
        <p:txBody>
          <a:bodyPr/>
          <a:lstStyle/>
          <a:p>
            <a:r>
              <a:rPr lang="en-US" dirty="0"/>
              <a:t>Default parameters are checked in the function body</a:t>
            </a:r>
          </a:p>
          <a:p>
            <a:pPr lvl="1"/>
            <a:r>
              <a:rPr lang="en-US" dirty="0"/>
              <a:t>If the parameter is not present - assign a value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1981" y="3663950"/>
            <a:ext cx="7920038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//only the str parameter is required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substring(str, start, end){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start = start ||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end = end || str.length;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//function code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80806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410622"/>
            <a:ext cx="9144000" cy="1350958"/>
          </a:xfrm>
        </p:spPr>
        <p:txBody>
          <a:bodyPr/>
          <a:lstStyle/>
          <a:p>
            <a:r>
              <a:rPr lang="en-US" sz="4400" dirty="0"/>
              <a:t>Function </a:t>
            </a:r>
            <a:r>
              <a:rPr lang="en-US" sz="4400" dirty="0" smtClean="0"/>
              <a:t>Overloading</a:t>
            </a:r>
            <a:br>
              <a:rPr lang="en-US" sz="4400" dirty="0" smtClean="0"/>
            </a:br>
            <a:r>
              <a:rPr lang="en-US" sz="4400" dirty="0" smtClean="0"/>
              <a:t>with </a:t>
            </a:r>
            <a:r>
              <a:rPr lang="en-US" sz="4400" dirty="0"/>
              <a:t>Default </a:t>
            </a:r>
            <a:r>
              <a:rPr lang="en-US" sz="4400" dirty="0" smtClean="0"/>
              <a:t>Parameters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84200" y="38123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pic>
        <p:nvPicPr>
          <p:cNvPr id="41986" name="Picture 2" descr="http://us.cdn4.123rf.com/168nwm/skvoor/skvoor0905/skvoor090500097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48400" y="4191000"/>
            <a:ext cx="2057400" cy="205740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6" name="Picture 2" descr="http://us.cdn4.123rf.com/168nwm/skvoor/skvoor0905/skvoor090500097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8673645" flipH="1">
            <a:off x="1285612" y="4213442"/>
            <a:ext cx="1806220" cy="2120346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7" name="Picture 2" descr="http://us.cdn4.123rf.com/168nwm/skvoor/skvoor0905/skvoor090500097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lum bright="10000"/>
          </a:blip>
          <a:srcRect/>
          <a:stretch>
            <a:fillRect/>
          </a:stretch>
        </p:blipFill>
        <p:spPr bwMode="auto">
          <a:xfrm rot="18780386" flipH="1" flipV="1">
            <a:off x="2629853" y="420053"/>
            <a:ext cx="2032399" cy="2032399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8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4051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to Use Functions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50392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More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manageable</a:t>
            </a:r>
            <a:r>
              <a:rPr lang="en-US" dirty="0"/>
              <a:t> programming</a:t>
            </a:r>
          </a:p>
          <a:p>
            <a:pPr lvl="1"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Split large</a:t>
            </a:r>
            <a:r>
              <a:rPr lang="en-US" dirty="0" smtClean="0"/>
              <a:t> problems into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small pieces</a:t>
            </a:r>
          </a:p>
          <a:p>
            <a:pPr lvl="1"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Better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organization</a:t>
            </a:r>
            <a:r>
              <a:rPr lang="en-US" dirty="0"/>
              <a:t> of the program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Improve </a:t>
            </a:r>
            <a:r>
              <a:rPr lang="en-US" dirty="0"/>
              <a:t>code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readability </a:t>
            </a:r>
            <a:r>
              <a:rPr lang="en-US" dirty="0"/>
              <a:t>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understandability</a:t>
            </a:r>
          </a:p>
          <a:p>
            <a:pPr lvl="1">
              <a:lnSpc>
                <a:spcPts val="3600"/>
              </a:lnSpc>
            </a:pPr>
            <a:r>
              <a:rPr lang="en-US" dirty="0"/>
              <a:t>Enhance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abstraction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Avoiding </a:t>
            </a:r>
            <a:r>
              <a:rPr lang="en-US" dirty="0"/>
              <a:t>repeating </a:t>
            </a:r>
            <a:r>
              <a:rPr lang="en-US" dirty="0" smtClean="0"/>
              <a:t>code</a:t>
            </a:r>
          </a:p>
          <a:p>
            <a:pPr marL="574675" lvl="2" indent="-282575">
              <a:lnSpc>
                <a:spcPts val="3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Improve code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maintainability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3600"/>
              </a:lnSpc>
            </a:pPr>
            <a:r>
              <a:rPr lang="en-US" dirty="0"/>
              <a:t>Code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dirty="0"/>
              <a:t>Using existing f</a:t>
            </a:r>
            <a:r>
              <a:rPr lang="en-US" dirty="0" smtClean="0"/>
              <a:t>unctions </a:t>
            </a:r>
            <a:r>
              <a:rPr lang="en-US" dirty="0"/>
              <a:t>several times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1266" name="Picture 2" descr="http://bluweb.com/toys/ideas/blocksm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48400" y="3962400"/>
            <a:ext cx="2406316" cy="18288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158861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buFontTx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function </a:t>
            </a:r>
            <a:r>
              <a:rPr lang="en-US" sz="2800" dirty="0"/>
              <a:t>that returns the last digit of </a:t>
            </a:r>
            <a:r>
              <a:rPr lang="en-US" sz="2800" dirty="0" smtClean="0"/>
              <a:t>given integer </a:t>
            </a:r>
            <a:r>
              <a:rPr lang="en-US" sz="2800" dirty="0"/>
              <a:t>as an English word. Examples: 512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ym typeface="Wingdings" pitchFamily="2" charset="2"/>
              </a:rPr>
              <a:t>"two", </a:t>
            </a:r>
            <a:r>
              <a:rPr lang="en-US" sz="2800" dirty="0">
                <a:sym typeface="Wingdings" pitchFamily="2" charset="2"/>
              </a:rPr>
              <a:t>1024  </a:t>
            </a:r>
            <a:r>
              <a:rPr lang="en-US" sz="2800" dirty="0" smtClean="0">
                <a:sym typeface="Wingdings" pitchFamily="2" charset="2"/>
              </a:rPr>
              <a:t>"four", 12309  "nine"</a:t>
            </a:r>
          </a:p>
          <a:p>
            <a:pPr marL="450850" indent="-450850">
              <a:buFontTx/>
              <a:buAutoNum type="arabicPeriod"/>
            </a:pPr>
            <a:r>
              <a:rPr lang="en-US" sz="2800" dirty="0"/>
              <a:t>Write a function that reverses the digits of given decimal number. Example: 256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ym typeface="Wingdings" pitchFamily="2" charset="2"/>
              </a:rPr>
              <a:t>652</a:t>
            </a:r>
          </a:p>
          <a:p>
            <a:pPr marL="450850" indent="-450850">
              <a:buFontTx/>
              <a:buAutoNum type="arabicPeriod"/>
            </a:pPr>
            <a:r>
              <a:rPr lang="en-US" sz="2800" dirty="0" smtClean="0">
                <a:sym typeface="Wingdings" pitchFamily="2" charset="2"/>
              </a:rPr>
              <a:t>Write a function that finds all the occurrences of word in a text</a:t>
            </a:r>
          </a:p>
          <a:p>
            <a:pPr marL="804863" lvl="1" indent="-457200"/>
            <a:r>
              <a:rPr lang="en-US" sz="2600" dirty="0" smtClean="0">
                <a:sym typeface="Wingdings" pitchFamily="2" charset="2"/>
              </a:rPr>
              <a:t>The search can case sensitive or case insensitive</a:t>
            </a:r>
          </a:p>
          <a:p>
            <a:pPr marL="804863" lvl="1" indent="-457200"/>
            <a:r>
              <a:rPr lang="en-US" sz="2600" dirty="0" smtClean="0">
                <a:sym typeface="Wingdings" pitchFamily="2" charset="2"/>
              </a:rPr>
              <a:t>Use function overloading</a:t>
            </a:r>
          </a:p>
          <a:p>
            <a:pPr marL="450850" indent="-450850">
              <a:buFontTx/>
              <a:buAutoNum type="arabicPeriod"/>
            </a:pPr>
            <a:r>
              <a:rPr lang="en-US" sz="2800" dirty="0">
                <a:sym typeface="Wingdings" pitchFamily="2" charset="2"/>
              </a:rPr>
              <a:t>Write a function to count the number of </a:t>
            </a:r>
            <a:r>
              <a:rPr lang="en-US" sz="2800" dirty="0" err="1">
                <a:sym typeface="Wingdings" pitchFamily="2" charset="2"/>
              </a:rPr>
              <a:t>divs</a:t>
            </a:r>
            <a:r>
              <a:rPr lang="en-US" sz="2800" dirty="0">
                <a:sym typeface="Wingdings" pitchFamily="2" charset="2"/>
              </a:rPr>
              <a:t> on the web page</a:t>
            </a:r>
          </a:p>
          <a:p>
            <a:pPr marL="457200" indent="-457200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92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function </a:t>
            </a:r>
            <a:r>
              <a:rPr lang="en-US" sz="2800" dirty="0"/>
              <a:t>that counts how many times given number appears in given array. Write a test </a:t>
            </a:r>
            <a:r>
              <a:rPr lang="en-US" sz="2800" dirty="0" smtClean="0"/>
              <a:t>function to </a:t>
            </a:r>
            <a:r>
              <a:rPr lang="en-US" sz="2800" dirty="0"/>
              <a:t>check if the </a:t>
            </a:r>
            <a:r>
              <a:rPr lang="en-US" sz="2800" dirty="0" smtClean="0"/>
              <a:t>function </a:t>
            </a:r>
            <a:r>
              <a:rPr lang="en-US" sz="2800" dirty="0"/>
              <a:t>is </a:t>
            </a:r>
            <a:r>
              <a:rPr lang="en-US" sz="2800" dirty="0" smtClean="0"/>
              <a:t>working correctly.</a:t>
            </a:r>
            <a:endParaRPr lang="en-US" sz="2800" dirty="0"/>
          </a:p>
          <a:p>
            <a:pPr marL="450850" indent="-450850">
              <a:buFontTx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function </a:t>
            </a:r>
            <a:r>
              <a:rPr lang="en-US" sz="2800" dirty="0"/>
              <a:t>that checks if the element at given position in </a:t>
            </a:r>
            <a:r>
              <a:rPr lang="en-US" sz="2800" dirty="0" smtClean="0"/>
              <a:t>given array </a:t>
            </a:r>
            <a:r>
              <a:rPr lang="en-US" sz="2800" dirty="0"/>
              <a:t>of integers is bigger than its two </a:t>
            </a:r>
            <a:r>
              <a:rPr lang="en-US" sz="2800" dirty="0" smtClean="0"/>
              <a:t>neighbors (when such exist).</a:t>
            </a:r>
            <a:endParaRPr lang="en-US" sz="2800" dirty="0"/>
          </a:p>
          <a:p>
            <a:pPr marL="450850" indent="-450850">
              <a:buFontTx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Function </a:t>
            </a:r>
            <a:r>
              <a:rPr lang="en-US" sz="2800" dirty="0"/>
              <a:t>that returns the index of the first element in array that is bigger than its neighbors, or -1, if there’s no such element.</a:t>
            </a:r>
          </a:p>
          <a:p>
            <a:pPr marL="900113" lvl="1" indent="-269875"/>
            <a:r>
              <a:rPr lang="en-US" sz="2600" dirty="0"/>
              <a:t>Use the </a:t>
            </a:r>
            <a:r>
              <a:rPr lang="en-US" sz="2600" dirty="0" smtClean="0"/>
              <a:t>function </a:t>
            </a:r>
            <a:r>
              <a:rPr lang="en-US" sz="2600" dirty="0"/>
              <a:t>from the previous exercise.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68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.outdoorspecialistinc.com/images/weld_it_up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800600" y="1524000"/>
            <a:ext cx="2743200" cy="2076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5150" y="4241800"/>
            <a:ext cx="5399088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Declaring and Creating Functions</a:t>
            </a:r>
            <a:endParaRPr lang="en-US" dirty="0"/>
          </a:p>
        </p:txBody>
      </p:sp>
      <p:pic>
        <p:nvPicPr>
          <p:cNvPr id="9220" name="Picture 4" descr="http://www.posseschasancpas.com/images/dv1961011_construction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524000" y="1524000"/>
            <a:ext cx="25146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05712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7086600" cy="914400"/>
          </a:xfrm>
        </p:spPr>
        <p:txBody>
          <a:bodyPr/>
          <a:lstStyle/>
          <a:p>
            <a:r>
              <a:rPr lang="en-US" sz="3800" dirty="0"/>
              <a:t>Declaring and </a:t>
            </a:r>
            <a:r>
              <a:rPr lang="en-US" sz="3800" dirty="0" smtClean="0"/>
              <a:t>Creating </a:t>
            </a:r>
            <a:br>
              <a:rPr lang="en-US" sz="3800" dirty="0" smtClean="0"/>
            </a:br>
            <a:r>
              <a:rPr lang="en-US" sz="3800" dirty="0" smtClean="0"/>
              <a:t>Functions</a:t>
            </a:r>
            <a:endParaRPr lang="en-US" sz="3800" dirty="0"/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53453"/>
            <a:ext cx="8424862" cy="3505771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dirty="0" smtClean="0"/>
              <a:t>function </a:t>
            </a:r>
            <a:r>
              <a:rPr lang="en-US" dirty="0"/>
              <a:t>has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name</a:t>
            </a:r>
          </a:p>
          <a:p>
            <a:pPr lvl="1"/>
            <a:r>
              <a:rPr lang="en-US" dirty="0"/>
              <a:t>It is used to call the </a:t>
            </a:r>
            <a:r>
              <a:rPr lang="en-US" dirty="0" smtClean="0"/>
              <a:t>function</a:t>
            </a:r>
            <a:endParaRPr lang="en-US" dirty="0"/>
          </a:p>
          <a:p>
            <a:pPr lvl="1"/>
            <a:r>
              <a:rPr lang="en-US" dirty="0"/>
              <a:t>Describes its </a:t>
            </a:r>
            <a:r>
              <a:rPr lang="en-US" dirty="0" smtClean="0"/>
              <a:t>purpose</a:t>
            </a:r>
          </a:p>
          <a:p>
            <a:r>
              <a:rPr lang="en-US" dirty="0" smtClean="0"/>
              <a:t>Functions in JavaScript does not</a:t>
            </a:r>
            <a:br>
              <a:rPr lang="en-US" dirty="0" smtClean="0"/>
            </a:br>
            <a:r>
              <a:rPr lang="en-US" dirty="0" smtClean="0"/>
              <a:t>have return type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36580" name="Rectangle 4"/>
          <p:cNvSpPr>
            <a:spLocks noChangeArrowheads="1"/>
          </p:cNvSpPr>
          <p:nvPr/>
        </p:nvSpPr>
        <p:spPr bwMode="auto">
          <a:xfrm>
            <a:off x="768350" y="4426839"/>
            <a:ext cx="7613650" cy="15286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printLogo(){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console.log("Telerik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Corp.");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console.log("www.telerik.com");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915025" y="4282440"/>
            <a:ext cx="1752600" cy="953453"/>
          </a:xfrm>
          <a:prstGeom prst="wedgeRoundRectCallout">
            <a:avLst>
              <a:gd name="adj1" fmla="val -163877"/>
              <a:gd name="adj2" fmla="val -1172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Function name</a:t>
            </a:r>
          </a:p>
        </p:txBody>
      </p:sp>
      <p:pic>
        <p:nvPicPr>
          <p:cNvPr id="7170" name="Picture 2" descr="http://jazeng.com/image.php?filename=1252042292img5.jpg&amp;width=21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334125" y="1819656"/>
            <a:ext cx="2047875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48967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niehs.nih.gov/health/topics/agents/endocrine/images/body-organ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12349"/>
              </a:clrFrom>
              <a:clrTo>
                <a:srgbClr val="012349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315200" y="4724400"/>
            <a:ext cx="1295400" cy="1729359"/>
          </a:xfrm>
          <a:prstGeom prst="rect">
            <a:avLst/>
          </a:prstGeom>
          <a:noFill/>
          <a:effectLst>
            <a:softEdge rad="12700"/>
          </a:effectLst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68350" y="4426839"/>
            <a:ext cx="7613650" cy="15286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printLogo(){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console.log("Telerik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Corp.");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console.log("www.telerik.com");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14337" y="1725168"/>
            <a:ext cx="8424863" cy="294005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Each function has a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body</a:t>
            </a: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It contains the programming code</a:t>
            </a: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Surrounded by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ight Brace 5"/>
          <p:cNvSpPr/>
          <p:nvPr/>
        </p:nvSpPr>
        <p:spPr>
          <a:xfrm>
            <a:off x="5821680" y="4815840"/>
            <a:ext cx="228600" cy="668675"/>
          </a:xfrm>
          <a:prstGeom prst="rightBrace">
            <a:avLst/>
          </a:prstGeom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9812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3800" dirty="0" smtClean="0"/>
              <a:t>Declaring and Creating </a:t>
            </a:r>
            <a:br>
              <a:rPr lang="en-US" sz="3800" dirty="0" smtClean="0"/>
            </a:br>
            <a:r>
              <a:rPr lang="en-US" sz="3800" dirty="0" smtClean="0"/>
              <a:t>Functions (2)</a:t>
            </a:r>
            <a:endParaRPr lang="en-US" sz="3800" dirty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530340" y="3741356"/>
            <a:ext cx="1752600" cy="953453"/>
          </a:xfrm>
          <a:prstGeom prst="wedgeRoundRectCallout">
            <a:avLst>
              <a:gd name="adj1" fmla="val -80273"/>
              <a:gd name="adj2" fmla="val 441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Function body</a:t>
            </a:r>
          </a:p>
        </p:txBody>
      </p:sp>
    </p:spTree>
    <p:extLst>
      <p:ext uri="{BB962C8B-B14F-4D97-AF65-F5344CB8AC3E}">
        <p14:creationId xmlns:p14="http://schemas.microsoft.com/office/powerpoint/2010/main" val="314024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013460"/>
            <a:ext cx="7924800" cy="1325882"/>
          </a:xfrm>
        </p:spPr>
        <p:txBody>
          <a:bodyPr/>
          <a:lstStyle/>
          <a:p>
            <a:r>
              <a:rPr lang="en-US" dirty="0" smtClean="0"/>
              <a:t>Declaring and </a:t>
            </a:r>
            <a:br>
              <a:rPr lang="en-US" dirty="0" smtClean="0"/>
            </a:br>
            <a:r>
              <a:rPr lang="en-US" dirty="0" smtClean="0"/>
              <a:t>Creating Functions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4407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 anchor="ctr" anchorCtr="0"/>
          <a:lstStyle/>
          <a:p>
            <a:pPr algn="r"/>
            <a:fld id="{58452FF4-89E3-4D1B-9927-2DBDC00E58D7}" type="slidenum">
              <a:rPr lang="en-US" sz="1100"/>
              <a:pPr algn="r"/>
              <a:t>9</a:t>
            </a:fld>
            <a:endParaRPr lang="en-US" sz="1100" dirty="0"/>
          </a:p>
        </p:txBody>
      </p:sp>
      <p:pic>
        <p:nvPicPr>
          <p:cNvPr id="3074" name="Picture 2" descr="http://getbutterfly.com/wp-content/uploads/2012/03/javascript-global-vari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3338513"/>
            <a:ext cx="4013200" cy="3009900"/>
          </a:xfrm>
          <a:prstGeom prst="roundRect">
            <a:avLst>
              <a:gd name="adj" fmla="val 5697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9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1618</TotalTime>
  <Words>2037</Words>
  <Application>Microsoft Office PowerPoint</Application>
  <PresentationFormat>On-screen Show (4:3)</PresentationFormat>
  <Paragraphs>386</Paragraphs>
  <Slides>51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Functions</vt:lpstr>
      <vt:lpstr>Table of Contents</vt:lpstr>
      <vt:lpstr>Functions Overview</vt:lpstr>
      <vt:lpstr>What is a Function?</vt:lpstr>
      <vt:lpstr>Why to Use Functions?</vt:lpstr>
      <vt:lpstr>Declaring and Creating Functions</vt:lpstr>
      <vt:lpstr>Declaring and Creating  Functions</vt:lpstr>
      <vt:lpstr>PowerPoint Presentation</vt:lpstr>
      <vt:lpstr>Declaring and  Creating Functions</vt:lpstr>
      <vt:lpstr>Ways of Defining a Function</vt:lpstr>
      <vt:lpstr>Calling Functions</vt:lpstr>
      <vt:lpstr>Calling Functions</vt:lpstr>
      <vt:lpstr>Calling Functions (2)</vt:lpstr>
      <vt:lpstr>Declaring and Calling Functions</vt:lpstr>
      <vt:lpstr>Functions with Parameters</vt:lpstr>
      <vt:lpstr>Function Parameters</vt:lpstr>
      <vt:lpstr>Defining and Using  Function Parameters</vt:lpstr>
      <vt:lpstr>Defining and Using  Function Parameters (2)</vt:lpstr>
      <vt:lpstr>Calling Functions with Parameters</vt:lpstr>
      <vt:lpstr>Functions Parameters – Example</vt:lpstr>
      <vt:lpstr>Function Parameters</vt:lpstr>
      <vt:lpstr>Printing Triangle – Example</vt:lpstr>
      <vt:lpstr>Printing Triangle – Example</vt:lpstr>
      <vt:lpstr>Printing Triangle</vt:lpstr>
      <vt:lpstr>The arguments Object</vt:lpstr>
      <vt:lpstr>arguments Object</vt:lpstr>
      <vt:lpstr>The arguments Object</vt:lpstr>
      <vt:lpstr>Returning Values From Functions</vt:lpstr>
      <vt:lpstr>Returning Values from Functions </vt:lpstr>
      <vt:lpstr>Defining Functions That Return a Value</vt:lpstr>
      <vt:lpstr>The return Statement</vt:lpstr>
      <vt:lpstr>Return Value</vt:lpstr>
      <vt:lpstr>Sum Even Numbers– Example</vt:lpstr>
      <vt:lpstr>Sum of Even Numbers</vt:lpstr>
      <vt:lpstr>Function Scope</vt:lpstr>
      <vt:lpstr>Function Scope</vt:lpstr>
      <vt:lpstr>Function Scope</vt:lpstr>
      <vt:lpstr>Function Overloading</vt:lpstr>
      <vt:lpstr>Function Overloading</vt:lpstr>
      <vt:lpstr>False Function Overloading</vt:lpstr>
      <vt:lpstr>Function Overloading (2)</vt:lpstr>
      <vt:lpstr>Function Overloading - Different Number of Parameters</vt:lpstr>
      <vt:lpstr>Function Overloading -  Different Number of Parameters</vt:lpstr>
      <vt:lpstr>Function Overloading: Different Types of Parameters</vt:lpstr>
      <vt:lpstr>Function Overloading -  Different Number of Parameters</vt:lpstr>
      <vt:lpstr>Function Overloading with Default Parameters</vt:lpstr>
      <vt:lpstr>Function Overloading with Default Parameters (2)</vt:lpstr>
      <vt:lpstr>Function Overloading with Default Parameters</vt:lpstr>
      <vt:lpstr>Functions</vt:lpstr>
      <vt:lpstr>Exercises</vt:lpstr>
      <vt:lpstr>Exercises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Doncho Minkov</dc:creator>
  <cp:lastModifiedBy>Doncho Minkov</cp:lastModifiedBy>
  <cp:revision>366</cp:revision>
  <dcterms:created xsi:type="dcterms:W3CDTF">2013-03-08T10:13:24Z</dcterms:created>
  <dcterms:modified xsi:type="dcterms:W3CDTF">2013-10-22T14:16:17Z</dcterms:modified>
</cp:coreProperties>
</file>