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22-Oct-13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inkov.it/" TargetMode="External"/><Relationship Id="rId2" Type="http://schemas.openxmlformats.org/officeDocument/2006/relationships/hyperlink" Target="http://html5course.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sp>
        <p:nvSpPr>
          <p:cNvPr id="6" name="Text Placeholder 5"/>
          <p:cNvSpPr>
            <a:spLocks noGrp="1"/>
          </p:cNvSpPr>
          <p:nvPr>
            <p:ph type="body" sz="quarter" idx="10"/>
          </p:nvPr>
        </p:nvSpPr>
        <p:spPr/>
        <p:txBody>
          <a:bodyPr/>
          <a:lstStyle/>
          <a:p>
            <a:r>
              <a:rPr lang="en-US" smtClean="0"/>
              <a:t>Doncho Minkov</a:t>
            </a:r>
            <a:endParaRPr lang="en-US"/>
          </a:p>
        </p:txBody>
      </p:sp>
      <p:sp>
        <p:nvSpPr>
          <p:cNvPr id="7" name="Text Placeholder 6"/>
          <p:cNvSpPr>
            <a:spLocks noGrp="1"/>
          </p:cNvSpPr>
          <p:nvPr>
            <p:ph type="body" sz="quarter" idx="11"/>
          </p:nvPr>
        </p:nvSpPr>
        <p:spPr/>
        <p:txBody>
          <a:bodyPr/>
          <a:lstStyle/>
          <a:p>
            <a:r>
              <a:rPr lang="en-US" smtClean="0"/>
              <a:t>Telerik Software Academy</a:t>
            </a:r>
            <a:endParaRPr lang="en-US"/>
          </a:p>
        </p:txBody>
      </p:sp>
      <p:sp>
        <p:nvSpPr>
          <p:cNvPr id="8" name="Text Placeholder 7"/>
          <p:cNvSpPr>
            <a:spLocks noGrp="1"/>
          </p:cNvSpPr>
          <p:nvPr>
            <p:ph type="body" sz="quarter" idx="12"/>
          </p:nvPr>
        </p:nvSpPr>
        <p:spPr/>
        <p:txBody>
          <a:bodyPr/>
          <a:lstStyle/>
          <a:p>
            <a:r>
              <a:rPr lang="en-US" smtClean="0">
                <a:hlinkClick r:id="rId2"/>
              </a:rPr>
              <a:t>html5course.telerik.com</a:t>
            </a:r>
            <a:r>
              <a:rPr lang="en-US" smtClean="0"/>
              <a:t> </a:t>
            </a:r>
            <a:endParaRPr lang="en-US"/>
          </a:p>
        </p:txBody>
      </p:sp>
      <p:sp>
        <p:nvSpPr>
          <p:cNvPr id="9" name="Text Placeholder 8"/>
          <p:cNvSpPr>
            <a:spLocks noGrp="1"/>
          </p:cNvSpPr>
          <p:nvPr>
            <p:ph type="body" sz="quarter" idx="13"/>
          </p:nvPr>
        </p:nvSpPr>
        <p:spPr/>
        <p:txBody>
          <a:bodyPr/>
          <a:lstStyle/>
          <a:p>
            <a:r>
              <a:rPr lang="en-US" smtClean="0"/>
              <a:t>Senior Technical </a:t>
            </a:r>
            <a:r>
              <a:rPr lang="en-US" dirty="0" smtClean="0"/>
              <a:t>Trainer</a:t>
            </a:r>
            <a:endParaRPr lang="en-US" dirty="0"/>
          </a:p>
        </p:txBody>
      </p:sp>
      <p:sp>
        <p:nvSpPr>
          <p:cNvPr id="10" name="Text Placeholder 9"/>
          <p:cNvSpPr>
            <a:spLocks noGrp="1"/>
          </p:cNvSpPr>
          <p:nvPr>
            <p:ph type="body" sz="quarter" idx="14"/>
          </p:nvPr>
        </p:nvSpPr>
        <p:spPr/>
        <p:txBody>
          <a:bodyPr/>
          <a:lstStyle/>
          <a:p>
            <a:r>
              <a:rPr lang="en-US" smtClean="0">
                <a:hlinkClick r:id="rId3"/>
              </a:rPr>
              <a:t>http://minkov.it</a:t>
            </a:r>
            <a:r>
              <a:rPr lang="en-US" smtClean="0"/>
              <a:t> </a:t>
            </a:r>
            <a:endParaRPr lang="en-US"/>
          </a:p>
        </p:txBody>
      </p:sp>
      <p:pic>
        <p:nvPicPr>
          <p:cNvPr id="1026" name="Picture 2" descr="http://t3.gstatic.com/images?q=tbn:ANd9GcRlRqxwXr5WUgPhehVCB759WhQJoE58vky-qTP_LOTwXvrPUuCy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533400" y="4232802"/>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a:t>
            </a:r>
            <a:r>
              <a:rPr lang="en-US" dirty="0" err="1" smtClean="0"/>
              <a:t>arrStr</a:t>
            </a:r>
            <a:r>
              <a:rPr lang="en-US" dirty="0" smtClean="0"/>
              <a:t> = </a:t>
            </a:r>
            <a:r>
              <a:rPr lang="en-US" dirty="0" err="1" smtClean="0"/>
              <a:t>arr</a:t>
            </a:r>
            <a:r>
              <a:rPr lang="en-US" dirty="0" err="1" smtClean="0">
                <a:solidFill>
                  <a:schemeClr val="tx1">
                    <a:lumMod val="20000"/>
                    <a:lumOff val="80000"/>
                  </a:schemeClr>
                </a:solidFill>
              </a:rPr>
              <a:t>.join</a:t>
            </a:r>
            <a:r>
              <a:rPr lang="en-US" dirty="0" smtClean="0">
                <a:solidFill>
                  <a:schemeClr val="tx1">
                    <a:lumMod val="20000"/>
                    <a:lumOff val="80000"/>
                  </a:schemeClr>
                </a:solidFill>
              </a:rPr>
              <a:t>(", ")</a:t>
            </a:r>
            <a:r>
              <a:rPr lang="en-US" dirty="0" smtClean="0"/>
              <a:t>; // property </a:t>
            </a:r>
            <a:r>
              <a:rPr lang="en-US" dirty="0" smtClean="0">
                <a:solidFill>
                  <a:schemeClr val="tx1">
                    <a:lumMod val="20000"/>
                    <a:lumOff val="80000"/>
                  </a:schemeClr>
                </a:solidFill>
              </a:rPr>
              <a:t>join</a:t>
            </a:r>
            <a:r>
              <a:rPr lang="en-US" dirty="0" smtClean="0"/>
              <a:t> of Array</a:t>
            </a:r>
            <a:endParaRPr lang="en-US" dirty="0"/>
          </a:p>
          <a:p>
            <a:r>
              <a:rPr lang="en-US" dirty="0"/>
              <a:t>var length = </a:t>
            </a:r>
            <a:r>
              <a:rPr lang="en-US" dirty="0" err="1"/>
              <a:t>arr</a:t>
            </a:r>
            <a:r>
              <a:rPr lang="en-US" dirty="0" err="1">
                <a:solidFill>
                  <a:schemeClr val="tx1">
                    <a:lumMod val="20000"/>
                    <a:lumOff val="80000"/>
                  </a:schemeClr>
                </a:solidFill>
              </a:rPr>
              <a:t>.length</a:t>
            </a:r>
            <a:r>
              <a:rPr lang="en-US" dirty="0" smtClean="0"/>
              <a:t>;  // property </a:t>
            </a:r>
            <a:r>
              <a:rPr lang="en-US" dirty="0" smtClean="0">
                <a:solidFill>
                  <a:schemeClr val="tx1">
                    <a:lumMod val="20000"/>
                    <a:lumOff val="80000"/>
                  </a:schemeClr>
                </a:solidFill>
              </a:rPr>
              <a:t>length</a:t>
            </a:r>
            <a:r>
              <a:rPr lang="en-US" dirty="0" smtClean="0"/>
              <a:t> of Array</a:t>
            </a:r>
          </a:p>
          <a:p>
            <a:r>
              <a:rPr lang="en-US" dirty="0" smtClean="0"/>
              <a:t>var words = </a:t>
            </a:r>
            <a:r>
              <a:rPr lang="en-US" dirty="0" err="1" smtClean="0"/>
              <a:t>text.</a:t>
            </a:r>
            <a:r>
              <a:rPr lang="en-US" dirty="0" err="1" smtClean="0">
                <a:solidFill>
                  <a:schemeClr val="tx1">
                    <a:lumMod val="20000"/>
                    <a:lumOff val="80000"/>
                  </a:schemeClr>
                </a:solidFill>
              </a:rPr>
              <a:t>split</a:t>
            </a:r>
            <a:r>
              <a:rPr lang="en-US" dirty="0" smtClean="0">
                <a:solidFill>
                  <a:schemeClr val="tx1">
                    <a:lumMod val="20000"/>
                    <a:lumOff val="80000"/>
                  </a:schemeClr>
                </a:solidFill>
              </a:rPr>
              <a:t>(" ")</a:t>
            </a:r>
            <a:r>
              <a:rPr lang="en-US" dirty="0" smtClean="0"/>
              <a:t>;</a:t>
            </a:r>
            <a:endParaRPr lang="en-US" dirty="0"/>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a:t>
            </a:r>
            <a:br>
              <a:rPr lang="en-US" dirty="0" smtClean="0"/>
            </a:br>
            <a:r>
              <a:rPr lang="en-US" dirty="0" smtClean="0"/>
              <a:t>Primitive Types</a:t>
            </a:r>
            <a:endParaRPr lang="bg-BG" dirty="0"/>
          </a:p>
        </p:txBody>
      </p:sp>
      <p:sp>
        <p:nvSpPr>
          <p:cNvPr id="5" name="Content Placeholder 4"/>
          <p:cNvSpPr>
            <a:spLocks noGrp="1"/>
          </p:cNvSpPr>
          <p:nvPr>
            <p:ph idx="1"/>
          </p:nvPr>
        </p:nvSpPr>
        <p:spPr>
          <a:xfrm>
            <a:off x="228600" y="859970"/>
            <a:ext cx="8686800" cy="5791200"/>
          </a:xfrm>
        </p:spPr>
        <p:txBody>
          <a:bodyPr/>
          <a:lstStyle/>
          <a:p>
            <a:pPr>
              <a:lnSpc>
                <a:spcPct val="100000"/>
              </a:lnSpc>
            </a:pPr>
            <a:r>
              <a:rPr lang="en-US" dirty="0" smtClean="0"/>
              <a:t>JavaScript is a typeless language</a:t>
            </a:r>
          </a:p>
          <a:p>
            <a:pPr lvl="1">
              <a:lnSpc>
                <a:spcPct val="100000"/>
              </a:lnSpc>
            </a:pPr>
            <a:r>
              <a:rPr lang="en-US" dirty="0" smtClean="0"/>
              <a:t>Variables don’t have type, but their values do</a:t>
            </a:r>
          </a:p>
          <a:p>
            <a:pPr>
              <a:lnSpc>
                <a:spcPct val="100000"/>
              </a:lnSpc>
            </a:pPr>
            <a:r>
              <a:rPr lang="en-US" dirty="0" smtClean="0"/>
              <a:t>JavaScript has </a:t>
            </a:r>
            <a:r>
              <a:rPr lang="en-US" dirty="0" smtClean="0">
                <a:solidFill>
                  <a:schemeClr val="accent5">
                    <a:lumMod val="20000"/>
                    <a:lumOff val="80000"/>
                  </a:schemeClr>
                </a:solidFill>
              </a:rPr>
              <a:t>six</a:t>
            </a:r>
            <a:r>
              <a:rPr lang="en-US" dirty="0" smtClean="0"/>
              <a:t> different types: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dirty="0" smtClean="0">
                <a:solidFill>
                  <a:schemeClr val="accent5">
                    <a:lumMod val="20000"/>
                    <a:lumOff val="80000"/>
                  </a:schemeClr>
                </a:solidFill>
              </a:rPr>
              <a:t> </a:t>
            </a:r>
            <a:r>
              <a:rPr lang="en-US" dirty="0" smtClean="0"/>
              <a:t>is the only </a:t>
            </a:r>
            <a:r>
              <a:rPr lang="en-US" dirty="0" smtClean="0">
                <a:solidFill>
                  <a:schemeClr val="accent5">
                    <a:lumMod val="20000"/>
                    <a:lumOff val="80000"/>
                  </a:schemeClr>
                </a:solidFill>
              </a:rPr>
              <a:t>reference</a:t>
            </a:r>
            <a:r>
              <a:rPr lang="en-US" dirty="0" smtClean="0"/>
              <a:t> type</a:t>
            </a:r>
          </a:p>
          <a:p>
            <a:pPr lvl="1">
              <a:lnSpc>
                <a:spcPct val="100000"/>
              </a:lnSpc>
            </a:pPr>
            <a:r>
              <a:rPr lang="en-US" dirty="0" smtClean="0"/>
              <a:t>Copied by </a:t>
            </a:r>
            <a:r>
              <a:rPr lang="en-US" dirty="0" smtClean="0">
                <a:solidFill>
                  <a:schemeClr val="accent5">
                    <a:lumMod val="20000"/>
                    <a:lumOff val="80000"/>
                  </a:schemeClr>
                </a:solidFill>
              </a:rPr>
              <a:t>reference</a:t>
            </a:r>
          </a:p>
          <a:p>
            <a:pPr>
              <a:lnSpc>
                <a:spcPct val="100000"/>
              </a:lnSpc>
            </a:pPr>
            <a:r>
              <a:rPr lang="en-US" dirty="0">
                <a:solidFill>
                  <a:schemeClr val="accent5">
                    <a:lumMod val="20000"/>
                    <a:lumOff val="80000"/>
                  </a:schemeClr>
                </a:solidFill>
                <a:latin typeface="Consolas" panose="020B0609020204030204" pitchFamily="49" charset="0"/>
                <a:cs typeface="Consolas" panose="020B0609020204030204" pitchFamily="49" charset="0"/>
              </a:rPr>
              <a:t>Number</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String</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are </a:t>
            </a:r>
            <a:r>
              <a:rPr lang="en-US" dirty="0" smtClean="0">
                <a:solidFill>
                  <a:schemeClr val="accent5">
                    <a:lumMod val="20000"/>
                    <a:lumOff val="80000"/>
                  </a:schemeClr>
                </a:solidFill>
              </a:rPr>
              <a:t>primitive</a:t>
            </a:r>
            <a:r>
              <a:rPr lang="en-US" dirty="0" smtClean="0"/>
              <a:t> types</a:t>
            </a:r>
          </a:p>
          <a:p>
            <a:pPr lvl="1">
              <a:lnSpc>
                <a:spcPct val="100000"/>
              </a:lnSpc>
            </a:pPr>
            <a:r>
              <a:rPr lang="en-US" dirty="0" smtClean="0"/>
              <a:t>Copied by </a:t>
            </a:r>
            <a:r>
              <a:rPr lang="en-US"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and </a:t>
            </a:r>
            <a:r>
              <a:rPr lang="en-US" dirty="0" smtClean="0"/>
              <a:t/>
            </a:r>
            <a:br>
              <a:rPr lang="en-US" dirty="0" smtClean="0"/>
            </a:br>
            <a:r>
              <a:rPr lang="en-US" dirty="0" smtClean="0"/>
              <a:t>Primitive Types (2)</a:t>
            </a:r>
            <a:endParaRPr lang="bg-BG"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Boolean, Number, String, Undefined and 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81584" y="3719050"/>
            <a:ext cx="8180832" cy="10002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//true</a:t>
            </a:r>
          </a:p>
          <a:p>
            <a:pPr>
              <a:spcBef>
                <a:spcPts val="3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a:t>
            </a:r>
            <a:r>
              <a:rPr lang="en-US" sz="1800" dirty="0"/>
              <a:t>//true</a:t>
            </a:r>
          </a:p>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676656"/>
            <a:ext cx="8686800" cy="5791200"/>
          </a:xfrm>
        </p:spPr>
        <p:txBody>
          <a:bodyPr/>
          <a:lstStyle/>
          <a:p>
            <a:pPr>
              <a:lnSpc>
                <a:spcPct val="100000"/>
              </a:lnSpc>
            </a:pPr>
            <a:r>
              <a:rPr lang="en-US" dirty="0" smtClean="0"/>
              <a:t>Primitive types are passed by value</a:t>
            </a:r>
          </a:p>
          <a:p>
            <a:pPr lvl="1">
              <a:lnSpc>
                <a:spcPct val="100000"/>
              </a:lnSpc>
            </a:pPr>
            <a:r>
              <a:rPr lang="en-US" dirty="0" smtClean="0"/>
              <a:t>When passed</a:t>
            </a:r>
          </a:p>
          <a:p>
            <a:pPr lvl="2">
              <a:lnSpc>
                <a:spcPct val="100000"/>
              </a:lnSpc>
            </a:pPr>
            <a:r>
              <a:rPr lang="en-US" dirty="0" smtClean="0"/>
              <a:t>New memory is allocated</a:t>
            </a:r>
          </a:p>
          <a:p>
            <a:pPr lvl="2">
              <a:lnSpc>
                <a:spcPct val="100000"/>
              </a:lnSpc>
            </a:pPr>
            <a:r>
              <a:rPr lang="en-US" dirty="0" smtClean="0"/>
              <a:t>The value is copied in the new memory</a:t>
            </a:r>
          </a:p>
          <a:p>
            <a:pPr lvl="2">
              <a:lnSpc>
                <a:spcPct val="100000"/>
              </a:lnSpc>
            </a:pPr>
            <a:r>
              <a:rPr lang="en-US"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pPr>
            <a:r>
              <a:rPr lang="en-US" dirty="0" smtClean="0"/>
              <a:t>Primitive types have a reference type that wraps them</a:t>
            </a:r>
          </a:p>
          <a:p>
            <a:pPr lvl="1">
              <a:lnSpc>
                <a:spcPct val="100000"/>
              </a:lnSpc>
            </a:pPr>
            <a:endParaRPr lang="en-US" dirty="0" smtClean="0"/>
          </a:p>
        </p:txBody>
      </p:sp>
      <p:sp>
        <p:nvSpPr>
          <p:cNvPr id="4" name="Text Placeholder 5"/>
          <p:cNvSpPr txBox="1">
            <a:spLocks/>
          </p:cNvSpPr>
          <p:nvPr/>
        </p:nvSpPr>
        <p:spPr>
          <a:xfrm>
            <a:off x="481584" y="4285978"/>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481584" y="6002002"/>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 //Holds a primitive value of 5</a:t>
            </a:r>
          </a:p>
          <a:p>
            <a:r>
              <a:rPr lang="en-US" sz="1800" dirty="0" smtClean="0"/>
              <a:t>var </a:t>
            </a:r>
            <a:r>
              <a:rPr lang="en-US" sz="1800" dirty="0" err="1" smtClean="0"/>
              <a:t>numberObj</a:t>
            </a:r>
            <a:r>
              <a:rPr lang="en-US" sz="1800" dirty="0" smtClean="0"/>
              <a:t> = new Number(5); //Holds a reference value of 5</a:t>
            </a:r>
            <a:endParaRPr lang="en-US" sz="1800" dirty="0"/>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The object's properties are the same</a:t>
            </a:r>
          </a:p>
        </p:txBody>
      </p:sp>
      <p:sp>
        <p:nvSpPr>
          <p:cNvPr id="4" name="Text Placeholder 5"/>
          <p:cNvSpPr txBox="1">
            <a:spLocks/>
          </p:cNvSpPr>
          <p:nvPr/>
        </p:nvSpPr>
        <p:spPr>
          <a:xfrm>
            <a:off x="481584" y="4130530"/>
            <a:ext cx="8180832"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fname</a:t>
            </a:r>
            <a:r>
              <a:rPr lang="en-US" sz="1800" dirty="0" smtClean="0"/>
              <a:t> = "</a:t>
            </a:r>
            <a:r>
              <a:rPr lang="en-US" sz="1800" dirty="0" err="1" smtClean="0"/>
              <a:t>Pesho</a:t>
            </a:r>
            <a:r>
              <a:rPr lang="en-US" sz="1800" dirty="0" smtClean="0"/>
              <a:t>";</a:t>
            </a:r>
          </a:p>
          <a:p>
            <a:r>
              <a:rPr lang="en-US" sz="1800" dirty="0" smtClean="0"/>
              <a:t>var lname = "</a:t>
            </a:r>
            <a:r>
              <a:rPr lang="en-US" sz="1800" dirty="0" err="1" smtClean="0"/>
              <a:t>Ivanov</a:t>
            </a:r>
            <a:r>
              <a:rPr lang="en-US" sz="1800" dirty="0" smtClean="0"/>
              <a:t>";</a:t>
            </a:r>
          </a:p>
          <a:p>
            <a:pPr>
              <a:spcBef>
                <a:spcPts val="900"/>
              </a:spcBef>
            </a:pPr>
            <a:r>
              <a:rPr lang="en-US" sz="1800" dirty="0" smtClean="0"/>
              <a:t>var person = {</a:t>
            </a:r>
            <a:r>
              <a:rPr lang="en-US" sz="1800" dirty="0" err="1" smtClean="0"/>
              <a:t>firstName:fname</a:t>
            </a:r>
            <a:r>
              <a:rPr lang="en-US" sz="1800" dirty="0" smtClean="0"/>
              <a:t>, </a:t>
            </a:r>
            <a:r>
              <a:rPr lang="en-US" sz="1800" dirty="0" err="1" smtClean="0"/>
              <a:t>lastName:lname</a:t>
            </a:r>
            <a:r>
              <a:rPr lang="en-US" sz="1800" dirty="0" smtClean="0"/>
              <a:t>};</a:t>
            </a:r>
            <a:endParaRPr lang="en-US" sz="1800" dirty="0"/>
          </a:p>
          <a:p>
            <a:pPr>
              <a:spcBef>
                <a:spcPts val="900"/>
              </a:spcBef>
            </a:pPr>
            <a:r>
              <a:rPr lang="en-US" sz="1800" dirty="0" smtClean="0"/>
              <a:t>lname="Petrov";</a:t>
            </a:r>
          </a:p>
          <a:p>
            <a:r>
              <a:rPr lang="en-US" sz="1800" dirty="0" smtClean="0"/>
              <a:t>console.log(</a:t>
            </a:r>
            <a:r>
              <a:rPr lang="en-US" sz="1800" dirty="0" err="1" smtClean="0"/>
              <a:t>person.lastName</a:t>
            </a:r>
            <a:r>
              <a:rPr lang="en-US" sz="1800" dirty="0" smtClean="0"/>
              <a:t>) // logged "</a:t>
            </a:r>
            <a:r>
              <a:rPr lang="en-US" sz="1800" dirty="0" err="1" smtClean="0"/>
              <a:t>Ivanov</a:t>
            </a:r>
            <a:r>
              <a:rPr lang="en-US" sz="1800" dirty="0" smtClean="0"/>
              <a:t>"</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481584" y="3227015"/>
            <a:ext cx="818083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marks= [</a:t>
            </a:r>
          </a:p>
          <a:p>
            <a:r>
              <a:rPr lang="en-US" sz="1800" dirty="0" smtClean="0"/>
              <a:t>{</a:t>
            </a:r>
            <a:r>
              <a:rPr lang="en-US" sz="1800" dirty="0" err="1" smtClean="0"/>
              <a:t>subject:"JavaScript</a:t>
            </a:r>
            <a:r>
              <a:rPr lang="en-US" sz="1800" dirty="0" smtClean="0"/>
              <a:t>", score:5.50},</a:t>
            </a:r>
          </a:p>
          <a:p>
            <a:r>
              <a:rPr lang="en-US" sz="1800" dirty="0" smtClean="0"/>
              <a:t>{</a:t>
            </a:r>
            <a:r>
              <a:rPr lang="en-US" sz="1800" dirty="0" err="1" smtClean="0"/>
              <a:t>subject:"OOP</a:t>
            </a:r>
            <a:r>
              <a:rPr lang="en-US" sz="1800" dirty="0" smtClean="0"/>
              <a:t>", score:5.00},</a:t>
            </a:r>
          </a:p>
          <a:p>
            <a:r>
              <a:rPr lang="en-US" sz="1800" dirty="0" smtClean="0"/>
              <a:t>{</a:t>
            </a:r>
            <a:r>
              <a:rPr lang="en-US" sz="1800" dirty="0" err="1" smtClean="0"/>
              <a:t>subject:"Slice</a:t>
            </a:r>
            <a:r>
              <a:rPr lang="en-US" sz="1800" dirty="0" smtClean="0"/>
              <a:t> and Dice", score:6.00},</a:t>
            </a:r>
          </a:p>
          <a:p>
            <a:r>
              <a:rPr lang="en-US" sz="1800" dirty="0" smtClean="0"/>
              <a:t>{</a:t>
            </a:r>
            <a:r>
              <a:rPr lang="en-US" sz="1800" dirty="0" err="1" smtClean="0"/>
              <a:t>subject:"Photoshop</a:t>
            </a:r>
            <a:r>
              <a:rPr lang="en-US" sz="1800" dirty="0" smtClean="0"/>
              <a:t>", score:4.00}];</a:t>
            </a:r>
          </a:p>
          <a:p>
            <a:endParaRPr lang="en-US" sz="1800" dirty="0" smtClean="0"/>
          </a:p>
          <a:p>
            <a:r>
              <a:rPr lang="en-US" sz="1800" dirty="0" smtClean="0"/>
              <a:t>var student = {name:"</a:t>
            </a:r>
            <a:r>
              <a:rPr lang="en-US" sz="1800" dirty="0" err="1" smtClean="0"/>
              <a:t>Doncho</a:t>
            </a:r>
            <a:r>
              <a:rPr lang="en-US" sz="1800" dirty="0" smtClean="0"/>
              <a:t> Minkov", </a:t>
            </a:r>
            <a:r>
              <a:rPr lang="en-US" sz="1800" dirty="0" err="1" smtClean="0"/>
              <a:t>marks:marks</a:t>
            </a:r>
            <a:r>
              <a:rPr lang="en-US" sz="1800" dirty="0" smtClean="0"/>
              <a:t>};</a:t>
            </a:r>
          </a:p>
          <a:p>
            <a:r>
              <a:rPr lang="en-US" sz="1800" dirty="0" smtClean="0"/>
              <a:t>marks[2].score = 5.50;</a:t>
            </a:r>
          </a:p>
          <a:p>
            <a:endParaRPr lang="en-US" sz="1800" dirty="0" smtClean="0"/>
          </a:p>
          <a:p>
            <a:r>
              <a:rPr lang="en-US" sz="1800" dirty="0" smtClean="0"/>
              <a:t>console.log(</a:t>
            </a:r>
            <a:r>
              <a:rPr lang="en-US" sz="1800" dirty="0" err="1" smtClean="0"/>
              <a:t>student.marks</a:t>
            </a:r>
            <a:r>
              <a:rPr lang="en-US" sz="1800" dirty="0" smtClean="0"/>
              <a:t>);//logs 5.50 for Slice and Dice 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292095"/>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person = {</a:t>
            </a:r>
          </a:p>
          <a:p>
            <a:r>
              <a:rPr lang="en-US" dirty="0" smtClean="0"/>
              <a:t>  </a:t>
            </a:r>
            <a:r>
              <a:rPr lang="en-US" dirty="0" err="1" smtClean="0"/>
              <a:t>firstName</a:t>
            </a:r>
            <a:r>
              <a:rPr lang="en-US" dirty="0" smtClean="0"/>
              <a:t> : "Doncho",</a:t>
            </a:r>
          </a:p>
          <a:p>
            <a:r>
              <a:rPr lang="en-US" dirty="0"/>
              <a:t> </a:t>
            </a:r>
            <a:r>
              <a:rPr lang="en-US" dirty="0" smtClean="0"/>
              <a:t> </a:t>
            </a:r>
            <a:r>
              <a:rPr lang="en-US" dirty="0" err="1" smtClean="0"/>
              <a:t>lastName</a:t>
            </a:r>
            <a:r>
              <a:rPr lang="en-US" dirty="0" smtClean="0"/>
              <a:t> : "Minkov",</a:t>
            </a:r>
          </a:p>
          <a:p>
            <a:r>
              <a:rPr lang="en-US" dirty="0"/>
              <a:t>  </a:t>
            </a:r>
            <a:r>
              <a:rPr lang="en-US" dirty="0" err="1"/>
              <a:t>toString</a:t>
            </a:r>
            <a:r>
              <a:rPr lang="en-US" dirty="0"/>
              <a:t> </a:t>
            </a:r>
            <a:r>
              <a:rPr lang="en-US" dirty="0" smtClean="0"/>
              <a:t>: function </a:t>
            </a:r>
            <a:r>
              <a:rPr lang="en-US" dirty="0" err="1" smtClean="0"/>
              <a:t>personToString</a:t>
            </a:r>
            <a:r>
              <a:rPr lang="en-US" dirty="0" smtClean="0"/>
              <a:t>() {</a:t>
            </a:r>
          </a:p>
          <a:p>
            <a:r>
              <a:rPr lang="en-US" dirty="0"/>
              <a:t> </a:t>
            </a:r>
            <a:r>
              <a:rPr lang="en-US" dirty="0" smtClean="0"/>
              <a:t>   return </a:t>
            </a:r>
            <a:r>
              <a:rPr lang="en-US" dirty="0" err="1" smtClean="0"/>
              <a:t>this.firstName</a:t>
            </a:r>
            <a:r>
              <a:rPr lang="en-US" dirty="0"/>
              <a:t> </a:t>
            </a:r>
            <a:r>
              <a:rPr lang="en-US" dirty="0" smtClean="0"/>
              <a:t>+ " " + </a:t>
            </a:r>
            <a:r>
              <a:rPr lang="en-US" dirty="0" err="1" smtClean="0"/>
              <a:t>this.lastName</a:t>
            </a:r>
            <a:r>
              <a:rPr lang="en-US" dirty="0" smtClean="0"/>
              <a:t>;</a:t>
            </a:r>
          </a:p>
          <a:p>
            <a:r>
              <a:rPr lang="en-US" dirty="0" smtClean="0"/>
              <a:t>  }</a:t>
            </a:r>
          </a:p>
          <a:p>
            <a:r>
              <a:rPr lang="en-US" dirty="0"/>
              <a:t>}</a:t>
            </a:r>
            <a:r>
              <a:rPr lang="en-US" dirty="0" smtClean="0"/>
              <a:t>   </a:t>
            </a:r>
            <a:endParaRPr lang="en-US" dirty="0"/>
          </a:p>
        </p:txBody>
      </p:sp>
      <p:sp>
        <p:nvSpPr>
          <p:cNvPr id="7" name="Text Placeholder 5"/>
          <p:cNvSpPr txBox="1">
            <a:spLocks/>
          </p:cNvSpPr>
          <p:nvPr/>
        </p:nvSpPr>
        <p:spPr>
          <a:xfrm>
            <a:off x="481584" y="5362741"/>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mtClean="0"/>
              <a:t>console.log (</a:t>
            </a:r>
            <a:r>
              <a:rPr lang="en-US" err="1" smtClean="0"/>
              <a:t>person.toString</a:t>
            </a:r>
            <a:r>
              <a:rPr lang="en-US" smtClean="0"/>
              <a:t>()); //writes "Doncho Minkov"</a:t>
            </a:r>
            <a:endParaRPr lang="en-US"/>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JSON Object</a:t>
            </a:r>
            <a:endParaRPr lang="en-US"/>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Building JSON Object</a:t>
            </a:r>
            <a:endParaRPr lang="en-US"/>
          </a:p>
        </p:txBody>
      </p:sp>
      <p:sp>
        <p:nvSpPr>
          <p:cNvPr id="5" name="Content Placeholder 4"/>
          <p:cNvSpPr>
            <a:spLocks noGrp="1"/>
          </p:cNvSpPr>
          <p:nvPr>
            <p:ph idx="1"/>
          </p:nvPr>
        </p:nvSpPr>
        <p:spPr>
          <a:xfrm>
            <a:off x="228600" y="1388364"/>
            <a:ext cx="8686800" cy="4498086"/>
          </a:xfrm>
        </p:spPr>
        <p:txBody>
          <a:bodyPr/>
          <a:lstStyle/>
          <a:p>
            <a:r>
              <a:rPr lang="en-US" dirty="0" smtClean="0"/>
              <a:t>JSON is great, but repeating code is not, right?</a:t>
            </a:r>
          </a:p>
          <a:p>
            <a:pPr lvl="1"/>
            <a:r>
              <a:rPr lang="en-US" dirty="0" smtClean="0"/>
              <a:t>Lets make two persons:</a:t>
            </a:r>
          </a:p>
          <a:p>
            <a:pPr lvl="1"/>
            <a:endParaRPr lang="en-US" dirty="0"/>
          </a:p>
          <a:p>
            <a:pPr lvl="1"/>
            <a:endParaRPr lang="en-US" dirty="0" smtClean="0"/>
          </a:p>
          <a:p>
            <a:pPr lvl="1"/>
            <a:endParaRPr lang="en-US" dirty="0"/>
          </a:p>
          <a:p>
            <a:pPr lvl="1"/>
            <a:r>
              <a:rPr lang="en-US" dirty="0" smtClean="0"/>
              <a:t>Lots of repeating code</a:t>
            </a:r>
          </a:p>
          <a:p>
            <a:pPr lvl="2"/>
            <a:r>
              <a:rPr lang="en-US" dirty="0" smtClean="0"/>
              <a:t>Can't we use a constructor or something?</a:t>
            </a:r>
            <a:endParaRPr lang="en-US" dirty="0"/>
          </a:p>
        </p:txBody>
      </p:sp>
      <p:sp>
        <p:nvSpPr>
          <p:cNvPr id="6" name="Text Placeholder 5"/>
          <p:cNvSpPr txBox="1">
            <a:spLocks/>
          </p:cNvSpPr>
          <p:nvPr/>
        </p:nvSpPr>
        <p:spPr>
          <a:xfrm>
            <a:off x="481584" y="262889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minkov</a:t>
            </a:r>
            <a:r>
              <a:rPr lang="en-US" sz="1800" dirty="0" smtClean="0"/>
              <a:t> </a:t>
            </a:r>
            <a:r>
              <a:rPr lang="en-US" sz="1800" dirty="0"/>
              <a:t>= {</a:t>
            </a:r>
            <a:r>
              <a:rPr lang="en-US" sz="1800" dirty="0" err="1"/>
              <a:t>fname</a:t>
            </a:r>
            <a:r>
              <a:rPr lang="en-US" sz="1800" dirty="0"/>
              <a:t> : </a:t>
            </a:r>
            <a:r>
              <a:rPr lang="en-US" sz="1800" dirty="0" smtClean="0"/>
              <a:t>"</a:t>
            </a:r>
            <a:r>
              <a:rPr lang="en-US" sz="1800" dirty="0" err="1" smtClean="0"/>
              <a:t>Doncho</a:t>
            </a:r>
            <a:r>
              <a:rPr lang="en-US" sz="1800" dirty="0" smtClean="0"/>
              <a:t>", lname : "Minkov",</a:t>
            </a:r>
          </a:p>
          <a:p>
            <a:r>
              <a:rPr lang="en-US" sz="1800" dirty="0"/>
              <a:t>  </a:t>
            </a:r>
            <a:r>
              <a:rPr lang="en-US" sz="1800" dirty="0" err="1"/>
              <a:t>toString</a:t>
            </a:r>
            <a:r>
              <a:rPr lang="en-US" sz="1800" dirty="0"/>
              <a:t> </a:t>
            </a:r>
            <a:r>
              <a:rPr lang="en-US" sz="1800" dirty="0" smtClean="0"/>
              <a:t>: function(){ return </a:t>
            </a:r>
            <a:r>
              <a:rPr lang="en-US" sz="1800" dirty="0" err="1" smtClean="0"/>
              <a:t>this.fname</a:t>
            </a:r>
            <a:r>
              <a:rPr lang="en-US" sz="1800" dirty="0" smtClean="0"/>
              <a:t> + " " + </a:t>
            </a:r>
            <a:r>
              <a:rPr lang="en-US" sz="1800" dirty="0" err="1" smtClean="0"/>
              <a:t>this.lname</a:t>
            </a:r>
            <a:r>
              <a:rPr lang="en-US" sz="1800" dirty="0" smtClean="0"/>
              <a:t>;}</a:t>
            </a:r>
          </a:p>
          <a:p>
            <a:r>
              <a:rPr lang="en-US" sz="1800" dirty="0" smtClean="0"/>
              <a:t>}</a:t>
            </a:r>
          </a:p>
          <a:p>
            <a:pPr>
              <a:spcBef>
                <a:spcPts val="600"/>
              </a:spcBef>
            </a:pPr>
            <a:r>
              <a:rPr lang="en-US" sz="1800" dirty="0"/>
              <a:t>var </a:t>
            </a:r>
            <a:r>
              <a:rPr lang="en-US" sz="1800" dirty="0" err="1" smtClean="0"/>
              <a:t>georgiev</a:t>
            </a:r>
            <a:r>
              <a:rPr lang="en-US" sz="1800" dirty="0" smtClean="0"/>
              <a:t> </a:t>
            </a:r>
            <a:r>
              <a:rPr lang="en-US" sz="1800" dirty="0"/>
              <a:t>= </a:t>
            </a:r>
            <a:r>
              <a:rPr lang="en-US" sz="1800" dirty="0" smtClean="0"/>
              <a:t>{ </a:t>
            </a:r>
            <a:r>
              <a:rPr lang="en-US" sz="1800" dirty="0" err="1" smtClean="0"/>
              <a:t>fname</a:t>
            </a:r>
            <a:r>
              <a:rPr lang="en-US" sz="1800" dirty="0" smtClean="0"/>
              <a:t> </a:t>
            </a:r>
            <a:r>
              <a:rPr lang="en-US" sz="1800" dirty="0"/>
              <a:t>: </a:t>
            </a:r>
            <a:r>
              <a:rPr lang="en-US" sz="1800" dirty="0" smtClean="0"/>
              <a:t>"</a:t>
            </a:r>
            <a:r>
              <a:rPr lang="en-US" sz="1800" dirty="0" err="1" smtClean="0"/>
              <a:t>Georgi</a:t>
            </a:r>
            <a:r>
              <a:rPr lang="en-US" sz="1800" dirty="0" smtClean="0"/>
              <a:t>", </a:t>
            </a:r>
            <a:r>
              <a:rPr lang="en-US" sz="1800" dirty="0" err="1" smtClean="0"/>
              <a:t>lName</a:t>
            </a:r>
            <a:r>
              <a:rPr lang="en-US" sz="1800" dirty="0" smtClean="0"/>
              <a:t> </a:t>
            </a:r>
            <a:r>
              <a:rPr lang="en-US" sz="1800" dirty="0"/>
              <a:t>: </a:t>
            </a:r>
            <a:r>
              <a:rPr lang="en-US" sz="1800" dirty="0" smtClean="0"/>
              <a:t>"</a:t>
            </a:r>
            <a:r>
              <a:rPr lang="en-US" sz="1800" dirty="0" err="1" smtClean="0"/>
              <a:t>Georgiev</a:t>
            </a:r>
            <a:r>
              <a:rPr lang="en-US" sz="1800" dirty="0" smtClean="0"/>
              <a:t>", </a:t>
            </a:r>
            <a:br>
              <a:rPr lang="en-US" sz="1800" dirty="0" smtClean="0"/>
            </a:br>
            <a:r>
              <a:rPr lang="en-US" sz="1800" dirty="0" smtClean="0"/>
              <a:t>  </a:t>
            </a:r>
            <a:r>
              <a:rPr lang="en-US" sz="1800" dirty="0" err="1"/>
              <a:t>toString</a:t>
            </a:r>
            <a:r>
              <a:rPr lang="en-US" sz="1800" dirty="0" smtClean="0"/>
              <a:t> </a:t>
            </a:r>
            <a:r>
              <a:rPr lang="en-US" sz="1800" dirty="0"/>
              <a:t>: function</a:t>
            </a:r>
            <a:r>
              <a:rPr lang="en-US" sz="1800" dirty="0" smtClean="0"/>
              <a:t>(){ return </a:t>
            </a:r>
            <a:r>
              <a:rPr lang="en-US" sz="1800" dirty="0" err="1" smtClean="0"/>
              <a:t>this.fname</a:t>
            </a:r>
            <a:r>
              <a:rPr lang="en-US" sz="1800" dirty="0" smtClean="0"/>
              <a:t> </a:t>
            </a:r>
            <a:r>
              <a:rPr lang="en-US" sz="1800" dirty="0"/>
              <a:t>+ " " + </a:t>
            </a:r>
            <a:r>
              <a:rPr lang="en-US" sz="1800" dirty="0" err="1" smtClean="0"/>
              <a:t>this.lname</a:t>
            </a:r>
            <a:r>
              <a:rPr lang="en-US" sz="1800" dirty="0" smtClean="0"/>
              <a:t>;}</a:t>
            </a:r>
            <a:endParaRPr lang="en-US" sz="1800" dirty="0"/>
          </a:p>
          <a:p>
            <a:r>
              <a:rPr lang="en-US" sz="1800" dirty="0"/>
              <a:t>}  </a:t>
            </a:r>
            <a:r>
              <a:rPr lang="en-US" sz="1800" dirty="0" smtClean="0"/>
              <a:t> </a:t>
            </a:r>
            <a:endParaRPr lang="en-US" sz="1800" dirty="0"/>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873882"/>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a:t>
            </a:r>
            <a:r>
              <a:rPr lang="en-US" sz="1800" dirty="0" err="1" smtClean="0"/>
              <a:t>buildPerson</a:t>
            </a:r>
            <a:r>
              <a:rPr lang="en-US" sz="1800" dirty="0" smtClean="0"/>
              <a:t>(</a:t>
            </a:r>
            <a:r>
              <a:rPr lang="en-US" sz="1800" dirty="0" err="1" smtClean="0"/>
              <a:t>fname,lname</a:t>
            </a:r>
            <a:r>
              <a:rPr lang="en-US" sz="1800" dirty="0" smtClean="0"/>
              <a:t>){</a:t>
            </a:r>
          </a:p>
          <a:p>
            <a:r>
              <a:rPr lang="en-US" sz="1800" dirty="0" smtClean="0"/>
              <a:t>  return {</a:t>
            </a:r>
          </a:p>
          <a:p>
            <a:r>
              <a:rPr lang="en-US" sz="1800" dirty="0"/>
              <a:t> </a:t>
            </a:r>
            <a:r>
              <a:rPr lang="en-US" sz="1800" dirty="0" smtClean="0"/>
              <a:t>   </a:t>
            </a:r>
            <a:r>
              <a:rPr lang="en-US" sz="1800" dirty="0" err="1" smtClean="0"/>
              <a:t>fname:fname</a:t>
            </a:r>
            <a:r>
              <a:rPr lang="en-US" sz="1800" dirty="0" smtClean="0"/>
              <a:t>, </a:t>
            </a:r>
          </a:p>
          <a:p>
            <a:r>
              <a:rPr lang="en-US" sz="1800" dirty="0"/>
              <a:t> </a:t>
            </a:r>
            <a:r>
              <a:rPr lang="en-US" sz="1800" dirty="0" smtClean="0"/>
              <a:t>   </a:t>
            </a:r>
            <a:r>
              <a:rPr lang="en-US" sz="1800" dirty="0" err="1" smtClean="0"/>
              <a:t>lname:lname</a:t>
            </a:r>
            <a:r>
              <a:rPr lang="en-US" sz="1800" dirty="0" smtClean="0"/>
              <a:t>,</a:t>
            </a:r>
          </a:p>
          <a:p>
            <a:r>
              <a:rPr lang="en-US" sz="1800" dirty="0"/>
              <a:t> </a:t>
            </a:r>
            <a:r>
              <a:rPr lang="en-US" sz="1800" dirty="0" smtClean="0"/>
              <a:t>   </a:t>
            </a:r>
            <a:r>
              <a:rPr lang="en-US" sz="1800" dirty="0" err="1" smtClean="0"/>
              <a:t>toString:function</a:t>
            </a:r>
            <a:r>
              <a:rPr lang="en-US" sz="1800" dirty="0" smtClean="0"/>
              <a:t> (){</a:t>
            </a:r>
            <a:r>
              <a:rPr lang="en-US" sz="1800" dirty="0"/>
              <a:t>return </a:t>
            </a:r>
            <a:r>
              <a:rPr lang="en-US" sz="1800" dirty="0" err="1"/>
              <a:t>this.fname</a:t>
            </a:r>
            <a:r>
              <a:rPr lang="en-US" sz="1800" dirty="0"/>
              <a:t> + " " + </a:t>
            </a:r>
            <a:r>
              <a:rPr lang="en-US" sz="1800" dirty="0" err="1" smtClean="0"/>
              <a:t>this.lname</a:t>
            </a:r>
            <a:r>
              <a:rPr lang="en-US" sz="1800" dirty="0"/>
              <a:t>;}</a:t>
            </a:r>
            <a:endParaRPr lang="en-US" sz="1800" dirty="0" smtClean="0"/>
          </a:p>
          <a:p>
            <a:r>
              <a:rPr lang="en-US" sz="1800" dirty="0"/>
              <a:t> </a:t>
            </a:r>
            <a:r>
              <a:rPr lang="en-US" sz="1800" dirty="0" smtClean="0"/>
              <a:t> }</a:t>
            </a:r>
          </a:p>
          <a:p>
            <a:r>
              <a:rPr lang="en-US" sz="1800" dirty="0" smtClean="0"/>
              <a:t>}</a:t>
            </a:r>
            <a:endParaRPr lang="en-US" sz="1800" dirty="0"/>
          </a:p>
          <a:p>
            <a:pPr>
              <a:spcBef>
                <a:spcPts val="600"/>
              </a:spcBef>
            </a:pPr>
            <a:r>
              <a:rPr lang="en-US" sz="1800" dirty="0" smtClean="0"/>
              <a:t>var </a:t>
            </a:r>
            <a:r>
              <a:rPr lang="en-US" sz="1800" dirty="0" err="1" smtClean="0"/>
              <a:t>minkov</a:t>
            </a:r>
            <a:r>
              <a:rPr lang="en-US" sz="1800" dirty="0" smtClean="0"/>
              <a:t> = </a:t>
            </a:r>
            <a:r>
              <a:rPr lang="en-US" sz="1800" dirty="0" err="1"/>
              <a:t>buildPerson</a:t>
            </a:r>
            <a:r>
              <a:rPr lang="en-US" sz="1800" dirty="0" smtClean="0"/>
              <a:t>("</a:t>
            </a:r>
            <a:r>
              <a:rPr lang="en-US" sz="1800" dirty="0" err="1" smtClean="0"/>
              <a:t>Doncho</a:t>
            </a:r>
            <a:r>
              <a:rPr lang="en-US" sz="1800" dirty="0" smtClean="0"/>
              <a:t>","Minkov");</a:t>
            </a:r>
          </a:p>
          <a:p>
            <a:r>
              <a:rPr lang="en-US" sz="1800" dirty="0" smtClean="0"/>
              <a:t>var </a:t>
            </a:r>
            <a:r>
              <a:rPr lang="en-US" sz="1800" dirty="0" err="1" smtClean="0"/>
              <a:t>georgiev</a:t>
            </a:r>
            <a:r>
              <a:rPr lang="en-US" sz="1800" dirty="0" smtClean="0"/>
              <a:t> = </a:t>
            </a:r>
            <a:r>
              <a:rPr lang="en-US" sz="1800" dirty="0" err="1" smtClean="0"/>
              <a:t>buildPerson</a:t>
            </a:r>
            <a:r>
              <a:rPr lang="en-US" sz="1800" dirty="0" smtClean="0"/>
              <a:t>("</a:t>
            </a:r>
            <a:r>
              <a:rPr lang="en-US" sz="1800" dirty="0" err="1" smtClean="0"/>
              <a:t>Georgi</a:t>
            </a:r>
            <a:r>
              <a:rPr lang="en-US" sz="1800" dirty="0" smtClean="0"/>
              <a:t>","</a:t>
            </a:r>
            <a:r>
              <a:rPr lang="en-US" sz="1800" dirty="0" err="1" smtClean="0"/>
              <a:t>Georgiev</a:t>
            </a:r>
            <a:r>
              <a:rPr lang="en-US" sz="1800" dirty="0" smtClean="0"/>
              <a:t>");</a:t>
            </a:r>
            <a:endParaRPr lang="en-US" sz="1800" dirty="0"/>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smtClean="0"/>
              <a:t>Modeling Real-world Entities with Objects</a:t>
            </a:r>
            <a:endParaRPr lang="en-US"/>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486400"/>
          </a:xfrm>
        </p:spPr>
        <p:txBody>
          <a:bodyPr/>
          <a:lstStyle/>
          <a:p>
            <a:r>
              <a:rPr lang="en-US" dirty="0" smtClean="0"/>
              <a:t>JavaScript objects are just a set of key/value pairs</a:t>
            </a:r>
          </a:p>
          <a:p>
            <a:pPr lvl="1"/>
            <a:r>
              <a:rPr lang="en-US" dirty="0"/>
              <a:t>E</a:t>
            </a:r>
            <a:r>
              <a:rPr lang="en-US" dirty="0" smtClean="0"/>
              <a:t>ach value can be accessed with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dirty="0" err="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481584" y="5726810"/>
            <a:ext cx="8180832"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err="1" smtClean="0"/>
              <a:t>document.write</a:t>
            </a:r>
            <a:r>
              <a:rPr lang="en-US" sz="1800"/>
              <a:t> </a:t>
            </a:r>
            <a:r>
              <a:rPr lang="en-US" sz="1800" smtClean="0"/>
              <a:t>=== document["write"]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JavaScript Object Properties</a:t>
            </a:r>
            <a:endParaRPr lang="en-US"/>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dirty="0" err="1">
                <a:solidFill>
                  <a:schemeClr val="accent5">
                    <a:lumMod val="20000"/>
                    <a:lumOff val="80000"/>
                  </a:schemeClr>
                </a:solidFill>
                <a:latin typeface="Consolas" panose="020B0609020204030204" pitchFamily="49" charset="0"/>
                <a:cs typeface="Consolas" panose="020B0609020204030204" pitchFamily="49" charset="0"/>
              </a:rPr>
              <a:t>indexOf</a:t>
            </a:r>
            <a:r>
              <a:rPr lang="en-US" dirty="0"/>
              <a:t>, 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countWords</a:t>
            </a:r>
            <a:r>
              <a:rPr lang="en-US" sz="1800" dirty="0"/>
              <a:t>(words) {</a:t>
            </a:r>
          </a:p>
          <a:p>
            <a:r>
              <a:rPr lang="en-US" sz="1800" dirty="0" smtClean="0"/>
              <a:t>  var </a:t>
            </a:r>
            <a:r>
              <a:rPr lang="en-US" sz="1800" dirty="0" err="1"/>
              <a:t>wordsCount</a:t>
            </a:r>
            <a:r>
              <a:rPr lang="en-US" sz="1800" dirty="0"/>
              <a:t> = {};</a:t>
            </a:r>
          </a:p>
          <a:p>
            <a:pPr>
              <a:spcBef>
                <a:spcPts val="600"/>
              </a:spcBef>
            </a:pPr>
            <a:r>
              <a:rPr lang="en-US" sz="1800" dirty="0"/>
              <a:t> </a:t>
            </a:r>
            <a:r>
              <a:rPr lang="en-US" sz="1800" dirty="0" smtClean="0"/>
              <a:t> for </a:t>
            </a:r>
            <a:r>
              <a:rPr lang="en-US" sz="1800" dirty="0"/>
              <a:t>(var </a:t>
            </a:r>
            <a:r>
              <a:rPr lang="en-US" sz="1800" dirty="0" err="1"/>
              <a:t>i</a:t>
            </a:r>
            <a:r>
              <a:rPr lang="en-US" sz="1800" dirty="0"/>
              <a:t> in words) {</a:t>
            </a:r>
          </a:p>
          <a:p>
            <a:r>
              <a:rPr lang="en-US" sz="1800" dirty="0" smtClean="0"/>
              <a:t>    var word </a:t>
            </a:r>
            <a:r>
              <a:rPr lang="en-US" sz="1800" dirty="0"/>
              <a:t>= words[</a:t>
            </a:r>
            <a:r>
              <a:rPr lang="en-US" sz="1800" dirty="0" err="1"/>
              <a:t>i</a:t>
            </a:r>
            <a:r>
              <a:rPr lang="en-US" sz="1800" dirty="0"/>
              <a:t>].</a:t>
            </a:r>
            <a:r>
              <a:rPr lang="en-US" sz="1800" dirty="0" err="1"/>
              <a:t>toLowerCase</a:t>
            </a:r>
            <a:r>
              <a:rPr lang="en-US" sz="1800" dirty="0"/>
              <a:t>();</a:t>
            </a:r>
          </a:p>
          <a:p>
            <a:r>
              <a:rPr lang="en-US" sz="1800" dirty="0" smtClean="0"/>
              <a:t>    if </a:t>
            </a:r>
            <a:r>
              <a:rPr lang="en-US" sz="1800" dirty="0"/>
              <a:t>(</a:t>
            </a:r>
            <a:r>
              <a:rPr lang="en-US" sz="1800" dirty="0" err="1"/>
              <a:t>wordsCount</a:t>
            </a:r>
            <a:r>
              <a:rPr lang="en-US" sz="1800" dirty="0"/>
              <a:t>[word]) </a:t>
            </a:r>
            <a:r>
              <a:rPr lang="en-US" sz="1800" dirty="0" err="1" smtClean="0"/>
              <a:t>wordsCount</a:t>
            </a:r>
            <a:r>
              <a:rPr lang="en-US" sz="1800" dirty="0" smtClean="0"/>
              <a:t>[word]++;</a:t>
            </a:r>
          </a:p>
          <a:p>
            <a:r>
              <a:rPr lang="en-US" sz="1800" dirty="0"/>
              <a:t> </a:t>
            </a:r>
            <a:r>
              <a:rPr lang="en-US" sz="1800" dirty="0" smtClean="0"/>
              <a:t>   else </a:t>
            </a:r>
            <a:r>
              <a:rPr lang="en-US" sz="1800" dirty="0" err="1" smtClean="0"/>
              <a:t>wordsCount</a:t>
            </a:r>
            <a:r>
              <a:rPr lang="en-US" sz="1800" dirty="0" smtClean="0"/>
              <a:t>[word</a:t>
            </a:r>
            <a:r>
              <a:rPr lang="en-US" sz="1800" dirty="0"/>
              <a:t>] = 1</a:t>
            </a:r>
            <a:r>
              <a:rPr lang="en-US" sz="1800" dirty="0" smtClean="0"/>
              <a:t>;</a:t>
            </a:r>
          </a:p>
          <a:p>
            <a:r>
              <a:rPr lang="en-US" sz="1800" dirty="0"/>
              <a:t> </a:t>
            </a:r>
            <a:r>
              <a:rPr lang="en-US" sz="1800" dirty="0" smtClean="0"/>
              <a:t> }</a:t>
            </a:r>
          </a:p>
          <a:p>
            <a:pPr>
              <a:spcBef>
                <a:spcPts val="600"/>
              </a:spcBef>
            </a:pPr>
            <a:r>
              <a:rPr lang="en-US" sz="1800" dirty="0"/>
              <a:t> </a:t>
            </a:r>
            <a:r>
              <a:rPr lang="en-US" sz="1800" dirty="0" smtClean="0"/>
              <a:t> return </a:t>
            </a:r>
            <a:r>
              <a:rPr lang="en-US" sz="1800" dirty="0" err="1"/>
              <a:t>wordsCount</a:t>
            </a:r>
            <a:endParaRPr lang="en-US" sz="1800" dirty="0"/>
          </a:p>
          <a:p>
            <a:r>
              <a:rPr lang="en-US" sz="1800" dirty="0"/>
              <a:t>}</a:t>
            </a:r>
            <a:endParaRPr lang="en-US" sz="1800" dirty="0" smtClean="0"/>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dirty="0" smtClean="0"/>
              <a:t>Write functions for working with shapes in  standard Planar coordinate system</a:t>
            </a:r>
          </a:p>
          <a:p>
            <a:pPr lvl="1"/>
            <a:r>
              <a:rPr lang="en-US" dirty="0" smtClean="0"/>
              <a:t>Points are represented by coordinates P(X, Y)</a:t>
            </a:r>
          </a:p>
          <a:p>
            <a:pPr lvl="1"/>
            <a:r>
              <a:rPr lang="en-US" dirty="0" smtClean="0"/>
              <a:t>Lines are represented by two points, marking their beginning and ending</a:t>
            </a:r>
          </a:p>
          <a:p>
            <a:pPr lvl="2"/>
            <a:r>
              <a:rPr lang="en-US" dirty="0" smtClean="0">
                <a:latin typeface="Consolas" panose="020B0609020204030204" pitchFamily="49" charset="0"/>
                <a:cs typeface="Consolas" panose="020B0609020204030204" pitchFamily="49" charset="0"/>
              </a:rPr>
              <a:t>L(P</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),P</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a:t>
            </a:r>
          </a:p>
          <a:p>
            <a:pPr lvl="1"/>
            <a:r>
              <a:rPr lang="en-US" dirty="0" smtClean="0"/>
              <a:t>Calculate the distance between two points</a:t>
            </a:r>
          </a:p>
          <a:p>
            <a:pPr lvl="1"/>
            <a:r>
              <a:rPr lang="en-US" dirty="0" smtClean="0"/>
              <a:t>Check if three segment lines can form a triangle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1800"/>
              </a:spcBef>
              <a:spcAft>
                <a:spcPts val="300"/>
              </a:spcAft>
            </a:pPr>
            <a:r>
              <a:rPr lang="en-US" sz="2600" dirty="0"/>
              <a:t>Attach it to the array class</a:t>
            </a:r>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481584" y="1789176"/>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arr</a:t>
            </a:r>
            <a:r>
              <a:rPr lang="en-US" sz="1800" dirty="0"/>
              <a:t> </a:t>
            </a:r>
            <a:r>
              <a:rPr lang="en-US" sz="1800" dirty="0" smtClean="0"/>
              <a:t>= [1,2,1,4,1,3,4,1,111,3,2,1,"1"];</a:t>
            </a:r>
          </a:p>
          <a:p>
            <a:r>
              <a:rPr lang="en-US" sz="1800" dirty="0" err="1" smtClean="0"/>
              <a:t>arr.remove</a:t>
            </a:r>
            <a:r>
              <a:rPr lang="en-US" sz="1800" dirty="0" smtClean="0"/>
              <a:t>(1); //</a:t>
            </a:r>
            <a:r>
              <a:rPr lang="en-US" sz="1800" dirty="0" err="1" smtClean="0"/>
              <a:t>arr</a:t>
            </a:r>
            <a:r>
              <a:rPr lang="en-US" sz="1800" dirty="0" smtClean="0"/>
              <a:t> = [2,4,3,4,111,3,2,"</a:t>
            </a:r>
            <a:r>
              <a:rPr lang="en-US" sz="1800" dirty="0"/>
              <a:t>1</a:t>
            </a:r>
            <a:r>
              <a:rPr lang="en-US" sz="1800" dirty="0" smtClean="0"/>
              <a:t>"];</a:t>
            </a:r>
          </a:p>
        </p:txBody>
      </p:sp>
      <p:sp>
        <p:nvSpPr>
          <p:cNvPr id="7" name="Text Placeholder 5"/>
          <p:cNvSpPr txBox="1">
            <a:spLocks/>
          </p:cNvSpPr>
          <p:nvPr/>
        </p:nvSpPr>
        <p:spPr>
          <a:xfrm>
            <a:off x="554736" y="5775805"/>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obj</a:t>
            </a:r>
            <a:r>
              <a:rPr lang="en-US" sz="1800" dirty="0" smtClean="0"/>
              <a:t>  = …;</a:t>
            </a:r>
          </a:p>
          <a:p>
            <a:r>
              <a:rPr lang="en-US" sz="1800" dirty="0" smtClean="0"/>
              <a:t>var </a:t>
            </a:r>
            <a:r>
              <a:rPr lang="en-US" sz="1800" dirty="0" err="1" smtClean="0"/>
              <a:t>hasProp</a:t>
            </a:r>
            <a:r>
              <a:rPr lang="en-US" sz="1800" dirty="0" smtClean="0"/>
              <a:t> = </a:t>
            </a:r>
            <a:r>
              <a:rPr lang="en-US" sz="1800" dirty="0" err="1" smtClean="0"/>
              <a:t>hasProperty</a:t>
            </a:r>
            <a:r>
              <a:rPr lang="en-US" sz="1800" dirty="0" smtClean="0"/>
              <a:t>(</a:t>
            </a:r>
            <a:r>
              <a:rPr lang="en-US" sz="1800" dirty="0" err="1" smtClean="0"/>
              <a:t>obj</a:t>
            </a:r>
            <a:r>
              <a:rPr lang="en-US" sz="1800" dirty="0" smtClean="0"/>
              <a:t>,"length");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554736" y="2484120"/>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 [</a:t>
            </a:r>
          </a:p>
          <a:p>
            <a:r>
              <a:rPr lang="en-US" sz="1800" dirty="0" smtClean="0"/>
              <a:t>  {firstname : "</a:t>
            </a:r>
            <a:r>
              <a:rPr lang="en-US" sz="1800" dirty="0" err="1" smtClean="0"/>
              <a:t>Gosho</a:t>
            </a:r>
            <a:r>
              <a:rPr lang="en-US" sz="1800" dirty="0" smtClean="0"/>
              <a:t>", lastname: "</a:t>
            </a:r>
            <a:r>
              <a:rPr lang="en-US" sz="1800" dirty="0" err="1" smtClean="0"/>
              <a:t>Petrov</a:t>
            </a:r>
            <a:r>
              <a:rPr lang="en-US" sz="1800" dirty="0" smtClean="0"/>
              <a:t>", age: 32}, </a:t>
            </a:r>
          </a:p>
          <a:p>
            <a:r>
              <a:rPr lang="en-US" sz="1800" dirty="0" smtClean="0"/>
              <a:t>  {firstname : "Bay", lastname: "Ivan", age: </a:t>
            </a:r>
            <a:r>
              <a:rPr lang="en-US" sz="1800" smtClean="0"/>
              <a:t>81},…];</a:t>
            </a:r>
            <a:endParaRPr lang="en-US" sz="1800" dirty="0" smtClean="0"/>
          </a:p>
        </p:txBody>
      </p:sp>
      <p:sp>
        <p:nvSpPr>
          <p:cNvPr id="7" name="Text Placeholder 5"/>
          <p:cNvSpPr txBox="1">
            <a:spLocks/>
          </p:cNvSpPr>
          <p:nvPr/>
        </p:nvSpPr>
        <p:spPr>
          <a:xfrm>
            <a:off x="481584" y="5728144"/>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a:t>
            </a:r>
            <a:r>
              <a:rPr lang="en-US" sz="1800" dirty="0"/>
              <a:t>= {…};</a:t>
            </a:r>
          </a:p>
          <a:p>
            <a:r>
              <a:rPr lang="en-US" sz="1800" dirty="0"/>
              <a:t>var </a:t>
            </a:r>
            <a:r>
              <a:rPr lang="en-US" sz="1800" dirty="0" err="1"/>
              <a:t>groupedByFname</a:t>
            </a:r>
            <a:r>
              <a:rPr lang="en-US" sz="1800" dirty="0"/>
              <a:t> = group(</a:t>
            </a:r>
            <a:r>
              <a:rPr lang="en-US" sz="1800" dirty="0" err="1"/>
              <a:t>persons,"firstname</a:t>
            </a:r>
            <a:r>
              <a:rPr lang="en-US" sz="1800" dirty="0" smtClean="0"/>
              <a:t>");</a:t>
            </a:r>
            <a:endParaRPr lang="en-US" sz="1800" dirty="0"/>
          </a:p>
          <a:p>
            <a:r>
              <a:rPr lang="en-US" sz="1800" dirty="0"/>
              <a:t>var </a:t>
            </a:r>
            <a:r>
              <a:rPr lang="en-US" sz="1800" dirty="0" err="1" smtClean="0"/>
              <a:t>groupedByAge</a:t>
            </a:r>
            <a:r>
              <a:rPr lang="en-US" sz="1800" dirty="0" smtClean="0"/>
              <a:t>= </a:t>
            </a:r>
            <a:r>
              <a:rPr lang="en-US" sz="1800" dirty="0"/>
              <a:t>group(</a:t>
            </a:r>
            <a:r>
              <a:rPr lang="en-US" sz="1800" dirty="0" err="1"/>
              <a:t>persons</a:t>
            </a:r>
            <a:r>
              <a:rPr lang="en-US" sz="1800" dirty="0" err="1" smtClean="0"/>
              <a:t>,"age</a:t>
            </a:r>
            <a:r>
              <a:rPr lang="en-US" sz="1800" dirty="0" smtClean="0"/>
              <a:t>");</a:t>
            </a:r>
            <a:endParaRPr lang="en-US" sz="1800" dirty="0"/>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565</TotalTime>
  <Words>1618</Words>
  <Application>Microsoft Office PowerPoint</Application>
  <PresentationFormat>On-screen Show (4:3)</PresentationFormat>
  <Paragraphs>301</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vt:lpstr>
      <vt:lpstr>Consolas</vt:lpstr>
      <vt:lpstr>Corbel</vt:lpstr>
      <vt:lpstr>Monotype Sorts</vt:lpstr>
      <vt:lpstr>Wingdings 2</vt: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vt:lpstr>
      <vt:lpstr>Building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Doncho Minkov</cp:lastModifiedBy>
  <cp:revision>663</cp:revision>
  <dcterms:created xsi:type="dcterms:W3CDTF">2013-03-08T15:31:43Z</dcterms:created>
  <dcterms:modified xsi:type="dcterms:W3CDTF">2013-10-22T14:23:41Z</dcterms:modified>
</cp:coreProperties>
</file>