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16" r:id="rId2"/>
    <p:sldId id="380" r:id="rId3"/>
    <p:sldId id="381" r:id="rId4"/>
    <p:sldId id="382" r:id="rId5"/>
    <p:sldId id="366" r:id="rId6"/>
    <p:sldId id="364" r:id="rId7"/>
    <p:sldId id="383" r:id="rId8"/>
    <p:sldId id="370" r:id="rId9"/>
    <p:sldId id="385" r:id="rId10"/>
    <p:sldId id="384" r:id="rId11"/>
    <p:sldId id="386" r:id="rId12"/>
    <p:sldId id="387" r:id="rId13"/>
    <p:sldId id="388" r:id="rId14"/>
    <p:sldId id="389" r:id="rId15"/>
    <p:sldId id="390" r:id="rId16"/>
    <p:sldId id="391" r:id="rId17"/>
    <p:sldId id="379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D99694"/>
    <a:srgbClr val="751D1B"/>
    <a:srgbClr val="FFFFFF"/>
    <a:srgbClr val="7D1B1C"/>
    <a:srgbClr val="C42B2E"/>
    <a:srgbClr val="A92121"/>
    <a:srgbClr val="981A1B"/>
    <a:srgbClr val="750909"/>
    <a:srgbClr val="C52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57" autoAdjust="0"/>
    <p:restoredTop sz="67870" autoAdjust="0"/>
  </p:normalViewPr>
  <p:slideViewPr>
    <p:cSldViewPr showGuides="1">
      <p:cViewPr>
        <p:scale>
          <a:sx n="97" d="100"/>
          <a:sy n="97" d="100"/>
        </p:scale>
        <p:origin x="96" y="-432"/>
      </p:cViewPr>
      <p:guideLst>
        <p:guide orient="horz" pos="2159"/>
        <p:guide pos="3845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CDC21-02B5-4DA2-9E37-54A8FA2BF569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A76C2-5A4E-40EC-A96D-2FB86DA8101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基于滚动轴承和</a:t>
            </a:r>
            <a:r>
              <a:rPr lang="en-GB" altLang="zh-CN" dirty="0"/>
              <a:t>MRST‑Transformer</a:t>
            </a:r>
            <a:r>
              <a:rPr lang="zh-CN" altLang="en-US" dirty="0"/>
              <a:t>的多通道振动信号融合故障诊断模型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A76C2-5A4E-40EC-A96D-2FB86DA8101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825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A76C2-5A4E-40EC-A96D-2FB86DA8101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9585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A76C2-5A4E-40EC-A96D-2FB86DA8101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90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A76C2-5A4E-40EC-A96D-2FB86DA8101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922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Softmax</a:t>
            </a:r>
            <a:r>
              <a:rPr lang="zh-CN" altLang="en-US" dirty="0"/>
              <a:t>中需要对矩阵中的某一整行进行计算，所以客观上难以分块，还是举这个例子，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A76C2-5A4E-40EC-A96D-2FB86DA8101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062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这里使用</a:t>
            </a:r>
            <a:r>
              <a:rPr lang="en-US" altLang="zh-CN" dirty="0"/>
              <a:t>GPT2</a:t>
            </a:r>
            <a:r>
              <a:rPr lang="zh-CN" altLang="en-US" dirty="0"/>
              <a:t>来测试，实验表明本文模型实现了三倍的加速，相比与其他方法，可以看到再同样的困惑度下，本文的模型所需要的训练时间更短。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A76C2-5A4E-40EC-A96D-2FB86DA8101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8396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这里分别改变上下文的长度，本文的模型即使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A76C2-5A4E-40EC-A96D-2FB86DA8101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3596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这里分别改变上下文的长度，本文的模型即使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A76C2-5A4E-40EC-A96D-2FB86DA8101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0275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A76C2-5A4E-40EC-A96D-2FB86DA8101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663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A76C2-5A4E-40EC-A96D-2FB86DA8101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5717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A76C2-5A4E-40EC-A96D-2FB86DA8101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9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A76C2-5A4E-40EC-A96D-2FB86DA8101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74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</a:t>
            </a:r>
            <a:r>
              <a:rPr lang="en-US" altLang="zh-CN" dirty="0"/>
              <a:t>HBM</a:t>
            </a:r>
            <a:r>
              <a:rPr lang="zh-CN" altLang="en-US" dirty="0"/>
              <a:t>一 次性加载输入</a:t>
            </a:r>
            <a:r>
              <a:rPr lang="en-US" altLang="zh-CN" dirty="0"/>
              <a:t>,</a:t>
            </a:r>
            <a:r>
              <a:rPr lang="zh-CN" altLang="en-US" dirty="0"/>
              <a:t>而不是为每个操作多次加载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A76C2-5A4E-40EC-A96D-2FB86DA8101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68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A76C2-5A4E-40EC-A96D-2FB86DA81015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A76C2-5A4E-40EC-A96D-2FB86DA8101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275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A76C2-5A4E-40EC-A96D-2FB86DA8101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34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AA76C2-5A4E-40EC-A96D-2FB86DA8101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056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2025/4/16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-24680" y="-21908"/>
            <a:ext cx="12216130" cy="690181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文本框 2"/>
          <p:cNvSpPr txBox="1"/>
          <p:nvPr userDrawn="1"/>
        </p:nvSpPr>
        <p:spPr>
          <a:xfrm>
            <a:off x="47328" y="6333468"/>
            <a:ext cx="3600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8C1515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信义勤爱 思学志远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527" y="272261"/>
            <a:ext cx="2329097" cy="53846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emf"/><Relationship Id="rId9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3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5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notesSlide" Target="../notesSlides/notesSlide2.xml"/><Relationship Id="rId5" Type="http://schemas.openxmlformats.org/officeDocument/2006/relationships/tags" Target="../tags/tag6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46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05434" y="1700808"/>
            <a:ext cx="9865096" cy="3354765"/>
            <a:chOff x="1320014" y="1602449"/>
            <a:chExt cx="9865096" cy="3354765"/>
          </a:xfrm>
        </p:grpSpPr>
        <p:sp>
          <p:nvSpPr>
            <p:cNvPr id="4" name="文本框 7"/>
            <p:cNvSpPr txBox="1"/>
            <p:nvPr/>
          </p:nvSpPr>
          <p:spPr>
            <a:xfrm>
              <a:off x="1320014" y="1602449"/>
              <a:ext cx="9865096" cy="33547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 attention 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： 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Fast and Memory-Efficient  Exact Attention with IO-Awareness</a:t>
              </a:r>
            </a:p>
            <a:p>
              <a:pPr algn="ctr"/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Flash attention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IO</a:t>
              </a:r>
              <a:r>
                <a:rPr lang="zh-CN" altLang="en-US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感知的更快的高效注意力</a:t>
              </a:r>
              <a:endPara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Tri Dao</a:t>
              </a:r>
            </a:p>
            <a:p>
              <a:pPr algn="ctr"/>
              <a:r>
                <a: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2022</a:t>
              </a:r>
            </a:p>
            <a:p>
              <a:pPr algn="ctr"/>
              <a:endPara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04.16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442058" y="4735752"/>
              <a:ext cx="9621008" cy="0"/>
            </a:xfrm>
            <a:prstGeom prst="line">
              <a:avLst/>
            </a:prstGeom>
            <a:noFill/>
            <a:ln w="28575" cap="flat" cmpd="sng" algn="ctr">
              <a:solidFill>
                <a:sysClr val="window" lastClr="FFFFFF"/>
              </a:solidFill>
              <a:prstDash val="solid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99356" y="260648"/>
            <a:ext cx="6372708" cy="682262"/>
            <a:chOff x="299356" y="260648"/>
            <a:chExt cx="6372708" cy="682262"/>
          </a:xfrm>
        </p:grpSpPr>
        <p:grpSp>
          <p:nvGrpSpPr>
            <p:cNvPr id="10" name="组合 9"/>
            <p:cNvGrpSpPr/>
            <p:nvPr/>
          </p:nvGrpSpPr>
          <p:grpSpPr>
            <a:xfrm>
              <a:off x="299356" y="260648"/>
              <a:ext cx="684076" cy="682262"/>
              <a:chOff x="637139" y="467280"/>
              <a:chExt cx="684076" cy="6822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7139" y="467280"/>
                <a:ext cx="432048" cy="4320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17159" y="645486"/>
                <a:ext cx="504056" cy="5040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055440" y="899328"/>
              <a:ext cx="561662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C00000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6"/>
            <p:cNvSpPr txBox="1"/>
            <p:nvPr/>
          </p:nvSpPr>
          <p:spPr>
            <a:xfrm>
              <a:off x="1163452" y="260648"/>
              <a:ext cx="539615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Flash attention </a:t>
              </a:r>
              <a:r>
                <a:rPr lang="zh-CN" altLang="en-US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注意力计算</a:t>
              </a:r>
              <a:endParaRPr lang="en-US" altLang="zh-CN" sz="3200" b="1" dirty="0">
                <a:solidFill>
                  <a:srgbClr val="7509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" name="图片 18">
            <a:extLst>
              <a:ext uri="{FF2B5EF4-FFF2-40B4-BE49-F238E27FC236}">
                <a16:creationId xmlns:a16="http://schemas.microsoft.com/office/drawing/2014/main" id="{08796897-5DD0-43DB-8511-B5612DC453C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10" y="150394"/>
            <a:ext cx="9858059" cy="65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1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99356" y="260648"/>
            <a:ext cx="6372708" cy="682262"/>
            <a:chOff x="299356" y="260648"/>
            <a:chExt cx="6372708" cy="682262"/>
          </a:xfrm>
        </p:grpSpPr>
        <p:grpSp>
          <p:nvGrpSpPr>
            <p:cNvPr id="10" name="组合 9"/>
            <p:cNvGrpSpPr/>
            <p:nvPr/>
          </p:nvGrpSpPr>
          <p:grpSpPr>
            <a:xfrm>
              <a:off x="299356" y="260648"/>
              <a:ext cx="684076" cy="682262"/>
              <a:chOff x="637139" y="467280"/>
              <a:chExt cx="684076" cy="6822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7139" y="467280"/>
                <a:ext cx="432048" cy="4320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17159" y="645486"/>
                <a:ext cx="504056" cy="5040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055440" y="899328"/>
              <a:ext cx="561662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C00000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6"/>
            <p:cNvSpPr txBox="1"/>
            <p:nvPr/>
          </p:nvSpPr>
          <p:spPr>
            <a:xfrm>
              <a:off x="1163452" y="260648"/>
              <a:ext cx="5034070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Flash attention </a:t>
              </a:r>
              <a:r>
                <a:rPr lang="en-US" altLang="zh-CN" sz="3200" b="1" dirty="0" err="1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softmax</a:t>
              </a:r>
              <a:endParaRPr lang="en-US" altLang="zh-CN" sz="3200" b="1" dirty="0">
                <a:solidFill>
                  <a:srgbClr val="7509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635827" y="6428534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JUNE 18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</a:t>
            </a:r>
            <a:endParaRPr kumimoji="0" lang="zh-CN" altLang="en-US" sz="2000" b="1" i="0" u="none" strike="noStrike" kern="1200" cap="none" spc="0" normalizeH="0" baseline="30000" noProof="0" dirty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3FBB8F-D3B4-42E7-B207-7185717FC278}"/>
              </a:ext>
            </a:extLst>
          </p:cNvPr>
          <p:cNvSpPr txBox="1"/>
          <p:nvPr/>
        </p:nvSpPr>
        <p:spPr>
          <a:xfrm>
            <a:off x="787377" y="1257166"/>
            <a:ext cx="23085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0" dirty="0">
                <a:effectLst/>
                <a:latin typeface="Helvetica" panose="020B0604020202020204" pitchFamily="34" charset="0"/>
              </a:rPr>
              <a:t>FP16</a:t>
            </a:r>
            <a:r>
              <a:rPr lang="zh-CN" altLang="en-US" sz="2000" b="0" dirty="0">
                <a:effectLst/>
                <a:latin typeface="Helvetica" panose="020B0604020202020204" pitchFamily="34" charset="0"/>
              </a:rPr>
              <a:t>浮点溢出</a:t>
            </a:r>
            <a:endParaRPr lang="zh-CN" altLang="en-GB" b="0" dirty="0">
              <a:effectLst/>
              <a:latin typeface="Consolas" panose="020B0609020204030204" pitchFamily="49" charset="0"/>
            </a:endParaRPr>
          </a:p>
          <a:p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11DB498-B013-4027-BF9A-6A37DFBC6BBC}"/>
                  </a:ext>
                </a:extLst>
              </p:cNvPr>
              <p:cNvSpPr txBox="1"/>
              <p:nvPr/>
            </p:nvSpPr>
            <p:spPr>
              <a:xfrm>
                <a:off x="7824192" y="1113982"/>
                <a:ext cx="3312368" cy="781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effectLst/>
                    <a:ea typeface="Cambria Math" panose="02040503050406030204" pitchFamily="18" charset="0"/>
                    <a:cs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𝑆𝑜𝑓𝑡𝑚𝑎𝑥</m:t>
                    </m:r>
                    <m:d>
                      <m:d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∑</m:t>
                            </m:r>
                          </m:e>
                          <m:sub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sSup>
                          <m:sSupPr>
                            <m:ctrlPr>
                              <a:rPr lang="zh-CN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zh-CN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11DB498-B013-4027-BF9A-6A37DFBC6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1113982"/>
                <a:ext cx="3312368" cy="7812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37846F2E-238E-45DE-94DA-06EAE74C05C0}"/>
              </a:ext>
            </a:extLst>
          </p:cNvPr>
          <p:cNvSpPr txBox="1"/>
          <p:nvPr/>
        </p:nvSpPr>
        <p:spPr>
          <a:xfrm>
            <a:off x="763134" y="2031865"/>
            <a:ext cx="101613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Helvetica" panose="020B0604020202020204" pitchFamily="34" charset="0"/>
              </a:rPr>
              <a:t>在推理时的数据类型一般为</a:t>
            </a:r>
            <a:r>
              <a:rPr lang="en-US" altLang="zh-CN" sz="2000" dirty="0">
                <a:latin typeface="Helvetica" panose="020B0604020202020204" pitchFamily="34" charset="0"/>
              </a:rPr>
              <a:t>FP16</a:t>
            </a:r>
            <a:r>
              <a:rPr lang="zh-CN" altLang="en-US" sz="2000" dirty="0">
                <a:latin typeface="Helvetica" panose="020B0604020202020204" pitchFamily="34" charset="0"/>
              </a:rPr>
              <a:t>，可以节省内存空间，并保留推理的性能，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FP16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（半精度浮点数）通过两个字节来表示浮点数的表示范围</a:t>
            </a:r>
          </a:p>
          <a:p>
            <a:r>
              <a:rPr lang="en-US" altLang="zh-CN" sz="2000" b="0" dirty="0">
                <a:effectLst/>
                <a:latin typeface="Consolas" panose="020B0609020204030204" pitchFamily="49" charset="0"/>
              </a:rPr>
              <a:t>• </a:t>
            </a:r>
            <a:r>
              <a:rPr lang="zh-CN" altLang="en-US" sz="2000" dirty="0">
                <a:effectLst/>
                <a:latin typeface="Consolas" panose="020B0609020204030204" pitchFamily="49" charset="0"/>
              </a:rPr>
              <a:t>最大正值</a:t>
            </a:r>
            <a:r>
              <a:rPr lang="en-GB" altLang="zh-CN" sz="2000" dirty="0">
                <a:effectLst/>
                <a:latin typeface="Consolas" panose="020B0609020204030204" pitchFamily="49" charset="0"/>
              </a:rPr>
              <a:t>: 65504  • </a:t>
            </a:r>
            <a:r>
              <a:rPr lang="zh-CN" altLang="en-US" sz="2000" dirty="0">
                <a:effectLst/>
                <a:latin typeface="Consolas" panose="020B0609020204030204" pitchFamily="49" charset="0"/>
              </a:rPr>
              <a:t>最小正值</a:t>
            </a:r>
            <a:r>
              <a:rPr lang="en-GB" altLang="zh-CN" sz="2000" dirty="0">
                <a:effectLst/>
                <a:latin typeface="Consolas" panose="020B0609020204030204" pitchFamily="49" charset="0"/>
              </a:rPr>
              <a:t>: 6.10 × 10⁻⁵ </a:t>
            </a:r>
            <a:r>
              <a:rPr lang="zh-CN" altLang="en-US" sz="2000" dirty="0">
                <a:effectLst/>
                <a:latin typeface="Consolas" panose="020B0609020204030204" pitchFamily="49" charset="0"/>
              </a:rPr>
              <a:t>最小非零正值</a:t>
            </a:r>
            <a:r>
              <a:rPr lang="en-GB" altLang="zh-CN" sz="2000" dirty="0">
                <a:effectLst/>
                <a:latin typeface="Consolas" panose="020B0609020204030204" pitchFamily="49" charset="0"/>
              </a:rPr>
              <a:t>: 5.96 × 10⁻⁸</a:t>
            </a:r>
            <a:endParaRPr lang="zh-CN" altLang="en-GB" sz="2000" b="0" dirty="0">
              <a:effectLst/>
              <a:latin typeface="Consolas" panose="020B0609020204030204" pitchFamily="49" charset="0"/>
            </a:endParaRPr>
          </a:p>
          <a:p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BA9237-594B-4491-952C-B1017C0AFC1A}"/>
                  </a:ext>
                </a:extLst>
              </p:cNvPr>
              <p:cNvSpPr txBox="1"/>
              <p:nvPr/>
            </p:nvSpPr>
            <p:spPr>
              <a:xfrm>
                <a:off x="787377" y="3158553"/>
                <a:ext cx="11164685" cy="2554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 err="1"/>
                  <a:t>Softmax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中有对原始的向量取指数的操作，但是可能会有问题</a:t>
                </a:r>
              </a:p>
              <a:p>
                <a:r>
                  <a:rPr lang="en-US" altLang="zh-CN" sz="2000" dirty="0"/>
                  <a:t>1. </a:t>
                </a:r>
                <a:r>
                  <a:rPr lang="zh-CN" altLang="en-US" sz="2000" b="1" dirty="0"/>
                  <a:t>数值上溢   </a:t>
                </a:r>
                <a:r>
                  <a:rPr lang="zh-CN" altLang="en-US" sz="2000" dirty="0"/>
                  <a:t>当输入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较大，如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&gt;= 11.1 ,</a:t>
                </a:r>
                <a:r>
                  <a:rPr lang="zh-CN" altLang="zh-CN" sz="2000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就</m:t>
                    </m:r>
                  </m:oMath>
                </a14:m>
                <a:r>
                  <a:rPr lang="zh-CN" altLang="en-US" sz="2000" dirty="0"/>
                  <a:t>等于</a:t>
                </a:r>
                <a:r>
                  <a:rPr lang="en-US" altLang="zh-CN" sz="2000" dirty="0"/>
                  <a:t>66171</a:t>
                </a:r>
                <a:r>
                  <a:rPr lang="zh-CN" altLang="en-US" sz="2000" dirty="0"/>
                  <a:t>。超过了 </a:t>
                </a:r>
                <a:r>
                  <a:rPr lang="en-US" altLang="zh-CN" sz="2000" dirty="0"/>
                  <a:t>65504</a:t>
                </a:r>
                <a:r>
                  <a:rPr lang="zh-CN" altLang="en-US" sz="2000" dirty="0"/>
                  <a:t>，浮点数溢出变为 </a:t>
                </a:r>
                <a:r>
                  <a:rPr lang="en-US" altLang="zh-CN" sz="2000" dirty="0"/>
                  <a:t>inf</a:t>
                </a:r>
                <a:r>
                  <a:rPr lang="zh-CN" altLang="en-US" sz="2000" dirty="0"/>
                  <a:t>（无穷大）。</a:t>
                </a:r>
              </a:p>
              <a:p>
                <a:r>
                  <a:rPr lang="en-US" altLang="zh-CN" sz="2000" dirty="0"/>
                  <a:t>2. </a:t>
                </a:r>
                <a:r>
                  <a:rPr lang="zh-CN" altLang="en-US" sz="2000" b="1" dirty="0"/>
                  <a:t>数值下溢  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当输入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000" dirty="0"/>
                  <a:t>较小，如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uk-UA" altLang="zh-CN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 &lt;= 11.1 ,</a:t>
                </a:r>
                <a:r>
                  <a:rPr lang="zh-CN" altLang="zh-CN" sz="2000" dirty="0">
                    <a:effectLst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就</m:t>
                    </m:r>
                  </m:oMath>
                </a14:m>
                <a:r>
                  <a:rPr lang="zh-CN" altLang="en-US" sz="2000" dirty="0"/>
                  <a:t>可能小于 </a:t>
                </a:r>
                <a:r>
                  <a:rPr lang="en-US" altLang="zh-CN" sz="2000" dirty="0"/>
                  <a:t>5.96 × 10⁻⁸</a:t>
                </a:r>
                <a:r>
                  <a:rPr lang="zh-CN" altLang="en-US" sz="2000" dirty="0"/>
                  <a:t>，导致 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（下溢）。</a:t>
                </a:r>
              </a:p>
              <a:p>
                <a:r>
                  <a:rPr lang="en-US" altLang="zh-CN" sz="2000" dirty="0"/>
                  <a:t>3. </a:t>
                </a:r>
                <a:r>
                  <a:rPr lang="zh-CN" altLang="en-US" sz="2000" b="1" dirty="0"/>
                  <a:t>计算不稳定</a:t>
                </a:r>
              </a:p>
              <a:p>
                <a:r>
                  <a:rPr lang="zh-CN" altLang="en-US" sz="2000" dirty="0"/>
                  <a:t>   如果某些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zh-CN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zh-CN" altLang="en-US" sz="2000" dirty="0"/>
                  <a:t> 溢出或下溢，</a:t>
                </a:r>
                <a:r>
                  <a:rPr lang="en-US" altLang="zh-CN" sz="2000" dirty="0" err="1"/>
                  <a:t>Softmax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的分母可能变为 </a:t>
                </a:r>
                <a:r>
                  <a:rPr lang="en-US" altLang="zh-CN" sz="2000" dirty="0"/>
                  <a:t>inf </a:t>
                </a:r>
                <a:r>
                  <a:rPr lang="zh-CN" altLang="en-US" sz="2000" dirty="0"/>
                  <a:t>或</a:t>
                </a:r>
                <a:r>
                  <a:rPr lang="en-US" altLang="zh-CN" sz="2000" dirty="0"/>
                  <a:t>0</a:t>
                </a:r>
                <a:r>
                  <a:rPr lang="zh-CN" altLang="en-US" sz="2000" dirty="0"/>
                  <a:t>，导致 </a:t>
                </a:r>
                <a:r>
                  <a:rPr lang="en-US" altLang="zh-CN" sz="2000" dirty="0" err="1"/>
                  <a:t>NaN</a:t>
                </a:r>
                <a:r>
                  <a:rPr lang="zh-CN" altLang="en-US" sz="2000" dirty="0"/>
                  <a:t>（非数值）。</a:t>
                </a:r>
                <a:endParaRPr lang="en-US" altLang="zh-CN" sz="2000" dirty="0"/>
              </a:p>
              <a:p>
                <a:r>
                  <a:rPr lang="zh-CN" altLang="en-US" sz="2000" dirty="0"/>
                  <a:t>但是实际中很容易</a:t>
                </a:r>
                <a:r>
                  <a:rPr lang="en-US" altLang="zh-CN" sz="2000" dirty="0"/>
                  <a:t>Q</a:t>
                </a:r>
                <a:r>
                  <a:rPr lang="zh-CN" altLang="en-US" sz="2000" dirty="0"/>
                  <a:t>与</a:t>
                </a:r>
                <a:r>
                  <a:rPr lang="en-US" altLang="zh-CN" sz="2000" dirty="0"/>
                  <a:t>K</a:t>
                </a:r>
                <a:r>
                  <a:rPr lang="zh-CN" altLang="en-US" sz="2000" dirty="0"/>
                  <a:t>相乘之后的注意力分数矩阵，其中的注意力分数很容易大于</a:t>
                </a:r>
                <a:r>
                  <a:rPr lang="en-US" altLang="zh-CN" sz="2000" dirty="0"/>
                  <a:t>11.1</a:t>
                </a:r>
                <a:r>
                  <a:rPr lang="zh-CN" altLang="en-US" sz="2000" dirty="0"/>
                  <a:t>，这样在计算</a:t>
                </a:r>
                <a:r>
                  <a:rPr lang="en-US" altLang="zh-CN" sz="2000" dirty="0" err="1"/>
                  <a:t>softmax</a:t>
                </a:r>
                <a:r>
                  <a:rPr lang="zh-CN" altLang="en-US" sz="2000" dirty="0"/>
                  <a:t>时就会导致数值溢出，导致计算错误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BA9237-594B-4491-952C-B1017C0AF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77" y="3158553"/>
                <a:ext cx="11164685" cy="2554545"/>
              </a:xfrm>
              <a:prstGeom prst="rect">
                <a:avLst/>
              </a:prstGeom>
              <a:blipFill>
                <a:blip r:embed="rId4"/>
                <a:stretch>
                  <a:fillRect l="-546" t="-1909" r="-109" b="-3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E83F94B7-6618-42BC-9718-8788C45226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1664" y="976317"/>
            <a:ext cx="4569152" cy="79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89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99356" y="260648"/>
            <a:ext cx="6372708" cy="682262"/>
            <a:chOff x="299356" y="260648"/>
            <a:chExt cx="6372708" cy="682262"/>
          </a:xfrm>
        </p:grpSpPr>
        <p:grpSp>
          <p:nvGrpSpPr>
            <p:cNvPr id="10" name="组合 9"/>
            <p:cNvGrpSpPr/>
            <p:nvPr/>
          </p:nvGrpSpPr>
          <p:grpSpPr>
            <a:xfrm>
              <a:off x="299356" y="260648"/>
              <a:ext cx="684076" cy="682262"/>
              <a:chOff x="637139" y="467280"/>
              <a:chExt cx="684076" cy="6822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7139" y="467280"/>
                <a:ext cx="432048" cy="4320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17159" y="645486"/>
                <a:ext cx="504056" cy="5040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055440" y="899328"/>
              <a:ext cx="561662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C00000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6"/>
            <p:cNvSpPr txBox="1"/>
            <p:nvPr/>
          </p:nvSpPr>
          <p:spPr>
            <a:xfrm>
              <a:off x="1163452" y="260648"/>
              <a:ext cx="5034070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Flash attention </a:t>
              </a:r>
              <a:r>
                <a:rPr lang="en-US" altLang="zh-CN" sz="3200" b="1" dirty="0" err="1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softmax</a:t>
              </a:r>
              <a:endParaRPr lang="en-US" altLang="zh-CN" sz="3200" b="1" dirty="0">
                <a:solidFill>
                  <a:srgbClr val="7509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B23FBB8F-D3B4-42E7-B207-7185717FC278}"/>
              </a:ext>
            </a:extLst>
          </p:cNvPr>
          <p:cNvSpPr txBox="1"/>
          <p:nvPr/>
        </p:nvSpPr>
        <p:spPr>
          <a:xfrm>
            <a:off x="763135" y="1141672"/>
            <a:ext cx="230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0" dirty="0">
                <a:effectLst/>
                <a:latin typeface="Helvetica" panose="020B0604020202020204" pitchFamily="34" charset="0"/>
              </a:rPr>
              <a:t>Safe </a:t>
            </a:r>
            <a:r>
              <a:rPr lang="en-US" altLang="zh-CN" sz="2400" b="0" dirty="0" err="1">
                <a:effectLst/>
                <a:latin typeface="Helvetica" panose="020B0604020202020204" pitchFamily="34" charset="0"/>
              </a:rPr>
              <a:t>softmax</a:t>
            </a:r>
            <a:endParaRPr lang="zh-CN" altLang="en-GB" sz="2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5BA9237-594B-4491-952C-B1017C0AFC1A}"/>
              </a:ext>
            </a:extLst>
          </p:cNvPr>
          <p:cNvSpPr txBox="1"/>
          <p:nvPr/>
        </p:nvSpPr>
        <p:spPr>
          <a:xfrm>
            <a:off x="551384" y="2623460"/>
            <a:ext cx="11089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所以对于原始向量的</a:t>
            </a:r>
            <a:r>
              <a:rPr lang="en-US" altLang="zh-CN" dirty="0" err="1"/>
              <a:t>softmax</a:t>
            </a:r>
            <a:r>
              <a:rPr lang="zh-CN" altLang="en-US" dirty="0"/>
              <a:t>就等价与对原始向量减去最大值，然后再进行</a:t>
            </a:r>
            <a:r>
              <a:rPr lang="en-US" altLang="zh-CN" dirty="0" err="1"/>
              <a:t>softmax</a:t>
            </a:r>
            <a:r>
              <a:rPr lang="zh-CN" altLang="en-US" dirty="0"/>
              <a:t>，避免了数值溢出的问题</a:t>
            </a: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E83F94B7-6618-42BC-9718-8788C4522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664" y="976317"/>
            <a:ext cx="4569152" cy="7928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D938A1B-E97E-48A2-B55B-AB6107EDE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9724" y="1691328"/>
            <a:ext cx="11198172" cy="8067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FB59F7E-0D4B-4B7C-BF34-BFE4A97F4CDB}"/>
                  </a:ext>
                </a:extLst>
              </p:cNvPr>
              <p:cNvSpPr txBox="1"/>
              <p:nvPr/>
            </p:nvSpPr>
            <p:spPr>
              <a:xfrm>
                <a:off x="1001286" y="3654671"/>
                <a:ext cx="3240360" cy="410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={ 6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9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7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10</a:t>
                </a:r>
                <a:r>
                  <a:rPr lang="zh-CN" altLang="en-US" sz="2000" dirty="0"/>
                  <a:t>，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12</a:t>
                </a:r>
                <a:r>
                  <a:rPr lang="en-US" altLang="zh-CN" sz="2000" dirty="0"/>
                  <a:t>}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FB59F7E-0D4B-4B7C-BF34-BFE4A97F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286" y="3654671"/>
                <a:ext cx="3240360" cy="410112"/>
              </a:xfrm>
              <a:prstGeom prst="rect">
                <a:avLst/>
              </a:prstGeom>
              <a:blipFill>
                <a:blip r:embed="rId5"/>
                <a:stretch>
                  <a:fillRect t="-13433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F0C3FE5-E34F-40A4-84C9-F81D0506696E}"/>
                  </a:ext>
                </a:extLst>
              </p:cNvPr>
              <p:cNvSpPr txBox="1"/>
              <p:nvPr/>
            </p:nvSpPr>
            <p:spPr>
              <a:xfrm>
                <a:off x="754611" y="4078860"/>
                <a:ext cx="447926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zh-CN" sz="2000" dirty="0"/>
                  <a:t>= e^{6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9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7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10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12}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F0C3FE5-E34F-40A4-84C9-F81D0506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11" y="4078860"/>
                <a:ext cx="4479260" cy="400110"/>
              </a:xfrm>
              <a:prstGeom prst="rect">
                <a:avLst/>
              </a:prstGeom>
              <a:blipFill>
                <a:blip r:embed="rId6"/>
                <a:stretch>
                  <a:fillRect t="-1212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CEAFF30-ECFA-4FD9-AD6F-1D4A8BD67FF5}"/>
                  </a:ext>
                </a:extLst>
              </p:cNvPr>
              <p:cNvSpPr txBox="1"/>
              <p:nvPr/>
            </p:nvSpPr>
            <p:spPr>
              <a:xfrm>
                <a:off x="4058101" y="3182516"/>
                <a:ext cx="25922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/>
                  <a:t>M=max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CEAFF30-ECFA-4FD9-AD6F-1D4A8BD67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101" y="3182516"/>
                <a:ext cx="2592289" cy="369332"/>
              </a:xfrm>
              <a:prstGeom prst="rect">
                <a:avLst/>
              </a:prstGeom>
              <a:blipFill>
                <a:blip r:embed="rId7"/>
                <a:stretch>
                  <a:fillRect l="-211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B912420-BD49-4762-BB81-2E53E283CEDD}"/>
                  </a:ext>
                </a:extLst>
              </p:cNvPr>
              <p:cNvSpPr txBox="1"/>
              <p:nvPr/>
            </p:nvSpPr>
            <p:spPr>
              <a:xfrm>
                <a:off x="5686152" y="3663191"/>
                <a:ext cx="475252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uk-UA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000" b="0" i="0" dirty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altLang="zh-CN" sz="2000" dirty="0"/>
                        <m:t>=</m:t>
                      </m:r>
                      <m:r>
                        <m:rPr>
                          <m:nor/>
                        </m:rPr>
                        <a:rPr lang="en-US" altLang="zh-CN" sz="2000" b="0" i="0" dirty="0" smtClean="0"/>
                        <m:t> {−</m:t>
                      </m:r>
                      <m:r>
                        <m:rPr>
                          <m:nor/>
                        </m:rPr>
                        <a:rPr lang="en-US" altLang="zh-CN" sz="2000" dirty="0"/>
                        <m:t> 6</m:t>
                      </m:r>
                      <m:r>
                        <m:rPr>
                          <m:nor/>
                        </m:rPr>
                        <a:rPr lang="zh-CN" altLang="en-US" sz="2000" dirty="0"/>
                        <m:t>，</m:t>
                      </m:r>
                      <m:r>
                        <m:rPr>
                          <m:nor/>
                        </m:rPr>
                        <a:rPr lang="en-US" altLang="zh-CN" sz="2000" b="0" i="0" dirty="0" smtClean="0"/>
                        <m:t>−3</m:t>
                      </m:r>
                      <m:r>
                        <m:rPr>
                          <m:nor/>
                        </m:rPr>
                        <a:rPr lang="zh-CN" altLang="en-US" sz="2000" dirty="0"/>
                        <m:t>，</m:t>
                      </m:r>
                      <m:r>
                        <m:rPr>
                          <m:nor/>
                        </m:rPr>
                        <a:rPr lang="en-US" altLang="zh-CN" sz="2000" b="0" i="0" dirty="0" smtClean="0"/>
                        <m:t>−7</m:t>
                      </m:r>
                      <m:r>
                        <m:rPr>
                          <m:nor/>
                        </m:rPr>
                        <a:rPr lang="zh-CN" altLang="en-US" sz="2000" dirty="0"/>
                        <m:t>，</m:t>
                      </m:r>
                      <m:r>
                        <m:rPr>
                          <m:nor/>
                        </m:rPr>
                        <a:rPr lang="en-US" altLang="zh-CN" sz="2000" b="0" i="0" dirty="0" smtClean="0"/>
                        <m:t>−5</m:t>
                      </m:r>
                      <m:r>
                        <m:rPr>
                          <m:nor/>
                        </m:rPr>
                        <a:rPr lang="zh-CN" altLang="en-US" sz="2000" dirty="0"/>
                        <m:t>，</m:t>
                      </m:r>
                      <m:r>
                        <m:rPr>
                          <m:nor/>
                        </m:rPr>
                        <a:rPr lang="en-US" altLang="zh-CN" sz="2000" b="0" i="0" dirty="0" smtClean="0"/>
                        <m:t>−2</m:t>
                      </m:r>
                      <m:r>
                        <m:rPr>
                          <m:nor/>
                        </m:rPr>
                        <a:rPr lang="zh-CN" altLang="en-US" sz="2000" dirty="0"/>
                        <m:t>，</m:t>
                      </m:r>
                      <m:r>
                        <m:rPr>
                          <m:nor/>
                        </m:rPr>
                        <a:rPr lang="en-US" altLang="zh-CN" sz="2000" b="0" i="0" dirty="0" smtClean="0"/>
                        <m:t>0}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B912420-BD49-4762-BB81-2E53E283C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152" y="3663191"/>
                <a:ext cx="4752528" cy="400110"/>
              </a:xfrm>
              <a:prstGeom prst="rect">
                <a:avLst/>
              </a:prstGeom>
              <a:blipFill>
                <a:blip r:embed="rId8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58757AB-A3CE-4028-A881-7F8EC5D35D24}"/>
                  </a:ext>
                </a:extLst>
              </p:cNvPr>
              <p:cNvSpPr txBox="1"/>
              <p:nvPr/>
            </p:nvSpPr>
            <p:spPr>
              <a:xfrm>
                <a:off x="5087888" y="4053020"/>
                <a:ext cx="6629400" cy="451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𝑓</m:t>
                        </m:r>
                        <m:d>
                          <m:dPr>
                            <m:ctrlP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</m:d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𝑒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uk-UA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altLang="zh-CN" sz="2000" dirty="0">
                            <a:latin typeface="Cambria Math" panose="02040503050406030204" pitchFamily="18" charset="0"/>
                          </a:rPr>
                          <m:t>M</m:t>
                        </m:r>
                      </m:sup>
                    </m:sSup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= e^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/>
                      <m:t>{− 6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000" dirty="0"/>
                      <m:t>−3</m:t>
                    </m:r>
                    <m:r>
                      <m:rPr>
                        <m:nor/>
                      </m:rPr>
                      <a:rPr lang="zh-CN" altLang="en-US" sz="2000" dirty="0"/>
                      <m:t>，</m:t>
                    </m:r>
                    <m:r>
                      <m:rPr>
                        <m:nor/>
                      </m:rPr>
                      <a:rPr lang="en-US" altLang="zh-CN" sz="2000" dirty="0"/>
                      <m:t>−7</m:t>
                    </m:r>
                    <m:r>
                      <m:rPr>
                        <m:nor/>
                      </m:rPr>
                      <a:rPr lang="zh-CN" altLang="en-US" sz="2000" dirty="0"/>
                      <m:t>，</m:t>
                    </m:r>
                    <m:r>
                      <m:rPr>
                        <m:nor/>
                      </m:rPr>
                      <a:rPr lang="en-US" altLang="zh-CN" sz="2000" dirty="0"/>
                      <m:t>−5</m:t>
                    </m:r>
                    <m:r>
                      <m:rPr>
                        <m:nor/>
                      </m:rPr>
                      <a:rPr lang="zh-CN" altLang="en-US" sz="2000" dirty="0"/>
                      <m:t>，</m:t>
                    </m:r>
                    <m:r>
                      <m:rPr>
                        <m:nor/>
                      </m:rPr>
                      <a:rPr lang="en-US" altLang="zh-CN" sz="2000" dirty="0"/>
                      <m:t>−2</m:t>
                    </m:r>
                    <m:r>
                      <m:rPr>
                        <m:nor/>
                      </m:rPr>
                      <a:rPr lang="zh-CN" altLang="en-US" sz="2000" dirty="0"/>
                      <m:t>，</m:t>
                    </m:r>
                    <m:r>
                      <m:rPr>
                        <m:nor/>
                      </m:rPr>
                      <a:rPr lang="en-US" altLang="zh-CN" sz="2000" dirty="0"/>
                      <m:t>0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58757AB-A3CE-4028-A881-7F8EC5D35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4053020"/>
                <a:ext cx="6629400" cy="451790"/>
              </a:xfrm>
              <a:prstGeom prst="rect">
                <a:avLst/>
              </a:prstGeom>
              <a:blipFill>
                <a:blip r:embed="rId9"/>
                <a:stretch>
                  <a:fillRect l="-460" b="-243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D58E5D1-FC32-42F5-AF4E-49D59518A78A}"/>
                  </a:ext>
                </a:extLst>
              </p:cNvPr>
              <p:cNvSpPr txBox="1"/>
              <p:nvPr/>
            </p:nvSpPr>
            <p:spPr>
              <a:xfrm>
                <a:off x="1535470" y="4576102"/>
                <a:ext cx="31203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altLang="zh-CN" sz="2000" dirty="0"/>
                  <a:t>=162754 &gt; 65504 , inf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4D58E5D1-FC32-42F5-AF4E-49D59518A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470" y="4576102"/>
                <a:ext cx="3120370" cy="400110"/>
              </a:xfrm>
              <a:prstGeom prst="rect">
                <a:avLst/>
              </a:prstGeom>
              <a:blipFill>
                <a:blip r:embed="rId10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74BB4CC0-7CA7-478C-A729-CF86B4CBDE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433" y="5135886"/>
            <a:ext cx="11899134" cy="85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65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99356" y="260648"/>
            <a:ext cx="7661470" cy="682262"/>
            <a:chOff x="299356" y="260648"/>
            <a:chExt cx="7661470" cy="682262"/>
          </a:xfrm>
        </p:grpSpPr>
        <p:grpSp>
          <p:nvGrpSpPr>
            <p:cNvPr id="10" name="组合 9"/>
            <p:cNvGrpSpPr/>
            <p:nvPr/>
          </p:nvGrpSpPr>
          <p:grpSpPr>
            <a:xfrm>
              <a:off x="299356" y="260648"/>
              <a:ext cx="684076" cy="682262"/>
              <a:chOff x="637139" y="467280"/>
              <a:chExt cx="684076" cy="6822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7139" y="467280"/>
                <a:ext cx="432048" cy="4320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17159" y="645486"/>
                <a:ext cx="504056" cy="5040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055440" y="899328"/>
              <a:ext cx="561662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C00000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6"/>
            <p:cNvSpPr txBox="1"/>
            <p:nvPr/>
          </p:nvSpPr>
          <p:spPr>
            <a:xfrm>
              <a:off x="1163452" y="260648"/>
              <a:ext cx="6797374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Flash attention </a:t>
              </a:r>
              <a:r>
                <a:rPr lang="en-US" altLang="zh-CN" sz="3200" b="1" dirty="0" err="1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softmax</a:t>
              </a:r>
              <a:r>
                <a:rPr lang="en-US" altLang="zh-CN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 </a:t>
              </a:r>
              <a:r>
                <a:rPr lang="zh-CN" altLang="en-US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分块计算</a:t>
              </a:r>
              <a:endParaRPr lang="en-US" altLang="zh-CN" sz="3200" b="1" dirty="0">
                <a:solidFill>
                  <a:srgbClr val="7509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FB59F7E-0D4B-4B7C-BF34-BFE4A97F4CDB}"/>
                  </a:ext>
                </a:extLst>
              </p:cNvPr>
              <p:cNvSpPr txBox="1"/>
              <p:nvPr/>
            </p:nvSpPr>
            <p:spPr>
              <a:xfrm>
                <a:off x="515380" y="1029953"/>
                <a:ext cx="3240360" cy="4101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000" dirty="0"/>
                  <a:t>={ 6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9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7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10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12}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FB59F7E-0D4B-4B7C-BF34-BFE4A97F4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380" y="1029953"/>
                <a:ext cx="3240360" cy="410112"/>
              </a:xfrm>
              <a:prstGeom prst="rect">
                <a:avLst/>
              </a:prstGeom>
              <a:blipFill>
                <a:blip r:embed="rId3"/>
                <a:stretch>
                  <a:fillRect t="-13433" b="-253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F0C3FE5-E34F-40A4-84C9-F81D0506696E}"/>
                  </a:ext>
                </a:extLst>
              </p:cNvPr>
              <p:cNvSpPr txBox="1"/>
              <p:nvPr/>
            </p:nvSpPr>
            <p:spPr>
              <a:xfrm>
                <a:off x="5273757" y="1065812"/>
                <a:ext cx="5846275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uk-UA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/>
                  <a:t> {6</a:t>
                </a:r>
                <a:r>
                  <a:rPr lang="zh-CN" altLang="en-US" sz="2000" dirty="0"/>
                  <a:t>，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9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5}           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uk-UA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sz="2000" dirty="0"/>
                  <a:t>   {7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10</a:t>
                </a:r>
                <a:r>
                  <a:rPr lang="zh-CN" altLang="en-US" sz="2000" dirty="0"/>
                  <a:t>，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12</a:t>
                </a:r>
                <a:r>
                  <a:rPr lang="en-US" altLang="zh-CN" sz="2000" dirty="0"/>
                  <a:t>}   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F0C3FE5-E34F-40A4-84C9-F81D05066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3757" y="1065812"/>
                <a:ext cx="5846275" cy="400110"/>
              </a:xfrm>
              <a:prstGeom prst="rect">
                <a:avLst/>
              </a:prstGeom>
              <a:blipFill>
                <a:blip r:embed="rId4"/>
                <a:stretch>
                  <a:fillRect t="-13846" b="-2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CEAFF30-ECFA-4FD9-AD6F-1D4A8BD67FF5}"/>
                  </a:ext>
                </a:extLst>
              </p:cNvPr>
              <p:cNvSpPr txBox="1"/>
              <p:nvPr/>
            </p:nvSpPr>
            <p:spPr>
              <a:xfrm>
                <a:off x="514413" y="1336059"/>
                <a:ext cx="259228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=9</a:t>
                </a:r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altLang="zh-C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= 12</a:t>
                </a:r>
              </a:p>
              <a:p>
                <a:r>
                  <a:rPr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M(X</a:t>
                </a:r>
                <a:r>
                  <a:rPr lang="en-US" altLang="zh-CN" dirty="0"/>
                  <a:t>)=max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)=</a:t>
                </a:r>
                <a:r>
                  <a:rPr lang="zh-CN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CEAFF30-ECFA-4FD9-AD6F-1D4A8BD67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413" y="1336059"/>
                <a:ext cx="2592289" cy="646331"/>
              </a:xfrm>
              <a:prstGeom prst="rect">
                <a:avLst/>
              </a:prstGeom>
              <a:blipFill>
                <a:blip r:embed="rId5"/>
                <a:stretch>
                  <a:fillRect l="-1878" t="-7547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B912420-BD49-4762-BB81-2E53E283CEDD}"/>
                  </a:ext>
                </a:extLst>
              </p:cNvPr>
              <p:cNvSpPr txBox="1"/>
              <p:nvPr/>
            </p:nvSpPr>
            <p:spPr>
              <a:xfrm>
                <a:off x="4512221" y="1775731"/>
                <a:ext cx="2939432" cy="413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^{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uk-UA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altLang="zh-CN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CB912420-BD49-4762-BB81-2E53E283C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21" y="1775731"/>
                <a:ext cx="2939432" cy="413318"/>
              </a:xfrm>
              <a:prstGeom prst="rect">
                <a:avLst/>
              </a:prstGeom>
              <a:blipFill>
                <a:blip r:embed="rId6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58757AB-A3CE-4028-A881-7F8EC5D35D24}"/>
                  </a:ext>
                </a:extLst>
              </p:cNvPr>
              <p:cNvSpPr txBox="1"/>
              <p:nvPr/>
            </p:nvSpPr>
            <p:spPr>
              <a:xfrm>
                <a:off x="4107801" y="1412343"/>
                <a:ext cx="74906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uk-UA" altLang="zh-CN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uk-UA" altLang="zh-CN" sz="200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</m:t>
                    </m:r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000" b="0" i="0" smtClean="0"/>
                      <m:t>= {</m:t>
                    </m:r>
                    <m:r>
                      <m:rPr>
                        <m:nor/>
                      </m:rPr>
                      <a:rPr lang="en-US" altLang="zh-CN" sz="2000" dirty="0"/>
                      <m:t>−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sz="2000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000" b="0" i="0" dirty="0" smtClean="0"/>
                      <m:t>0</m:t>
                    </m:r>
                    <m:r>
                      <m:rPr>
                        <m:nor/>
                      </m:rPr>
                      <a:rPr lang="zh-CN" altLang="en-US" sz="2000" dirty="0"/>
                      <m:t>，</m:t>
                    </m:r>
                    <m:r>
                      <m:rPr>
                        <m:nor/>
                      </m:rPr>
                      <a:rPr lang="en-US" altLang="zh-CN" sz="2000" b="0" i="0" dirty="0" smtClean="0"/>
                      <m:t>−4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</a:rPr>
                  <a:t>}                  </a:t>
                </a:r>
                <a14:m>
                  <m:oMath xmlns:m="http://schemas.openxmlformats.org/officeDocument/2006/math">
                    <m:r>
                      <a:rPr lang="uk-UA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uk-UA" altLang="zh-CN" sz="20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altLang="zh-CN" sz="20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altLang="zh-CN" sz="2000"/>
                      <m:t>= {</m:t>
                    </m:r>
                    <m:r>
                      <m:rPr>
                        <m:nor/>
                      </m:rPr>
                      <a:rPr lang="en-US" altLang="zh-CN" sz="2000" dirty="0"/>
                      <m:t>− 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000" b="0" i="0" dirty="0" smtClean="0"/>
                      <m:t>−2</m:t>
                    </m:r>
                    <m:r>
                      <m:rPr>
                        <m:nor/>
                      </m:rPr>
                      <a:rPr lang="zh-CN" altLang="en-US" sz="2000" dirty="0"/>
                      <m:t>，</m:t>
                    </m:r>
                    <m:r>
                      <m:rPr>
                        <m:nor/>
                      </m:rPr>
                      <a:rPr lang="en-US" altLang="zh-CN" sz="2000" b="0" i="0" dirty="0" smtClean="0"/>
                      <m:t>0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58757AB-A3CE-4028-A881-7F8EC5D35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801" y="1412343"/>
                <a:ext cx="7490689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6F20761-66CD-4E78-A61D-AF7934685F9C}"/>
              </a:ext>
            </a:extLst>
          </p:cNvPr>
          <p:cNvCxnSpPr/>
          <p:nvPr/>
        </p:nvCxnSpPr>
        <p:spPr>
          <a:xfrm>
            <a:off x="4294614" y="1236151"/>
            <a:ext cx="792089" cy="23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826085CF-D034-4DC0-A760-49B0F0C9BB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6454" y="5348834"/>
            <a:ext cx="9824933" cy="14660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597934A-25C5-47AA-B8C1-358233DD228F}"/>
                  </a:ext>
                </a:extLst>
              </p:cNvPr>
              <p:cNvSpPr txBox="1"/>
              <p:nvPr/>
            </p:nvSpPr>
            <p:spPr>
              <a:xfrm>
                <a:off x="7895014" y="1766776"/>
                <a:ext cx="3024336" cy="413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^{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uk-UA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uk-UA" altLang="zh-CN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1597934A-25C5-47AA-B8C1-358233DD2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014" y="1766776"/>
                <a:ext cx="3024336" cy="413318"/>
              </a:xfrm>
              <a:prstGeom prst="rect">
                <a:avLst/>
              </a:prstGeom>
              <a:blipFill>
                <a:blip r:embed="rId9"/>
                <a:stretch>
                  <a:fillRect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A0C2628-1526-45FE-A822-9B6CCEEF5625}"/>
                  </a:ext>
                </a:extLst>
              </p:cNvPr>
              <p:cNvSpPr txBox="1"/>
              <p:nvPr/>
            </p:nvSpPr>
            <p:spPr>
              <a:xfrm>
                <a:off x="-54584" y="2523778"/>
                <a:ext cx="4002077" cy="1012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/>
                  <a:t>softmax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uk-UA" altLang="zh-CN" sz="240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  <m:sup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uk-UA" altLang="zh-CN" sz="240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uk-UA" altLang="zh-CN" sz="24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uk-UA" altLang="zh-CN" sz="2400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  <m:r>
                              <a:rPr lang="uk-UA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uk-UA" altLang="zh-CN" sz="2400">
                                <a:latin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uk-UA" altLang="zh-CN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lang="uk-UA" altLang="zh-CN" sz="240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uk-UA" altLang="zh-CN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uk-UA" altLang="zh-CN" sz="2400"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sSup>
                              <m:s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uk-UA" altLang="zh-CN" sz="240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zh-CN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uk-UA" altLang="zh-CN" sz="2400">
                                            <a:latin typeface="Cambria Math" panose="02040503050406030204" pitchFamily="18" charset="0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lang="uk-UA" altLang="zh-CN" sz="2400">
                                            <a:latin typeface="Cambria Math" panose="02040503050406030204" pitchFamily="18" charset="0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uk-UA" altLang="zh-CN" sz="2400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p>
                                <m:r>
                                  <a:rPr lang="uk-UA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uk-UA" altLang="zh-CN" sz="2400"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  <m:r>
                                  <a:rPr lang="uk-UA" altLang="zh-CN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5A0C2628-1526-45FE-A822-9B6CCEEF5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584" y="2523778"/>
                <a:ext cx="4002077" cy="1012137"/>
              </a:xfrm>
              <a:prstGeom prst="rect">
                <a:avLst/>
              </a:prstGeom>
              <a:blipFill>
                <a:blip r:embed="rId10"/>
                <a:stretch>
                  <a:fillRect l="-1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0E7BA08-6840-4ADA-A115-98F38AA2B7EB}"/>
                  </a:ext>
                </a:extLst>
              </p:cNvPr>
              <p:cNvSpPr txBox="1"/>
              <p:nvPr/>
            </p:nvSpPr>
            <p:spPr>
              <a:xfrm>
                <a:off x="-40927" y="3568849"/>
                <a:ext cx="3988420" cy="1022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softmax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𝑥</m:t>
                            </m:r>
                          </m:e>
                          <m:sup>
                            <m:r>
                              <a:rPr kumimoji="0" lang="en-US" altLang="zh-CN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(2)</m:t>
                            </m:r>
                          </m:sup>
                        </m:sSup>
                      </m:e>
                    </m:d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zh-CN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zh-CN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uk-UA" altLang="zh-C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e</m:t>
                            </m:r>
                          </m:e>
                          <m:sup>
                            <m:sSup>
                              <m:sSupPr>
                                <m:ctrlPr>
                                  <a:rPr kumimoji="0" lang="zh-CN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kumimoji="0" lang="zh-CN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uk-UA" altLang="zh-CN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uk-UA" altLang="zh-CN" sz="24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kumimoji="0" lang="uk-UA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  <m:r>
                                  <a:rPr kumimoji="0" lang="uk-UA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kumimoji="0" lang="uk-UA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kumimoji="0" lang="uk-UA" altLang="zh-C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M</m:t>
                            </m:r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ctrlPr>
                              <a:rPr kumimoji="0" lang="zh-CN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</m:rPr>
                              <a:rPr kumimoji="0" lang="uk-UA" altLang="zh-C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j</m:t>
                            </m:r>
                            <m:r>
                              <a:rPr kumimoji="0" lang="uk-UA" altLang="zh-C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kumimoji="0" lang="uk-UA" altLang="zh-CN" sz="24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n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0" lang="zh-CN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kumimoji="0" lang="uk-UA" altLang="zh-CN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e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kumimoji="0" lang="zh-CN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kumimoji="0" lang="zh-CN" altLang="zh-CN" sz="2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uk-UA" altLang="zh-CN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x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uk-UA" altLang="zh-CN" sz="24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j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kumimoji="0" lang="uk-UA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2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a:rPr kumimoji="0" lang="uk-UA" altLang="zh-CN" sz="2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kumimoji="0" lang="uk-UA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uk-UA" altLang="zh-CN" sz="24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M</m:t>
                                </m:r>
                                <m:r>
                                  <a:rPr kumimoji="0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00E7BA08-6840-4ADA-A115-98F38AA2B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927" y="3568849"/>
                <a:ext cx="3988420" cy="1022716"/>
              </a:xfrm>
              <a:prstGeom prst="rect">
                <a:avLst/>
              </a:prstGeom>
              <a:blipFill>
                <a:blip r:embed="rId11"/>
                <a:stretch>
                  <a:fillRect l="-1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C2E2D1A0-CCF6-44B0-B1E1-6040F7032B56}"/>
              </a:ext>
            </a:extLst>
          </p:cNvPr>
          <p:cNvSpPr/>
          <p:nvPr/>
        </p:nvSpPr>
        <p:spPr>
          <a:xfrm>
            <a:off x="8472264" y="0"/>
            <a:ext cx="3719736" cy="1022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938A1B-E97E-48A2-B55B-AB6107EDE4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03912" y="214530"/>
            <a:ext cx="9033464" cy="661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023CCF6-0811-47D9-A6D4-DDAFF88D17DB}"/>
                  </a:ext>
                </a:extLst>
              </p:cNvPr>
              <p:cNvSpPr txBox="1"/>
              <p:nvPr/>
            </p:nvSpPr>
            <p:spPr>
              <a:xfrm>
                <a:off x="3863752" y="2331907"/>
                <a:ext cx="8401717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kumimoji="0" lang="uk-UA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uk-UA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𝑀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lang="zh-CN" altLang="zh-CN" sz="20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altLang="zh-CN" sz="20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altLang="zh-CN" sz="20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000" b="0" i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zh-CN" sz="2000" b="0" i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 b="0" i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000" b="0" i="0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rPr>
                      <m:t>= {</m:t>
                    </m:r>
                    <m:r>
                      <m:rPr>
                        <m:nor/>
                      </m:rPr>
                      <a:rPr kumimoji="0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rPr>
                      <m:t>− </m:t>
                    </m:r>
                    <m:r>
                      <a:rPr kumimoji="0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6</m:t>
                    </m:r>
                    <m:r>
                      <a:rPr kumimoji="0" lang="zh-CN" alt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，</m:t>
                    </m:r>
                    <m:r>
                      <m:rPr>
                        <m:nor/>
                      </m:rPr>
                      <a:rPr kumimoji="0" lang="en-US" altLang="zh-CN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rPr>
                      <m:t>−3</m:t>
                    </m:r>
                    <m:r>
                      <m:rPr>
                        <m:nor/>
                      </m:rPr>
                      <a: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rPr>
                      <m:t>，</m:t>
                    </m:r>
                    <m:r>
                      <m:rPr>
                        <m:nor/>
                      </m:rPr>
                      <a:rPr kumimoji="0" lang="en-US" altLang="zh-CN" sz="2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/>
                        <a:ea typeface="宋体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</a:rPr>
                  <a:t>},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uk-UA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altLang="zh-CN" sz="2000" i="1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uk-UA" altLang="zh-CN" sz="2000" i="1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0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zh-CN" sz="20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00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US" altLang="zh-CN" sz="2000">
                        <a:solidFill>
                          <a:prstClr val="black"/>
                        </a:solidFill>
                      </a:rPr>
                      <m:t>= {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prstClr val="black"/>
                        </a:solidFill>
                      </a:rPr>
                      <m:t>− </m:t>
                    </m:r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zh-CN" altLang="en-US" sz="2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000" dirty="0">
                        <a:solidFill>
                          <a:prstClr val="black"/>
                        </a:solidFill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prstClr val="black"/>
                        </a:solidFill>
                      </a:rPr>
                      <m:t>2</m:t>
                    </m:r>
                    <m:r>
                      <m:rPr>
                        <m:nor/>
                      </m:rPr>
                      <a:rPr lang="zh-CN" altLang="en-US" sz="2000" dirty="0">
                        <a:solidFill>
                          <a:prstClr val="black"/>
                        </a:solidFill>
                      </a:rPr>
                      <m:t>，</m:t>
                    </m:r>
                    <m:r>
                      <m:rPr>
                        <m:nor/>
                      </m:rPr>
                      <a:rPr lang="en-US" altLang="zh-CN" sz="2000" b="0" i="0" dirty="0" smtClean="0">
                        <a:solidFill>
                          <a:prstClr val="black"/>
                        </a:solidFill>
                      </a:rPr>
                      <m:t>0</m:t>
                    </m:r>
                  </m:oMath>
                </a14:m>
                <a:r>
                  <a:rPr lang="en-US" altLang="zh-CN" sz="2000" dirty="0">
                    <a:solidFill>
                      <a:prstClr val="black"/>
                    </a:solidFill>
                  </a:rPr>
                  <a:t>}</a:t>
                </a:r>
                <a:endParaRPr lang="zh-CN" altLang="en-US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023CCF6-0811-47D9-A6D4-DDAFF88D17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52" y="2331907"/>
                <a:ext cx="8401717" cy="677108"/>
              </a:xfrm>
              <a:prstGeom prst="rect">
                <a:avLst/>
              </a:prstGeom>
              <a:blipFill>
                <a:blip r:embed="rId13"/>
                <a:stretch>
                  <a:fillRect t="-54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图片 23">
            <a:extLst>
              <a:ext uri="{FF2B5EF4-FFF2-40B4-BE49-F238E27FC236}">
                <a16:creationId xmlns:a16="http://schemas.microsoft.com/office/drawing/2014/main" id="{ACEE5F0B-7B05-4132-A84D-FC15E8AF048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43472" y="4588131"/>
            <a:ext cx="10968610" cy="786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EA90A22-9C86-47E2-992D-5A4953A21274}"/>
                  </a:ext>
                </a:extLst>
              </p:cNvPr>
              <p:cNvSpPr txBox="1"/>
              <p:nvPr/>
            </p:nvSpPr>
            <p:spPr>
              <a:xfrm>
                <a:off x="3905624" y="2885911"/>
                <a:ext cx="7895041" cy="412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000" noProof="0" dirty="0">
                    <a:solidFill>
                      <a:prstClr val="black"/>
                    </a:solidFill>
                  </a:rPr>
                  <a:t>取指数</a:t>
                </a:r>
                <a14:m>
                  <m:oMath xmlns:m="http://schemas.openxmlformats.org/officeDocument/2006/math">
                    <m:r>
                      <a:rPr kumimoji="0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𝑓</m:t>
                    </m:r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uk-UA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uk-UA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0" lang="zh-CN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uk-UA" altLang="zh-CN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CN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uk-UA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uk-UA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altLang="zh-CN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altLang="zh-CN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altLang="zh-CN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zh-CN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))=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uk-UA" altLang="zh-CN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a:rPr lang="uk-UA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uk-UA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uk-UA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uk-UA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uk-UA" altLang="zh-CN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uk-UA" altLang="zh-CN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a:rPr lang="uk-UA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uk-UA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uk-UA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altLang="zh-C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r>
                      <a:rPr lang="uk-UA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uk-UA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uk-UA" altLang="zh-CN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altLang="zh-C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uk-UA" altLang="zh-CN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a:rPr lang="uk-UA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uk-UA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uk-UA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altLang="zh-C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EA90A22-9C86-47E2-992D-5A4953A21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624" y="2885911"/>
                <a:ext cx="7895041" cy="412357"/>
              </a:xfrm>
              <a:prstGeom prst="rect">
                <a:avLst/>
              </a:prstGeom>
              <a:blipFill>
                <a:blip r:embed="rId15"/>
                <a:stretch>
                  <a:fillRect l="-849" t="-10294" b="-205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9D68C246-27EA-4733-9DF5-6C67C7863383}"/>
              </a:ext>
            </a:extLst>
          </p:cNvPr>
          <p:cNvSpPr/>
          <p:nvPr/>
        </p:nvSpPr>
        <p:spPr>
          <a:xfrm>
            <a:off x="4488036" y="6309566"/>
            <a:ext cx="1152128" cy="43204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36CD365F-1EED-4B3A-9896-C0ABBD50FCDD}"/>
              </a:ext>
            </a:extLst>
          </p:cNvPr>
          <p:cNvSpPr/>
          <p:nvPr/>
        </p:nvSpPr>
        <p:spPr>
          <a:xfrm>
            <a:off x="7712248" y="5797597"/>
            <a:ext cx="1152128" cy="432048"/>
          </a:xfrm>
          <a:prstGeom prst="rect">
            <a:avLst/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44BEEAD-F2E1-47A3-8689-E52846816394}"/>
              </a:ext>
            </a:extLst>
          </p:cNvPr>
          <p:cNvSpPr/>
          <p:nvPr/>
        </p:nvSpPr>
        <p:spPr>
          <a:xfrm>
            <a:off x="9741817" y="5792188"/>
            <a:ext cx="1152128" cy="4320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A218658-5EF5-41EC-85B4-71D2E8E9FB07}"/>
              </a:ext>
            </a:extLst>
          </p:cNvPr>
          <p:cNvSpPr/>
          <p:nvPr/>
        </p:nvSpPr>
        <p:spPr>
          <a:xfrm>
            <a:off x="6456040" y="6315246"/>
            <a:ext cx="1152128" cy="43204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31296EC-9DDB-4F4F-83C6-92FB9B797404}"/>
                  </a:ext>
                </a:extLst>
              </p:cNvPr>
              <p:cNvSpPr txBox="1"/>
              <p:nvPr/>
            </p:nvSpPr>
            <p:spPr>
              <a:xfrm>
                <a:off x="4240102" y="3339692"/>
                <a:ext cx="7226084" cy="426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zh-CN" altLang="en-US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zh-CN" alt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zh-CN" altLang="en-US" i="0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zh-CN" altLang="en-US" i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zh-CN" alt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sup>
                        </m:sSup>
                      </m:e>
                    </m:nary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uk-UA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uk-UA" altLang="zh-CN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altLang="zh-CN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uk-UA" altLang="zh-CN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p>
                        <m:r>
                          <a:rPr lang="uk-UA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uk-UA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uk-UA" altLang="zh-CN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zh-CN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uk-UA" altLang="zh-CN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31296EC-9DDB-4F4F-83C6-92FB9B797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102" y="3339692"/>
                <a:ext cx="7226084" cy="426592"/>
              </a:xfrm>
              <a:prstGeom prst="rect">
                <a:avLst/>
              </a:prstGeom>
              <a:blipFill>
                <a:blip r:embed="rId16"/>
                <a:stretch>
                  <a:fillRect t="-97143" b="-15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03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99356" y="260648"/>
            <a:ext cx="6372708" cy="682262"/>
            <a:chOff x="299356" y="260648"/>
            <a:chExt cx="6372708" cy="682262"/>
          </a:xfrm>
        </p:grpSpPr>
        <p:grpSp>
          <p:nvGrpSpPr>
            <p:cNvPr id="10" name="组合 9"/>
            <p:cNvGrpSpPr/>
            <p:nvPr/>
          </p:nvGrpSpPr>
          <p:grpSpPr>
            <a:xfrm>
              <a:off x="299356" y="260648"/>
              <a:ext cx="684076" cy="682262"/>
              <a:chOff x="637139" y="467280"/>
              <a:chExt cx="684076" cy="6822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7139" y="467280"/>
                <a:ext cx="432048" cy="4320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17159" y="645486"/>
                <a:ext cx="504056" cy="5040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055440" y="899328"/>
              <a:ext cx="561662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C00000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6"/>
            <p:cNvSpPr txBox="1"/>
            <p:nvPr/>
          </p:nvSpPr>
          <p:spPr>
            <a:xfrm>
              <a:off x="1163452" y="260648"/>
              <a:ext cx="416505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Flash attention </a:t>
              </a:r>
              <a:r>
                <a:rPr lang="zh-CN" altLang="en-US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实验</a:t>
              </a:r>
              <a:endParaRPr lang="en-US" altLang="zh-CN" sz="3200" b="1" dirty="0">
                <a:solidFill>
                  <a:srgbClr val="7509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C2E2D1A0-CCF6-44B0-B1E1-6040F7032B56}"/>
              </a:ext>
            </a:extLst>
          </p:cNvPr>
          <p:cNvSpPr/>
          <p:nvPr/>
        </p:nvSpPr>
        <p:spPr>
          <a:xfrm>
            <a:off x="8472264" y="0"/>
            <a:ext cx="3719736" cy="1022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A90933C-D7B3-4AAE-8D76-41698582B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30" y="3822010"/>
            <a:ext cx="11651940" cy="27753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EE9AFE6-B09E-40C2-9C03-C01238EEE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1120" y="332656"/>
            <a:ext cx="3065440" cy="328310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2C5D518-2B0A-46EE-816E-230B9A38B319}"/>
              </a:ext>
            </a:extLst>
          </p:cNvPr>
          <p:cNvSpPr txBox="1"/>
          <p:nvPr/>
        </p:nvSpPr>
        <p:spPr>
          <a:xfrm>
            <a:off x="1163452" y="1196752"/>
            <a:ext cx="6300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因为将矩阵和</a:t>
            </a:r>
            <a:r>
              <a:rPr lang="en-US" altLang="zh-CN" dirty="0" err="1"/>
              <a:t>softmax</a:t>
            </a:r>
            <a:r>
              <a:rPr lang="zh-CN" altLang="en-US" dirty="0"/>
              <a:t>进行分块计算后，我们就可以将小块从内存加载到</a:t>
            </a:r>
            <a:r>
              <a:rPr lang="en-US" altLang="zh-CN" dirty="0"/>
              <a:t>SRAM</a:t>
            </a:r>
            <a:r>
              <a:rPr lang="zh-CN" altLang="en-US" dirty="0"/>
              <a:t>中，并且小块矩阵的计算之后，就可以直接在</a:t>
            </a:r>
            <a:r>
              <a:rPr lang="en-US" altLang="zh-CN" dirty="0"/>
              <a:t>SRAM</a:t>
            </a:r>
            <a:r>
              <a:rPr lang="zh-CN" altLang="en-US" dirty="0"/>
              <a:t>中进行</a:t>
            </a:r>
            <a:r>
              <a:rPr lang="en-US" altLang="zh-CN" dirty="0"/>
              <a:t>Dropout</a:t>
            </a:r>
            <a:r>
              <a:rPr lang="zh-CN" altLang="en-US" dirty="0"/>
              <a:t>和</a:t>
            </a:r>
            <a:r>
              <a:rPr lang="en-US" altLang="zh-CN" dirty="0" err="1"/>
              <a:t>softmax</a:t>
            </a:r>
            <a:r>
              <a:rPr lang="zh-CN" altLang="en-US" dirty="0"/>
              <a:t>等操作，极大地减少了读写内存产生的时间浪费。这也就完成了 </a:t>
            </a:r>
            <a:r>
              <a:rPr lang="en-US" altLang="zh-CN" dirty="0"/>
              <a:t>Fused Kernel</a:t>
            </a:r>
            <a:r>
              <a:rPr lang="zh-CN" altLang="en-US" dirty="0"/>
              <a:t>（融合内核），从而减少了计算加速，时间的浪费。</a:t>
            </a:r>
          </a:p>
        </p:txBody>
      </p:sp>
    </p:spTree>
    <p:extLst>
      <p:ext uri="{BB962C8B-B14F-4D97-AF65-F5344CB8AC3E}">
        <p14:creationId xmlns:p14="http://schemas.microsoft.com/office/powerpoint/2010/main" val="220993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99356" y="260648"/>
            <a:ext cx="6372708" cy="682262"/>
            <a:chOff x="299356" y="260648"/>
            <a:chExt cx="6372708" cy="682262"/>
          </a:xfrm>
        </p:grpSpPr>
        <p:grpSp>
          <p:nvGrpSpPr>
            <p:cNvPr id="10" name="组合 9"/>
            <p:cNvGrpSpPr/>
            <p:nvPr/>
          </p:nvGrpSpPr>
          <p:grpSpPr>
            <a:xfrm>
              <a:off x="299356" y="260648"/>
              <a:ext cx="684076" cy="682262"/>
              <a:chOff x="637139" y="467280"/>
              <a:chExt cx="684076" cy="6822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7139" y="467280"/>
                <a:ext cx="432048" cy="4320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17159" y="645486"/>
                <a:ext cx="504056" cy="5040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055440" y="899328"/>
              <a:ext cx="561662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C00000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6"/>
            <p:cNvSpPr txBox="1"/>
            <p:nvPr/>
          </p:nvSpPr>
          <p:spPr>
            <a:xfrm>
              <a:off x="1163452" y="260648"/>
              <a:ext cx="416505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Flash attention </a:t>
              </a:r>
              <a:r>
                <a:rPr lang="zh-CN" altLang="en-US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实验</a:t>
              </a:r>
              <a:endParaRPr lang="en-US" altLang="zh-CN" sz="3200" b="1" dirty="0">
                <a:solidFill>
                  <a:srgbClr val="7509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C2E2D1A0-CCF6-44B0-B1E1-6040F7032B56}"/>
              </a:ext>
            </a:extLst>
          </p:cNvPr>
          <p:cNvSpPr/>
          <p:nvPr/>
        </p:nvSpPr>
        <p:spPr>
          <a:xfrm>
            <a:off x="8472264" y="0"/>
            <a:ext cx="3719736" cy="1022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3A1B6B3-1C5C-49C5-83D0-B7D41AC6ECEC}"/>
              </a:ext>
            </a:extLst>
          </p:cNvPr>
          <p:cNvSpPr txBox="1"/>
          <p:nvPr/>
        </p:nvSpPr>
        <p:spPr>
          <a:xfrm>
            <a:off x="1055440" y="1484784"/>
            <a:ext cx="10657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这里分别改变上下文的长度，本文的模型即使使用</a:t>
            </a:r>
            <a:r>
              <a:rPr lang="en-US" altLang="zh-CN" dirty="0"/>
              <a:t>4k</a:t>
            </a:r>
            <a:r>
              <a:rPr lang="zh-CN" altLang="en-US" dirty="0"/>
              <a:t>的上下文长度，训练时间仍然比其他的模型少。表明模型在长序列下的能力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E5F6E9-E42C-499C-A9E0-BD1D6FC5A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16267"/>
            <a:ext cx="12192000" cy="265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07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99356" y="260648"/>
            <a:ext cx="6372708" cy="682262"/>
            <a:chOff x="299356" y="260648"/>
            <a:chExt cx="6372708" cy="682262"/>
          </a:xfrm>
        </p:grpSpPr>
        <p:grpSp>
          <p:nvGrpSpPr>
            <p:cNvPr id="10" name="组合 9"/>
            <p:cNvGrpSpPr/>
            <p:nvPr/>
          </p:nvGrpSpPr>
          <p:grpSpPr>
            <a:xfrm>
              <a:off x="299356" y="260648"/>
              <a:ext cx="684076" cy="682262"/>
              <a:chOff x="637139" y="467280"/>
              <a:chExt cx="684076" cy="6822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7139" y="467280"/>
                <a:ext cx="432048" cy="4320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17159" y="645486"/>
                <a:ext cx="504056" cy="5040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055440" y="899328"/>
              <a:ext cx="561662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C00000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6"/>
            <p:cNvSpPr txBox="1"/>
            <p:nvPr/>
          </p:nvSpPr>
          <p:spPr>
            <a:xfrm>
              <a:off x="1163452" y="260648"/>
              <a:ext cx="4165051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Flash attention </a:t>
              </a:r>
              <a:r>
                <a:rPr lang="zh-CN" altLang="en-US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总结</a:t>
              </a:r>
              <a:endParaRPr lang="en-US" altLang="zh-CN" sz="3200" b="1" dirty="0">
                <a:solidFill>
                  <a:srgbClr val="7509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C2E2D1A0-CCF6-44B0-B1E1-6040F7032B56}"/>
              </a:ext>
            </a:extLst>
          </p:cNvPr>
          <p:cNvSpPr/>
          <p:nvPr/>
        </p:nvSpPr>
        <p:spPr>
          <a:xfrm>
            <a:off x="8472264" y="0"/>
            <a:ext cx="3719736" cy="1022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EAD6FB7-49DB-4532-B044-21AD22A2EF82}"/>
              </a:ext>
            </a:extLst>
          </p:cNvPr>
          <p:cNvSpPr txBox="1"/>
          <p:nvPr/>
        </p:nvSpPr>
        <p:spPr>
          <a:xfrm>
            <a:off x="1055440" y="1700808"/>
            <a:ext cx="87129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我们提出了</a:t>
            </a:r>
            <a:r>
              <a:rPr lang="en-US" altLang="zh-CN" sz="2400" dirty="0" err="1"/>
              <a:t>FlashAttention</a:t>
            </a:r>
            <a:r>
              <a:rPr lang="en-US" altLang="zh-CN" sz="2400" dirty="0"/>
              <a:t>,</a:t>
            </a:r>
            <a:r>
              <a:rPr lang="zh-CN" altLang="en-US" sz="2400" dirty="0"/>
              <a:t>这是一种对</a:t>
            </a:r>
            <a:r>
              <a:rPr lang="en-US" altLang="zh-CN" sz="2400" dirty="0"/>
              <a:t>I/O</a:t>
            </a:r>
            <a:r>
              <a:rPr lang="zh-CN" altLang="en-US" sz="2400" dirty="0"/>
              <a:t>敏感的注意力算法</a:t>
            </a:r>
            <a:r>
              <a:rPr lang="en-US" altLang="zh-CN" sz="2400" dirty="0"/>
              <a:t>,</a:t>
            </a:r>
            <a:r>
              <a:rPr lang="zh-CN" altLang="en-US" sz="2400" dirty="0"/>
              <a:t>它使用分块来减少</a:t>
            </a:r>
            <a:r>
              <a:rPr lang="en-US" altLang="zh-CN" sz="2400" dirty="0"/>
              <a:t>GPU</a:t>
            </a:r>
            <a:r>
              <a:rPr lang="zh-CN" altLang="en-US" sz="2400" dirty="0"/>
              <a:t>显存</a:t>
            </a:r>
            <a:r>
              <a:rPr lang="en-US" altLang="zh-CN" sz="2400" dirty="0"/>
              <a:t>(HBM)</a:t>
            </a:r>
            <a:r>
              <a:rPr lang="zh-CN" altLang="en-US" sz="2400" dirty="0"/>
              <a:t>和</a:t>
            </a:r>
            <a:r>
              <a:rPr lang="en-US" altLang="zh-CN" sz="2400" dirty="0"/>
              <a:t>GPU</a:t>
            </a:r>
            <a:r>
              <a:rPr lang="zh-CN" altLang="en-US" sz="2400" dirty="0"/>
              <a:t>片上</a:t>
            </a:r>
            <a:r>
              <a:rPr lang="en-US" altLang="zh-CN" sz="2400" dirty="0"/>
              <a:t>SRAM</a:t>
            </a:r>
            <a:r>
              <a:rPr lang="zh-CN" altLang="en-US" sz="2400" dirty="0"/>
              <a:t>之间的内存读写次数。本文的模型采用分块矩阵乘法和</a:t>
            </a:r>
            <a:r>
              <a:rPr lang="en-US" altLang="zh-CN" sz="2400" dirty="0" err="1"/>
              <a:t>softmax</a:t>
            </a:r>
            <a:r>
              <a:rPr lang="zh-CN" altLang="en-US" sz="2400" dirty="0"/>
              <a:t>分块计算，极大地减少了内存读写的次数，使</a:t>
            </a:r>
            <a:r>
              <a:rPr lang="en-US" altLang="zh-CN" sz="2400" dirty="0"/>
              <a:t>SRAM</a:t>
            </a:r>
            <a:r>
              <a:rPr lang="zh-CN" altLang="en-US" sz="2400" dirty="0"/>
              <a:t>中的计算效率最大化。我们分析了</a:t>
            </a:r>
            <a:r>
              <a:rPr lang="en-US" altLang="zh-CN" sz="2400" dirty="0" err="1"/>
              <a:t>FlashAttention</a:t>
            </a:r>
            <a:r>
              <a:rPr lang="zh-CN" altLang="en-US" sz="2400" dirty="0"/>
              <a:t>的</a:t>
            </a:r>
            <a:r>
              <a:rPr lang="en-US" altLang="zh-CN" sz="2400" dirty="0"/>
              <a:t>I/O</a:t>
            </a:r>
            <a:r>
              <a:rPr lang="zh-CN" altLang="en-US" sz="2400" dirty="0"/>
              <a:t>复杂度</a:t>
            </a:r>
            <a:r>
              <a:rPr lang="en-US" altLang="zh-CN" sz="2400" dirty="0"/>
              <a:t>,</a:t>
            </a:r>
            <a:r>
              <a:rPr lang="zh-CN" altLang="en-US" sz="2400" dirty="0"/>
              <a:t>表明它比标准注意力机制需要更少的</a:t>
            </a:r>
            <a:r>
              <a:rPr lang="en-US" altLang="zh-CN" sz="2400" dirty="0"/>
              <a:t>HBM</a:t>
            </a:r>
            <a:r>
              <a:rPr lang="zh-CN" altLang="en-US" sz="2400" dirty="0"/>
              <a:t>访问</a:t>
            </a:r>
            <a:r>
              <a:rPr lang="en-US" altLang="zh-CN" sz="2400" dirty="0"/>
              <a:t>,</a:t>
            </a:r>
            <a:r>
              <a:rPr lang="zh-CN" altLang="en-US" sz="2400" dirty="0"/>
              <a:t>并且在多种 </a:t>
            </a:r>
            <a:r>
              <a:rPr lang="en-US" altLang="zh-CN" sz="2400" dirty="0"/>
              <a:t>SRAM</a:t>
            </a:r>
            <a:r>
              <a:rPr lang="zh-CN" altLang="en-US" sz="2400" dirty="0"/>
              <a:t>尺寸下是最佳的。</a:t>
            </a:r>
          </a:p>
        </p:txBody>
      </p:sp>
    </p:spTree>
    <p:extLst>
      <p:ext uri="{BB962C8B-B14F-4D97-AF65-F5344CB8AC3E}">
        <p14:creationId xmlns:p14="http://schemas.microsoft.com/office/powerpoint/2010/main" val="36700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99356" y="260648"/>
            <a:ext cx="6372708" cy="682262"/>
            <a:chOff x="299356" y="260648"/>
            <a:chExt cx="6372708" cy="682262"/>
          </a:xfrm>
        </p:grpSpPr>
        <p:grpSp>
          <p:nvGrpSpPr>
            <p:cNvPr id="10" name="组合 9"/>
            <p:cNvGrpSpPr/>
            <p:nvPr/>
          </p:nvGrpSpPr>
          <p:grpSpPr>
            <a:xfrm>
              <a:off x="299356" y="260648"/>
              <a:ext cx="684076" cy="682262"/>
              <a:chOff x="637139" y="467280"/>
              <a:chExt cx="684076" cy="6822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7139" y="467280"/>
                <a:ext cx="432048" cy="4320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17159" y="645486"/>
                <a:ext cx="504056" cy="5040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055440" y="899328"/>
              <a:ext cx="561662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C00000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6"/>
            <p:cNvSpPr txBox="1"/>
            <p:nvPr/>
          </p:nvSpPr>
          <p:spPr>
            <a:xfrm>
              <a:off x="1163452" y="260648"/>
              <a:ext cx="1779974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zh-CN" altLang="en-US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近期工作</a:t>
              </a:r>
              <a:endParaRPr lang="en-US" altLang="zh-CN" sz="3200" b="1" dirty="0">
                <a:solidFill>
                  <a:srgbClr val="7509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4F40CB6B-F57D-4512-8117-34FE1FE9E80B}"/>
              </a:ext>
            </a:extLst>
          </p:cNvPr>
          <p:cNvSpPr txBox="1"/>
          <p:nvPr/>
        </p:nvSpPr>
        <p:spPr>
          <a:xfrm>
            <a:off x="551384" y="1340768"/>
            <a:ext cx="10441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之前再改论文，大概三周前投出去了，现在正在外审。最近也在看论文，了解一些模型轻量化和计算加速的</a:t>
            </a:r>
            <a:r>
              <a:rPr lang="zh-CN" altLang="en-US"/>
              <a:t>方法。进一步优化模型。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8232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/>
          <p:cNvGrpSpPr/>
          <p:nvPr>
            <p:custDataLst>
              <p:tags r:id="rId1"/>
            </p:custDataLst>
          </p:nvPr>
        </p:nvGrpSpPr>
        <p:grpSpPr>
          <a:xfrm>
            <a:off x="2495600" y="2540350"/>
            <a:ext cx="7594073" cy="1777299"/>
            <a:chOff x="2731093" y="3012855"/>
            <a:chExt cx="7594073" cy="1777299"/>
          </a:xfrm>
        </p:grpSpPr>
        <p:sp>
          <p:nvSpPr>
            <p:cNvPr id="26" name="矩形 25"/>
            <p:cNvSpPr/>
            <p:nvPr>
              <p:custDataLst>
                <p:tags r:id="rId2"/>
              </p:custDataLst>
            </p:nvPr>
          </p:nvSpPr>
          <p:spPr bwMode="auto">
            <a:xfrm>
              <a:off x="2731093" y="3024422"/>
              <a:ext cx="684076" cy="684076"/>
            </a:xfrm>
            <a:prstGeom prst="rect">
              <a:avLst/>
            </a:prstGeom>
            <a:solidFill>
              <a:srgbClr val="003E87"/>
            </a:solidFill>
            <a:ln w="28575" cap="flat" cmpd="sng" algn="ctr">
              <a:solidFill>
                <a:srgbClr val="003E8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ea"/>
                  <a:sym typeface="+mn-lt"/>
                </a:rPr>
                <a:t>1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44" name="Rectangle 73"/>
            <p:cNvSpPr/>
            <p:nvPr>
              <p:custDataLst>
                <p:tags r:id="rId3"/>
              </p:custDataLst>
            </p:nvPr>
          </p:nvSpPr>
          <p:spPr>
            <a:xfrm>
              <a:off x="3415169" y="3012855"/>
              <a:ext cx="2874645" cy="413385"/>
            </a:xfrm>
            <a:prstGeom prst="rect">
              <a:avLst/>
            </a:prstGeom>
          </p:spPr>
          <p:txBody>
            <a:bodyPr wrap="square" lIns="144000" tIns="0" rIns="144000" bIns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5B9BD5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+mn-lt"/>
                </a:rPr>
                <a:t>背景</a:t>
              </a:r>
            </a:p>
          </p:txBody>
        </p:sp>
        <p:sp>
          <p:nvSpPr>
            <p:cNvPr id="42" name="Rectangle 73"/>
            <p:cNvSpPr/>
            <p:nvPr>
              <p:custDataLst>
                <p:tags r:id="rId4"/>
              </p:custDataLst>
            </p:nvPr>
          </p:nvSpPr>
          <p:spPr>
            <a:xfrm>
              <a:off x="3415169" y="4106078"/>
              <a:ext cx="2996385" cy="305809"/>
            </a:xfrm>
            <a:prstGeom prst="rect">
              <a:avLst/>
            </a:prstGeom>
          </p:spPr>
          <p:txBody>
            <a:bodyPr wrap="square" lIns="144000" tIns="0" rIns="144000" bIns="0">
              <a:no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A5A5A5"/>
                  </a:solidFill>
                  <a:cs typeface="+mn-ea"/>
                  <a:sym typeface="+mn-lt"/>
                </a:rPr>
                <a:t>实验</a:t>
              </a:r>
            </a:p>
          </p:txBody>
        </p:sp>
        <p:sp>
          <p:nvSpPr>
            <p:cNvPr id="38" name="Rectangle 73"/>
            <p:cNvSpPr/>
            <p:nvPr>
              <p:custDataLst>
                <p:tags r:id="rId5"/>
              </p:custDataLst>
            </p:nvPr>
          </p:nvSpPr>
          <p:spPr>
            <a:xfrm>
              <a:off x="7326849" y="3012855"/>
              <a:ext cx="2998313" cy="299229"/>
            </a:xfrm>
            <a:prstGeom prst="rect">
              <a:avLst/>
            </a:prstGeom>
          </p:spPr>
          <p:txBody>
            <a:bodyPr wrap="square" lIns="144000" tIns="0" rIns="144000" bIns="0">
              <a:no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ED7D31"/>
                  </a:solidFill>
                  <a:cs typeface="+mn-ea"/>
                  <a:sym typeface="+mn-lt"/>
                </a:rPr>
                <a:t>方法</a:t>
              </a:r>
            </a:p>
          </p:txBody>
        </p:sp>
        <p:sp>
          <p:nvSpPr>
            <p:cNvPr id="36" name="Rectangle 73"/>
            <p:cNvSpPr/>
            <p:nvPr>
              <p:custDataLst>
                <p:tags r:id="rId6"/>
              </p:custDataLst>
            </p:nvPr>
          </p:nvSpPr>
          <p:spPr>
            <a:xfrm>
              <a:off x="7326852" y="4106078"/>
              <a:ext cx="2998314" cy="246221"/>
            </a:xfrm>
            <a:prstGeom prst="rect">
              <a:avLst/>
            </a:prstGeom>
          </p:spPr>
          <p:txBody>
            <a:bodyPr wrap="square" lIns="144000" tIns="0" rIns="144000" bIns="0">
              <a:noAutofit/>
            </a:bodyPr>
            <a:lstStyle/>
            <a:p>
              <a:pPr lvl="0">
                <a:defRPr/>
              </a:pPr>
              <a:r>
                <a:rPr lang="zh-CN" altLang="en-US" sz="2800" b="1" dirty="0">
                  <a:solidFill>
                    <a:srgbClr val="FFC000"/>
                  </a:solidFill>
                  <a:cs typeface="+mn-ea"/>
                  <a:sym typeface="+mn-lt"/>
                </a:rPr>
                <a:t>结论</a:t>
              </a:r>
            </a:p>
          </p:txBody>
        </p:sp>
        <p:sp>
          <p:nvSpPr>
            <p:cNvPr id="32" name="矩形 31"/>
            <p:cNvSpPr/>
            <p:nvPr>
              <p:custDataLst>
                <p:tags r:id="rId7"/>
              </p:custDataLst>
            </p:nvPr>
          </p:nvSpPr>
          <p:spPr bwMode="auto">
            <a:xfrm>
              <a:off x="2731093" y="4106078"/>
              <a:ext cx="684076" cy="684076"/>
            </a:xfrm>
            <a:prstGeom prst="rect">
              <a:avLst/>
            </a:prstGeom>
            <a:solidFill>
              <a:schemeClr val="accent3"/>
            </a:solidFill>
            <a:ln w="28575" cap="flat" cmpd="sng" algn="ctr">
              <a:solidFill>
                <a:schemeClr val="accent3">
                  <a:lumMod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ea"/>
                  <a:sym typeface="+mn-lt"/>
                </a:rPr>
                <a:t>3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8"/>
              </p:custDataLst>
            </p:nvPr>
          </p:nvSpPr>
          <p:spPr bwMode="auto">
            <a:xfrm>
              <a:off x="6642774" y="3024422"/>
              <a:ext cx="684076" cy="684076"/>
            </a:xfrm>
            <a:prstGeom prst="rect">
              <a:avLst/>
            </a:prstGeom>
            <a:solidFill>
              <a:srgbClr val="ED7D31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ea"/>
                  <a:sym typeface="+mn-lt"/>
                </a:rPr>
                <a:t>2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  <p:sp>
          <p:nvSpPr>
            <p:cNvPr id="35" name="矩形 34"/>
            <p:cNvSpPr/>
            <p:nvPr>
              <p:custDataLst>
                <p:tags r:id="rId9"/>
              </p:custDataLst>
            </p:nvPr>
          </p:nvSpPr>
          <p:spPr bwMode="auto">
            <a:xfrm>
              <a:off x="6642774" y="4106078"/>
              <a:ext cx="684076" cy="684076"/>
            </a:xfrm>
            <a:prstGeom prst="rect">
              <a:avLst/>
            </a:prstGeom>
            <a:solidFill>
              <a:schemeClr val="accent4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ea"/>
                  <a:sym typeface="+mn-lt"/>
                </a:rPr>
                <a:t>4</a:t>
              </a:r>
              <a:endPara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100000"/>
                  </a:prstClr>
                </a:solidFill>
                <a:effectLst/>
                <a:uLnTx/>
                <a:uFillTx/>
                <a:latin typeface="Impact" panose="020B0806030902050204" pitchFamily="34" charset="0"/>
                <a:ea typeface="宋体" panose="02010600030101010101" pitchFamily="2" charset="-122"/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07368" y="755114"/>
            <a:ext cx="2982770" cy="952692"/>
            <a:chOff x="119336" y="1725785"/>
            <a:chExt cx="2982770" cy="952692"/>
          </a:xfrm>
        </p:grpSpPr>
        <p:grpSp>
          <p:nvGrpSpPr>
            <p:cNvPr id="48" name="组合 47"/>
            <p:cNvGrpSpPr/>
            <p:nvPr/>
          </p:nvGrpSpPr>
          <p:grpSpPr>
            <a:xfrm>
              <a:off x="119336" y="1797769"/>
              <a:ext cx="2982770" cy="880708"/>
              <a:chOff x="78885" y="1794976"/>
              <a:chExt cx="2833598" cy="621427"/>
            </a:xfrm>
          </p:grpSpPr>
          <p:sp>
            <p:nvSpPr>
              <p:cNvPr id="51" name="矩形 50"/>
              <p:cNvSpPr/>
              <p:nvPr/>
            </p:nvSpPr>
            <p:spPr bwMode="auto">
              <a:xfrm>
                <a:off x="78885" y="1794976"/>
                <a:ext cx="2459596" cy="621427"/>
              </a:xfrm>
              <a:prstGeom prst="rect">
                <a:avLst/>
              </a:prstGeom>
              <a:solidFill>
                <a:srgbClr val="8C0807"/>
              </a:solidFill>
              <a:ln w="19050">
                <a:solidFill>
                  <a:srgbClr val="8C0807"/>
                </a:solidFill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endParaRPr>
              </a:p>
            </p:txBody>
          </p:sp>
          <p:sp>
            <p:nvSpPr>
              <p:cNvPr id="50" name="平行四边形 49"/>
              <p:cNvSpPr/>
              <p:nvPr/>
            </p:nvSpPr>
            <p:spPr bwMode="auto">
              <a:xfrm>
                <a:off x="181603" y="2044662"/>
                <a:ext cx="2730880" cy="360040"/>
              </a:xfrm>
              <a:prstGeom prst="parallelogram">
                <a:avLst>
                  <a:gd name="adj" fmla="val 76283"/>
                </a:avLst>
              </a:prstGeom>
              <a:solidFill>
                <a:srgbClr val="8C0807"/>
              </a:solidFill>
              <a:ln w="19050">
                <a:solidFill>
                  <a:srgbClr val="8C0807"/>
                </a:solidFill>
                <a:round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396058" y="1725785"/>
              <a:ext cx="1925527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100000"/>
                    </a:prstClr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ea"/>
                  <a:sym typeface="+mn-lt"/>
                </a:rPr>
                <a:t>目 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039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99356" y="260648"/>
            <a:ext cx="6372708" cy="682262"/>
            <a:chOff x="299356" y="260648"/>
            <a:chExt cx="6372708" cy="682262"/>
          </a:xfrm>
        </p:grpSpPr>
        <p:grpSp>
          <p:nvGrpSpPr>
            <p:cNvPr id="10" name="组合 9"/>
            <p:cNvGrpSpPr/>
            <p:nvPr/>
          </p:nvGrpSpPr>
          <p:grpSpPr>
            <a:xfrm>
              <a:off x="299356" y="260648"/>
              <a:ext cx="684076" cy="682262"/>
              <a:chOff x="637139" y="467280"/>
              <a:chExt cx="684076" cy="6822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7139" y="467280"/>
                <a:ext cx="432048" cy="4320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17159" y="645486"/>
                <a:ext cx="504056" cy="5040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055440" y="899328"/>
              <a:ext cx="561662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C00000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6"/>
            <p:cNvSpPr txBox="1"/>
            <p:nvPr/>
          </p:nvSpPr>
          <p:spPr>
            <a:xfrm>
              <a:off x="1163452" y="260648"/>
              <a:ext cx="9592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zh-CN" altLang="en-US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摘要</a:t>
              </a:r>
              <a:endParaRPr lang="en-US" altLang="zh-CN" sz="3200" b="1" dirty="0">
                <a:solidFill>
                  <a:srgbClr val="7509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A6B9DC1-31F6-4974-8D7F-C48F9F585705}"/>
              </a:ext>
            </a:extLst>
          </p:cNvPr>
          <p:cNvSpPr txBox="1"/>
          <p:nvPr/>
        </p:nvSpPr>
        <p:spPr>
          <a:xfrm>
            <a:off x="1136021" y="1340768"/>
            <a:ext cx="95661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Transformer</a:t>
            </a:r>
            <a:r>
              <a:rPr lang="zh-CN" altLang="en-US" sz="2400" dirty="0"/>
              <a:t>在长序列上运行速度慢且内存需求高。因为随自注意力机制序列长度的增长，时空复杂度成平方增长。我们认为主要是注意力算法对</a:t>
            </a:r>
            <a:r>
              <a:rPr lang="en-US" altLang="zh-CN" sz="2400" dirty="0"/>
              <a:t>I/O</a:t>
            </a:r>
            <a:r>
              <a:rPr lang="zh-CN" altLang="en-US" sz="2400" dirty="0"/>
              <a:t>敏感</a:t>
            </a:r>
            <a:r>
              <a:rPr lang="en-US" altLang="zh-CN" sz="2400" dirty="0"/>
              <a:t>——</a:t>
            </a:r>
            <a:r>
              <a:rPr lang="zh-CN" altLang="en-US" sz="2400" dirty="0"/>
              <a:t>考虑到</a:t>
            </a:r>
            <a:r>
              <a:rPr lang="en-US" altLang="zh-CN" sz="2400" dirty="0"/>
              <a:t>GPU</a:t>
            </a:r>
            <a:r>
              <a:rPr lang="zh-CN" altLang="en-US" sz="2400" dirty="0"/>
              <a:t>内存不同层级之间的读写。我们提出了</a:t>
            </a:r>
            <a:r>
              <a:rPr lang="en-US" altLang="zh-CN" sz="2400" dirty="0" err="1"/>
              <a:t>FlashAttention</a:t>
            </a:r>
            <a:r>
              <a:rPr lang="en-US" altLang="zh-CN" sz="2400" dirty="0"/>
              <a:t>,</a:t>
            </a:r>
            <a:r>
              <a:rPr lang="zh-CN" altLang="en-US" sz="2400" dirty="0"/>
              <a:t>这是一种对</a:t>
            </a:r>
            <a:r>
              <a:rPr lang="en-US" altLang="zh-CN" sz="2400" dirty="0"/>
              <a:t>I/O</a:t>
            </a:r>
            <a:r>
              <a:rPr lang="zh-CN" altLang="en-US" sz="2400" dirty="0"/>
              <a:t>敏感的注意力算法</a:t>
            </a:r>
            <a:r>
              <a:rPr lang="en-US" altLang="zh-CN" sz="2400" dirty="0"/>
              <a:t>,</a:t>
            </a:r>
            <a:r>
              <a:rPr lang="zh-CN" altLang="en-US" sz="2400" dirty="0"/>
              <a:t>它使用分块来减少</a:t>
            </a:r>
            <a:r>
              <a:rPr lang="en-US" altLang="zh-CN" sz="2400" dirty="0"/>
              <a:t>GPU</a:t>
            </a:r>
            <a:r>
              <a:rPr lang="zh-CN" altLang="en-US" sz="2400" dirty="0"/>
              <a:t>显存</a:t>
            </a:r>
            <a:r>
              <a:rPr lang="en-US" altLang="zh-CN" sz="2400" dirty="0"/>
              <a:t>(HBM)</a:t>
            </a:r>
            <a:r>
              <a:rPr lang="zh-CN" altLang="en-US" sz="2400" dirty="0"/>
              <a:t>和</a:t>
            </a:r>
            <a:r>
              <a:rPr lang="en-US" altLang="zh-CN" sz="2400" dirty="0"/>
              <a:t>GPU</a:t>
            </a:r>
            <a:r>
              <a:rPr lang="zh-CN" altLang="en-US" sz="2400" dirty="0"/>
              <a:t>片上</a:t>
            </a:r>
            <a:r>
              <a:rPr lang="en-US" altLang="zh-CN" sz="2400" dirty="0"/>
              <a:t>SRAM</a:t>
            </a:r>
            <a:r>
              <a:rPr lang="zh-CN" altLang="en-US" sz="2400" dirty="0"/>
              <a:t>之间的内存读写次数。我们分析了</a:t>
            </a:r>
            <a:r>
              <a:rPr lang="en-US" altLang="zh-CN" sz="2400" dirty="0"/>
              <a:t>Flash Attention </a:t>
            </a:r>
            <a:r>
              <a:rPr lang="zh-CN" altLang="en-US" sz="2400" dirty="0"/>
              <a:t>的</a:t>
            </a:r>
            <a:r>
              <a:rPr lang="en-US" altLang="zh-CN" sz="2400" dirty="0"/>
              <a:t>I/O</a:t>
            </a:r>
            <a:r>
              <a:rPr lang="zh-CN" altLang="en-US" sz="2400" dirty="0"/>
              <a:t>复杂度</a:t>
            </a:r>
            <a:r>
              <a:rPr lang="en-US" altLang="zh-CN" sz="2400" dirty="0"/>
              <a:t>,</a:t>
            </a:r>
            <a:r>
              <a:rPr lang="zh-CN" altLang="en-US" sz="2400" dirty="0"/>
              <a:t>表明它比标准注意力机制需要更少的</a:t>
            </a:r>
            <a:r>
              <a:rPr lang="en-US" altLang="zh-CN" sz="2400" dirty="0"/>
              <a:t>HBM</a:t>
            </a:r>
            <a:r>
              <a:rPr lang="zh-CN" altLang="en-US" sz="2400" dirty="0"/>
              <a:t>访问</a:t>
            </a:r>
            <a:r>
              <a:rPr lang="en-US" altLang="zh-CN" sz="2400" dirty="0"/>
              <a:t>,</a:t>
            </a:r>
            <a:r>
              <a:rPr lang="zh-CN" altLang="en-US" sz="2400" dirty="0"/>
              <a:t>并且在多种 </a:t>
            </a:r>
            <a:r>
              <a:rPr lang="en-US" altLang="zh-CN" sz="2400" dirty="0"/>
              <a:t>SRAM</a:t>
            </a:r>
            <a:r>
              <a:rPr lang="zh-CN" altLang="en-US" sz="2400" dirty="0"/>
              <a:t>尺寸下是最佳的。</a:t>
            </a:r>
            <a:r>
              <a:rPr lang="en-US" altLang="zh-CN" sz="2400" dirty="0" err="1"/>
              <a:t>FlashAttention</a:t>
            </a:r>
            <a:r>
              <a:rPr lang="zh-CN" altLang="en-US" sz="2400" dirty="0"/>
              <a:t>的训练速度在</a:t>
            </a:r>
            <a:r>
              <a:rPr lang="en-US" altLang="zh-CN" sz="2400" dirty="0"/>
              <a:t>GPT‐2(</a:t>
            </a:r>
            <a:r>
              <a:rPr lang="zh-CN" altLang="en-US" sz="2400" dirty="0"/>
              <a:t>序列长度</a:t>
            </a:r>
            <a:r>
              <a:rPr lang="en-US" altLang="zh-CN" sz="2400" dirty="0"/>
              <a:t>1K)</a:t>
            </a:r>
            <a:r>
              <a:rPr lang="zh-CN" altLang="en-US" sz="2400" dirty="0"/>
              <a:t>上实现</a:t>
            </a:r>
            <a:r>
              <a:rPr lang="en-US" altLang="zh-CN" sz="2400" dirty="0"/>
              <a:t>3</a:t>
            </a:r>
            <a:r>
              <a:rPr lang="zh-CN" altLang="en-US" sz="2400" dirty="0"/>
              <a:t>倍的速度提升 。</a:t>
            </a:r>
            <a:r>
              <a:rPr lang="en-US" altLang="zh-CN" sz="2400" dirty="0" err="1"/>
              <a:t>FlashAttention</a:t>
            </a:r>
            <a:r>
              <a:rPr lang="zh-CN" altLang="en-US" sz="2400" dirty="0"/>
              <a:t>和块稀疏注意力使得</a:t>
            </a:r>
            <a:r>
              <a:rPr lang="en-US" altLang="zh-CN" sz="2400" dirty="0"/>
              <a:t>Transformer</a:t>
            </a:r>
            <a:r>
              <a:rPr lang="zh-CN" altLang="en-US" sz="2400" dirty="0"/>
              <a:t>能够处理更长的上下文</a:t>
            </a:r>
            <a:r>
              <a:rPr lang="en-US" altLang="zh-CN" sz="2400" dirty="0"/>
              <a:t>,</a:t>
            </a:r>
            <a:r>
              <a:rPr lang="zh-CN" altLang="en-US" sz="2400" dirty="0"/>
              <a:t>从而得到质量更高的模型。</a:t>
            </a:r>
          </a:p>
        </p:txBody>
      </p:sp>
    </p:spTree>
    <p:extLst>
      <p:ext uri="{BB962C8B-B14F-4D97-AF65-F5344CB8AC3E}">
        <p14:creationId xmlns:p14="http://schemas.microsoft.com/office/powerpoint/2010/main" val="3243886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99356" y="260648"/>
            <a:ext cx="6372708" cy="682262"/>
            <a:chOff x="299356" y="260648"/>
            <a:chExt cx="6372708" cy="682262"/>
          </a:xfrm>
        </p:grpSpPr>
        <p:grpSp>
          <p:nvGrpSpPr>
            <p:cNvPr id="10" name="组合 9"/>
            <p:cNvGrpSpPr/>
            <p:nvPr/>
          </p:nvGrpSpPr>
          <p:grpSpPr>
            <a:xfrm>
              <a:off x="299356" y="260648"/>
              <a:ext cx="684076" cy="682262"/>
              <a:chOff x="637139" y="467280"/>
              <a:chExt cx="684076" cy="6822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7139" y="467280"/>
                <a:ext cx="432048" cy="4320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17159" y="645486"/>
                <a:ext cx="504056" cy="5040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055440" y="899328"/>
              <a:ext cx="561662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C00000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6"/>
            <p:cNvSpPr txBox="1"/>
            <p:nvPr/>
          </p:nvSpPr>
          <p:spPr>
            <a:xfrm>
              <a:off x="1163452" y="260648"/>
              <a:ext cx="9592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zh-CN" altLang="en-US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背景</a:t>
              </a:r>
              <a:endParaRPr lang="en-US" altLang="zh-CN" sz="3200" b="1" dirty="0">
                <a:solidFill>
                  <a:srgbClr val="7509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BA6B9DC1-31F6-4974-8D7F-C48F9F585705}"/>
              </a:ext>
            </a:extLst>
          </p:cNvPr>
          <p:cNvSpPr txBox="1"/>
          <p:nvPr/>
        </p:nvSpPr>
        <p:spPr>
          <a:xfrm>
            <a:off x="358579" y="1094611"/>
            <a:ext cx="8094421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Transformer</a:t>
            </a:r>
            <a:r>
              <a:rPr lang="zh-CN" altLang="en-US" sz="2000" dirty="0"/>
              <a:t>的序列长度为</a:t>
            </a:r>
            <a:r>
              <a:rPr lang="en-US" altLang="zh-CN" sz="2000" dirty="0"/>
              <a:t>N</a:t>
            </a:r>
            <a:r>
              <a:rPr lang="zh-CN" altLang="en-US" sz="2000" dirty="0"/>
              <a:t>时，自注意力模块在时间和内存复杂度为</a:t>
            </a:r>
            <a:r>
              <a:rPr lang="en-US" altLang="zh-CN" sz="2000" dirty="0"/>
              <a:t>N^2.</a:t>
            </a:r>
            <a:r>
              <a:rPr lang="zh-CN" altLang="en-US" sz="2000" dirty="0"/>
              <a:t> 并且大部分</a:t>
            </a:r>
            <a:r>
              <a:rPr lang="en-US" altLang="zh-CN" sz="2000" dirty="0"/>
              <a:t>GPU</a:t>
            </a:r>
            <a:r>
              <a:rPr lang="zh-CN" altLang="en-US" sz="2000" dirty="0"/>
              <a:t>的计算速度已经超过了内存速度，</a:t>
            </a:r>
            <a:r>
              <a:rPr lang="en-GB" altLang="zh-CN" sz="2000" dirty="0"/>
              <a:t>Transformer</a:t>
            </a:r>
            <a:r>
              <a:rPr lang="zh-CN" altLang="en-US" sz="2000" dirty="0"/>
              <a:t>中的大多数操作都受限于内存访问，所以减少</a:t>
            </a:r>
            <a:r>
              <a:rPr lang="en-US" altLang="zh-CN" sz="2000" dirty="0"/>
              <a:t>transformer</a:t>
            </a:r>
            <a:r>
              <a:rPr lang="zh-CN" altLang="en-US" sz="2000" dirty="0"/>
              <a:t>中的计算复杂度，和内存访问，就可以对增加其计算速度。根据计算和内存访问的平衡</a:t>
            </a:r>
            <a:r>
              <a:rPr lang="en-US" altLang="zh-CN" sz="2000" dirty="0"/>
              <a:t>,</a:t>
            </a:r>
            <a:r>
              <a:rPr lang="zh-CN" altLang="en-US" sz="2000" dirty="0"/>
              <a:t>操作可以被分类为计算密集型或内存密集型。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b="1" dirty="0"/>
              <a:t>计算密集型</a:t>
            </a:r>
            <a:r>
              <a:rPr lang="en-US" altLang="zh-CN" sz="2000" dirty="0"/>
              <a:t>: </a:t>
            </a:r>
            <a:r>
              <a:rPr lang="zh-CN" altLang="en-US" sz="2000" dirty="0"/>
              <a:t>任务中大部分的时间都在处于计算中，而访问显存和</a:t>
            </a:r>
            <a:r>
              <a:rPr lang="en-US" altLang="zh-CN" sz="2000" dirty="0"/>
              <a:t>SRAM</a:t>
            </a:r>
            <a:r>
              <a:rPr lang="zh-CN" altLang="en-US" sz="2000" dirty="0"/>
              <a:t>的时间要小得多。典型例子是具有大维度的矩阵乘法和具有大量通道的卷积。这种任务下重点是提高计算的速度。</a:t>
            </a:r>
            <a:endParaRPr lang="en-US" altLang="zh-CN" sz="2000" dirty="0"/>
          </a:p>
          <a:p>
            <a:r>
              <a:rPr lang="en-US" altLang="zh-CN" sz="2000" b="1" dirty="0"/>
              <a:t>IO</a:t>
            </a:r>
            <a:r>
              <a:rPr lang="zh-CN" altLang="en-US" sz="2000" b="1" dirty="0"/>
              <a:t>密集型</a:t>
            </a:r>
            <a:r>
              <a:rPr lang="en-US" altLang="zh-CN" sz="2000" dirty="0"/>
              <a:t>:</a:t>
            </a:r>
            <a:r>
              <a:rPr lang="zh-CN" altLang="en-US" sz="2000" dirty="0"/>
              <a:t>任务中大部分的时间都在处于内存的读取和访问中</a:t>
            </a:r>
            <a:r>
              <a:rPr lang="en-US" altLang="zh-CN" sz="2000" dirty="0"/>
              <a:t>,</a:t>
            </a:r>
            <a:r>
              <a:rPr lang="zh-CN" altLang="en-US" sz="2000" dirty="0"/>
              <a:t>而计算时间要小得多。例如包括大多数其他操作</a:t>
            </a:r>
            <a:r>
              <a:rPr lang="en-US" altLang="zh-CN" sz="2000" dirty="0"/>
              <a:t>:</a:t>
            </a:r>
            <a:r>
              <a:rPr lang="zh-CN" altLang="en-US" sz="2000" dirty="0"/>
              <a:t>逐元素操作 </a:t>
            </a:r>
            <a:r>
              <a:rPr lang="en-US" altLang="zh-CN" sz="2000" dirty="0"/>
              <a:t>(</a:t>
            </a:r>
            <a:r>
              <a:rPr lang="zh-CN" altLang="en-US" sz="2000" dirty="0"/>
              <a:t>例如</a:t>
            </a:r>
            <a:r>
              <a:rPr lang="en-US" altLang="zh-CN" sz="2000" dirty="0"/>
              <a:t>,</a:t>
            </a:r>
            <a:r>
              <a:rPr lang="zh-CN" altLang="en-US" sz="2000" dirty="0"/>
              <a:t>激活、</a:t>
            </a:r>
            <a:r>
              <a:rPr lang="en-US" altLang="zh-CN" sz="2000" dirty="0"/>
              <a:t>dropout),</a:t>
            </a:r>
            <a:r>
              <a:rPr lang="zh-CN" altLang="en-US" sz="2000" dirty="0"/>
              <a:t>以及归约操作</a:t>
            </a:r>
            <a:r>
              <a:rPr lang="en-US" altLang="zh-CN" sz="2000" dirty="0"/>
              <a:t>(</a:t>
            </a:r>
            <a:r>
              <a:rPr lang="zh-CN" altLang="en-US" sz="2000" dirty="0"/>
              <a:t>例如</a:t>
            </a:r>
            <a:r>
              <a:rPr lang="en-US" altLang="zh-CN" sz="2000" dirty="0"/>
              <a:t>,</a:t>
            </a:r>
            <a:r>
              <a:rPr lang="zh-CN" altLang="en-US" sz="2000" dirty="0"/>
              <a:t>求和、</a:t>
            </a:r>
            <a:r>
              <a:rPr lang="en-US" altLang="zh-CN" sz="2000" dirty="0" err="1"/>
              <a:t>softmax</a:t>
            </a:r>
            <a:r>
              <a:rPr lang="zh-CN" altLang="en-US" sz="2000" dirty="0"/>
              <a:t>、批量归一化、层归一化</a:t>
            </a:r>
            <a:r>
              <a:rPr lang="en-US" altLang="zh-CN" sz="2000" dirty="0"/>
              <a:t>)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zh-CN" altLang="en-US" sz="2000" dirty="0"/>
              <a:t>这种任务下重点是提高内存访问的速度，减少内存访问的次数</a:t>
            </a:r>
            <a:endParaRPr lang="en-US" altLang="zh-CN" sz="2000" dirty="0"/>
          </a:p>
          <a:p>
            <a:r>
              <a:rPr lang="zh-CN" altLang="en-US" sz="2000" dirty="0"/>
              <a:t>右图是</a:t>
            </a:r>
            <a:r>
              <a:rPr lang="en-US" altLang="zh-CN" sz="2000" dirty="0" err="1"/>
              <a:t>Pytorch</a:t>
            </a:r>
            <a:r>
              <a:rPr lang="zh-CN" altLang="en-US" sz="2000" dirty="0"/>
              <a:t>中的不同任务的时间，可以看到矩阵乘法的时间较少，大部分都在</a:t>
            </a:r>
            <a:r>
              <a:rPr lang="en-US" altLang="zh-CN" sz="2000" dirty="0"/>
              <a:t>IO</a:t>
            </a:r>
            <a:r>
              <a:rPr lang="zh-CN" altLang="en-US" sz="2000" dirty="0"/>
              <a:t>内存上。</a:t>
            </a:r>
            <a:r>
              <a:rPr lang="en-US" altLang="zh-CN" sz="2000" dirty="0" err="1"/>
              <a:t>Flashattention</a:t>
            </a:r>
            <a:r>
              <a:rPr lang="zh-CN" altLang="en-US" sz="2000" dirty="0"/>
              <a:t>还将这些操作进行了融合，从内存一 次性加载输入</a:t>
            </a:r>
            <a:r>
              <a:rPr lang="en-US" altLang="zh-CN" sz="2000" dirty="0"/>
              <a:t>,</a:t>
            </a:r>
            <a:r>
              <a:rPr lang="zh-CN" altLang="en-US" sz="2000" dirty="0"/>
              <a:t>而不是为每个操作多次加载</a:t>
            </a:r>
          </a:p>
          <a:p>
            <a:endParaRPr lang="zh-CN" altLang="en-US" sz="2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A8538A-73D2-4DC1-9C20-EF65C3B3C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1124744"/>
            <a:ext cx="3090254" cy="331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01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99356" y="260648"/>
            <a:ext cx="6372708" cy="1054135"/>
            <a:chOff x="299356" y="260648"/>
            <a:chExt cx="6372708" cy="1054135"/>
          </a:xfrm>
        </p:grpSpPr>
        <p:grpSp>
          <p:nvGrpSpPr>
            <p:cNvPr id="10" name="组合 9"/>
            <p:cNvGrpSpPr/>
            <p:nvPr/>
          </p:nvGrpSpPr>
          <p:grpSpPr>
            <a:xfrm>
              <a:off x="299356" y="260648"/>
              <a:ext cx="684076" cy="682262"/>
              <a:chOff x="637139" y="467280"/>
              <a:chExt cx="684076" cy="6822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7139" y="467280"/>
                <a:ext cx="432048" cy="4320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17159" y="645486"/>
                <a:ext cx="504056" cy="5040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055440" y="899328"/>
              <a:ext cx="561662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C00000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6"/>
            <p:cNvSpPr txBox="1"/>
            <p:nvPr/>
          </p:nvSpPr>
          <p:spPr>
            <a:xfrm>
              <a:off x="1163452" y="260648"/>
              <a:ext cx="2514150" cy="1054135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r>
                <a:rPr lang="en-US" altLang="zh-CN" sz="3200" dirty="0"/>
                <a:t>GPU</a:t>
              </a:r>
              <a:r>
                <a:rPr lang="zh-CN" altLang="en-US" sz="3200" dirty="0"/>
                <a:t>内存结构</a:t>
              </a:r>
            </a:p>
            <a:p>
              <a:pPr lvl="0" algn="l"/>
              <a:endParaRPr lang="en-US" altLang="zh-CN" sz="3200" b="1" dirty="0">
                <a:solidFill>
                  <a:srgbClr val="7509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3527" y="272261"/>
            <a:ext cx="2329097" cy="5384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FB3028-49C2-410B-9EFD-A9D369029E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2931"/>
          <a:stretch/>
        </p:blipFill>
        <p:spPr>
          <a:xfrm>
            <a:off x="6960096" y="1700808"/>
            <a:ext cx="5045857" cy="45563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232EFDA-213B-45A7-8B7E-4F987BBA7A3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277" t="13022"/>
          <a:stretch/>
        </p:blipFill>
        <p:spPr>
          <a:xfrm>
            <a:off x="3460522" y="3632860"/>
            <a:ext cx="3211542" cy="2732417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16216B9-EA5A-49A9-B2F1-DAED1CF963F2}"/>
              </a:ext>
            </a:extLst>
          </p:cNvPr>
          <p:cNvSpPr txBox="1"/>
          <p:nvPr/>
        </p:nvSpPr>
        <p:spPr>
          <a:xfrm>
            <a:off x="369416" y="1065605"/>
            <a:ext cx="3308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altLang="zh-CN" b="0" dirty="0">
                <a:effectLst/>
                <a:latin typeface="Consolas" panose="020B0609020204030204" pitchFamily="49" charset="0"/>
              </a:rPr>
              <a:t>NVIDIA </a:t>
            </a:r>
            <a:r>
              <a:rPr lang="en-GB" altLang="zh-CN" dirty="0"/>
              <a:t> A100 GPU </a:t>
            </a:r>
            <a:r>
              <a:rPr lang="zh-CN" altLang="en-US" dirty="0"/>
              <a:t>硬件背景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A301BA-7A76-486A-9AF2-ECC91B8D2241}"/>
              </a:ext>
            </a:extLst>
          </p:cNvPr>
          <p:cNvSpPr txBox="1"/>
          <p:nvPr/>
        </p:nvSpPr>
        <p:spPr>
          <a:xfrm>
            <a:off x="335360" y="1472968"/>
            <a:ext cx="61179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-apple-system"/>
              </a:rPr>
              <a:t>显存（</a:t>
            </a:r>
            <a:r>
              <a:rPr lang="en-US" altLang="zh-CN" b="1" dirty="0">
                <a:latin typeface="-apple-system"/>
              </a:rPr>
              <a:t>Global Memory</a:t>
            </a:r>
            <a:r>
              <a:rPr lang="zh-CN" altLang="en-US" b="1" i="0" dirty="0">
                <a:effectLst/>
                <a:latin typeface="-apple-system"/>
              </a:rPr>
              <a:t>）</a:t>
            </a:r>
            <a:r>
              <a:rPr lang="zh-CN" altLang="en-US" b="0" i="0" dirty="0">
                <a:effectLst/>
                <a:latin typeface="-apple-system"/>
              </a:rPr>
              <a:t>：</a:t>
            </a:r>
            <a:r>
              <a:rPr lang="en-US" altLang="zh-CN" b="0" i="0" dirty="0">
                <a:effectLst/>
                <a:latin typeface="-apple-system"/>
              </a:rPr>
              <a:t>40GB</a:t>
            </a:r>
            <a:r>
              <a:rPr lang="zh-CN" altLang="en-US" b="0" i="0" dirty="0">
                <a:effectLst/>
                <a:latin typeface="-apple-system"/>
              </a:rPr>
              <a:t>，带宽 </a:t>
            </a:r>
            <a:r>
              <a:rPr lang="en-US" altLang="zh-CN" b="0" i="0" dirty="0">
                <a:effectLst/>
                <a:latin typeface="-apple-system"/>
              </a:rPr>
              <a:t>1.555 TB/s</a:t>
            </a:r>
            <a:r>
              <a:rPr lang="zh-CN" altLang="en-US" b="0" i="0" dirty="0">
                <a:effectLst/>
                <a:latin typeface="-apple-system"/>
              </a:rPr>
              <a:t>，用于存储模型参数、输入数据和中间结果。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b="1" i="0" dirty="0">
                <a:effectLst/>
                <a:latin typeface="-apple-system"/>
              </a:rPr>
              <a:t>SRAM</a:t>
            </a:r>
            <a:r>
              <a:rPr lang="zh-CN" altLang="en-US" b="1" i="0" dirty="0">
                <a:effectLst/>
                <a:latin typeface="-apple-system"/>
              </a:rPr>
              <a:t>（</a:t>
            </a:r>
            <a:r>
              <a:rPr lang="en-US" altLang="zh-CN" b="1" i="0" dirty="0">
                <a:effectLst/>
                <a:latin typeface="-apple-system"/>
              </a:rPr>
              <a:t>Registers</a:t>
            </a:r>
            <a:r>
              <a:rPr lang="zh-CN" altLang="en-US" b="1" i="0" dirty="0">
                <a:effectLst/>
                <a:latin typeface="-apple-system"/>
              </a:rPr>
              <a:t> </a:t>
            </a:r>
            <a:r>
              <a:rPr lang="en-US" altLang="zh-CN" b="1" i="0" dirty="0">
                <a:effectLst/>
                <a:latin typeface="-apple-system"/>
              </a:rPr>
              <a:t>+ Shared memory</a:t>
            </a:r>
            <a:r>
              <a:rPr lang="zh-CN" altLang="en-US" b="1" i="0" dirty="0">
                <a:effectLst/>
                <a:latin typeface="-apple-system"/>
              </a:rPr>
              <a:t>）</a:t>
            </a:r>
            <a:r>
              <a:rPr lang="zh-CN" altLang="en-US" b="0" i="0" dirty="0">
                <a:effectLst/>
                <a:latin typeface="-apple-system"/>
              </a:rPr>
              <a:t>：每个流式多处理器（</a:t>
            </a:r>
            <a:r>
              <a:rPr lang="en-US" altLang="zh-CN" b="0" i="0" dirty="0">
                <a:effectLst/>
                <a:latin typeface="-apple-system"/>
              </a:rPr>
              <a:t>SM</a:t>
            </a:r>
            <a:r>
              <a:rPr lang="zh-CN" altLang="en-US" b="0" i="0" dirty="0">
                <a:effectLst/>
                <a:latin typeface="-apple-system"/>
              </a:rPr>
              <a:t>）有 </a:t>
            </a:r>
            <a:r>
              <a:rPr lang="en-US" altLang="zh-CN" b="0" i="0" dirty="0">
                <a:effectLst/>
                <a:latin typeface="-apple-system"/>
              </a:rPr>
              <a:t>192KB </a:t>
            </a:r>
            <a:r>
              <a:rPr lang="zh-CN" altLang="en-US" b="0" i="0" dirty="0">
                <a:effectLst/>
                <a:latin typeface="-apple-system"/>
              </a:rPr>
              <a:t>共享内存，总计 </a:t>
            </a:r>
            <a:r>
              <a:rPr lang="en-US" altLang="zh-CN" b="0" i="0" dirty="0">
                <a:effectLst/>
                <a:latin typeface="-apple-system"/>
              </a:rPr>
              <a:t>108 </a:t>
            </a:r>
            <a:r>
              <a:rPr lang="zh-CN" altLang="en-US" b="0" i="0" dirty="0">
                <a:effectLst/>
                <a:latin typeface="-apple-system"/>
              </a:rPr>
              <a:t>个 </a:t>
            </a:r>
            <a:r>
              <a:rPr lang="en-US" altLang="zh-CN" b="0" i="0" dirty="0">
                <a:effectLst/>
                <a:latin typeface="-apple-system"/>
              </a:rPr>
              <a:t>SM</a:t>
            </a:r>
            <a:r>
              <a:rPr lang="zh-CN" altLang="en-US" b="0" i="0" dirty="0">
                <a:effectLst/>
                <a:latin typeface="-apple-system"/>
              </a:rPr>
              <a:t>，整体 </a:t>
            </a:r>
            <a:r>
              <a:rPr lang="en-US" altLang="zh-CN" b="0" i="0" dirty="0">
                <a:effectLst/>
                <a:latin typeface="-apple-system"/>
              </a:rPr>
              <a:t>SRAM </a:t>
            </a:r>
            <a:r>
              <a:rPr lang="zh-CN" altLang="en-US" b="0" i="0" dirty="0">
                <a:effectLst/>
                <a:latin typeface="-apple-system"/>
              </a:rPr>
              <a:t>容量有限（约 </a:t>
            </a:r>
            <a:r>
              <a:rPr lang="en-US" altLang="zh-CN" b="0" i="0" dirty="0">
                <a:effectLst/>
                <a:latin typeface="-apple-system"/>
              </a:rPr>
              <a:t>20MB </a:t>
            </a:r>
            <a:r>
              <a:rPr lang="zh-CN" altLang="en-US" b="0" i="0" dirty="0">
                <a:effectLst/>
                <a:latin typeface="-apple-system"/>
              </a:rPr>
              <a:t>总共享内存）。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effectLst/>
                <a:latin typeface="-apple-system"/>
              </a:rPr>
              <a:t>流式多处理器（</a:t>
            </a:r>
            <a:r>
              <a:rPr lang="en-US" altLang="zh-CN" b="1" i="0" dirty="0">
                <a:effectLst/>
                <a:latin typeface="-apple-system"/>
              </a:rPr>
              <a:t>SM</a:t>
            </a:r>
            <a:r>
              <a:rPr lang="zh-CN" altLang="en-US" b="1" i="0" dirty="0">
                <a:effectLst/>
                <a:latin typeface="-apple-system"/>
              </a:rPr>
              <a:t>）</a:t>
            </a:r>
            <a:r>
              <a:rPr lang="zh-CN" altLang="en-US" b="0" i="0" dirty="0">
                <a:effectLst/>
                <a:latin typeface="-apple-system"/>
              </a:rPr>
              <a:t>：</a:t>
            </a:r>
            <a:r>
              <a:rPr lang="en-US" altLang="zh-CN" b="0" i="0" dirty="0">
                <a:effectLst/>
                <a:latin typeface="-apple-system"/>
              </a:rPr>
              <a:t>108 </a:t>
            </a:r>
            <a:r>
              <a:rPr lang="zh-CN" altLang="en-US" b="0" i="0" dirty="0">
                <a:effectLst/>
                <a:latin typeface="-apple-system"/>
              </a:rPr>
              <a:t>个 </a:t>
            </a:r>
            <a:r>
              <a:rPr lang="en-US" altLang="zh-CN" b="0" i="0" dirty="0">
                <a:effectLst/>
                <a:latin typeface="-apple-system"/>
              </a:rPr>
              <a:t>SM</a:t>
            </a:r>
            <a:r>
              <a:rPr lang="zh-CN" altLang="en-US" b="0" i="0" dirty="0">
                <a:effectLst/>
                <a:latin typeface="-apple-system"/>
              </a:rPr>
              <a:t>，每个 </a:t>
            </a:r>
            <a:r>
              <a:rPr lang="en-US" altLang="zh-CN" b="0" i="0" dirty="0">
                <a:effectLst/>
                <a:latin typeface="-apple-system"/>
              </a:rPr>
              <a:t>SM </a:t>
            </a:r>
            <a:r>
              <a:rPr lang="zh-CN" altLang="en-US" b="0" i="0" dirty="0">
                <a:effectLst/>
                <a:latin typeface="-apple-system"/>
              </a:rPr>
              <a:t>有 </a:t>
            </a:r>
            <a:r>
              <a:rPr lang="en-US" altLang="zh-CN" b="0" i="0" dirty="0">
                <a:effectLst/>
                <a:latin typeface="-apple-system"/>
              </a:rPr>
              <a:t>128 </a:t>
            </a:r>
            <a:r>
              <a:rPr lang="zh-CN" altLang="en-US" b="0" i="0" dirty="0">
                <a:effectLst/>
                <a:latin typeface="-apple-system"/>
              </a:rPr>
              <a:t>个 </a:t>
            </a:r>
            <a:r>
              <a:rPr lang="en-US" altLang="zh-CN" b="0" i="0" dirty="0">
                <a:effectLst/>
                <a:latin typeface="-apple-system"/>
              </a:rPr>
              <a:t>FP16 CUDA </a:t>
            </a:r>
            <a:r>
              <a:rPr lang="zh-CN" altLang="en-US" b="0" i="0" dirty="0">
                <a:effectLst/>
                <a:latin typeface="-apple-system"/>
              </a:rPr>
              <a:t>核心，总计 </a:t>
            </a:r>
            <a:r>
              <a:rPr lang="en-US" altLang="zh-CN" b="0" i="0" dirty="0">
                <a:effectLst/>
                <a:latin typeface="-apple-system"/>
              </a:rPr>
              <a:t>6912 </a:t>
            </a:r>
            <a:r>
              <a:rPr lang="zh-CN" altLang="en-US" b="0" i="0" dirty="0">
                <a:effectLst/>
                <a:latin typeface="-apple-system"/>
              </a:rPr>
              <a:t>个 </a:t>
            </a:r>
            <a:r>
              <a:rPr lang="en-US" altLang="zh-CN" b="0" i="0" dirty="0">
                <a:effectLst/>
                <a:latin typeface="-apple-system"/>
              </a:rPr>
              <a:t>CUDA </a:t>
            </a:r>
            <a:r>
              <a:rPr lang="zh-CN" altLang="en-US" b="0" i="0" dirty="0">
                <a:effectLst/>
                <a:latin typeface="-apple-system"/>
              </a:rPr>
              <a:t>核心，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C9F32F-F2CC-4A6F-8CE2-1A415CEAA114}"/>
              </a:ext>
            </a:extLst>
          </p:cNvPr>
          <p:cNvSpPr txBox="1"/>
          <p:nvPr/>
        </p:nvSpPr>
        <p:spPr>
          <a:xfrm>
            <a:off x="479376" y="3978968"/>
            <a:ext cx="2693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SRAM</a:t>
            </a:r>
            <a:r>
              <a:rPr lang="zh-CN" altLang="en-US" dirty="0"/>
              <a:t>速度最快，所以计算尽量在</a:t>
            </a:r>
            <a:r>
              <a:rPr lang="en-US" altLang="zh-CN" dirty="0"/>
              <a:t>SRAM</a:t>
            </a:r>
            <a:r>
              <a:rPr lang="zh-CN" altLang="en-US" dirty="0"/>
              <a:t>中进行，并减少与</a:t>
            </a:r>
            <a:r>
              <a:rPr lang="en-US" altLang="zh-CN" dirty="0"/>
              <a:t>Global memory</a:t>
            </a:r>
            <a:r>
              <a:rPr lang="zh-CN" altLang="en-US" dirty="0"/>
              <a:t>的读写搬运。</a:t>
            </a:r>
          </a:p>
        </p:txBody>
      </p:sp>
    </p:spTree>
    <p:extLst>
      <p:ext uri="{BB962C8B-B14F-4D97-AF65-F5344CB8AC3E}">
        <p14:creationId xmlns:p14="http://schemas.microsoft.com/office/powerpoint/2010/main" val="221021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99356" y="260648"/>
            <a:ext cx="6372708" cy="682262"/>
            <a:chOff x="299356" y="260648"/>
            <a:chExt cx="6372708" cy="682262"/>
          </a:xfrm>
        </p:grpSpPr>
        <p:grpSp>
          <p:nvGrpSpPr>
            <p:cNvPr id="10" name="组合 9"/>
            <p:cNvGrpSpPr/>
            <p:nvPr/>
          </p:nvGrpSpPr>
          <p:grpSpPr>
            <a:xfrm>
              <a:off x="299356" y="260648"/>
              <a:ext cx="684076" cy="682262"/>
              <a:chOff x="637139" y="467280"/>
              <a:chExt cx="684076" cy="6822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7139" y="467280"/>
                <a:ext cx="432048" cy="4320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17159" y="645486"/>
                <a:ext cx="504056" cy="5040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055440" y="899328"/>
              <a:ext cx="561662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C00000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6"/>
            <p:cNvSpPr txBox="1"/>
            <p:nvPr/>
          </p:nvSpPr>
          <p:spPr>
            <a:xfrm>
              <a:off x="1163452" y="260648"/>
              <a:ext cx="959237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zh-CN" altLang="en-US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背景</a:t>
              </a:r>
              <a:endParaRPr lang="en-US" altLang="zh-CN" sz="3200" b="1" dirty="0">
                <a:solidFill>
                  <a:srgbClr val="7509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F4107752-F1C7-4BDE-BB34-9E76D5336B2D}"/>
              </a:ext>
            </a:extLst>
          </p:cNvPr>
          <p:cNvSpPr txBox="1"/>
          <p:nvPr/>
        </p:nvSpPr>
        <p:spPr>
          <a:xfrm>
            <a:off x="506361" y="1556792"/>
            <a:ext cx="1029714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我们提出了</a:t>
            </a:r>
            <a:r>
              <a:rPr lang="en-US" altLang="zh-CN" sz="2000" dirty="0" err="1"/>
              <a:t>FlashAttention</a:t>
            </a:r>
            <a:r>
              <a:rPr lang="en-US" altLang="zh-CN" sz="2000" dirty="0"/>
              <a:t>,</a:t>
            </a:r>
            <a:r>
              <a:rPr lang="zh-CN" altLang="en-US" sz="2000" dirty="0"/>
              <a:t>一种新的注意力算法。它以很少的内存访问来计算注意力。我们的主要目标是避免将注意力矩阵读入和写出到</a:t>
            </a:r>
            <a:r>
              <a:rPr lang="en-US" altLang="zh-CN" sz="2000" dirty="0"/>
              <a:t>HBM</a:t>
            </a:r>
            <a:r>
              <a:rPr lang="zh-CN" altLang="en-US" sz="2000" dirty="0"/>
              <a:t>。这需要</a:t>
            </a:r>
            <a:r>
              <a:rPr lang="en-US" altLang="zh-CN" sz="2000" dirty="0"/>
              <a:t>:</a:t>
            </a:r>
          </a:p>
          <a:p>
            <a:r>
              <a:rPr lang="en-US" altLang="zh-CN" sz="2000" dirty="0"/>
              <a:t>(1)</a:t>
            </a:r>
            <a:r>
              <a:rPr lang="zh-CN" altLang="en-US" sz="2000" dirty="0"/>
              <a:t>在输入序列很长的时候，</a:t>
            </a:r>
            <a:r>
              <a:rPr lang="en-US" altLang="zh-CN" sz="2000" dirty="0"/>
              <a:t>Q</a:t>
            </a:r>
            <a:r>
              <a:rPr lang="zh-CN" altLang="en-US" sz="2000" dirty="0"/>
              <a:t>和</a:t>
            </a:r>
            <a:r>
              <a:rPr lang="en-US" altLang="zh-CN" sz="2000" dirty="0"/>
              <a:t>K</a:t>
            </a:r>
            <a:r>
              <a:rPr lang="zh-CN" altLang="en-US" sz="2000" dirty="0"/>
              <a:t>的矩阵都很大，通过将分成多个小块并多次遍历输入块。实现了加速得矩阵乘法和内存访问得减少。我们重构了注意力计算</a:t>
            </a:r>
            <a:r>
              <a:rPr lang="en-US" altLang="zh-CN" sz="2000" dirty="0"/>
              <a:t>,</a:t>
            </a:r>
            <a:r>
              <a:rPr lang="zh-CN" altLang="en-US" sz="2000" dirty="0"/>
              <a:t> 将</a:t>
            </a:r>
            <a:r>
              <a:rPr lang="en-US" altLang="zh-CN" sz="2000" dirty="0" err="1"/>
              <a:t>softmax</a:t>
            </a:r>
            <a:r>
              <a:rPr lang="zh-CN" altLang="en-US" sz="2000" dirty="0"/>
              <a:t>操作进行了分块和降维。加速了注意力得计算速度。</a:t>
            </a:r>
            <a:endParaRPr lang="en-US" altLang="zh-CN" sz="2000" dirty="0"/>
          </a:p>
          <a:p>
            <a:pPr marL="457200" indent="-457200">
              <a:buAutoNum type="arabicParenBoth"/>
            </a:pPr>
            <a:endParaRPr lang="en-US" altLang="zh-CN" sz="2000" dirty="0"/>
          </a:p>
          <a:p>
            <a:r>
              <a:rPr lang="en-US" altLang="zh-CN" sz="2000" dirty="0"/>
              <a:t>(2)</a:t>
            </a:r>
            <a:r>
              <a:rPr lang="zh-CN" altLang="en-US" sz="2000" dirty="0"/>
              <a:t>我们将正向传播中 的</a:t>
            </a:r>
            <a:r>
              <a:rPr lang="en-US" altLang="zh-CN" sz="2000" dirty="0" err="1"/>
              <a:t>softmax</a:t>
            </a:r>
            <a:r>
              <a:rPr lang="zh-CN" altLang="en-US" sz="2000" dirty="0"/>
              <a:t>归一化因子存储起来</a:t>
            </a:r>
            <a:r>
              <a:rPr lang="en-US" altLang="zh-CN" sz="2000" dirty="0"/>
              <a:t>,</a:t>
            </a:r>
            <a:r>
              <a:rPr lang="zh-CN" altLang="en-US" sz="2000" dirty="0"/>
              <a:t>以便在反向传播中快速在芯片上重新计算注意力</a:t>
            </a:r>
            <a:r>
              <a:rPr lang="en-US" altLang="zh-CN" sz="2000" dirty="0"/>
              <a:t>,</a:t>
            </a:r>
            <a:r>
              <a:rPr lang="zh-CN" altLang="en-US" sz="2000" dirty="0"/>
              <a:t>这比从</a:t>
            </a:r>
            <a:r>
              <a:rPr lang="en-US" altLang="zh-CN" sz="2000" dirty="0"/>
              <a:t>HBM</a:t>
            </a:r>
            <a:r>
              <a:rPr lang="zh-CN" altLang="en-US" sz="2000" dirty="0"/>
              <a:t>读取中间注意力 矩阵的标准方法更快。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我们使用</a:t>
            </a:r>
            <a:r>
              <a:rPr lang="en-US" altLang="zh-CN" sz="2000" dirty="0"/>
              <a:t>CUDA</a:t>
            </a:r>
            <a:r>
              <a:rPr lang="zh-CN" altLang="en-US" sz="2000" dirty="0"/>
              <a:t>实现了</a:t>
            </a:r>
            <a:r>
              <a:rPr lang="en-US" altLang="zh-CN" sz="2000" dirty="0" err="1"/>
              <a:t>FlashAttention</a:t>
            </a:r>
            <a:r>
              <a:rPr lang="en-US" altLang="zh-CN" sz="2000" dirty="0"/>
              <a:t>,</a:t>
            </a:r>
            <a:r>
              <a:rPr lang="zh-CN" altLang="en-US" sz="2000" dirty="0"/>
              <a:t>以实现对内存访问的精细控制</a:t>
            </a:r>
            <a:r>
              <a:rPr lang="en-US" altLang="zh-CN" sz="2000" dirty="0"/>
              <a:t>,</a:t>
            </a:r>
            <a:r>
              <a:rPr lang="zh-CN" altLang="en-US" sz="2000" dirty="0"/>
              <a:t>并将所有注意力操作融合到一个</a:t>
            </a:r>
            <a:r>
              <a:rPr lang="en-US" altLang="zh-CN" sz="2000" dirty="0"/>
              <a:t>GPU</a:t>
            </a:r>
            <a:r>
              <a:rPr lang="zh-CN" altLang="en-US" sz="2000" dirty="0"/>
              <a:t>内核中。我们的算法运行速度更快</a:t>
            </a:r>
            <a:r>
              <a:rPr lang="en-US" altLang="zh-CN" sz="2000" dirty="0"/>
              <a:t>,</a:t>
            </a:r>
            <a:r>
              <a:rPr lang="zh-CN" altLang="en-US" sz="2000" dirty="0"/>
              <a:t>并且比标准注意力使用更少的内存。由于大幅减少的内存访问量。本文方法的复杂度与序列长度线性相关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F0EC567D-D0A1-4198-A963-DE710BC45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1095120"/>
            <a:ext cx="8719475" cy="4359738"/>
          </a:xfrm>
          <a:prstGeom prst="rect">
            <a:avLst/>
          </a:prstGeom>
        </p:spPr>
      </p:pic>
      <p:grpSp>
        <p:nvGrpSpPr>
          <p:cNvPr id="30" name="组合 29"/>
          <p:cNvGrpSpPr/>
          <p:nvPr/>
        </p:nvGrpSpPr>
        <p:grpSpPr>
          <a:xfrm>
            <a:off x="299356" y="260648"/>
            <a:ext cx="6372708" cy="682262"/>
            <a:chOff x="299356" y="260648"/>
            <a:chExt cx="6372708" cy="682262"/>
          </a:xfrm>
        </p:grpSpPr>
        <p:grpSp>
          <p:nvGrpSpPr>
            <p:cNvPr id="10" name="组合 9"/>
            <p:cNvGrpSpPr/>
            <p:nvPr/>
          </p:nvGrpSpPr>
          <p:grpSpPr>
            <a:xfrm>
              <a:off x="299356" y="260648"/>
              <a:ext cx="684076" cy="682262"/>
              <a:chOff x="637139" y="467280"/>
              <a:chExt cx="684076" cy="6822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7139" y="467280"/>
                <a:ext cx="432048" cy="4320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17159" y="645486"/>
                <a:ext cx="504056" cy="5040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055440" y="899328"/>
              <a:ext cx="561662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C00000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6"/>
            <p:cNvSpPr txBox="1"/>
            <p:nvPr/>
          </p:nvSpPr>
          <p:spPr>
            <a:xfrm>
              <a:off x="1163452" y="260648"/>
              <a:ext cx="2190343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zh-CN" altLang="en-US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注意力计算</a:t>
              </a:r>
              <a:endParaRPr lang="en-US" altLang="zh-CN" sz="3200" b="1" dirty="0">
                <a:solidFill>
                  <a:srgbClr val="7509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D6E375A2-9F8B-417A-8132-9815454C4BCD}"/>
              </a:ext>
            </a:extLst>
          </p:cNvPr>
          <p:cNvSpPr txBox="1"/>
          <p:nvPr/>
        </p:nvSpPr>
        <p:spPr>
          <a:xfrm>
            <a:off x="8760296" y="2403637"/>
            <a:ext cx="3062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attention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的计算方法，是通过矩阵相乘，</a:t>
            </a:r>
            <a:r>
              <a:rPr lang="zh-CN" altLang="en-US" b="0" i="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计算复杂度随着序列长度的平方增长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094275-A9EA-4557-A51B-A3BB9A9BF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687" y="934056"/>
            <a:ext cx="3410236" cy="59211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40AE2E-BE48-4CB8-B592-DC2737728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529" y="1526173"/>
            <a:ext cx="3490551" cy="446411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56B766A-0EB3-4B63-8EB2-556EFCC6F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3752" y="4094357"/>
            <a:ext cx="7560840" cy="261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99356" y="260648"/>
            <a:ext cx="7080991" cy="682262"/>
            <a:chOff x="299356" y="260648"/>
            <a:chExt cx="7080991" cy="682262"/>
          </a:xfrm>
        </p:grpSpPr>
        <p:grpSp>
          <p:nvGrpSpPr>
            <p:cNvPr id="10" name="组合 9"/>
            <p:cNvGrpSpPr/>
            <p:nvPr/>
          </p:nvGrpSpPr>
          <p:grpSpPr>
            <a:xfrm>
              <a:off x="299356" y="260648"/>
              <a:ext cx="684076" cy="682262"/>
              <a:chOff x="637139" y="467280"/>
              <a:chExt cx="684076" cy="6822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7139" y="467280"/>
                <a:ext cx="432048" cy="4320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17159" y="645486"/>
                <a:ext cx="504056" cy="5040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055440" y="899328"/>
              <a:ext cx="561662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C00000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6"/>
            <p:cNvSpPr txBox="1"/>
            <p:nvPr/>
          </p:nvSpPr>
          <p:spPr>
            <a:xfrm>
              <a:off x="1163452" y="260648"/>
              <a:ext cx="6216895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Flash attention </a:t>
              </a:r>
              <a:r>
                <a:rPr lang="zh-CN" altLang="en-US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标准注意力计算</a:t>
              </a:r>
              <a:endParaRPr lang="en-US" altLang="zh-CN" sz="3200" b="1" dirty="0">
                <a:solidFill>
                  <a:srgbClr val="7509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17BBCC2-8D96-4360-9F5F-A3EB9D76FA9C}"/>
              </a:ext>
            </a:extLst>
          </p:cNvPr>
          <p:cNvSpPr txBox="1"/>
          <p:nvPr/>
        </p:nvSpPr>
        <p:spPr>
          <a:xfrm>
            <a:off x="731404" y="1053436"/>
            <a:ext cx="108282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对于英伟达 </a:t>
            </a:r>
            <a:r>
              <a:rPr lang="en-US" altLang="zh-CN" sz="2000" dirty="0"/>
              <a:t>A100 </a:t>
            </a:r>
            <a:r>
              <a:rPr lang="zh-CN" altLang="en-US" sz="2000" dirty="0"/>
              <a:t>来说，每个</a:t>
            </a:r>
            <a:r>
              <a:rPr lang="en-US" altLang="zh-CN" sz="2000" dirty="0"/>
              <a:t>SRAM</a:t>
            </a:r>
            <a:r>
              <a:rPr lang="zh-CN" altLang="en-US" sz="2000" dirty="0"/>
              <a:t>有</a:t>
            </a:r>
            <a:r>
              <a:rPr lang="en-US" altLang="zh-CN" sz="2000" dirty="0"/>
              <a:t>192KB</a:t>
            </a:r>
            <a:r>
              <a:rPr lang="zh-CN" altLang="en-US" sz="2000" dirty="0"/>
              <a:t>。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通常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transformer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的输入中通常</a:t>
            </a:r>
            <a:r>
              <a:rPr lang="en-GB" altLang="zh-CN" sz="2000" b="0" dirty="0">
                <a:effectLst/>
                <a:latin typeface="Consolas" panose="020B0609020204030204" pitchFamily="49" charset="0"/>
              </a:rPr>
              <a:t>N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远大于</a:t>
            </a:r>
            <a:r>
              <a:rPr lang="en-GB" altLang="zh-CN" sz="2000" b="0" dirty="0">
                <a:effectLst/>
                <a:latin typeface="Consolas" panose="020B0609020204030204" pitchFamily="49" charset="0"/>
              </a:rPr>
              <a:t>d(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例如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对于</a:t>
            </a:r>
            <a:r>
              <a:rPr lang="en-GB" altLang="zh-CN" sz="2000" b="0" dirty="0">
                <a:effectLst/>
                <a:latin typeface="Consolas" panose="020B0609020204030204" pitchFamily="49" charset="0"/>
              </a:rPr>
              <a:t>GPT2,N=1024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且</a:t>
            </a:r>
            <a:r>
              <a:rPr lang="en-GB" altLang="zh-CN" sz="2000" b="0" dirty="0">
                <a:effectLst/>
                <a:latin typeface="Consolas" panose="020B0609020204030204" pitchFamily="49" charset="0"/>
              </a:rPr>
              <a:t>d=64) </a:t>
            </a:r>
            <a:r>
              <a:rPr lang="zh-CN" altLang="en-US" sz="2000" dirty="0"/>
              <a:t>假设向量</a:t>
            </a:r>
            <a:r>
              <a:rPr lang="en-US" altLang="zh-CN" sz="2000" dirty="0"/>
              <a:t>Q,K,V</a:t>
            </a:r>
            <a:r>
              <a:rPr lang="zh-CN" altLang="en-US" sz="2000" dirty="0"/>
              <a:t>均为 </a:t>
            </a:r>
            <a:r>
              <a:rPr lang="en-US" altLang="zh-CN" sz="2000" dirty="0"/>
              <a:t>4096 x 64</a:t>
            </a:r>
            <a:r>
              <a:rPr lang="zh-CN" altLang="en-US" sz="2000" dirty="0"/>
              <a:t>，</a:t>
            </a:r>
            <a:r>
              <a:rPr lang="en-US" altLang="zh-CN" sz="2000" dirty="0"/>
              <a:t>4096</a:t>
            </a:r>
            <a:r>
              <a:rPr lang="zh-CN" altLang="en-US" sz="2000" dirty="0"/>
              <a:t>为序列长度，</a:t>
            </a:r>
            <a:r>
              <a:rPr lang="en-US" altLang="zh-CN" sz="2000" dirty="0"/>
              <a:t>64</a:t>
            </a:r>
            <a:r>
              <a:rPr lang="zh-CN" altLang="en-US" sz="2000" dirty="0"/>
              <a:t>为向量长度，每个元素用</a:t>
            </a:r>
            <a:r>
              <a:rPr lang="en-US" altLang="zh-CN" sz="2000" dirty="0"/>
              <a:t>FP16</a:t>
            </a: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字节）存储。 以下是内存占用分析</a:t>
            </a:r>
            <a:endParaRPr lang="en-US" altLang="zh-CN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3FBB8F-D3B4-42E7-B207-7185717FC278}"/>
              </a:ext>
            </a:extLst>
          </p:cNvPr>
          <p:cNvSpPr txBox="1"/>
          <p:nvPr/>
        </p:nvSpPr>
        <p:spPr>
          <a:xfrm>
            <a:off x="731404" y="2002085"/>
            <a:ext cx="111269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0" dirty="0">
                <a:effectLst/>
                <a:latin typeface="Consolas" panose="020B0609020204030204" pitchFamily="49" charset="0"/>
              </a:rPr>
              <a:t>输入矩阵 </a:t>
            </a:r>
            <a:r>
              <a:rPr lang="en-GB" altLang="zh-CN" sz="2000" b="0" dirty="0">
                <a:effectLst/>
                <a:latin typeface="Consolas" panose="020B0609020204030204" pitchFamily="49" charset="0"/>
              </a:rPr>
              <a:t>Q,K,V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每个大小为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4096 X</a:t>
            </a:r>
            <a:r>
              <a:rPr lang="en-GB" altLang="zh-CN" sz="2000" b="0" dirty="0">
                <a:effectLst/>
                <a:latin typeface="Consolas" panose="020B0609020204030204" pitchFamily="49" charset="0"/>
              </a:rPr>
              <a:t> 64 X </a:t>
            </a:r>
            <a:r>
              <a:rPr lang="en-GB" altLang="zh-CN" sz="2000" dirty="0">
                <a:latin typeface="Consolas" panose="020B0609020204030204" pitchFamily="49" charset="0"/>
              </a:rPr>
              <a:t>2</a:t>
            </a:r>
            <a:r>
              <a:rPr lang="en-GB" altLang="zh-CN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字节（</a:t>
            </a:r>
            <a:r>
              <a:rPr lang="en-GB" altLang="zh-CN" sz="2000" b="0" dirty="0">
                <a:effectLst/>
                <a:latin typeface="Consolas" panose="020B0609020204030204" pitchFamily="49" charset="0"/>
              </a:rPr>
              <a:t>FP16</a:t>
            </a:r>
            <a:r>
              <a:rPr lang="zh-CN" altLang="en-GB" sz="2000" b="0" dirty="0">
                <a:effectLst/>
                <a:latin typeface="Consolas" panose="020B0609020204030204" pitchFamily="49" charset="0"/>
              </a:rPr>
              <a:t>）</a:t>
            </a:r>
            <a:r>
              <a:rPr lang="en-GB" altLang="zh-CN" sz="2000" b="0" dirty="0">
                <a:effectLst/>
                <a:latin typeface="Consolas" panose="020B0609020204030204" pitchFamily="49" charset="0"/>
              </a:rPr>
              <a:t>= 0.5</a:t>
            </a:r>
            <a:r>
              <a:rPr lang="en-US" altLang="zh-CN" sz="2000" dirty="0">
                <a:latin typeface="Consolas" panose="020B0609020204030204" pitchFamily="49" charset="0"/>
              </a:rPr>
              <a:t>M</a:t>
            </a:r>
            <a:r>
              <a:rPr lang="zh-CN" altLang="en-US" sz="2000" dirty="0">
                <a:latin typeface="Consolas" panose="020B0609020204030204" pitchFamily="49" charset="0"/>
              </a:rPr>
              <a:t>字节</a:t>
            </a:r>
            <a:r>
              <a:rPr lang="en-US" altLang="zh-CN" sz="2000" dirty="0">
                <a:latin typeface="Consolas" panose="020B0609020204030204" pitchFamily="49" charset="0"/>
              </a:rPr>
              <a:t>(MB)</a:t>
            </a:r>
            <a:r>
              <a:rPr lang="zh-CN" altLang="en-GB" sz="2000" b="0" dirty="0">
                <a:effectLst/>
                <a:latin typeface="Consolas" panose="020B0609020204030204" pitchFamily="49" charset="0"/>
              </a:rPr>
              <a:t>，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总计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1.5 </a:t>
            </a:r>
            <a:r>
              <a:rPr lang="en-GB" altLang="zh-CN" sz="2000" b="0" dirty="0">
                <a:effectLst/>
                <a:latin typeface="Consolas" panose="020B0609020204030204" pitchFamily="49" charset="0"/>
              </a:rPr>
              <a:t>MB</a:t>
            </a:r>
            <a:r>
              <a:rPr lang="zh-CN" altLang="en-GB" sz="2000" b="0" dirty="0">
                <a:effectLst/>
                <a:latin typeface="Consolas" panose="020B0609020204030204" pitchFamily="49" charset="0"/>
              </a:rPr>
              <a:t>。</a:t>
            </a:r>
          </a:p>
          <a:p>
            <a:r>
              <a:rPr lang="en-US" altLang="zh-CN" sz="2000" dirty="0">
                <a:latin typeface="Consolas" panose="020B0609020204030204" pitchFamily="49" charset="0"/>
              </a:rPr>
              <a:t>Q</a:t>
            </a:r>
            <a:r>
              <a:rPr lang="zh-CN" altLang="en-US" sz="2000" dirty="0">
                <a:latin typeface="Consolas" panose="020B0609020204030204" pitchFamily="49" charset="0"/>
              </a:rPr>
              <a:t>与</a:t>
            </a:r>
            <a:r>
              <a:rPr lang="en-US" altLang="zh-CN" sz="2000" dirty="0">
                <a:latin typeface="Consolas" panose="020B0609020204030204" pitchFamily="49" charset="0"/>
              </a:rPr>
              <a:t>K</a:t>
            </a:r>
            <a:r>
              <a:rPr lang="zh-CN" altLang="en-US" sz="2000" dirty="0">
                <a:latin typeface="Consolas" panose="020B0609020204030204" pitchFamily="49" charset="0"/>
              </a:rPr>
              <a:t>相乘产生的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注意力矩阵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S</a:t>
            </a:r>
            <a:r>
              <a:rPr lang="zh-CN" altLang="en-US" sz="2000" dirty="0">
                <a:latin typeface="Consolas" panose="020B0609020204030204" pitchFamily="49" charset="0"/>
              </a:rPr>
              <a:t>大小为</a:t>
            </a:r>
            <a:r>
              <a:rPr lang="en-GB" altLang="zh-CN" sz="2000" b="0" dirty="0">
                <a:effectLst/>
                <a:latin typeface="Consolas" panose="020B0609020204030204" pitchFamily="49" charset="0"/>
              </a:rPr>
              <a:t>4096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x</a:t>
            </a:r>
            <a:r>
              <a:rPr lang="en-GB" altLang="zh-CN" sz="2000" b="0" dirty="0">
                <a:effectLst/>
                <a:latin typeface="Consolas" panose="020B0609020204030204" pitchFamily="49" charset="0"/>
              </a:rPr>
              <a:t> 4096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x </a:t>
            </a:r>
            <a:r>
              <a:rPr lang="en-GB" altLang="zh-CN" sz="2000" dirty="0">
                <a:latin typeface="Consolas" panose="020B0609020204030204" pitchFamily="49" charset="0"/>
              </a:rPr>
              <a:t>4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字节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(</a:t>
            </a:r>
            <a:r>
              <a:rPr lang="en-GB" altLang="zh-CN" sz="2000" b="0" dirty="0">
                <a:effectLst/>
                <a:latin typeface="Consolas" panose="020B0609020204030204" pitchFamily="49" charset="0"/>
              </a:rPr>
              <a:t>FP32</a:t>
            </a:r>
            <a:r>
              <a:rPr lang="en-US" altLang="zh-CN" sz="2000" dirty="0">
                <a:latin typeface="Consolas" panose="020B0609020204030204" pitchFamily="49" charset="0"/>
              </a:rPr>
              <a:t>)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≈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2000" dirty="0">
                <a:latin typeface="Consolas" panose="020B0609020204030204" pitchFamily="49" charset="0"/>
              </a:rPr>
              <a:t>M</a:t>
            </a:r>
            <a:r>
              <a:rPr lang="zh-CN" altLang="en-US" sz="2000" dirty="0">
                <a:latin typeface="Consolas" panose="020B0609020204030204" pitchFamily="49" charset="0"/>
              </a:rPr>
              <a:t>字节</a:t>
            </a:r>
            <a:r>
              <a:rPr lang="en-US" altLang="zh-CN" sz="2000" dirty="0">
                <a:latin typeface="Consolas" panose="020B0609020204030204" pitchFamily="49" charset="0"/>
              </a:rPr>
              <a:t>(MB)</a:t>
            </a:r>
            <a:r>
              <a:rPr lang="zh-CN" altLang="en-US" sz="2000" dirty="0">
                <a:latin typeface="Consolas" panose="020B0609020204030204" pitchFamily="49" charset="0"/>
              </a:rPr>
              <a:t>。</a:t>
            </a:r>
            <a:endParaRPr lang="en-US" altLang="zh-CN" sz="2000" dirty="0">
              <a:latin typeface="Consolas" panose="020B0609020204030204" pitchFamily="49" charset="0"/>
            </a:endParaRPr>
          </a:p>
          <a:p>
            <a:r>
              <a:rPr lang="zh-CN" altLang="en-US" sz="2000" b="0" dirty="0">
                <a:effectLst/>
                <a:latin typeface="Consolas" panose="020B0609020204030204" pitchFamily="49" charset="0"/>
              </a:rPr>
              <a:t>注意力矩阵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S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经过</a:t>
            </a:r>
            <a:r>
              <a:rPr lang="en-GB" altLang="zh-CN" sz="2000" b="0" dirty="0" err="1">
                <a:effectLst/>
                <a:latin typeface="Consolas" panose="020B0609020204030204" pitchFamily="49" charset="0"/>
              </a:rPr>
              <a:t>softmax</a:t>
            </a:r>
            <a:r>
              <a:rPr lang="en-GB" altLang="zh-CN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后的注意力分数矩阵 </a:t>
            </a:r>
            <a:r>
              <a:rPr lang="en-GB" altLang="zh-CN" sz="2000" b="0" dirty="0">
                <a:effectLst/>
                <a:latin typeface="Consolas" panose="020B0609020204030204" pitchFamily="49" charset="0"/>
              </a:rPr>
              <a:t>P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也是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2000" dirty="0">
                <a:latin typeface="Consolas" panose="020B0609020204030204" pitchFamily="49" charset="0"/>
              </a:rPr>
              <a:t> M</a:t>
            </a:r>
            <a:r>
              <a:rPr lang="zh-CN" altLang="en-US" sz="2000" dirty="0">
                <a:latin typeface="Consolas" panose="020B0609020204030204" pitchFamily="49" charset="0"/>
              </a:rPr>
              <a:t>字节</a:t>
            </a:r>
            <a:r>
              <a:rPr lang="en-US" altLang="zh-CN" sz="2000" dirty="0">
                <a:latin typeface="Consolas" panose="020B0609020204030204" pitchFamily="49" charset="0"/>
              </a:rPr>
              <a:t>(MB)</a:t>
            </a:r>
          </a:p>
          <a:p>
            <a:r>
              <a:rPr lang="zh-CN" altLang="en-US" sz="2000" b="0" dirty="0">
                <a:effectLst/>
                <a:latin typeface="Consolas" panose="020B0609020204030204" pitchFamily="49" charset="0"/>
              </a:rPr>
              <a:t>可以看到注意力矩阵 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S 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的大小为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64</a:t>
            </a:r>
            <a:r>
              <a:rPr lang="en-US" altLang="zh-CN" sz="2000" dirty="0">
                <a:latin typeface="Consolas" panose="020B0609020204030204" pitchFamily="49" charset="0"/>
              </a:rPr>
              <a:t> M</a:t>
            </a:r>
            <a:r>
              <a:rPr lang="zh-CN" altLang="en-US" sz="2000" dirty="0">
                <a:latin typeface="Consolas" panose="020B0609020204030204" pitchFamily="49" charset="0"/>
              </a:rPr>
              <a:t>字节</a:t>
            </a:r>
            <a:r>
              <a:rPr lang="en-US" altLang="zh-CN" sz="2000" dirty="0">
                <a:latin typeface="Consolas" panose="020B0609020204030204" pitchFamily="49" charset="0"/>
              </a:rPr>
              <a:t>(MB)</a:t>
            </a:r>
            <a:r>
              <a:rPr lang="zh-CN" altLang="en-US" sz="2000" dirty="0">
                <a:latin typeface="Consolas" panose="020B0609020204030204" pitchFamily="49" charset="0"/>
              </a:rPr>
              <a:t>，</a:t>
            </a:r>
            <a:r>
              <a:rPr lang="zh-CN" altLang="en-US" sz="2000" dirty="0">
                <a:latin typeface="-apple-system"/>
              </a:rPr>
              <a:t>远远大于</a:t>
            </a:r>
            <a:r>
              <a:rPr lang="zh-CN" altLang="en-US" sz="2000" b="0" i="0" dirty="0">
                <a:effectLst/>
                <a:latin typeface="-apple-system"/>
              </a:rPr>
              <a:t> </a:t>
            </a:r>
            <a:r>
              <a:rPr lang="en-US" altLang="zh-CN" sz="2000" b="0" i="0" dirty="0">
                <a:effectLst/>
                <a:latin typeface="-apple-system"/>
              </a:rPr>
              <a:t>SRAM</a:t>
            </a:r>
            <a:r>
              <a:rPr lang="zh-CN" altLang="en-US" sz="2000" b="0" i="0" dirty="0">
                <a:effectLst/>
                <a:latin typeface="-apple-system"/>
              </a:rPr>
              <a:t>的大小</a:t>
            </a:r>
            <a:r>
              <a:rPr lang="en-US" altLang="zh-CN" sz="2000" b="0" i="0" dirty="0">
                <a:effectLst/>
                <a:latin typeface="-apple-system"/>
              </a:rPr>
              <a:t>192KB</a:t>
            </a:r>
            <a:r>
              <a:rPr lang="zh-CN" altLang="en-US" sz="2000" b="0" i="0" dirty="0">
                <a:effectLst/>
                <a:latin typeface="-apple-system"/>
              </a:rPr>
              <a:t>，所以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注意力矩阵</a:t>
            </a:r>
            <a:r>
              <a:rPr lang="en-US" altLang="zh-CN" sz="2000" b="0" dirty="0">
                <a:effectLst/>
                <a:latin typeface="Consolas" panose="020B0609020204030204" pitchFamily="49" charset="0"/>
              </a:rPr>
              <a:t>S</a:t>
            </a:r>
            <a:r>
              <a:rPr lang="zh-CN" altLang="en-US" sz="2000" b="0" dirty="0">
                <a:effectLst/>
                <a:latin typeface="Consolas" panose="020B0609020204030204" pitchFamily="49" charset="0"/>
              </a:rPr>
              <a:t>不能存储在</a:t>
            </a:r>
            <a:r>
              <a:rPr lang="en-US" altLang="zh-CN" sz="2000" b="0" i="0" dirty="0">
                <a:effectLst/>
                <a:latin typeface="-apple-system"/>
              </a:rPr>
              <a:t>SRAM</a:t>
            </a:r>
            <a:r>
              <a:rPr lang="zh-CN" altLang="en-US" sz="2000" b="0" i="0" dirty="0">
                <a:effectLst/>
                <a:latin typeface="-apple-system"/>
              </a:rPr>
              <a:t>里面，而只能搬运到</a:t>
            </a:r>
            <a:r>
              <a:rPr lang="en-US" altLang="zh-CN" sz="2000" b="0" i="0" dirty="0">
                <a:effectLst/>
                <a:latin typeface="-apple-system"/>
              </a:rPr>
              <a:t>global memory(</a:t>
            </a:r>
            <a:r>
              <a:rPr lang="zh-CN" altLang="en-US" sz="2000" b="0" i="0" dirty="0">
                <a:effectLst/>
                <a:latin typeface="-apple-system"/>
              </a:rPr>
              <a:t>显存有</a:t>
            </a:r>
            <a:r>
              <a:rPr lang="en-US" altLang="zh-CN" sz="2000" b="0" i="0" dirty="0">
                <a:effectLst/>
                <a:latin typeface="-apple-system"/>
              </a:rPr>
              <a:t>40G)</a:t>
            </a:r>
            <a:r>
              <a:rPr lang="zh-CN" altLang="en-US" sz="2000" b="0" i="0" dirty="0">
                <a:effectLst/>
                <a:latin typeface="-apple-system"/>
              </a:rPr>
              <a:t>中</a:t>
            </a:r>
            <a:r>
              <a:rPr lang="zh-CN" altLang="en-US" sz="2000" dirty="0">
                <a:latin typeface="-apple-system"/>
              </a:rPr>
              <a:t>，而在计算</a:t>
            </a:r>
            <a:r>
              <a:rPr lang="en-US" altLang="zh-CN" sz="2000" dirty="0" err="1">
                <a:latin typeface="-apple-system"/>
              </a:rPr>
              <a:t>softmax</a:t>
            </a:r>
            <a:r>
              <a:rPr lang="zh-CN" altLang="en-US" sz="2000" dirty="0">
                <a:latin typeface="-apple-system"/>
              </a:rPr>
              <a:t>时，又要从显存中搬运数据到</a:t>
            </a:r>
            <a:r>
              <a:rPr lang="en-US" altLang="zh-CN" sz="2000" dirty="0">
                <a:latin typeface="-apple-system"/>
              </a:rPr>
              <a:t>SRAM</a:t>
            </a:r>
            <a:r>
              <a:rPr lang="zh-CN" altLang="en-US" sz="2000" dirty="0">
                <a:latin typeface="-apple-system"/>
              </a:rPr>
              <a:t>中参与计算。而</a:t>
            </a:r>
            <a:r>
              <a:rPr lang="en-US" altLang="zh-CN" sz="2000" b="0" i="0" dirty="0">
                <a:effectLst/>
                <a:latin typeface="-apple-system"/>
              </a:rPr>
              <a:t>global memory</a:t>
            </a:r>
            <a:r>
              <a:rPr lang="zh-CN" altLang="en-US" sz="2000" b="0" i="0" dirty="0">
                <a:effectLst/>
                <a:latin typeface="-apple-system"/>
              </a:rPr>
              <a:t>的数据传输速率是</a:t>
            </a:r>
            <a:r>
              <a:rPr lang="en-US" altLang="zh-CN" sz="2000" b="0" i="0" dirty="0">
                <a:effectLst/>
                <a:latin typeface="-apple-system"/>
              </a:rPr>
              <a:t>SRAM</a:t>
            </a:r>
            <a:r>
              <a:rPr lang="zh-CN" altLang="en-US" sz="2000" b="0" i="0" dirty="0">
                <a:effectLst/>
                <a:latin typeface="-apple-system"/>
              </a:rPr>
              <a:t>的十分之一，所以这就造成了大量的时间浪费在数据的搬运和内存的读写中，从而降低了计算效率。</a:t>
            </a:r>
            <a:endParaRPr lang="en-US" altLang="zh-CN" sz="2000" b="0" dirty="0">
              <a:effectLst/>
              <a:latin typeface="Consolas" panose="020B0609020204030204" pitchFamily="49" charset="0"/>
            </a:endParaRPr>
          </a:p>
          <a:p>
            <a:endParaRPr lang="zh-CN" altLang="en-GB" sz="2000" b="0" dirty="0">
              <a:effectLst/>
              <a:latin typeface="Consolas" panose="020B0609020204030204" pitchFamily="49" charset="0"/>
            </a:endParaRPr>
          </a:p>
          <a:p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C7111D-3D3F-4649-981B-526C66B22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293096"/>
            <a:ext cx="8424936" cy="202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937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/>
        </p:nvGrpSpPr>
        <p:grpSpPr>
          <a:xfrm>
            <a:off x="299356" y="260648"/>
            <a:ext cx="6372708" cy="682262"/>
            <a:chOff x="299356" y="260648"/>
            <a:chExt cx="6372708" cy="682262"/>
          </a:xfrm>
        </p:grpSpPr>
        <p:grpSp>
          <p:nvGrpSpPr>
            <p:cNvPr id="10" name="组合 9"/>
            <p:cNvGrpSpPr/>
            <p:nvPr/>
          </p:nvGrpSpPr>
          <p:grpSpPr>
            <a:xfrm>
              <a:off x="299356" y="260648"/>
              <a:ext cx="684076" cy="682262"/>
              <a:chOff x="637139" y="467280"/>
              <a:chExt cx="684076" cy="682262"/>
            </a:xfrm>
          </p:grpSpPr>
          <p:sp>
            <p:nvSpPr>
              <p:cNvPr id="9" name="矩形 8"/>
              <p:cNvSpPr/>
              <p:nvPr/>
            </p:nvSpPr>
            <p:spPr>
              <a:xfrm>
                <a:off x="637139" y="467280"/>
                <a:ext cx="432048" cy="432048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817159" y="645486"/>
                <a:ext cx="504056" cy="50405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1055440" y="899328"/>
              <a:ext cx="5616624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C00000"/>
                  </a:gs>
                  <a:gs pos="100000">
                    <a:schemeClr val="accent2">
                      <a:lumMod val="40000"/>
                      <a:lumOff val="6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36"/>
            <p:cNvSpPr txBox="1"/>
            <p:nvPr/>
          </p:nvSpPr>
          <p:spPr>
            <a:xfrm>
              <a:off x="1163452" y="260648"/>
              <a:ext cx="4985788" cy="561692"/>
            </a:xfrm>
            <a:prstGeom prst="rect">
              <a:avLst/>
            </a:prstGeom>
            <a:noFill/>
          </p:spPr>
          <p:txBody>
            <a:bodyPr wrap="none" lIns="68580" tIns="34290" rIns="68580" bIns="34290" rtlCol="0">
              <a:spAutoFit/>
            </a:bodyPr>
            <a:lstStyle/>
            <a:p>
              <a:pPr lvl="0" algn="l">
                <a:buClrTx/>
                <a:buSzTx/>
                <a:buFontTx/>
              </a:pPr>
              <a:r>
                <a:rPr lang="en-US" altLang="zh-CN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Flash attention </a:t>
              </a:r>
              <a:r>
                <a:rPr lang="zh-CN" altLang="en-US" sz="3200" b="1" dirty="0">
                  <a:solidFill>
                    <a:srgbClr val="75090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lt"/>
                </a:rPr>
                <a:t>分块乘法</a:t>
              </a:r>
              <a:endParaRPr lang="en-US" altLang="zh-CN" sz="3200" b="1" dirty="0">
                <a:solidFill>
                  <a:srgbClr val="75090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10635827" y="6428534"/>
            <a:ext cx="11865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JUNE 18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srgbClr val="D2D2D2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th</a:t>
            </a:r>
            <a:endParaRPr kumimoji="0" lang="zh-CN" altLang="en-US" sz="2000" b="1" i="0" u="none" strike="noStrike" kern="1200" cap="none" spc="0" normalizeH="0" baseline="30000" noProof="0" dirty="0">
              <a:ln>
                <a:noFill/>
              </a:ln>
              <a:solidFill>
                <a:srgbClr val="D2D2D2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17BBCC2-8D96-4360-9F5F-A3EB9D76FA9C}"/>
              </a:ext>
            </a:extLst>
          </p:cNvPr>
          <p:cNvSpPr txBox="1"/>
          <p:nvPr/>
        </p:nvSpPr>
        <p:spPr>
          <a:xfrm>
            <a:off x="731404" y="1053436"/>
            <a:ext cx="10828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对于英伟达 </a:t>
            </a:r>
            <a:r>
              <a:rPr lang="en-US" altLang="zh-CN" sz="2400" dirty="0"/>
              <a:t>A100 </a:t>
            </a:r>
            <a:r>
              <a:rPr lang="zh-CN" altLang="en-US" sz="2400" dirty="0"/>
              <a:t>来说，每个</a:t>
            </a:r>
            <a:r>
              <a:rPr lang="en-US" altLang="zh-CN" sz="2400" dirty="0"/>
              <a:t>SRAM</a:t>
            </a:r>
            <a:r>
              <a:rPr lang="zh-CN" altLang="en-US" sz="2400" dirty="0"/>
              <a:t>有</a:t>
            </a:r>
            <a:r>
              <a:rPr lang="en-US" altLang="zh-CN" sz="2400" dirty="0"/>
              <a:t>192KB</a:t>
            </a:r>
            <a:r>
              <a:rPr lang="zh-CN" altLang="en-US" sz="2400" dirty="0"/>
              <a:t>。假设向量</a:t>
            </a:r>
            <a:r>
              <a:rPr lang="en-US" altLang="zh-CN" sz="2400" dirty="0"/>
              <a:t>Q,K,V</a:t>
            </a:r>
            <a:r>
              <a:rPr lang="zh-CN" altLang="en-US" sz="2400" dirty="0"/>
              <a:t>均为 </a:t>
            </a:r>
            <a:r>
              <a:rPr lang="en-US" altLang="zh-CN" sz="2400" dirty="0"/>
              <a:t>4096 x 64</a:t>
            </a:r>
            <a:r>
              <a:rPr lang="zh-CN" altLang="en-US" sz="2400" dirty="0"/>
              <a:t>，</a:t>
            </a:r>
            <a:r>
              <a:rPr lang="en-US" altLang="zh-CN" sz="2400" dirty="0"/>
              <a:t>4096</a:t>
            </a:r>
            <a:r>
              <a:rPr lang="zh-CN" altLang="en-US" sz="2400" dirty="0"/>
              <a:t>为序列长度，</a:t>
            </a:r>
            <a:r>
              <a:rPr lang="en-US" altLang="zh-CN" sz="2400" dirty="0"/>
              <a:t>64</a:t>
            </a:r>
            <a:r>
              <a:rPr lang="zh-CN" altLang="en-US" sz="2400" dirty="0"/>
              <a:t>为向量长度，每个元素用</a:t>
            </a:r>
            <a:r>
              <a:rPr lang="en-US" altLang="zh-CN" sz="2400" dirty="0"/>
              <a:t>FP16</a:t>
            </a: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字节）存储。 以下是对矩阵分块后的内存占用分析</a:t>
            </a:r>
            <a:endParaRPr lang="en-US" altLang="zh-CN" sz="2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3FBB8F-D3B4-42E7-B207-7185717FC278}"/>
              </a:ext>
            </a:extLst>
          </p:cNvPr>
          <p:cNvSpPr txBox="1"/>
          <p:nvPr/>
        </p:nvSpPr>
        <p:spPr>
          <a:xfrm>
            <a:off x="736719" y="2407872"/>
            <a:ext cx="1112697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Helvetica" panose="020B0604020202020204" pitchFamily="34" charset="0"/>
              </a:rPr>
              <a:t>对序列长度每</a:t>
            </a:r>
            <a:r>
              <a:rPr lang="en-US" altLang="zh-CN" sz="2400" dirty="0">
                <a:latin typeface="Helvetica" panose="020B0604020202020204" pitchFamily="34" charset="0"/>
              </a:rPr>
              <a:t>128</a:t>
            </a:r>
            <a:r>
              <a:rPr lang="zh-CN" altLang="en-US" sz="2400" dirty="0">
                <a:latin typeface="Helvetica" panose="020B0604020202020204" pitchFamily="34" charset="0"/>
              </a:rPr>
              <a:t>分为一块进行分块，</a:t>
            </a:r>
            <a:r>
              <a:rPr lang="zh-CN" altLang="en-US" sz="2400" b="0" i="0" dirty="0">
                <a:effectLst/>
                <a:latin typeface="Helvetica" panose="020B0604020202020204" pitchFamily="34" charset="0"/>
              </a:rPr>
              <a:t>每一个小块的大小为 </a:t>
            </a:r>
            <a:r>
              <a:rPr lang="en-US" altLang="zh-CN" sz="2400" b="0" i="0" dirty="0">
                <a:effectLst/>
                <a:latin typeface="Helvetica" panose="020B0604020202020204" pitchFamily="34" charset="0"/>
              </a:rPr>
              <a:t>128 x 64</a:t>
            </a:r>
            <a:r>
              <a:rPr lang="zh-CN" altLang="en-US" sz="2400" b="0" i="0" dirty="0">
                <a:effectLst/>
                <a:latin typeface="Helvetica" panose="020B0604020202020204" pitchFamily="34" charset="0"/>
              </a:rPr>
              <a:t>，</a:t>
            </a:r>
            <a:r>
              <a:rPr lang="en-US" altLang="zh-CN" sz="2400" b="0" i="0" dirty="0">
                <a:effectLst/>
                <a:latin typeface="Helvetica" panose="020B0604020202020204" pitchFamily="34" charset="0"/>
              </a:rPr>
              <a:t> Q,K</a:t>
            </a:r>
            <a:r>
              <a:rPr lang="en-US" altLang="zh-CN" sz="2400" dirty="0">
                <a:latin typeface="Helvetica" panose="020B0604020202020204" pitchFamily="34" charset="0"/>
              </a:rPr>
              <a:t>,V</a:t>
            </a:r>
            <a:r>
              <a:rPr lang="zh-CN" altLang="en-US" sz="2400" dirty="0">
                <a:latin typeface="Helvetica" panose="020B0604020202020204" pitchFamily="34" charset="0"/>
              </a:rPr>
              <a:t>分别都有</a:t>
            </a:r>
            <a:r>
              <a:rPr lang="en-US" altLang="zh-CN" sz="2400" b="0" i="0" dirty="0">
                <a:effectLst/>
                <a:latin typeface="Helvetica" panose="020B0604020202020204" pitchFamily="34" charset="0"/>
              </a:rPr>
              <a:t>32</a:t>
            </a:r>
            <a:r>
              <a:rPr lang="zh-CN" altLang="en-US" sz="2400" b="0" i="0" dirty="0">
                <a:effectLst/>
                <a:latin typeface="Helvetica" panose="020B0604020202020204" pitchFamily="34" charset="0"/>
              </a:rPr>
              <a:t>块。具体地分块如下。</a:t>
            </a:r>
            <a:r>
              <a:rPr lang="zh-CN" altLang="en-US" sz="2400" b="0" i="0" dirty="0">
                <a:effectLst/>
                <a:latin typeface="-apple-system"/>
              </a:rPr>
              <a:t>每个小块：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latin typeface="KaTeX_Main"/>
              </a:rPr>
              <a:t>Qi</a:t>
            </a:r>
            <a:r>
              <a:rPr lang="zh-CN" altLang="en-US" sz="2400" b="0" i="0" dirty="0">
                <a:effectLst/>
                <a:latin typeface="KaTeX_Main"/>
              </a:rPr>
              <a:t>​</a:t>
            </a:r>
            <a:r>
              <a:rPr lang="en-US" altLang="zh-CN" sz="2400" b="0" i="0" dirty="0">
                <a:effectLst/>
                <a:latin typeface="-apple-system"/>
              </a:rPr>
              <a:t>: </a:t>
            </a:r>
            <a:r>
              <a:rPr lang="en-US" altLang="zh-CN" sz="2400" b="0" i="0" dirty="0">
                <a:effectLst/>
                <a:latin typeface="KaTeX_Main"/>
              </a:rPr>
              <a:t>128×64×2</a:t>
            </a:r>
            <a:r>
              <a:rPr lang="zh-CN" altLang="en-US" sz="2400" b="0" i="0" dirty="0">
                <a:effectLst/>
                <a:latin typeface="-apple-system"/>
              </a:rPr>
              <a:t> 字节（</a:t>
            </a:r>
            <a:r>
              <a:rPr lang="en-US" altLang="zh-CN" sz="2400" b="0" i="0" dirty="0">
                <a:effectLst/>
                <a:latin typeface="-apple-system"/>
              </a:rPr>
              <a:t>FP16</a:t>
            </a:r>
            <a:r>
              <a:rPr lang="zh-CN" altLang="en-US" sz="2400" b="0" i="0" dirty="0">
                <a:effectLst/>
                <a:latin typeface="-apple-system"/>
              </a:rPr>
              <a:t>）</a:t>
            </a:r>
            <a:r>
              <a:rPr lang="en-US" altLang="zh-CN" sz="2400" b="0" i="0" dirty="0">
                <a:effectLst/>
                <a:latin typeface="-apple-system"/>
              </a:rPr>
              <a:t>= 16KB</a:t>
            </a:r>
            <a:r>
              <a:rPr lang="zh-CN" altLang="en-US" sz="2400" b="0" i="0" dirty="0">
                <a:effectLst/>
                <a:latin typeface="-apple-system"/>
              </a:rPr>
              <a:t>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400" b="0" i="0" dirty="0" err="1">
                <a:effectLst/>
                <a:latin typeface="KaTeX_Main"/>
              </a:rPr>
              <a:t>Kj</a:t>
            </a:r>
            <a:r>
              <a:rPr lang="zh-CN" altLang="en-US" sz="2400" b="0" i="0" dirty="0">
                <a:effectLst/>
                <a:latin typeface="KaTeX_Main"/>
              </a:rPr>
              <a:t>​</a:t>
            </a:r>
            <a:r>
              <a:rPr lang="en-US" altLang="zh-CN" sz="2400" b="0" i="0" dirty="0">
                <a:effectLst/>
                <a:latin typeface="-apple-system"/>
              </a:rPr>
              <a:t>: </a:t>
            </a:r>
            <a:r>
              <a:rPr lang="en-US" altLang="zh-CN" sz="2400" b="0" i="0" dirty="0">
                <a:effectLst/>
                <a:latin typeface="KaTeX_Main"/>
              </a:rPr>
              <a:t>64×128×2</a:t>
            </a:r>
            <a:r>
              <a:rPr lang="zh-CN" altLang="en-US" sz="2400" b="0" i="0" dirty="0">
                <a:effectLst/>
                <a:latin typeface="-apple-system"/>
              </a:rPr>
              <a:t> 字节 </a:t>
            </a:r>
            <a:r>
              <a:rPr lang="en-US" altLang="zh-CN" sz="2400" b="0" i="0" dirty="0">
                <a:effectLst/>
                <a:latin typeface="-apple-system"/>
              </a:rPr>
              <a:t>= 16KB</a:t>
            </a:r>
            <a:r>
              <a:rPr lang="zh-CN" altLang="en-US" sz="2400" b="0" i="0" dirty="0">
                <a:effectLst/>
                <a:latin typeface="-apple-system"/>
              </a:rPr>
              <a:t>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400" b="0" i="0" dirty="0" err="1">
                <a:effectLst/>
                <a:latin typeface="KaTeX_Main"/>
              </a:rPr>
              <a:t>Vj</a:t>
            </a:r>
            <a:r>
              <a:rPr lang="zh-CN" altLang="en-US" sz="2400" b="0" i="0" dirty="0">
                <a:effectLst/>
                <a:latin typeface="KaTeX_Main"/>
              </a:rPr>
              <a:t>​</a:t>
            </a:r>
            <a:r>
              <a:rPr lang="en-US" altLang="zh-CN" sz="2400" b="0" i="0" dirty="0">
                <a:effectLst/>
                <a:latin typeface="-apple-system"/>
              </a:rPr>
              <a:t>: </a:t>
            </a:r>
            <a:r>
              <a:rPr lang="en-US" altLang="zh-CN" sz="2400" b="0" i="0" dirty="0">
                <a:effectLst/>
                <a:latin typeface="KaTeX_Main"/>
              </a:rPr>
              <a:t>64×128×2</a:t>
            </a:r>
            <a:r>
              <a:rPr lang="zh-CN" altLang="en-US" sz="2400" b="0" i="0" dirty="0">
                <a:effectLst/>
                <a:latin typeface="-apple-system"/>
              </a:rPr>
              <a:t>字节 </a:t>
            </a:r>
            <a:r>
              <a:rPr lang="en-US" altLang="zh-CN" sz="2400" b="0" i="0" dirty="0">
                <a:effectLst/>
                <a:latin typeface="-apple-system"/>
              </a:rPr>
              <a:t>= 16KB</a:t>
            </a:r>
            <a:r>
              <a:rPr lang="zh-CN" altLang="en-US" sz="2400" b="0" i="0" dirty="0">
                <a:effectLst/>
                <a:latin typeface="-apple-system"/>
              </a:rPr>
              <a:t>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zh-CN" sz="2400" b="0" i="0" dirty="0" err="1">
                <a:effectLst/>
                <a:latin typeface="KaTeX_Main"/>
              </a:rPr>
              <a:t>Sij</a:t>
            </a:r>
            <a:r>
              <a:rPr lang="zh-CN" altLang="en-US" sz="2400" b="0" i="0" dirty="0">
                <a:effectLst/>
                <a:latin typeface="KaTeX_Main"/>
              </a:rPr>
              <a:t>​</a:t>
            </a:r>
            <a:r>
              <a:rPr lang="en-US" altLang="zh-CN" sz="2400" b="0" i="0" dirty="0">
                <a:effectLst/>
                <a:latin typeface="-apple-system"/>
              </a:rPr>
              <a:t>: </a:t>
            </a:r>
            <a:r>
              <a:rPr lang="en-US" altLang="zh-CN" sz="2400" b="0" i="0" dirty="0">
                <a:effectLst/>
                <a:latin typeface="KaTeX_Main"/>
              </a:rPr>
              <a:t>128×128×4</a:t>
            </a:r>
            <a:r>
              <a:rPr lang="zh-CN" altLang="en-US" sz="2400" b="0" i="0" dirty="0">
                <a:effectLst/>
                <a:latin typeface="-apple-system"/>
              </a:rPr>
              <a:t> 字节（</a:t>
            </a:r>
            <a:r>
              <a:rPr lang="en-US" altLang="zh-CN" sz="2400" b="0" i="0" dirty="0">
                <a:effectLst/>
                <a:latin typeface="-apple-system"/>
              </a:rPr>
              <a:t>FP32</a:t>
            </a:r>
            <a:r>
              <a:rPr lang="zh-CN" altLang="en-US" sz="2400" b="0" i="0" dirty="0">
                <a:effectLst/>
                <a:latin typeface="-apple-system"/>
              </a:rPr>
              <a:t>，矩阵乘法中间结果）</a:t>
            </a:r>
            <a:r>
              <a:rPr lang="en-US" altLang="zh-CN" sz="2400" b="0" i="0" dirty="0">
                <a:effectLst/>
                <a:latin typeface="-apple-system"/>
              </a:rPr>
              <a:t>= 64KB</a:t>
            </a:r>
            <a:r>
              <a:rPr lang="zh-CN" altLang="en-US" sz="2400" b="0" i="0" dirty="0">
                <a:effectLst/>
                <a:latin typeface="-apple-system"/>
              </a:rPr>
              <a:t>。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CN" altLang="en-US" sz="2400" b="0" i="0" dirty="0">
                <a:effectLst/>
                <a:latin typeface="-apple-system"/>
              </a:rPr>
              <a:t>总计：</a:t>
            </a:r>
            <a:r>
              <a:rPr lang="en-US" altLang="zh-CN" sz="2400" b="0" i="0" dirty="0">
                <a:effectLst/>
                <a:latin typeface="-apple-system"/>
              </a:rPr>
              <a:t>16 + 16 + 16 + 64 = 112KB</a:t>
            </a:r>
            <a:r>
              <a:rPr lang="zh-CN" altLang="en-US" sz="2400" b="0" i="0" dirty="0">
                <a:effectLst/>
                <a:latin typeface="-apple-system"/>
              </a:rPr>
              <a:t>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effectLst/>
                <a:latin typeface="-apple-system"/>
              </a:rPr>
              <a:t>A100 </a:t>
            </a:r>
            <a:r>
              <a:rPr lang="zh-CN" altLang="en-US" sz="2400" b="0" i="0" dirty="0">
                <a:effectLst/>
                <a:latin typeface="-apple-system"/>
              </a:rPr>
              <a:t>每个 </a:t>
            </a:r>
            <a:r>
              <a:rPr lang="en-US" altLang="zh-CN" sz="2400" b="0" i="0" dirty="0">
                <a:effectLst/>
                <a:latin typeface="-apple-system"/>
              </a:rPr>
              <a:t>SM </a:t>
            </a:r>
            <a:r>
              <a:rPr lang="zh-CN" altLang="en-US" sz="2400" b="0" i="0" dirty="0">
                <a:effectLst/>
                <a:latin typeface="-apple-system"/>
              </a:rPr>
              <a:t>的共享内存为 </a:t>
            </a:r>
            <a:r>
              <a:rPr lang="en-US" altLang="zh-CN" sz="2400" b="0" i="0" dirty="0">
                <a:effectLst/>
                <a:latin typeface="-apple-system"/>
              </a:rPr>
              <a:t>192KB</a:t>
            </a:r>
            <a:r>
              <a:rPr lang="zh-CN" altLang="en-US" sz="2400" b="0" i="0" dirty="0">
                <a:effectLst/>
                <a:latin typeface="-apple-system"/>
              </a:rPr>
              <a:t>，</a:t>
            </a:r>
            <a:r>
              <a:rPr lang="en-US" altLang="zh-CN" sz="2400" b="0" i="0" dirty="0">
                <a:effectLst/>
                <a:latin typeface="-apple-system"/>
              </a:rPr>
              <a:t>112KB </a:t>
            </a:r>
            <a:r>
              <a:rPr lang="zh-CN" altLang="en-US" sz="2400" b="0" i="0" dirty="0">
                <a:effectLst/>
                <a:latin typeface="-apple-system"/>
              </a:rPr>
              <a:t>轻松容纳。所以分块后的矩阵就可以直接在</a:t>
            </a:r>
            <a:r>
              <a:rPr lang="en-US" altLang="zh-CN" sz="2400" b="0" i="0" dirty="0">
                <a:effectLst/>
                <a:latin typeface="-apple-system"/>
              </a:rPr>
              <a:t>SRAM</a:t>
            </a:r>
            <a:r>
              <a:rPr lang="zh-CN" altLang="en-US" sz="2400" b="0" i="0" dirty="0">
                <a:effectLst/>
                <a:latin typeface="-apple-system"/>
              </a:rPr>
              <a:t>中进行计算，而不需要搬运到</a:t>
            </a:r>
            <a:r>
              <a:rPr lang="en-US" altLang="zh-CN" sz="2400" b="0" i="0" dirty="0">
                <a:effectLst/>
                <a:latin typeface="-apple-system"/>
              </a:rPr>
              <a:t>global memory </a:t>
            </a:r>
            <a:r>
              <a:rPr lang="zh-CN" altLang="en-US" sz="2400" dirty="0">
                <a:latin typeface="-apple-system"/>
              </a:rPr>
              <a:t>。</a:t>
            </a:r>
            <a:r>
              <a:rPr lang="zh-CN" altLang="en-US" sz="2400" b="0" i="0" dirty="0">
                <a:effectLst/>
                <a:latin typeface="-apple-system"/>
              </a:rPr>
              <a:t> </a:t>
            </a:r>
            <a:r>
              <a:rPr lang="en-US" altLang="zh-CN" sz="2400" b="0" i="0" dirty="0">
                <a:effectLst/>
                <a:latin typeface="-apple-system"/>
              </a:rPr>
              <a:t>SRAM </a:t>
            </a:r>
            <a:r>
              <a:rPr lang="zh-CN" altLang="en-US" sz="2400" b="0" i="0" dirty="0">
                <a:effectLst/>
                <a:latin typeface="-apple-system"/>
              </a:rPr>
              <a:t>中的内存访问速度很快，所以矩阵分块乘法可以减少内存的访问，加速计算速度。</a:t>
            </a:r>
          </a:p>
          <a:p>
            <a:endParaRPr lang="zh-CN" altLang="en-GB" sz="2000" b="0" dirty="0">
              <a:effectLst/>
              <a:latin typeface="Consolas" panose="020B0609020204030204" pitchFamily="49" charset="0"/>
            </a:endParaRPr>
          </a:p>
          <a:p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5701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3533e0e-8974-4c95-89b4-556a61793c5d"/>
  <p:tag name="COMMONDATA" val="eyJoZGlkIjoiMDBjYjZkM2JiMDIyNWI5ZmJkYjczYmYxMWRlYmM0Yj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4.66960629921255,&quot;left&quot;:190.1999212598425,&quot;top&quot;:265.58228346456696,&quot;width&quot;:665.806614173228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4.66960629921255,&quot;left&quot;:190.1999212598425,&quot;top&quot;:265.58228346456696,&quot;width&quot;:665.8066141732284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4.66960629921255,&quot;left&quot;:190.1999212598425,&quot;top&quot;:265.58228346456696,&quot;width&quot;:665.8066141732284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4.66960629921255,&quot;left&quot;:190.1999212598425,&quot;top&quot;:265.58228346456696,&quot;width&quot;:665.8066141732284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4.66960629921255,&quot;left&quot;:190.1999212598425,&quot;top&quot;:265.58228346456696,&quot;width&quot;:665.8066141732284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4.66960629921255,&quot;left&quot;:190.1999212598425,&quot;top&quot;:265.58228346456696,&quot;width&quot;:665.8066141732284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4.66960629921255,&quot;left&quot;:190.1999212598425,&quot;top&quot;:265.58228346456696,&quot;width&quot;:665.8066141732284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4.66960629921255,&quot;left&quot;:190.1999212598425,&quot;top&quot;:265.58228346456696,&quot;width&quot;:665.8066141732284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44.66960629921255,&quot;left&quot;:190.1999212598425,&quot;top&quot;:265.58228346456696,&quot;width&quot;:665.806614173228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2199</Words>
  <Application>Microsoft Office PowerPoint</Application>
  <PresentationFormat>宽屏</PresentationFormat>
  <Paragraphs>122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-apple-system</vt:lpstr>
      <vt:lpstr>KaTeX_Main</vt:lpstr>
      <vt:lpstr>华文行楷</vt:lpstr>
      <vt:lpstr>宋体</vt:lpstr>
      <vt:lpstr>微软雅黑</vt:lpstr>
      <vt:lpstr>等线</vt:lpstr>
      <vt:lpstr>黑体</vt:lpstr>
      <vt:lpstr>Arial</vt:lpstr>
      <vt:lpstr>Calibri</vt:lpstr>
      <vt:lpstr>Cambria Math</vt:lpstr>
      <vt:lpstr>Consolas</vt:lpstr>
      <vt:lpstr>Helvetica</vt:lpstr>
      <vt:lpstr>Impact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1842033982 1842033982</cp:lastModifiedBy>
  <cp:revision>323</cp:revision>
  <dcterms:created xsi:type="dcterms:W3CDTF">2018-11-26T00:51:00Z</dcterms:created>
  <dcterms:modified xsi:type="dcterms:W3CDTF">2025-04-16T11:41:29Z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8DA0954AA30948F2ABAFBF7925F61F01_12</vt:lpwstr>
  </property>
  <property fmtid="{D5CDD505-2E9C-101B-9397-08002B2CF9AE}" pid="3" name="KSOProductBuildVer">
    <vt:lpwstr>2052-12.1.0.16729</vt:lpwstr>
  </property>
</Properties>
</file>