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37FF-A4C9-405A-893A-4B7FF2CFDF6B}" v="307" dt="2021-02-27T11:26:58.563"/>
    <p1510:client id="{EDFA2B87-5E09-4776-969F-63FB0A0586BE}" v="129" dt="2021-02-25T12:50:00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61759" autoAdjust="0"/>
  </p:normalViewPr>
  <p:slideViewPr>
    <p:cSldViewPr snapToGrid="0">
      <p:cViewPr varScale="1">
        <p:scale>
          <a:sx n="160" d="100"/>
          <a:sy n="16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uad" clId="Web-{4B9B37FF-A4C9-405A-893A-4B7FF2CFDF6B}"/>
    <pc:docChg chg="modSld">
      <pc:chgData name="Tom Suad" userId="" providerId="" clId="Web-{4B9B37FF-A4C9-405A-893A-4B7FF2CFDF6B}" dt="2021-02-27T11:26:55.188" v="147" actId="20577"/>
      <pc:docMkLst>
        <pc:docMk/>
      </pc:docMkLst>
      <pc:sldChg chg="modSp">
        <pc:chgData name="Tom Suad" userId="" providerId="" clId="Web-{4B9B37FF-A4C9-405A-893A-4B7FF2CFDF6B}" dt="2021-02-27T11:26:55.188" v="147" actId="20577"/>
        <pc:sldMkLst>
          <pc:docMk/>
          <pc:sldMk cId="2061082997" sldId="257"/>
        </pc:sldMkLst>
        <pc:spChg chg="mod">
          <ac:chgData name="Tom Suad" userId="" providerId="" clId="Web-{4B9B37FF-A4C9-405A-893A-4B7FF2CFDF6B}" dt="2021-02-27T11:22:00.056" v="118" actId="20577"/>
          <ac:spMkLst>
            <pc:docMk/>
            <pc:sldMk cId="2061082997" sldId="257"/>
            <ac:spMk id="2" creationId="{00000000-0000-0000-0000-000000000000}"/>
          </ac:spMkLst>
        </pc:spChg>
        <pc:spChg chg="mod">
          <ac:chgData name="Tom Suad" userId="" providerId="" clId="Web-{4B9B37FF-A4C9-405A-893A-4B7FF2CFDF6B}" dt="2021-02-27T11:26:55.188" v="147" actId="20577"/>
          <ac:spMkLst>
            <pc:docMk/>
            <pc:sldMk cId="2061082997" sldId="257"/>
            <ac:spMk id="3" creationId="{00000000-0000-0000-0000-000000000000}"/>
          </ac:spMkLst>
        </pc:spChg>
      </pc:sldChg>
      <pc:sldChg chg="modSp">
        <pc:chgData name="Tom Suad" userId="" providerId="" clId="Web-{4B9B37FF-A4C9-405A-893A-4B7FF2CFDF6B}" dt="2021-02-27T11:24:28.153" v="135" actId="20577"/>
        <pc:sldMkLst>
          <pc:docMk/>
          <pc:sldMk cId="604050959" sldId="258"/>
        </pc:sldMkLst>
        <pc:spChg chg="mod">
          <ac:chgData name="Tom Suad" userId="" providerId="" clId="Web-{4B9B37FF-A4C9-405A-893A-4B7FF2CFDF6B}" dt="2021-02-27T11:23:36.027" v="126" actId="20577"/>
          <ac:spMkLst>
            <pc:docMk/>
            <pc:sldMk cId="604050959" sldId="258"/>
            <ac:spMk id="2" creationId="{00000000-0000-0000-0000-000000000000}"/>
          </ac:spMkLst>
        </pc:spChg>
        <pc:spChg chg="mod">
          <ac:chgData name="Tom Suad" userId="" providerId="" clId="Web-{4B9B37FF-A4C9-405A-893A-4B7FF2CFDF6B}" dt="2021-02-27T11:24:28.153" v="135" actId="20577"/>
          <ac:spMkLst>
            <pc:docMk/>
            <pc:sldMk cId="604050959" sldId="258"/>
            <ac:spMk id="3" creationId="{00000000-0000-0000-0000-000000000000}"/>
          </ac:spMkLst>
        </pc:spChg>
      </pc:sldChg>
      <pc:sldChg chg="modSp">
        <pc:chgData name="Tom Suad" userId="" providerId="" clId="Web-{4B9B37FF-A4C9-405A-893A-4B7FF2CFDF6B}" dt="2021-02-27T11:26:31.406" v="143" actId="20577"/>
        <pc:sldMkLst>
          <pc:docMk/>
          <pc:sldMk cId="1585435460" sldId="259"/>
        </pc:sldMkLst>
        <pc:spChg chg="mod">
          <ac:chgData name="Tom Suad" userId="" providerId="" clId="Web-{4B9B37FF-A4C9-405A-893A-4B7FF2CFDF6B}" dt="2021-02-27T11:26:31.406" v="143" actId="20577"/>
          <ac:spMkLst>
            <pc:docMk/>
            <pc:sldMk cId="1585435460" sldId="259"/>
            <ac:spMk id="6" creationId="{00000000-0000-0000-0000-000000000000}"/>
          </ac:spMkLst>
        </pc:spChg>
      </pc:sldChg>
    </pc:docChg>
  </pc:docChgLst>
  <pc:docChgLst>
    <pc:chgData name="Tom Suad" clId="Web-{EDFA2B87-5E09-4776-969F-63FB0A0586BE}"/>
    <pc:docChg chg="modSld">
      <pc:chgData name="Tom Suad" userId="" providerId="" clId="Web-{EDFA2B87-5E09-4776-969F-63FB0A0586BE}" dt="2021-02-25T12:50:00.873" v="63" actId="20577"/>
      <pc:docMkLst>
        <pc:docMk/>
      </pc:docMkLst>
      <pc:sldChg chg="modSp">
        <pc:chgData name="Tom Suad" userId="" providerId="" clId="Web-{EDFA2B87-5E09-4776-969F-63FB0A0586BE}" dt="2021-02-25T12:50:00.873" v="63" actId="20577"/>
        <pc:sldMkLst>
          <pc:docMk/>
          <pc:sldMk cId="2061082997" sldId="257"/>
        </pc:sldMkLst>
        <pc:spChg chg="mod">
          <ac:chgData name="Tom Suad" userId="" providerId="" clId="Web-{EDFA2B87-5E09-4776-969F-63FB0A0586BE}" dt="2021-02-25T12:50:00.873" v="63" actId="20577"/>
          <ac:spMkLst>
            <pc:docMk/>
            <pc:sldMk cId="20610829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1B4F-5D0F-4BD1-A8E9-F98DE02B5CB8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1C5B4-4873-4818-A5B2-FF42A4AF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96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62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DAA5FEC-50AB-47CF-8A7D-7047965B8B11}" type="datetimeFigureOut">
              <a:rPr lang="en-US" smtClean="0"/>
              <a:pPr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F78AB837-D409-4918-87FD-3D365B8402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.barzilay.org/pl.plt" TargetMode="External"/><Relationship Id="rId2" Type="http://schemas.openxmlformats.org/officeDocument/2006/relationships/hyperlink" Target="https://download.racket-lang.org/racket-v7.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כיצד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מפרש ביטויים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(+ 2  (* 3  4)  (- (+ 1  2)  3))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(+ 2  12         (- (+ 1  2)  3))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(+ 2  12         (- 3            3))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(+ 2  12         0)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התניות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&lt;condition-expr&gt;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&lt;positive-expr&gt;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&lt;negative-expr&gt;)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(&lt;  2  3)  10  20)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93419" y="1905000"/>
            <a:ext cx="4960882" cy="369332"/>
            <a:chOff x="4993419" y="1905000"/>
            <a:chExt cx="496088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646985" y="1905000"/>
              <a:ext cx="3307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Question (must produce Boolean)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4993419" y="2133600"/>
              <a:ext cx="1653566" cy="1407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29577" y="2390418"/>
            <a:ext cx="3141681" cy="369332"/>
            <a:chOff x="4829577" y="2390418"/>
            <a:chExt cx="3141681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646985" y="2390418"/>
              <a:ext cx="132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 answer</a:t>
              </a:r>
            </a:p>
          </p:txBody>
        </p:sp>
        <p:cxnSp>
          <p:nvCxnSpPr>
            <p:cNvPr id="10" name="Straight Arrow Connector 9"/>
            <p:cNvCxnSpPr>
              <a:cxnSpLocks/>
              <a:stCxn id="5" idx="1"/>
            </p:cNvCxnSpPr>
            <p:nvPr/>
          </p:nvCxnSpPr>
          <p:spPr>
            <a:xfrm flipH="1">
              <a:off x="4829577" y="2575084"/>
              <a:ext cx="18174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913906" y="2875836"/>
            <a:ext cx="3116791" cy="369332"/>
            <a:chOff x="4913906" y="2875836"/>
            <a:chExt cx="311679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646985" y="2875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 answer</a:t>
              </a:r>
            </a:p>
          </p:txBody>
        </p:sp>
        <p:cxnSp>
          <p:nvCxnSpPr>
            <p:cNvPr id="12" name="Straight Arrow Connector 11"/>
            <p:cNvCxnSpPr>
              <a:cxnSpLocks/>
              <a:stCxn id="6" idx="1"/>
            </p:cNvCxnSpPr>
            <p:nvPr/>
          </p:nvCxnSpPr>
          <p:spPr>
            <a:xfrm flipH="1" flipV="1">
              <a:off x="4913906" y="2875836"/>
              <a:ext cx="1733079" cy="18466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8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התניות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[&lt; condition &gt; &lt; to do expression &gt;]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[&lt; condition &gt; &lt; to do expression &gt;]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&lt; else expression &gt;])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מאפשר לכתוב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ללא ברירת מחדל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אבל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זו לא הדרך נכונה, ויש תמיד להוסיף את ברירת המחדל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לכיסוי של כל מקרה.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לדוגמא: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[(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 'a 'b) 0]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[(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 'a 'c) 1]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2])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התניות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[(and #t #f)  1]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[(or #t #f)    2]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3])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[(not (and (not #t) (not (and #t #f))))    1]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[#t      2]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3])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51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קבועים ופונקציות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הגדרת קבוע: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&lt;name&gt; &lt;expression&gt;)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&lt;name&gt;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שם הקבוע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&lt;expression&gt;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הערך (לאחר הערכה)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e-I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3.14)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הגדרת פונקציה: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(&lt;function name&gt; &lt;arg1&gt;…) &lt;expression&gt;)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(&lt;function name&gt; &lt;arg1&gt;…)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שם הפונקציה והארגומנטים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&lt;expression&gt;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גוף הפונקציה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(Not a)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[a       #f]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[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#t]))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הפונקציה - הכרזה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>
                  <a:buFont typeface="Wingdings" pitchFamily="2" charset="2"/>
                  <a:buChar char="§"/>
                </a:pP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כאשר מגדירים פונקציה יש להגדיר מה סוג הקלט ומה סוג הפלט (איזה סוג של משתנים הפונקציה יכולה לקבל ואיזה סוג של משתנים הפונקציה מחזירה)</a:t>
                </a:r>
              </a:p>
              <a:p>
                <a:pPr algn="r" rtl="1">
                  <a:buFont typeface="Wingdings" pitchFamily="2" charset="2"/>
                  <a:buChar char="§"/>
                </a:pP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לדוגמא: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 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(* x (+ x 1)))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7" t="-671" r="-2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דוגמא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	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(and (&gt;= x 0) (&lt;= x 5))   1    0))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0)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3)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5.1) =&gt; 0)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-0.1) =&gt; 0)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7" t="-318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דוגמא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(</a:t>
                </a:r>
                <a:r>
                  <a:rPr lang="en-US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[(and (&gt;= x 0) (&lt; x 5))     2]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[(and (&gt;= x 5) (&lt; x 10))   4]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[(&gt;= x 10)    7]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(error 'f "The function is not defined in ~s" x)]))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0) =&gt; 2)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5) =&gt; 4)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10) =&gt; 7)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-1) =error&gt; "The function is not defined in -1")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58" t="-47651" b="-164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3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פונקציה - דוגמא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Build a function that takes as arguments the two short sides of a right triangle.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The function outputs the length of the long side.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x         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AC29759-A156-824A-8476-7F9765C36D1A}"/>
              </a:ext>
            </a:extLst>
          </p:cNvPr>
          <p:cNvSpPr/>
          <p:nvPr/>
        </p:nvSpPr>
        <p:spPr>
          <a:xfrm>
            <a:off x="3637446" y="3675707"/>
            <a:ext cx="545255" cy="951003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23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הסבר כללי על הפונקציה ופתרון מתמטי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Function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takes as arguments (Naturals) x and y, the short sides of a right triangle.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The function return the length of the long side (Number)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Ans = sqrt( x^2 + y^2)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הכרזה על הפונקציה, סוג הקלט וסוג הפלט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Natural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-&gt; Number)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הגדרת הפונקציה</a:t>
            </a:r>
          </a:p>
          <a:p>
            <a:pPr>
              <a:buFont typeface="Wingdings" pitchFamily="2" charset="2"/>
              <a:buChar char="§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x y)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(+ (* x x) (* y y))))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ביצוע בדיקות!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 4) =&gt; 5)       ; sqrt( 3^2 + 4^2) = 5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 12) =&gt; 13)   ; sqrt( 5^2 + 12^2) = 13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8 15) =&gt; 17)   ; sqrt( 8^2 + 15^2) = 17</a:t>
            </a:r>
          </a:p>
        </p:txBody>
      </p:sp>
    </p:spTree>
    <p:extLst>
      <p:ext uri="{BB962C8B-B14F-4D97-AF65-F5344CB8AC3E}">
        <p14:creationId xmlns:p14="http://schemas.microsoft.com/office/powerpoint/2010/main" val="2760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r" rtl="1"/>
            <a:r>
              <a:rPr lang="he-IL" sz="3200" dirty="0">
                <a:latin typeface="Arial"/>
                <a:cs typeface="Arial"/>
              </a:rPr>
              <a:t>הורדת תוכנת הקורס </a:t>
            </a:r>
            <a:r>
              <a:rPr lang="en-US" sz="3200" dirty="0">
                <a:latin typeface="Arial"/>
                <a:cs typeface="Arial"/>
              </a:rPr>
              <a:t>Racket</a:t>
            </a:r>
            <a:r>
              <a:rPr lang="he-IL" sz="3200" dirty="0">
                <a:latin typeface="Arial"/>
                <a:cs typeface="Arial"/>
              </a:rPr>
              <a:t> והתקנת שפת הקורס </a:t>
            </a:r>
            <a:r>
              <a:rPr lang="en-US" sz="3200" dirty="0">
                <a:latin typeface="Arial"/>
                <a:cs typeface="Arial"/>
              </a:rPr>
              <a:t>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/>
                <a:cs typeface="Arial"/>
              </a:rPr>
              <a:t>הורדת </a:t>
            </a:r>
            <a:r>
              <a:rPr lang="en-US" sz="1600" dirty="0">
                <a:latin typeface="Arial"/>
                <a:cs typeface="Times New Roman"/>
              </a:rPr>
              <a:t>Racket</a:t>
            </a:r>
            <a:r>
              <a:rPr lang="he-IL" sz="1600" dirty="0">
                <a:latin typeface="Arial"/>
                <a:cs typeface="Arial"/>
              </a:rPr>
              <a:t> מהאתר - </a:t>
            </a:r>
            <a:r>
              <a:rPr lang="he-IL" sz="1600" dirty="0">
                <a:latin typeface="Arial"/>
                <a:cs typeface="Arial"/>
                <a:hlinkClick r:id="rId2"/>
              </a:rPr>
              <a:t>https://download.racket-lang.org/racket-v7.7.html</a:t>
            </a:r>
            <a:br>
              <a:rPr lang="he-IL" sz="1600" dirty="0">
                <a:latin typeface="Arial"/>
                <a:cs typeface="Arial"/>
              </a:rPr>
            </a:br>
            <a:r>
              <a:rPr lang="he-IL" sz="1600" dirty="0">
                <a:latin typeface="Arial"/>
                <a:cs typeface="Arial"/>
              </a:rPr>
              <a:t>ב-Distribution יש לבחור - </a:t>
            </a:r>
            <a:r>
              <a:rPr lang="he-IL" sz="1600" dirty="0" err="1">
                <a:latin typeface="Arial"/>
                <a:cs typeface="Arial"/>
              </a:rPr>
              <a:t>Racket</a:t>
            </a:r>
            <a:br>
              <a:rPr lang="he-IL" sz="1600" dirty="0">
                <a:latin typeface="Arial"/>
                <a:cs typeface="Arial"/>
              </a:rPr>
            </a:br>
            <a:r>
              <a:rPr lang="he-IL" sz="1600" dirty="0">
                <a:latin typeface="Arial"/>
                <a:cs typeface="Arial"/>
              </a:rPr>
              <a:t>ב-</a:t>
            </a:r>
            <a:r>
              <a:rPr lang="he-IL" sz="1600" dirty="0" err="1">
                <a:latin typeface="Arial"/>
                <a:cs typeface="Arial"/>
              </a:rPr>
              <a:t>Platform</a:t>
            </a:r>
            <a:r>
              <a:rPr lang="he-IL" sz="1600" dirty="0">
                <a:latin typeface="Arial"/>
                <a:cs typeface="Arial"/>
              </a:rPr>
              <a:t> יש לבחור בהתאם למערכת ההפעלה</a:t>
            </a:r>
            <a:br>
              <a:rPr lang="he-IL" sz="1600" dirty="0">
                <a:latin typeface="Arial"/>
                <a:cs typeface="Arial"/>
              </a:rPr>
            </a:br>
            <a:r>
              <a:rPr lang="he-IL" sz="1600" dirty="0">
                <a:latin typeface="Arial"/>
                <a:cs typeface="Arial"/>
              </a:rPr>
              <a:t>ב-</a:t>
            </a:r>
            <a:r>
              <a:rPr lang="he-IL" sz="1600" dirty="0" err="1">
                <a:latin typeface="Arial"/>
                <a:cs typeface="Arial"/>
              </a:rPr>
              <a:t>Variant</a:t>
            </a:r>
            <a:r>
              <a:rPr lang="he-IL" sz="1600" dirty="0">
                <a:latin typeface="Arial"/>
                <a:cs typeface="Arial"/>
              </a:rPr>
              <a:t> יש לבחור - </a:t>
            </a:r>
            <a:r>
              <a:rPr lang="he-IL" sz="1600" dirty="0" err="1">
                <a:latin typeface="Arial"/>
                <a:cs typeface="Arial"/>
              </a:rPr>
              <a:t>Regular</a:t>
            </a:r>
            <a:endParaRPr lang="he-IL" sz="1600" dirty="0">
              <a:latin typeface="Arial"/>
              <a:cs typeface="Arial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/>
                <a:cs typeface="Arial"/>
              </a:rPr>
              <a:t>התקנת </a:t>
            </a:r>
            <a:r>
              <a:rPr lang="en-US" sz="1600" dirty="0">
                <a:latin typeface="Arial"/>
                <a:cs typeface="Times New Roman"/>
              </a:rPr>
              <a:t>PL</a:t>
            </a:r>
            <a:r>
              <a:rPr lang="he-IL" sz="1600" dirty="0">
                <a:latin typeface="Arial"/>
                <a:cs typeface="Arial"/>
              </a:rPr>
              <a:t>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פותחים את </a:t>
            </a:r>
            <a:r>
              <a:rPr lang="en-US" dirty="0" err="1">
                <a:latin typeface="Arial"/>
                <a:cs typeface="Times New Roman"/>
              </a:rPr>
              <a:t>DrRacket</a:t>
            </a:r>
            <a:r>
              <a:rPr lang="he-IL" dirty="0">
                <a:latin typeface="Arial"/>
                <a:cs typeface="Arial"/>
              </a:rPr>
              <a:t>.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בתפריט יש לבחור - </a:t>
            </a:r>
            <a:r>
              <a:rPr lang="en-US" dirty="0">
                <a:latin typeface="Arial"/>
                <a:cs typeface="Times New Roman"/>
              </a:rPr>
              <a:t>File,</a:t>
            </a:r>
            <a:r>
              <a:rPr lang="he-IL" dirty="0">
                <a:latin typeface="Arial"/>
                <a:cs typeface="Arial"/>
              </a:rPr>
              <a:t> ולאחר מכן יש לבחור - </a:t>
            </a:r>
            <a:r>
              <a:rPr lang="en-US" dirty="0">
                <a:latin typeface="Arial"/>
                <a:cs typeface="Times New Roman"/>
              </a:rPr>
              <a:t>Install .</a:t>
            </a:r>
            <a:r>
              <a:rPr lang="en-US" dirty="0" err="1">
                <a:latin typeface="Arial"/>
                <a:cs typeface="Times New Roman"/>
              </a:rPr>
              <a:t>plt</a:t>
            </a:r>
            <a:r>
              <a:rPr lang="en-US" dirty="0">
                <a:latin typeface="Arial"/>
                <a:cs typeface="Times New Roman"/>
              </a:rPr>
              <a:t> File...</a:t>
            </a:r>
            <a:endParaRPr lang="he-IL" dirty="0">
              <a:latin typeface="Arial"/>
              <a:cs typeface="Arial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בחלון שנפתח בתגית ה-URL מזינים את הכתובת הבאה:</a:t>
            </a:r>
            <a:br>
              <a:rPr lang="he-IL" dirty="0">
                <a:latin typeface="Arial"/>
                <a:cs typeface="Arial"/>
              </a:rPr>
            </a:br>
            <a:r>
              <a:rPr lang="en-US" u="sng" dirty="0">
                <a:latin typeface="Arial"/>
                <a:cs typeface="Times New Roman"/>
                <a:hlinkClick r:id="rId3"/>
              </a:rPr>
              <a:t>http://pl.barzilay.org/pl.plt</a:t>
            </a:r>
            <a:endParaRPr lang="en-US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08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3200" dirty="0">
                <a:latin typeface="Arial"/>
                <a:cs typeface="Arial"/>
              </a:rPr>
              <a:t>הורדת תוכנת הקורס </a:t>
            </a:r>
            <a:r>
              <a:rPr lang="en-US" sz="3200" dirty="0">
                <a:latin typeface="Arial"/>
                <a:cs typeface="Times New Roman"/>
              </a:rPr>
              <a:t>Racket</a:t>
            </a:r>
            <a:r>
              <a:rPr lang="he-IL" sz="3200" dirty="0">
                <a:latin typeface="Arial"/>
                <a:cs typeface="Arial"/>
              </a:rPr>
              <a:t> והתקנת שפת הקורס </a:t>
            </a:r>
            <a:r>
              <a:rPr lang="en-US" sz="3200" dirty="0">
                <a:latin typeface="Arial"/>
                <a:cs typeface="Times New Roman"/>
              </a:rPr>
              <a:t>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/>
                <a:cs typeface="Arial"/>
              </a:rPr>
              <a:t>הגדרה אוטומטית של השפה </a:t>
            </a:r>
            <a:r>
              <a:rPr lang="en-US" sz="1600" dirty="0">
                <a:latin typeface="Arial"/>
                <a:cs typeface="Arial"/>
              </a:rPr>
              <a:t>PL</a:t>
            </a:r>
            <a:r>
              <a:rPr lang="he-IL" sz="1600" dirty="0">
                <a:latin typeface="Arial"/>
                <a:cs typeface="Arial"/>
              </a:rPr>
              <a:t> וכיסוי בדיקות לקוד: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בתפריט יש לבחור - </a:t>
            </a:r>
            <a:r>
              <a:rPr lang="en-US" dirty="0">
                <a:latin typeface="Arial"/>
                <a:cs typeface="Times New Roman"/>
              </a:rPr>
              <a:t>Language, </a:t>
            </a:r>
            <a:r>
              <a:rPr lang="he-IL" dirty="0">
                <a:latin typeface="Arial"/>
                <a:cs typeface="Arial"/>
              </a:rPr>
              <a:t>ולאחר מכן יש לבחור - </a:t>
            </a:r>
            <a:r>
              <a:rPr lang="en-US" dirty="0">
                <a:latin typeface="Arial"/>
                <a:cs typeface="Times New Roman"/>
              </a:rPr>
              <a:t>Choose Language…</a:t>
            </a:r>
            <a:endParaRPr lang="he-IL" dirty="0">
              <a:latin typeface="Arial"/>
              <a:cs typeface="Arial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בחלון שנפתח יש לבחור - </a:t>
            </a:r>
            <a:r>
              <a:rPr lang="en-US" dirty="0">
                <a:latin typeface="Arial"/>
                <a:cs typeface="Times New Roman"/>
              </a:rPr>
              <a:t>The Racket Language, </a:t>
            </a:r>
            <a:r>
              <a:rPr lang="he-IL" dirty="0">
                <a:latin typeface="Arial"/>
                <a:cs typeface="Arial"/>
              </a:rPr>
              <a:t>וללחוץ על </a:t>
            </a:r>
            <a:r>
              <a:rPr lang="en-US" dirty="0">
                <a:latin typeface="Arial"/>
                <a:cs typeface="Times New Roman"/>
              </a:rPr>
              <a:t>Show Details</a:t>
            </a:r>
            <a:endParaRPr lang="he-IL" dirty="0">
              <a:latin typeface="Arial"/>
              <a:cs typeface="Arial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ב-</a:t>
            </a:r>
            <a:r>
              <a:rPr lang="en-US" dirty="0">
                <a:latin typeface="Arial"/>
                <a:cs typeface="Times New Roman"/>
              </a:rPr>
              <a:t>Dynamic Properties</a:t>
            </a:r>
            <a:r>
              <a:rPr lang="he-IL" dirty="0">
                <a:latin typeface="Arial"/>
                <a:cs typeface="Arial"/>
              </a:rPr>
              <a:t> יש לסמן - </a:t>
            </a:r>
            <a:r>
              <a:rPr lang="en-US" dirty="0">
                <a:latin typeface="Arial"/>
                <a:cs typeface="Times New Roman"/>
              </a:rPr>
              <a:t>Syntactic test suite coverage</a:t>
            </a:r>
            <a:br>
              <a:rPr lang="en-US" dirty="0">
                <a:latin typeface="Arial"/>
                <a:cs typeface="Times New Roman"/>
              </a:rPr>
            </a:br>
            <a:r>
              <a:rPr lang="he-IL" dirty="0">
                <a:latin typeface="Arial"/>
                <a:cs typeface="Arial"/>
              </a:rPr>
              <a:t>* אפשרות זו נועדה לוודא שהבדיקות מכסות את כל הקוד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/>
                <a:cs typeface="Arial"/>
              </a:rPr>
              <a:t>ב-</a:t>
            </a:r>
            <a:r>
              <a:rPr lang="en-US" dirty="0">
                <a:latin typeface="Arial"/>
                <a:cs typeface="Times New Roman"/>
              </a:rPr>
              <a:t>Automatic #lang line</a:t>
            </a:r>
            <a:r>
              <a:rPr lang="he-IL" dirty="0">
                <a:latin typeface="Arial"/>
                <a:cs typeface="Arial"/>
              </a:rPr>
              <a:t> יש להזין - #lang </a:t>
            </a:r>
            <a:r>
              <a:rPr lang="he-IL" dirty="0" err="1">
                <a:latin typeface="Arial"/>
                <a:cs typeface="Arial"/>
              </a:rPr>
              <a:t>pl</a:t>
            </a:r>
            <a:br>
              <a:rPr lang="en-US" dirty="0">
                <a:latin typeface="Arial"/>
              </a:rPr>
            </a:br>
            <a:r>
              <a:rPr lang="he-IL" dirty="0">
                <a:latin typeface="Arial"/>
                <a:cs typeface="Arial"/>
              </a:rPr>
              <a:t>* בכל קובץ תוכנית של </a:t>
            </a:r>
            <a:r>
              <a:rPr lang="en-US" dirty="0">
                <a:latin typeface="Arial"/>
                <a:cs typeface="Times New Roman"/>
              </a:rPr>
              <a:t>Racket</a:t>
            </a:r>
            <a:r>
              <a:rPr lang="he-IL" dirty="0">
                <a:latin typeface="Arial"/>
                <a:cs typeface="Arial"/>
              </a:rPr>
              <a:t> יש לציין את השפה בה נכתב הקוד, אפשרות זו גורמת לכך שכל קובץ חדש שיפתח בתחילת הקוד תתווסף הצהרת השפה (</a:t>
            </a:r>
            <a:r>
              <a:rPr lang="en-US" dirty="0">
                <a:latin typeface="Arial"/>
                <a:cs typeface="Times New Roman"/>
              </a:rPr>
              <a:t>PL</a:t>
            </a:r>
            <a:r>
              <a:rPr lang="he-IL" dirty="0">
                <a:latin typeface="Arial"/>
                <a:cs typeface="Arial"/>
              </a:rPr>
              <a:t>) אוטומטית</a:t>
            </a: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/>
                <a:cs typeface="Arial"/>
              </a:rPr>
              <a:t>לאחר אישור ההגדרות כדאי להריץ דוגמא לבדיקת תקינות ההגדרות</a:t>
            </a:r>
          </a:p>
        </p:txBody>
      </p:sp>
    </p:spTree>
    <p:extLst>
      <p:ext uri="{BB962C8B-B14F-4D97-AF65-F5344CB8AC3E}">
        <p14:creationId xmlns:p14="http://schemas.microsoft.com/office/powerpoint/2010/main" val="60405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13" b="94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89213" y="4664507"/>
            <a:ext cx="8915400" cy="1196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Definitions Area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: גוף התוכנית – הגדרות, פונקציות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וכו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'. את קובץ ההגדרות הזה אפשר לשמור ולהשתמש בהגדרות הללו שוב ושוב. סיומת קובץ כזה היא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Interaction Area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: קלט ופלט.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5060" y="150876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Definitions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867" y="3421380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Interaction Area</a:t>
            </a:r>
          </a:p>
        </p:txBody>
      </p:sp>
    </p:spTree>
    <p:extLst>
      <p:ext uri="{BB962C8B-B14F-4D97-AF65-F5344CB8AC3E}">
        <p14:creationId xmlns:p14="http://schemas.microsoft.com/office/powerpoint/2010/main" val="15854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כתיבה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עצמים בסיסיים: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Booleans: true, false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Numbers: 1, 0.5, ½, 1+2i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Strings: ”apple” (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פתיחת משפט וסגירתו בעזרת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מרכאות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כפולות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Symbols: 'apple (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גרש בודד ללא רווחים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Characters: #\a, #\b</a:t>
            </a:r>
          </a:p>
        </p:txBody>
      </p:sp>
    </p:spTree>
    <p:extLst>
      <p:ext uri="{BB962C8B-B14F-4D97-AF65-F5344CB8AC3E}">
        <p14:creationId xmlns:p14="http://schemas.microsoft.com/office/powerpoint/2010/main" val="301200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כתיבה 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כתיבת ביטויים ואופרטורים:</a:t>
            </a: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ב-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האופרטורים הם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ועטופים בסוגריים לדוגמא: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חיבור: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(+ 1 2)</a:t>
            </a:r>
            <a:endParaRPr lang="he-I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חיסור: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(- 1 2)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שרשור מחרוזות: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 string-append "a" "b")</a:t>
            </a:r>
            <a:endParaRPr lang="he-I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באופן כללי ביטויים ב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מתחלקים ל 3: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sz="1500" b="1" dirty="0">
                <a:latin typeface="Arial" panose="020B0604020202020204" pitchFamily="34" charset="0"/>
                <a:cs typeface="Arial" panose="020B0604020202020204" pitchFamily="34" charset="0"/>
              </a:rPr>
              <a:t>עצמים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: נכתבים ללא סוגריים (כגון מספרים מחרוזות וכו')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sz="1500" b="1" dirty="0">
                <a:latin typeface="Arial" panose="020B0604020202020204" pitchFamily="34" charset="0"/>
                <a:cs typeface="Arial" panose="020B0604020202020204" pitchFamily="34" charset="0"/>
              </a:rPr>
              <a:t>ביטויים הכוללים אופרטורים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(&lt;expression1&gt;   &lt;expression2&gt;…)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&lt;expression1&gt;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- הפונקציה (לדוגמא: +,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string-append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, *, &lt; וכו')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ניתן לקבל מידע על אופרטור בעזרת קליק ימני,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Search in Help Desk for “…”</a:t>
            </a:r>
            <a:endParaRPr lang="he-I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sz="1500" b="1" dirty="0">
                <a:latin typeface="Arial" panose="020B0604020202020204" pitchFamily="34" charset="0"/>
                <a:cs typeface="Arial" panose="020B0604020202020204" pitchFamily="34" charset="0"/>
              </a:rPr>
              <a:t>ביטויים מיוחדים המשתמשים במילים שמורות 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כגון: התניות –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&gt;…), (</a:t>
            </a:r>
            <a:r>
              <a:rPr lang="en-US" sz="1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&gt;…)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, השמה –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&lt;name&gt; &lt;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&lt;name&gt; &lt;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, הכרזה –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(: &lt;name&gt; : …)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, ועוד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buFont typeface="Wingdings" pitchFamily="2" charset="2"/>
              <a:buChar char="Ø"/>
            </a:pPr>
            <a:r>
              <a:rPr 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הערה: ב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הסימנים +,-,* וכו' נחשבים כפונקציות לכל דבר</a:t>
            </a:r>
          </a:p>
        </p:txBody>
      </p:sp>
    </p:spTree>
    <p:extLst>
      <p:ext uri="{BB962C8B-B14F-4D97-AF65-F5344CB8AC3E}">
        <p14:creationId xmlns:p14="http://schemas.microsoft.com/office/powerpoint/2010/main" val="1996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כתיבה 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כתיבת הערות: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כתיבת שורה בודדת תעשה בעזרת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;;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לדוגמא: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;; comment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כתיבת הערה בהמשך לשורת קוד תעשה בעזרת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לדוגמא:</a:t>
            </a:r>
          </a:p>
          <a:p>
            <a:pPr marL="457200" lvl="1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(+ 5 6)	; 5 + 6 = 11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כתיבת בלוק הערות יעשה בעזרת |# ו- #| לדוגמא:</a:t>
            </a:r>
          </a:p>
          <a:p>
            <a:pPr marL="457200" lvl="1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</a:p>
          <a:p>
            <a:pPr marL="457200" lvl="1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This program does…</a:t>
            </a:r>
          </a:p>
          <a:p>
            <a:pPr marL="457200" lvl="1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22474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דוגמא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Assume that the two short sides of a right triangle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have length 3 and 4.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What is the length of the long side?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	               ?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     4          </a:t>
            </a:r>
          </a:p>
          <a:p>
            <a:pPr marL="0" indent="0"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 	    3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Solution using Pythagoras theorem.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(+ (* 3 3) (* 4 4)))		; The answer is: 5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0D45124-0D81-0743-B652-6309AABEA03A}"/>
              </a:ext>
            </a:extLst>
          </p:cNvPr>
          <p:cNvSpPr/>
          <p:nvPr/>
        </p:nvSpPr>
        <p:spPr>
          <a:xfrm>
            <a:off x="3637446" y="3675707"/>
            <a:ext cx="545255" cy="951003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0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כיצד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מפרש ביטויים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700" dirty="0">
                <a:latin typeface="Arial" panose="020B0604020202020204" pitchFamily="34" charset="0"/>
                <a:cs typeface="Arial" panose="020B0604020202020204" pitchFamily="34" charset="0"/>
              </a:rPr>
              <a:t>פירוש הביטוי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(+ 2 (* 3 4) (- (+ 1 2) 3))</a:t>
            </a:r>
            <a:endParaRPr lang="he-I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93573" y="2590800"/>
            <a:ext cx="22955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15216" y="2129909"/>
            <a:ext cx="157164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380" y="2129909"/>
            <a:ext cx="165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41161" y="2129909"/>
            <a:ext cx="6230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4256" y="2129909"/>
            <a:ext cx="12306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610" y="2695216"/>
            <a:ext cx="1047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2924" y="3274990"/>
            <a:ext cx="11448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5656" y="2038353"/>
            <a:ext cx="2329053" cy="5235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8610" y="2115442"/>
            <a:ext cx="13260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he-IL" sz="1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970</TotalTime>
  <Words>1444</Words>
  <Application>Microsoft Macintosh PowerPoint</Application>
  <PresentationFormat>Widescreen</PresentationFormat>
  <Paragraphs>140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David</vt:lpstr>
      <vt:lpstr>Times New Roman</vt:lpstr>
      <vt:lpstr>Wingdings</vt:lpstr>
      <vt:lpstr>Wingdings 3</vt:lpstr>
      <vt:lpstr>Wisp</vt:lpstr>
      <vt:lpstr>שפות תכנות</vt:lpstr>
      <vt:lpstr>הורדת תוכנת הקורס Racket והתקנת שפת הקורס PL</vt:lpstr>
      <vt:lpstr>הורדת תוכנת הקורס Racket והתקנת שפת הקורס PL</vt:lpstr>
      <vt:lpstr>PowerPoint Presentation</vt:lpstr>
      <vt:lpstr>כתיבה ב-Racket</vt:lpstr>
      <vt:lpstr>כתיבה ב Racket</vt:lpstr>
      <vt:lpstr>כתיבה ב Racket</vt:lpstr>
      <vt:lpstr>דוגמא</vt:lpstr>
      <vt:lpstr>כיצד Racket מפרש ביטויים</vt:lpstr>
      <vt:lpstr>כיצד Racket מפרש ביטויים</vt:lpstr>
      <vt:lpstr>התניות</vt:lpstr>
      <vt:lpstr>התניות</vt:lpstr>
      <vt:lpstr>התניות</vt:lpstr>
      <vt:lpstr>הגדרת קבועים ופונקציות</vt:lpstr>
      <vt:lpstr>הגדרת הפונקציה - הכרזה</vt:lpstr>
      <vt:lpstr>דוגמא 2</vt:lpstr>
      <vt:lpstr>דוגמא 3</vt:lpstr>
      <vt:lpstr>הגדרת פונקציה - דוגמא</vt:lpstr>
      <vt:lpstr>פתרון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תוכנה</dc:title>
  <dc:creator>Guilad</dc:creator>
  <cp:lastModifiedBy>תום סואד</cp:lastModifiedBy>
  <cp:revision>192</cp:revision>
  <dcterms:created xsi:type="dcterms:W3CDTF">2015-02-16T14:58:13Z</dcterms:created>
  <dcterms:modified xsi:type="dcterms:W3CDTF">2021-02-27T12:15:39Z</dcterms:modified>
</cp:coreProperties>
</file>