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7" r:id="rId4"/>
    <p:sldId id="258" r:id="rId5"/>
    <p:sldId id="268" r:id="rId6"/>
    <p:sldId id="259" r:id="rId7"/>
    <p:sldId id="260" r:id="rId8"/>
    <p:sldId id="261" r:id="rId9"/>
    <p:sldId id="269" r:id="rId10"/>
    <p:sldId id="262" r:id="rId11"/>
    <p:sldId id="271" r:id="rId12"/>
    <p:sldId id="263" r:id="rId13"/>
    <p:sldId id="270" r:id="rId14"/>
    <p:sldId id="264" r:id="rId15"/>
    <p:sldId id="273" r:id="rId16"/>
    <p:sldId id="265" r:id="rId17"/>
    <p:sldId id="266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1A61F0-371B-496D-9018-19AC94868052}" v="198" dt="2021-03-08T08:44:11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4" autoAdjust="0"/>
    <p:restoredTop sz="82944" autoAdjust="0"/>
  </p:normalViewPr>
  <p:slideViewPr>
    <p:cSldViewPr snapToGrid="0">
      <p:cViewPr varScale="1">
        <p:scale>
          <a:sx n="111" d="100"/>
          <a:sy n="111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Suad" clId="Web-{FD1A61F0-371B-496D-9018-19AC94868052}"/>
    <pc:docChg chg="modSld">
      <pc:chgData name="Tom Suad" userId="" providerId="" clId="Web-{FD1A61F0-371B-496D-9018-19AC94868052}" dt="2021-03-08T08:44:11.115" v="97" actId="20577"/>
      <pc:docMkLst>
        <pc:docMk/>
      </pc:docMkLst>
      <pc:sldChg chg="modSp">
        <pc:chgData name="Tom Suad" userId="" providerId="" clId="Web-{FD1A61F0-371B-496D-9018-19AC94868052}" dt="2021-03-08T08:38:46.138" v="3" actId="20577"/>
        <pc:sldMkLst>
          <pc:docMk/>
          <pc:sldMk cId="2131620129" sldId="257"/>
        </pc:sldMkLst>
        <pc:spChg chg="mod">
          <ac:chgData name="Tom Suad" userId="" providerId="" clId="Web-{FD1A61F0-371B-496D-9018-19AC94868052}" dt="2021-03-08T08:38:46.138" v="3" actId="20577"/>
          <ac:spMkLst>
            <pc:docMk/>
            <pc:sldMk cId="2131620129" sldId="257"/>
            <ac:spMk id="3" creationId="{00000000-0000-0000-0000-000000000000}"/>
          </ac:spMkLst>
        </pc:spChg>
      </pc:sldChg>
      <pc:sldChg chg="modSp">
        <pc:chgData name="Tom Suad" userId="" providerId="" clId="Web-{FD1A61F0-371B-496D-9018-19AC94868052}" dt="2021-03-08T08:41:36.345" v="53" actId="20577"/>
        <pc:sldMkLst>
          <pc:docMk/>
          <pc:sldMk cId="1711404236" sldId="258"/>
        </pc:sldMkLst>
        <pc:spChg chg="mod">
          <ac:chgData name="Tom Suad" userId="" providerId="" clId="Web-{FD1A61F0-371B-496D-9018-19AC94868052}" dt="2021-03-08T08:39:01.263" v="4" actId="20577"/>
          <ac:spMkLst>
            <pc:docMk/>
            <pc:sldMk cId="1711404236" sldId="258"/>
            <ac:spMk id="2" creationId="{00000000-0000-0000-0000-000000000000}"/>
          </ac:spMkLst>
        </pc:spChg>
        <pc:spChg chg="mod">
          <ac:chgData name="Tom Suad" userId="" providerId="" clId="Web-{FD1A61F0-371B-496D-9018-19AC94868052}" dt="2021-03-08T08:41:36.345" v="53" actId="20577"/>
          <ac:spMkLst>
            <pc:docMk/>
            <pc:sldMk cId="1711404236" sldId="258"/>
            <ac:spMk id="3" creationId="{00000000-0000-0000-0000-000000000000}"/>
          </ac:spMkLst>
        </pc:spChg>
      </pc:sldChg>
      <pc:sldChg chg="modSp">
        <pc:chgData name="Tom Suad" userId="" providerId="" clId="Web-{FD1A61F0-371B-496D-9018-19AC94868052}" dt="2021-03-08T08:44:11.115" v="97" actId="20577"/>
        <pc:sldMkLst>
          <pc:docMk/>
          <pc:sldMk cId="2983796557" sldId="259"/>
        </pc:sldMkLst>
        <pc:spChg chg="mod">
          <ac:chgData name="Tom Suad" userId="" providerId="" clId="Web-{FD1A61F0-371B-496D-9018-19AC94868052}" dt="2021-03-08T08:43:19.051" v="82" actId="20577"/>
          <ac:spMkLst>
            <pc:docMk/>
            <pc:sldMk cId="2983796557" sldId="259"/>
            <ac:spMk id="2" creationId="{00000000-0000-0000-0000-000000000000}"/>
          </ac:spMkLst>
        </pc:spChg>
        <pc:spChg chg="mod">
          <ac:chgData name="Tom Suad" userId="" providerId="" clId="Web-{FD1A61F0-371B-496D-9018-19AC94868052}" dt="2021-03-08T08:44:11.115" v="97" actId="20577"/>
          <ac:spMkLst>
            <pc:docMk/>
            <pc:sldMk cId="2983796557" sldId="259"/>
            <ac:spMk id="3" creationId="{00000000-0000-0000-0000-000000000000}"/>
          </ac:spMkLst>
        </pc:spChg>
      </pc:sldChg>
      <pc:sldChg chg="modSp">
        <pc:chgData name="Tom Suad" userId="" providerId="" clId="Web-{FD1A61F0-371B-496D-9018-19AC94868052}" dt="2021-03-08T08:43:10.613" v="81" actId="20577"/>
        <pc:sldMkLst>
          <pc:docMk/>
          <pc:sldMk cId="4061906973" sldId="268"/>
        </pc:sldMkLst>
        <pc:spChg chg="mod">
          <ac:chgData name="Tom Suad" userId="" providerId="" clId="Web-{FD1A61F0-371B-496D-9018-19AC94868052}" dt="2021-03-08T08:43:10.613" v="81" actId="20577"/>
          <ac:spMkLst>
            <pc:docMk/>
            <pc:sldMk cId="4061906973" sldId="268"/>
            <ac:spMk id="3" creationId="{00000000-0000-0000-0000-000000000000}"/>
          </ac:spMkLst>
        </pc:spChg>
      </pc:sldChg>
    </pc:docChg>
  </pc:docChgLst>
  <pc:docChgLst>
    <pc:chgData clId="Web-{45CC73D1-8C9D-45BA-85B5-ADD89D66AB7A}"/>
    <pc:docChg chg="modSld">
      <pc:chgData name="" userId="" providerId="" clId="Web-{45CC73D1-8C9D-45BA-85B5-ADD89D66AB7A}" dt="2019-03-06T08:16:20.507" v="39" actId="20577"/>
      <pc:docMkLst>
        <pc:docMk/>
      </pc:docMkLst>
      <pc:sldChg chg="modSp">
        <pc:chgData name="" userId="" providerId="" clId="Web-{45CC73D1-8C9D-45BA-85B5-ADD89D66AB7A}" dt="2019-03-06T08:16:20.492" v="38" actId="20577"/>
        <pc:sldMkLst>
          <pc:docMk/>
          <pc:sldMk cId="1711404236" sldId="258"/>
        </pc:sldMkLst>
        <pc:spChg chg="mod">
          <ac:chgData name="" userId="" providerId="" clId="Web-{45CC73D1-8C9D-45BA-85B5-ADD89D66AB7A}" dt="2019-03-06T08:16:20.492" v="38" actId="20577"/>
          <ac:spMkLst>
            <pc:docMk/>
            <pc:sldMk cId="1711404236" sldId="25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22CA5CE-4C9A-4BBF-A569-DFC81BBC5346}" type="datetimeFigureOut">
              <a:rPr lang="en-US" smtClean="0"/>
              <a:pPr/>
              <a:t>3/26/2022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94CA98E-2F55-42C2-B7FE-B95225BA66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CA98E-2F55-42C2-B7FE-B95225BA66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5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CA98E-2F55-42C2-B7FE-B95225BA6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6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CA98E-2F55-42C2-B7FE-B95225BA66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CA98E-2F55-42C2-B7FE-B95225BA6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1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8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5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61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8AC5A79-32BA-4516-9EF1-33623E31684F}" type="datetimeFigureOut">
              <a:rPr lang="en-US" smtClean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שפות תכנות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>
                <a:cs typeface="David" panose="020E0502060401010101" pitchFamily="34" charset="-79"/>
              </a:rPr>
              <a:t>תרגול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ההבדל בין רקורסיה </a:t>
            </a:r>
            <a:r>
              <a:rPr lang="he-IL" dirty="0" err="1">
                <a:cs typeface="David" panose="020E0502060401010101" pitchFamily="34" charset="-79"/>
              </a:rPr>
              <a:t>ורקורסית</a:t>
            </a:r>
            <a:r>
              <a:rPr lang="he-IL" dirty="0">
                <a:cs typeface="David" panose="020E0502060401010101" pitchFamily="34" charset="-79"/>
              </a:rPr>
              <a:t> זנב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רקורסיה שליחה חוזרת עד לתנאי עצירה ולאחר מכן חישוב.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נתונה הרקורסיה הבאה לחישוב עצרת:</a:t>
            </a:r>
          </a:p>
          <a:p>
            <a:r>
              <a:rPr lang="en-US" dirty="0"/>
              <a:t>(: fact : Natural -&gt; Natural )</a:t>
            </a:r>
            <a:br>
              <a:rPr lang="en-US" dirty="0"/>
            </a:br>
            <a:r>
              <a:rPr lang="en-US" dirty="0"/>
              <a:t>(define (fact n)</a:t>
            </a:r>
            <a:br>
              <a:rPr lang="en-US" dirty="0"/>
            </a:br>
            <a:r>
              <a:rPr lang="en-US" dirty="0"/>
              <a:t>    (if (zero? n)</a:t>
            </a:r>
            <a:br>
              <a:rPr lang="en-US" dirty="0"/>
            </a:br>
            <a:r>
              <a:rPr lang="en-US" dirty="0"/>
              <a:t>        1</a:t>
            </a:r>
            <a:br>
              <a:rPr lang="en-US" dirty="0"/>
            </a:br>
            <a:r>
              <a:rPr lang="en-US" dirty="0"/>
              <a:t>         (* n (fact (- n 1)))))</a:t>
            </a:r>
            <a:endParaRPr lang="he-IL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5702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ההבדל בין רקורסיה </a:t>
            </a:r>
            <a:r>
              <a:rPr lang="he-IL" dirty="0" err="1">
                <a:cs typeface="David" panose="020E0502060401010101" pitchFamily="34" charset="-79"/>
              </a:rPr>
              <a:t>ורקורסית</a:t>
            </a:r>
            <a:r>
              <a:rPr lang="he-IL" dirty="0">
                <a:cs typeface="David" panose="020E0502060401010101" pitchFamily="34" charset="-79"/>
              </a:rPr>
              <a:t> זנב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השלבים לחישוב </a:t>
            </a:r>
            <a:r>
              <a:rPr lang="en-US" dirty="0"/>
              <a:t>(fact 2)</a:t>
            </a:r>
            <a:r>
              <a:rPr lang="he-IL" dirty="0">
                <a:cs typeface="David" panose="020E0502060401010101" pitchFamily="34" charset="-79"/>
              </a:rPr>
              <a:t>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בעזרת פונקציה רקורסיבית</a:t>
            </a:r>
            <a:r>
              <a:rPr lang="he-IL" dirty="0">
                <a:cs typeface="David" panose="020E0502060401010101" pitchFamily="34" charset="-79"/>
              </a:rPr>
              <a:t>:</a:t>
            </a:r>
          </a:p>
          <a:p>
            <a:r>
              <a:rPr lang="en-US" dirty="0"/>
              <a:t>(* 2 (fact (- 2 1)))</a:t>
            </a:r>
            <a:br>
              <a:rPr lang="en-US" dirty="0"/>
            </a:br>
            <a:r>
              <a:rPr lang="en-US" dirty="0"/>
              <a:t>(* 2 (fact (1)))</a:t>
            </a:r>
            <a:br>
              <a:rPr lang="en-US" dirty="0"/>
            </a:br>
            <a:r>
              <a:rPr lang="en-US" dirty="0"/>
              <a:t>(* 2 (* 1 (fact (-1 1))))</a:t>
            </a:r>
            <a:br>
              <a:rPr lang="en-US" dirty="0"/>
            </a:br>
            <a:r>
              <a:rPr lang="en-US" dirty="0"/>
              <a:t>(* 2 (* 1 (fact (0))))</a:t>
            </a:r>
            <a:br>
              <a:rPr lang="en-US" dirty="0"/>
            </a:br>
            <a:r>
              <a:rPr lang="en-US" dirty="0"/>
              <a:t>(* 2 (* 1 1)))</a:t>
            </a:r>
            <a:br>
              <a:rPr lang="en-US" dirty="0"/>
            </a:br>
            <a:r>
              <a:rPr lang="en-US" dirty="0"/>
              <a:t>(* 2 1))</a:t>
            </a:r>
            <a:br>
              <a:rPr lang="en-US" dirty="0"/>
            </a:br>
            <a:r>
              <a:rPr lang="en-US" dirty="0"/>
              <a:t>2</a:t>
            </a:r>
            <a:endParaRPr lang="he-IL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373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ההבדל בין רקורסיה </a:t>
            </a:r>
            <a:r>
              <a:rPr lang="he-IL" dirty="0" err="1">
                <a:cs typeface="David" panose="020E0502060401010101" pitchFamily="34" charset="-79"/>
              </a:rPr>
              <a:t>ורקורסית</a:t>
            </a:r>
            <a:r>
              <a:rPr lang="he-IL" dirty="0">
                <a:cs typeface="David" panose="020E0502060401010101" pitchFamily="34" charset="-79"/>
              </a:rPr>
              <a:t> זנב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err="1">
                <a:cs typeface="David" panose="020E0502060401010101" pitchFamily="34" charset="-79"/>
              </a:rPr>
              <a:t>רקורסית</a:t>
            </a:r>
            <a:r>
              <a:rPr lang="he-IL" dirty="0">
                <a:cs typeface="David" panose="020E0502060401010101" pitchFamily="34" charset="-79"/>
              </a:rPr>
              <a:t> זנב חישוב ושליחה חוזרת עד לתנאי עצירה בדרך כלל </a:t>
            </a:r>
            <a:r>
              <a:rPr lang="he-IL" dirty="0" err="1">
                <a:cs typeface="David" panose="020E0502060401010101" pitchFamily="34" charset="-79"/>
              </a:rPr>
              <a:t>רקורסית</a:t>
            </a:r>
            <a:r>
              <a:rPr lang="he-IL" dirty="0">
                <a:cs typeface="David" panose="020E0502060401010101" pitchFamily="34" charset="-79"/>
              </a:rPr>
              <a:t> זנב דורשת פונקציית עזר: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נתונה </a:t>
            </a:r>
            <a:r>
              <a:rPr lang="he-IL" dirty="0" err="1">
                <a:cs typeface="David" panose="020E0502060401010101" pitchFamily="34" charset="-79"/>
              </a:rPr>
              <a:t>רקורסית</a:t>
            </a:r>
            <a:r>
              <a:rPr lang="he-IL" dirty="0">
                <a:cs typeface="David" panose="020E0502060401010101" pitchFamily="34" charset="-79"/>
              </a:rPr>
              <a:t> הזנב הבאה לחישוב עצרת:</a:t>
            </a:r>
          </a:p>
          <a:p>
            <a:r>
              <a:rPr lang="en-US" dirty="0"/>
              <a:t>(: helper : Natural </a:t>
            </a:r>
            <a:r>
              <a:rPr lang="en-US" dirty="0" err="1"/>
              <a:t>Natural</a:t>
            </a:r>
            <a:r>
              <a:rPr lang="en-US" dirty="0"/>
              <a:t> -&gt; Natural)</a:t>
            </a:r>
            <a:br>
              <a:rPr lang="en-US" dirty="0"/>
            </a:br>
            <a:r>
              <a:rPr lang="en-US" dirty="0"/>
              <a:t>(define (helper n </a:t>
            </a:r>
            <a:r>
              <a:rPr lang="en-US" dirty="0" err="1"/>
              <a:t>acc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(if (zero? n)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acc</a:t>
            </a:r>
            <a:br>
              <a:rPr lang="en-US" dirty="0"/>
            </a:br>
            <a:r>
              <a:rPr lang="en-US" dirty="0"/>
              <a:t>      (helper (- n 1) (* </a:t>
            </a:r>
            <a:r>
              <a:rPr lang="en-US" dirty="0" err="1"/>
              <a:t>acc</a:t>
            </a:r>
            <a:r>
              <a:rPr lang="en-US" dirty="0"/>
              <a:t> n))))</a:t>
            </a:r>
            <a:endParaRPr lang="he-IL" dirty="0">
              <a:cs typeface="David" panose="020E0502060401010101" pitchFamily="34" charset="-79"/>
            </a:endParaRP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פונקציית מעטפת: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dirty="0"/>
              <a:t>(: fact : Natural -&gt; Natural)</a:t>
            </a:r>
            <a:br>
              <a:rPr lang="en-US" dirty="0"/>
            </a:br>
            <a:r>
              <a:rPr lang="en-US" dirty="0"/>
              <a:t>(define (fact n)</a:t>
            </a:r>
            <a:br>
              <a:rPr lang="en-US" dirty="0"/>
            </a:br>
            <a:r>
              <a:rPr lang="en-US" dirty="0"/>
              <a:t>    (helper n 1))</a:t>
            </a:r>
          </a:p>
        </p:txBody>
      </p:sp>
    </p:spTree>
    <p:extLst>
      <p:ext uri="{BB962C8B-B14F-4D97-AF65-F5344CB8AC3E}">
        <p14:creationId xmlns:p14="http://schemas.microsoft.com/office/powerpoint/2010/main" val="241633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ההבדל בין רקורסיה </a:t>
            </a:r>
            <a:r>
              <a:rPr lang="he-IL" dirty="0" err="1">
                <a:cs typeface="David" panose="020E0502060401010101" pitchFamily="34" charset="-79"/>
              </a:rPr>
              <a:t>ורקורסית</a:t>
            </a:r>
            <a:r>
              <a:rPr lang="he-IL" dirty="0">
                <a:cs typeface="David" panose="020E0502060401010101" pitchFamily="34" charset="-79"/>
              </a:rPr>
              <a:t> זנב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השלבים לחישוב </a:t>
            </a:r>
            <a:r>
              <a:rPr lang="en-US" dirty="0"/>
              <a:t>(fact 2)</a:t>
            </a:r>
            <a:r>
              <a:rPr lang="he-IL" dirty="0">
                <a:cs typeface="David" panose="020E0502060401010101" pitchFamily="34" charset="-79"/>
              </a:rPr>
              <a:t>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בעזרת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רקורסית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זנב</a:t>
            </a:r>
            <a:r>
              <a:rPr lang="he-IL" dirty="0">
                <a:cs typeface="David" panose="020E0502060401010101" pitchFamily="34" charset="-79"/>
              </a:rPr>
              <a:t>:</a:t>
            </a:r>
          </a:p>
          <a:p>
            <a:r>
              <a:rPr lang="en-US" dirty="0"/>
              <a:t>(helper 2 1)</a:t>
            </a:r>
            <a:br>
              <a:rPr lang="en-US" dirty="0"/>
            </a:br>
            <a:r>
              <a:rPr lang="en-US" dirty="0"/>
              <a:t>(helper (- 2 1) (* 1 2))</a:t>
            </a:r>
            <a:br>
              <a:rPr lang="en-US" dirty="0"/>
            </a:br>
            <a:r>
              <a:rPr lang="en-US" dirty="0"/>
              <a:t>(helper 1 2)</a:t>
            </a:r>
            <a:br>
              <a:rPr lang="en-US" dirty="0"/>
            </a:br>
            <a:r>
              <a:rPr lang="en-US" dirty="0"/>
              <a:t>(helper (- 1 1) (* 2 1))</a:t>
            </a:r>
            <a:br>
              <a:rPr lang="en-US" dirty="0"/>
            </a:br>
            <a:r>
              <a:rPr lang="en-US" dirty="0"/>
              <a:t>(helper 0 2)</a:t>
            </a:r>
            <a:br>
              <a:rPr lang="en-US" dirty="0"/>
            </a:br>
            <a:r>
              <a:rPr lang="en-US" dirty="0"/>
              <a:t>2		;from helper</a:t>
            </a:r>
            <a:br>
              <a:rPr lang="en-US" dirty="0"/>
            </a:br>
            <a:r>
              <a:rPr lang="en-US" dirty="0"/>
              <a:t>2		;from fact</a:t>
            </a:r>
          </a:p>
        </p:txBody>
      </p:sp>
    </p:spTree>
    <p:extLst>
      <p:ext uri="{BB962C8B-B14F-4D97-AF65-F5344CB8AC3E}">
        <p14:creationId xmlns:p14="http://schemas.microsoft.com/office/powerpoint/2010/main" val="191854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ההבדל בין רקורסיה </a:t>
            </a:r>
            <a:r>
              <a:rPr lang="he-IL" dirty="0" err="1">
                <a:cs typeface="David" panose="020E0502060401010101" pitchFamily="34" charset="-79"/>
              </a:rPr>
              <a:t>ורקורסית</a:t>
            </a:r>
            <a:r>
              <a:rPr lang="he-IL" dirty="0">
                <a:cs typeface="David" panose="020E0502060401010101" pitchFamily="34" charset="-79"/>
              </a:rPr>
              <a:t> זנב - 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מציאת אורך של רשימה בעזרת פונקציה רקורסיבית:</a:t>
            </a:r>
            <a:endParaRPr lang="en-US" dirty="0"/>
          </a:p>
          <a:p>
            <a:r>
              <a:rPr lang="en-US" dirty="0"/>
              <a:t>(: list-length : ( </a:t>
            </a:r>
            <a:r>
              <a:rPr lang="en-US" dirty="0" err="1"/>
              <a:t>Listof</a:t>
            </a:r>
            <a:r>
              <a:rPr lang="en-US" dirty="0"/>
              <a:t> Any ) -&gt; Natural )</a:t>
            </a:r>
            <a:br>
              <a:rPr lang="en-US" dirty="0"/>
            </a:br>
            <a:r>
              <a:rPr lang="en-US" dirty="0"/>
              <a:t>( define ( list-length </a:t>
            </a:r>
            <a:r>
              <a:rPr lang="en-US" dirty="0" err="1"/>
              <a:t>ls</a:t>
            </a:r>
            <a:r>
              <a:rPr lang="en-US" dirty="0"/>
              <a:t> )</a:t>
            </a:r>
            <a:br>
              <a:rPr lang="en-US" dirty="0"/>
            </a:br>
            <a:r>
              <a:rPr lang="en-US" dirty="0"/>
              <a:t>   (if ( null? </a:t>
            </a:r>
            <a:r>
              <a:rPr lang="en-US" dirty="0" err="1"/>
              <a:t>ls</a:t>
            </a:r>
            <a:r>
              <a:rPr lang="en-US" dirty="0"/>
              <a:t> )</a:t>
            </a:r>
            <a:br>
              <a:rPr lang="en-US" dirty="0"/>
            </a:br>
            <a:r>
              <a:rPr lang="en-US" dirty="0"/>
              <a:t>        0</a:t>
            </a:r>
            <a:br>
              <a:rPr lang="en-US" dirty="0"/>
            </a:br>
            <a:r>
              <a:rPr lang="en-US" dirty="0"/>
              <a:t>        (+ 1 ( list-length ( rest </a:t>
            </a:r>
            <a:r>
              <a:rPr lang="en-US" dirty="0" err="1"/>
              <a:t>ls</a:t>
            </a:r>
            <a:r>
              <a:rPr lang="en-US" dirty="0"/>
              <a:t> )))))</a:t>
            </a:r>
            <a:endParaRPr lang="he-IL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4228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ההבדל בין רקורסיה </a:t>
            </a:r>
            <a:r>
              <a:rPr lang="he-IL" dirty="0" err="1">
                <a:cs typeface="David" panose="020E0502060401010101" pitchFamily="34" charset="-79"/>
              </a:rPr>
              <a:t>ורקורסית</a:t>
            </a:r>
            <a:r>
              <a:rPr lang="he-IL" dirty="0">
                <a:cs typeface="David" panose="020E0502060401010101" pitchFamily="34" charset="-79"/>
              </a:rPr>
              <a:t> זנב - 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מציאת אורך של רשימה בעזרת </a:t>
            </a:r>
            <a:r>
              <a:rPr lang="he-IL" dirty="0" err="1">
                <a:cs typeface="David" panose="020E0502060401010101" pitchFamily="34" charset="-79"/>
              </a:rPr>
              <a:t>רקורסית</a:t>
            </a:r>
            <a:r>
              <a:rPr lang="he-IL" dirty="0">
                <a:cs typeface="David" panose="020E0502060401010101" pitchFamily="34" charset="-79"/>
              </a:rPr>
              <a:t> זנב:</a:t>
            </a:r>
            <a:endParaRPr lang="en-US" dirty="0"/>
          </a:p>
          <a:p>
            <a:r>
              <a:rPr lang="en-US" dirty="0"/>
              <a:t>(: list-length-tail : ( </a:t>
            </a:r>
            <a:r>
              <a:rPr lang="en-US" dirty="0" err="1"/>
              <a:t>Listof</a:t>
            </a:r>
            <a:r>
              <a:rPr lang="en-US" dirty="0"/>
              <a:t> Any ) -&gt; Natural )</a:t>
            </a:r>
            <a:br>
              <a:rPr lang="en-US" dirty="0"/>
            </a:br>
            <a:r>
              <a:rPr lang="en-US" dirty="0"/>
              <a:t>( define ( list-length-tail </a:t>
            </a:r>
            <a:r>
              <a:rPr lang="en-US" dirty="0" err="1"/>
              <a:t>ls</a:t>
            </a:r>
            <a:r>
              <a:rPr lang="en-US" dirty="0"/>
              <a:t> )</a:t>
            </a:r>
            <a:br>
              <a:rPr lang="en-US" dirty="0"/>
            </a:br>
            <a:r>
              <a:rPr lang="en-US" dirty="0"/>
              <a:t>   (: helper-list-length-tail : Natural ( </a:t>
            </a:r>
            <a:r>
              <a:rPr lang="en-US" dirty="0" err="1"/>
              <a:t>Listof</a:t>
            </a:r>
            <a:r>
              <a:rPr lang="en-US" dirty="0"/>
              <a:t> Any ) -&gt; Natural )</a:t>
            </a:r>
            <a:br>
              <a:rPr lang="en-US" dirty="0"/>
            </a:br>
            <a:r>
              <a:rPr lang="en-US" dirty="0"/>
              <a:t>   ( define ( helper-list-length-tail 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dirty="0" err="1"/>
              <a:t>ls</a:t>
            </a:r>
            <a:r>
              <a:rPr lang="en-US" dirty="0"/>
              <a:t> )</a:t>
            </a:r>
            <a:br>
              <a:rPr lang="en-US" dirty="0"/>
            </a:br>
            <a:r>
              <a:rPr lang="en-US" dirty="0"/>
              <a:t>      (if ( null? </a:t>
            </a:r>
            <a:r>
              <a:rPr lang="en-US" dirty="0" err="1"/>
              <a:t>ls</a:t>
            </a:r>
            <a:r>
              <a:rPr lang="en-US" dirty="0"/>
              <a:t> )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/>
              <a:t>acc</a:t>
            </a:r>
            <a:br>
              <a:rPr lang="en-US" dirty="0"/>
            </a:br>
            <a:r>
              <a:rPr lang="en-US" dirty="0"/>
              <a:t>          ( helper-list-length-tail (+ 1 </a:t>
            </a:r>
            <a:r>
              <a:rPr lang="en-US" dirty="0" err="1"/>
              <a:t>acc</a:t>
            </a:r>
            <a:r>
              <a:rPr lang="en-US" dirty="0"/>
              <a:t>) ( rest </a:t>
            </a:r>
            <a:r>
              <a:rPr lang="en-US" dirty="0" err="1"/>
              <a:t>ls</a:t>
            </a:r>
            <a:r>
              <a:rPr lang="en-US" dirty="0"/>
              <a:t> ))))</a:t>
            </a:r>
            <a:br>
              <a:rPr lang="en-US" dirty="0"/>
            </a:br>
            <a:r>
              <a:rPr lang="en-US" dirty="0"/>
              <a:t>   (helper-list-length-tail 0 </a:t>
            </a:r>
            <a:r>
              <a:rPr lang="en-US" dirty="0" err="1"/>
              <a:t>ls</a:t>
            </a:r>
            <a:r>
              <a:rPr lang="en-US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1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ההבדל בין רקורסיה </a:t>
            </a:r>
            <a:r>
              <a:rPr lang="he-IL" dirty="0" err="1">
                <a:cs typeface="David" panose="020E0502060401010101" pitchFamily="34" charset="-79"/>
              </a:rPr>
              <a:t>ורקורסית</a:t>
            </a:r>
            <a:r>
              <a:rPr lang="he-IL" dirty="0">
                <a:cs typeface="David" panose="020E0502060401010101" pitchFamily="34" charset="-79"/>
              </a:rPr>
              <a:t> זנב - 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9366"/>
            <a:ext cx="8915400" cy="5095336"/>
          </a:xfrm>
        </p:spPr>
        <p:txBody>
          <a:bodyPr>
            <a:no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חישוב הסכום של האיברים ברשימת </a:t>
            </a:r>
            <a:r>
              <a:rPr lang="he-IL" u="sng" dirty="0">
                <a:cs typeface="David" panose="020E0502060401010101" pitchFamily="34" charset="-79"/>
              </a:rPr>
              <a:t>מספרים</a:t>
            </a:r>
            <a:r>
              <a:rPr lang="he-IL" dirty="0">
                <a:cs typeface="David" panose="020E0502060401010101" pitchFamily="34" charset="-79"/>
              </a:rPr>
              <a:t> בעזרת פונקציה רקורסיבית:</a:t>
            </a:r>
            <a:endParaRPr lang="en-US" dirty="0"/>
          </a:p>
          <a:p>
            <a:r>
              <a:rPr lang="en-US" dirty="0"/>
              <a:t>(: sum-list : (</a:t>
            </a:r>
            <a:r>
              <a:rPr lang="en-US" dirty="0" err="1"/>
              <a:t>Listof</a:t>
            </a:r>
            <a:r>
              <a:rPr lang="en-US" dirty="0"/>
              <a:t> Number) -&gt; Number)</a:t>
            </a:r>
            <a:br>
              <a:rPr lang="en-US" dirty="0"/>
            </a:br>
            <a:r>
              <a:rPr lang="en-US" dirty="0"/>
              <a:t>(define (sum-list </a:t>
            </a:r>
            <a:r>
              <a:rPr lang="en-US" dirty="0" err="1"/>
              <a:t>ls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(if (null? </a:t>
            </a:r>
            <a:r>
              <a:rPr lang="en-US" dirty="0" err="1"/>
              <a:t>ls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0</a:t>
            </a:r>
            <a:br>
              <a:rPr lang="en-US" dirty="0"/>
            </a:br>
            <a:r>
              <a:rPr lang="en-US" dirty="0"/>
              <a:t>      (+ (first </a:t>
            </a:r>
            <a:r>
              <a:rPr lang="en-US" dirty="0" err="1"/>
              <a:t>ls</a:t>
            </a:r>
            <a:r>
              <a:rPr lang="en-US" dirty="0"/>
              <a:t>) (sum-list (rest </a:t>
            </a:r>
            <a:r>
              <a:rPr lang="en-US" dirty="0" err="1"/>
              <a:t>ls</a:t>
            </a:r>
            <a:r>
              <a:rPr lang="en-US" dirty="0"/>
              <a:t>)))))</a:t>
            </a:r>
            <a:endParaRPr lang="he-IL" dirty="0"/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חישוב הסכום של האיברים ברשימת מספרים בעזרת </a:t>
            </a:r>
            <a:r>
              <a:rPr lang="he-IL" dirty="0" err="1">
                <a:cs typeface="David" panose="020E0502060401010101" pitchFamily="34" charset="-79"/>
              </a:rPr>
              <a:t>רקורסית</a:t>
            </a:r>
            <a:r>
              <a:rPr lang="he-IL" dirty="0">
                <a:cs typeface="David" panose="020E0502060401010101" pitchFamily="34" charset="-79"/>
              </a:rPr>
              <a:t> זנב:</a:t>
            </a:r>
          </a:p>
          <a:p>
            <a:r>
              <a:rPr lang="en-US" dirty="0"/>
              <a:t>(: sum-list-tail : (</a:t>
            </a:r>
            <a:r>
              <a:rPr lang="en-US" dirty="0" err="1"/>
              <a:t>Listof</a:t>
            </a:r>
            <a:r>
              <a:rPr lang="en-US" dirty="0"/>
              <a:t> Number) -&gt; Number)</a:t>
            </a:r>
            <a:br>
              <a:rPr lang="en-US" dirty="0"/>
            </a:br>
            <a:r>
              <a:rPr lang="en-US" dirty="0"/>
              <a:t>(define (sum-list-tail </a:t>
            </a:r>
            <a:r>
              <a:rPr lang="en-US" dirty="0" err="1"/>
              <a:t>ls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(: sum-list-tail-help : (</a:t>
            </a:r>
            <a:r>
              <a:rPr lang="en-US" dirty="0" err="1"/>
              <a:t>Listof</a:t>
            </a:r>
            <a:r>
              <a:rPr lang="en-US" dirty="0"/>
              <a:t> Number) Number -&gt; Number)</a:t>
            </a:r>
            <a:br>
              <a:rPr lang="en-US" dirty="0"/>
            </a:br>
            <a:r>
              <a:rPr lang="en-US" dirty="0"/>
              <a:t>  (define (sum-list-tail-help </a:t>
            </a:r>
            <a:r>
              <a:rPr lang="en-US" dirty="0" err="1"/>
              <a:t>ls</a:t>
            </a:r>
            <a:r>
              <a:rPr lang="en-US" dirty="0"/>
              <a:t> </a:t>
            </a:r>
            <a:r>
              <a:rPr lang="en-US" dirty="0" err="1"/>
              <a:t>acc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(if (null? ls)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acc</a:t>
            </a:r>
            <a:br>
              <a:rPr lang="en-US" dirty="0"/>
            </a:br>
            <a:r>
              <a:rPr lang="en-US" dirty="0"/>
              <a:t>      (sum-list-tail-help (rest ls) (+ </a:t>
            </a:r>
            <a:r>
              <a:rPr lang="en-US" dirty="0" err="1"/>
              <a:t>acc</a:t>
            </a:r>
            <a:r>
              <a:rPr lang="en-US" dirty="0"/>
              <a:t> (first ls)))))</a:t>
            </a:r>
            <a:br>
              <a:rPr lang="en-US" dirty="0"/>
            </a:br>
            <a:r>
              <a:rPr lang="en-US" dirty="0"/>
              <a:t>  (sum-list-tail-help ls 0))</a:t>
            </a:r>
          </a:p>
        </p:txBody>
      </p:sp>
    </p:spTree>
    <p:extLst>
      <p:ext uri="{BB962C8B-B14F-4D97-AF65-F5344CB8AC3E}">
        <p14:creationId xmlns:p14="http://schemas.microsoft.com/office/powerpoint/2010/main" val="64734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ההבדל בין רקורסיה </a:t>
            </a:r>
            <a:r>
              <a:rPr lang="he-IL" dirty="0" err="1">
                <a:cs typeface="David" panose="020E0502060401010101" pitchFamily="34" charset="-79"/>
              </a:rPr>
              <a:t>ורקורסית</a:t>
            </a:r>
            <a:r>
              <a:rPr lang="he-IL" dirty="0">
                <a:cs typeface="David" panose="020E0502060401010101" pitchFamily="34" charset="-79"/>
              </a:rPr>
              <a:t> זנב - 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חישוב סדרת </a:t>
            </a:r>
            <a:r>
              <a:rPr lang="he-IL" dirty="0" err="1">
                <a:cs typeface="David" panose="020E0502060401010101" pitchFamily="34" charset="-79"/>
              </a:rPr>
              <a:t>פיבונאצ'י</a:t>
            </a:r>
            <a:r>
              <a:rPr lang="he-IL" dirty="0">
                <a:cs typeface="David" panose="020E0502060401010101" pitchFamily="34" charset="-79"/>
              </a:rPr>
              <a:t> בעזרת פונקציה רקורסיבית:</a:t>
            </a:r>
            <a:endParaRPr lang="en-US" dirty="0">
              <a:cs typeface="David" panose="020E0502060401010101" pitchFamily="34" charset="-79"/>
            </a:endParaRPr>
          </a:p>
          <a:p>
            <a:r>
              <a:rPr lang="pt-BR" dirty="0"/>
              <a:t>(: fib : Integer -&gt; Natural)</a:t>
            </a:r>
            <a:br>
              <a:rPr lang="pt-BR" dirty="0"/>
            </a:br>
            <a:r>
              <a:rPr lang="pt-BR" dirty="0"/>
              <a:t>(define (fib n)</a:t>
            </a:r>
            <a:br>
              <a:rPr lang="pt-BR" dirty="0"/>
            </a:br>
            <a:r>
              <a:rPr lang="pt-BR" dirty="0"/>
              <a:t>  (cond</a:t>
            </a:r>
            <a:br>
              <a:rPr lang="pt-BR" dirty="0"/>
            </a:br>
            <a:r>
              <a:rPr lang="pt-BR" dirty="0"/>
              <a:t>    [(= n 0) 1]</a:t>
            </a:r>
            <a:br>
              <a:rPr lang="pt-BR" dirty="0"/>
            </a:br>
            <a:r>
              <a:rPr lang="pt-BR" dirty="0"/>
              <a:t>    [(= n 1) 1]</a:t>
            </a:r>
            <a:br>
              <a:rPr lang="pt-BR" dirty="0"/>
            </a:br>
            <a:r>
              <a:rPr lang="pt-BR" dirty="0"/>
              <a:t>    [(&gt;= </a:t>
            </a:r>
            <a:r>
              <a:rPr lang="pt-BR"/>
              <a:t>n 2) </a:t>
            </a:r>
            <a:r>
              <a:rPr lang="pt-BR" dirty="0"/>
              <a:t>(+ (fib (- n 1)) (fib (- n 2)))]</a:t>
            </a:r>
            <a:br>
              <a:rPr lang="pt-BR" dirty="0"/>
            </a:br>
            <a:r>
              <a:rPr lang="pt-BR" dirty="0"/>
              <a:t>    [else (error 'fib "Expects Positive-Integer got ~s" n)]))</a:t>
            </a:r>
          </a:p>
        </p:txBody>
      </p:sp>
    </p:spTree>
    <p:extLst>
      <p:ext uri="{BB962C8B-B14F-4D97-AF65-F5344CB8AC3E}">
        <p14:creationId xmlns:p14="http://schemas.microsoft.com/office/powerpoint/2010/main" val="165491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ההבדל בין רקורסיה </a:t>
            </a:r>
            <a:r>
              <a:rPr lang="he-IL" dirty="0" err="1">
                <a:cs typeface="David" panose="020E0502060401010101" pitchFamily="34" charset="-79"/>
              </a:rPr>
              <a:t>ורקורסית</a:t>
            </a:r>
            <a:r>
              <a:rPr lang="he-IL" dirty="0">
                <a:cs typeface="David" panose="020E0502060401010101" pitchFamily="34" charset="-79"/>
              </a:rPr>
              <a:t> זנב - 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חישוב סדרת </a:t>
            </a:r>
            <a:r>
              <a:rPr lang="he-IL" dirty="0" err="1">
                <a:cs typeface="David" panose="020E0502060401010101" pitchFamily="34" charset="-79"/>
              </a:rPr>
              <a:t>פיבונאצ'י</a:t>
            </a:r>
            <a:r>
              <a:rPr lang="he-IL" dirty="0">
                <a:cs typeface="David" panose="020E0502060401010101" pitchFamily="34" charset="-79"/>
              </a:rPr>
              <a:t> בעזרת פונקציה רקורסיבית:</a:t>
            </a:r>
            <a:endParaRPr lang="en-US" dirty="0">
              <a:cs typeface="David" panose="020E0502060401010101" pitchFamily="34" charset="-79"/>
            </a:endParaRPr>
          </a:p>
          <a:p>
            <a:r>
              <a:rPr lang="pt-BR" dirty="0"/>
              <a:t>(: fib : </a:t>
            </a:r>
            <a:r>
              <a:rPr lang="pt-BR" dirty="0">
                <a:solidFill>
                  <a:srgbClr val="FF0000"/>
                </a:solidFill>
              </a:rPr>
              <a:t>Integer</a:t>
            </a:r>
            <a:r>
              <a:rPr lang="pt-BR" dirty="0"/>
              <a:t> -&gt; Natural)</a:t>
            </a:r>
            <a:br>
              <a:rPr lang="pt-BR" dirty="0"/>
            </a:br>
            <a:r>
              <a:rPr lang="pt-BR" dirty="0"/>
              <a:t>(define (fib n)</a:t>
            </a:r>
            <a:br>
              <a:rPr lang="pt-BR" dirty="0"/>
            </a:br>
            <a:r>
              <a:rPr lang="pt-BR" dirty="0"/>
              <a:t>  (cond</a:t>
            </a:r>
            <a:br>
              <a:rPr lang="pt-BR" dirty="0"/>
            </a:br>
            <a:r>
              <a:rPr lang="pt-BR" dirty="0"/>
              <a:t>    [(= n 0) 1]</a:t>
            </a:r>
            <a:br>
              <a:rPr lang="pt-BR" dirty="0"/>
            </a:br>
            <a:r>
              <a:rPr lang="pt-BR" dirty="0"/>
              <a:t>    [(= n 1) 1]</a:t>
            </a:r>
            <a:br>
              <a:rPr lang="pt-BR" dirty="0"/>
            </a:br>
            <a:r>
              <a:rPr lang="pt-BR" dirty="0"/>
              <a:t>    [(&gt;</a:t>
            </a:r>
            <a:r>
              <a:rPr lang="en-US" dirty="0"/>
              <a:t>=</a:t>
            </a:r>
            <a:r>
              <a:rPr lang="pt-BR" dirty="0"/>
              <a:t> n 2) (+ (fib (- n 1)) (fib </a:t>
            </a:r>
            <a:r>
              <a:rPr lang="pt-BR" dirty="0">
                <a:solidFill>
                  <a:srgbClr val="FF0000"/>
                </a:solidFill>
              </a:rPr>
              <a:t>(- n 2)</a:t>
            </a:r>
            <a:r>
              <a:rPr lang="pt-BR" dirty="0"/>
              <a:t>))]</a:t>
            </a:r>
            <a:br>
              <a:rPr lang="pt-BR" dirty="0"/>
            </a:br>
            <a:r>
              <a:rPr lang="pt-BR" dirty="0"/>
              <a:t>    [</a:t>
            </a:r>
            <a:r>
              <a:rPr lang="pt-BR" dirty="0">
                <a:solidFill>
                  <a:srgbClr val="FF0000"/>
                </a:solidFill>
              </a:rPr>
              <a:t>else (error 'fib "Expects Positive-Integer got ~s" n)</a:t>
            </a:r>
            <a:r>
              <a:rPr lang="pt-BR" dirty="0"/>
              <a:t>]))</a:t>
            </a:r>
          </a:p>
          <a:p>
            <a:pPr algn="r" rtl="1"/>
            <a:r>
              <a:rPr lang="he-IL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יש לציין שכאן התעוררה בעיה לגבי ה- </a:t>
            </a:r>
            <a:r>
              <a:rPr lang="pt-BR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(- n 2)</a:t>
            </a:r>
            <a:r>
              <a:rPr lang="he-IL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לכן היה צורך לבחור ב </a:t>
            </a:r>
            <a:r>
              <a:rPr lang="pt-BR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Integer</a:t>
            </a:r>
            <a:r>
              <a:rPr lang="he-IL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ולהוסיף את השגיאה כאשר הקלט הוא מספר שלילי.</a:t>
            </a:r>
            <a:endParaRPr lang="pt-BR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891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ההבדל בין רקורסיה </a:t>
            </a:r>
            <a:r>
              <a:rPr lang="he-IL" dirty="0" err="1">
                <a:cs typeface="David" panose="020E0502060401010101" pitchFamily="34" charset="-79"/>
              </a:rPr>
              <a:t>ורקורסית</a:t>
            </a:r>
            <a:r>
              <a:rPr lang="he-IL" dirty="0">
                <a:cs typeface="David" panose="020E0502060401010101" pitchFamily="34" charset="-79"/>
              </a:rPr>
              <a:t> זנב - 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98189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חישוב סדרת </a:t>
            </a:r>
            <a:r>
              <a:rPr lang="he-IL" dirty="0" err="1">
                <a:cs typeface="David" panose="020E0502060401010101" pitchFamily="34" charset="-79"/>
              </a:rPr>
              <a:t>פיבונאצ'י</a:t>
            </a:r>
            <a:r>
              <a:rPr lang="he-IL" dirty="0">
                <a:cs typeface="David" panose="020E0502060401010101" pitchFamily="34" charset="-79"/>
              </a:rPr>
              <a:t> בעזרת </a:t>
            </a:r>
            <a:r>
              <a:rPr lang="he-IL" dirty="0" err="1">
                <a:cs typeface="David" panose="020E0502060401010101" pitchFamily="34" charset="-79"/>
              </a:rPr>
              <a:t>רקורסית</a:t>
            </a:r>
            <a:r>
              <a:rPr lang="he-IL" dirty="0">
                <a:cs typeface="David" panose="020E0502060401010101" pitchFamily="34" charset="-79"/>
              </a:rPr>
              <a:t> זנב:</a:t>
            </a:r>
          </a:p>
          <a:p>
            <a:r>
              <a:rPr lang="en-US" dirty="0"/>
              <a:t>(: fib-tail : Natural -&gt; Natural)</a:t>
            </a:r>
            <a:br>
              <a:rPr lang="en-US" dirty="0"/>
            </a:br>
            <a:r>
              <a:rPr lang="en-US" dirty="0"/>
              <a:t>(define (fib-tail n)</a:t>
            </a:r>
            <a:br>
              <a:rPr lang="en-US" dirty="0"/>
            </a:br>
            <a:r>
              <a:rPr lang="en-US" dirty="0"/>
              <a:t>  (: fib-tail-help : Natural </a:t>
            </a:r>
            <a:r>
              <a:rPr lang="en-US" dirty="0" err="1"/>
              <a:t>Natural</a:t>
            </a:r>
            <a:r>
              <a:rPr lang="en-US" dirty="0"/>
              <a:t> </a:t>
            </a:r>
            <a:r>
              <a:rPr lang="en-US" dirty="0" err="1"/>
              <a:t>Natural</a:t>
            </a:r>
            <a:r>
              <a:rPr lang="en-US" dirty="0"/>
              <a:t> -&gt; Natural)</a:t>
            </a:r>
            <a:br>
              <a:rPr lang="en-US" dirty="0"/>
            </a:br>
            <a:r>
              <a:rPr lang="en-US" dirty="0"/>
              <a:t>  (define (fib-tail-help count f1 f2)</a:t>
            </a:r>
            <a:br>
              <a:rPr lang="en-US" dirty="0"/>
            </a:br>
            <a:r>
              <a:rPr lang="en-US" dirty="0"/>
              <a:t>    (if (= n count)</a:t>
            </a:r>
            <a:br>
              <a:rPr lang="en-US" dirty="0"/>
            </a:br>
            <a:r>
              <a:rPr lang="en-US" dirty="0"/>
              <a:t>        (+ f1 f2)</a:t>
            </a:r>
            <a:br>
              <a:rPr lang="en-US" dirty="0"/>
            </a:br>
            <a:r>
              <a:rPr lang="en-US" dirty="0"/>
              <a:t>        (fib-tail-help (+ count 1) f2 (+ f1 f2))))</a:t>
            </a:r>
            <a:br>
              <a:rPr lang="en-US" dirty="0"/>
            </a:br>
            <a:r>
              <a:rPr lang="en-US" dirty="0"/>
              <a:t>  (</a:t>
            </a:r>
            <a:r>
              <a:rPr lang="en-US" dirty="0" err="1"/>
              <a:t>cond</a:t>
            </a:r>
            <a:br>
              <a:rPr lang="en-US" dirty="0"/>
            </a:br>
            <a:r>
              <a:rPr lang="en-US" dirty="0"/>
              <a:t>    [(= n 0) 1]</a:t>
            </a:r>
            <a:br>
              <a:rPr lang="en-US" dirty="0"/>
            </a:br>
            <a:r>
              <a:rPr lang="en-US" dirty="0"/>
              <a:t>    [(= n 1) 1]</a:t>
            </a:r>
            <a:br>
              <a:rPr lang="en-US" dirty="0"/>
            </a:br>
            <a:r>
              <a:rPr lang="en-US" dirty="0"/>
              <a:t>    [else (fib-tail-help 2 1 1)]))</a:t>
            </a:r>
          </a:p>
          <a:p>
            <a:endParaRPr lang="en-US" dirty="0"/>
          </a:p>
          <a:p>
            <a:pPr algn="r" rtl="1"/>
            <a:r>
              <a:rPr lang="he-IL" dirty="0"/>
              <a:t>חשבו כמה קריאות רקורסיביות מתבצעות בכל אחד מהמימושים עבור </a:t>
            </a:r>
            <a:r>
              <a:rPr lang="en-US" dirty="0"/>
              <a:t>(fib 5)</a:t>
            </a:r>
            <a:r>
              <a:rPr lang="he-IL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4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cs typeface="David" panose="020E0502060401010101" pitchFamily="34" charset="-79"/>
              </a:rPr>
              <a:t>רשימות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659" y="1593828"/>
            <a:ext cx="8915400" cy="46400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רשימה ריקה: </a:t>
            </a:r>
            <a:r>
              <a:rPr lang="en-US" dirty="0"/>
              <a:t>null</a:t>
            </a:r>
            <a:r>
              <a:rPr lang="he-IL" dirty="0">
                <a:cs typeface="David" panose="020E0502060401010101" pitchFamily="34" charset="-79"/>
              </a:rPr>
              <a:t> או </a:t>
            </a:r>
            <a:r>
              <a:rPr lang="en-US" dirty="0"/>
              <a:t>‘()</a:t>
            </a:r>
            <a:endParaRPr lang="he-IL" dirty="0">
              <a:cs typeface="David" panose="020E0502060401010101" pitchFamily="34" charset="-79"/>
            </a:endParaRP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לבדוק האם הגענו לסוף הרשימה (רשימה ריקה): </a:t>
            </a:r>
            <a:r>
              <a:rPr lang="en-US" dirty="0"/>
              <a:t>null?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רשימה: או רשימה ריקה (</a:t>
            </a:r>
            <a:r>
              <a:rPr lang="en-US" dirty="0"/>
              <a:t>null</a:t>
            </a:r>
            <a:r>
              <a:rPr lang="he-IL" dirty="0">
                <a:cs typeface="David" panose="020E0502060401010101" pitchFamily="34" charset="-79"/>
              </a:rPr>
              <a:t>) או הגדרה רקורסיבית של צמד (</a:t>
            </a:r>
            <a:r>
              <a:rPr lang="en-US" dirty="0"/>
              <a:t>cons</a:t>
            </a:r>
            <a:r>
              <a:rPr lang="he-IL" dirty="0">
                <a:cs typeface="David" panose="020E0502060401010101" pitchFamily="34" charset="-79"/>
              </a:rPr>
              <a:t>) אשר האיבר השני בו הוא רשימה או איחוד איברים בעזרת הפונקציה </a:t>
            </a:r>
            <a:r>
              <a:rPr lang="en-US" dirty="0"/>
              <a:t>list</a:t>
            </a:r>
            <a:r>
              <a:rPr lang="he-IL" dirty="0">
                <a:cs typeface="David" panose="020E0502060401010101" pitchFamily="34" charset="-79"/>
              </a:rPr>
              <a:t>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דוגמאות:</a:t>
            </a:r>
            <a:endParaRPr lang="en-US" dirty="0"/>
          </a:p>
          <a:p>
            <a:r>
              <a:rPr lang="fr-FR" dirty="0"/>
              <a:t>(cons 1 ( cons 2 </a:t>
            </a:r>
            <a:r>
              <a:rPr lang="fr-FR" dirty="0" err="1"/>
              <a:t>null</a:t>
            </a:r>
            <a:r>
              <a:rPr lang="fr-FR" dirty="0"/>
              <a:t>))</a:t>
            </a:r>
          </a:p>
          <a:p>
            <a:r>
              <a:rPr lang="fr-FR" dirty="0"/>
              <a:t>(cons 1 ( cons 2 '()))</a:t>
            </a:r>
          </a:p>
          <a:p>
            <a:r>
              <a:rPr lang="fr-FR" dirty="0"/>
              <a:t>(</a:t>
            </a:r>
            <a:r>
              <a:rPr lang="fr-FR" dirty="0" err="1"/>
              <a:t>list</a:t>
            </a:r>
            <a:r>
              <a:rPr lang="fr-FR" dirty="0"/>
              <a:t> 1 2)</a:t>
            </a:r>
          </a:p>
          <a:p>
            <a:r>
              <a:rPr lang="en-US" dirty="0">
                <a:cs typeface="David" panose="020E0502060401010101" pitchFamily="34" charset="-79"/>
              </a:rPr>
              <a:t>‘(1 2)</a:t>
            </a:r>
          </a:p>
          <a:p>
            <a:endParaRPr lang="en-US" dirty="0">
              <a:cs typeface="David" panose="020E0502060401010101" pitchFamily="34" charset="-79"/>
            </a:endParaRPr>
          </a:p>
          <a:p>
            <a:endParaRPr lang="en-US" dirty="0">
              <a:cs typeface="David" panose="020E0502060401010101" pitchFamily="34" charset="-79"/>
            </a:endParaRPr>
          </a:p>
          <a:p>
            <a:r>
              <a:rPr lang="fr-FR" dirty="0">
                <a:solidFill>
                  <a:srgbClr val="FF0000"/>
                </a:solidFill>
                <a:latin typeface="Times New Roman"/>
                <a:cs typeface="Times New Roman"/>
              </a:rPr>
              <a:t>(cons 2 1)  ; Not </a:t>
            </a:r>
            <a:r>
              <a:rPr lang="fr-FR" dirty="0" err="1">
                <a:solidFill>
                  <a:srgbClr val="FF0000"/>
                </a:solidFill>
                <a:latin typeface="Times New Roman"/>
                <a:cs typeface="Times New Roman"/>
              </a:rPr>
              <a:t>valid</a:t>
            </a:r>
            <a:r>
              <a:rPr lang="fr-FR" dirty="0">
                <a:solidFill>
                  <a:srgbClr val="FF0000"/>
                </a:solidFill>
                <a:latin typeface="Times New Roman"/>
                <a:cs typeface="Times New Roman"/>
              </a:rPr>
              <a:t> in PL</a:t>
            </a:r>
            <a:endParaRPr lang="he-IL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16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cs typeface="David" panose="020E0502060401010101" pitchFamily="34" charset="-79"/>
              </a:rPr>
              <a:t>רשימות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לבדיקה האם אובייקט מסוים הוא מסוג רשימה ניתן להשתמש בפונקציה </a:t>
            </a:r>
            <a:r>
              <a:rPr lang="fr-FR" dirty="0" err="1"/>
              <a:t>list</a:t>
            </a:r>
            <a:r>
              <a:rPr lang="fr-FR" dirty="0"/>
              <a:t>?</a:t>
            </a:r>
            <a:r>
              <a:rPr lang="he-IL" dirty="0">
                <a:cs typeface="David" panose="020E0502060401010101" pitchFamily="34" charset="-79"/>
              </a:rPr>
              <a:t>.</a:t>
            </a:r>
            <a:endParaRPr lang="en-US" dirty="0">
              <a:cs typeface="David" panose="020E0502060401010101" pitchFamily="34" charset="-79"/>
            </a:endParaRP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דוגמאות:</a:t>
            </a:r>
            <a:endParaRPr lang="en-US" dirty="0"/>
          </a:p>
          <a:p>
            <a:r>
              <a:rPr lang="fr-FR" dirty="0"/>
              <a:t>&gt; (</a:t>
            </a:r>
            <a:r>
              <a:rPr lang="fr-FR" dirty="0" err="1"/>
              <a:t>list</a:t>
            </a:r>
            <a:r>
              <a:rPr lang="fr-FR" dirty="0"/>
              <a:t>? '(1 2))</a:t>
            </a:r>
            <a:r>
              <a:rPr lang="en-US" dirty="0"/>
              <a:t> </a:t>
            </a:r>
          </a:p>
          <a:p>
            <a:r>
              <a:rPr lang="fr-FR" dirty="0"/>
              <a:t>#t</a:t>
            </a:r>
          </a:p>
          <a:p>
            <a:r>
              <a:rPr lang="fr-FR" dirty="0"/>
              <a:t>&gt; (</a:t>
            </a:r>
            <a:r>
              <a:rPr lang="fr-FR" dirty="0" err="1"/>
              <a:t>list</a:t>
            </a:r>
            <a:r>
              <a:rPr lang="fr-FR" dirty="0"/>
              <a:t>? (cons 1 (cons 2 '())))</a:t>
            </a:r>
          </a:p>
          <a:p>
            <a:r>
              <a:rPr lang="fr-FR" dirty="0"/>
              <a:t>#t</a:t>
            </a:r>
          </a:p>
          <a:p>
            <a:r>
              <a:rPr lang="fr-FR" dirty="0"/>
              <a:t>&gt; (list? (cons 1 null))</a:t>
            </a:r>
          </a:p>
          <a:p>
            <a:r>
              <a:rPr lang="fr-FR" dirty="0"/>
              <a:t>#t</a:t>
            </a:r>
            <a:endParaRPr lang="en-US" dirty="0"/>
          </a:p>
          <a:p>
            <a:pPr algn="r" rtl="1"/>
            <a:endParaRPr lang="he-IL" dirty="0">
              <a:cs typeface="David" panose="020E0502060401010101" pitchFamily="34" charset="-79"/>
            </a:endParaRPr>
          </a:p>
          <a:p>
            <a:pPr algn="r" rtl="1"/>
            <a:endParaRPr lang="he-IL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6977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Times New Roman"/>
                <a:cs typeface="David"/>
              </a:rPr>
              <a:t>זוג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לבדיקה האם אובייקט מסוים הוא צמד ניתן להשתמש בפונקציה </a:t>
            </a:r>
            <a:r>
              <a:rPr lang="fr-FR" dirty="0"/>
              <a:t>pair?</a:t>
            </a:r>
            <a:r>
              <a:rPr lang="he-IL" dirty="0">
                <a:cs typeface="David" panose="020E0502060401010101" pitchFamily="34" charset="-79"/>
              </a:rPr>
              <a:t>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דוגמאות:</a:t>
            </a:r>
          </a:p>
          <a:p>
            <a:r>
              <a:rPr lang="fr-FR" dirty="0"/>
              <a:t>&gt; (pair? 1)</a:t>
            </a:r>
          </a:p>
          <a:p>
            <a:r>
              <a:rPr lang="fr-FR" dirty="0"/>
              <a:t>#f</a:t>
            </a:r>
          </a:p>
          <a:p>
            <a:r>
              <a:rPr lang="fr-FR" dirty="0">
                <a:latin typeface="Times New Roman"/>
                <a:cs typeface="Times New Roman"/>
              </a:rPr>
              <a:t>&gt; (pair? (cons 1 (cons 2 '() )))</a:t>
            </a:r>
          </a:p>
          <a:p>
            <a:r>
              <a:rPr lang="fr-FR" dirty="0">
                <a:latin typeface="Times New Roman"/>
                <a:cs typeface="Times New Roman"/>
              </a:rPr>
              <a:t>#t  </a:t>
            </a:r>
            <a:r>
              <a:rPr lang="fr-FR" dirty="0">
                <a:solidFill>
                  <a:srgbClr val="FF0000"/>
                </a:solidFill>
                <a:latin typeface="Times New Roman"/>
                <a:cs typeface="Times New Roman"/>
              </a:rPr>
              <a:t>;(cons 1 '(2))</a:t>
            </a:r>
            <a:endParaRPr lang="fr-FR" dirty="0">
              <a:solidFill>
                <a:srgbClr val="FF0000"/>
              </a:solidFill>
              <a:cs typeface="Times New Roman"/>
            </a:endParaRPr>
          </a:p>
          <a:p>
            <a:r>
              <a:rPr lang="fr-FR" dirty="0">
                <a:latin typeface="Times New Roman"/>
                <a:cs typeface="Times New Roman"/>
              </a:rPr>
              <a:t>&gt; (pair? (cons 1 (cons 2 (cons 3 '() ))))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fr-FR" dirty="0">
                <a:latin typeface="Times New Roman"/>
                <a:cs typeface="Times New Roman"/>
              </a:rPr>
              <a:t>#t  </a:t>
            </a:r>
            <a:r>
              <a:rPr lang="fr-FR" dirty="0">
                <a:solidFill>
                  <a:srgbClr val="FF0000"/>
                </a:solidFill>
                <a:latin typeface="Times New Roman"/>
                <a:cs typeface="Times New Roman"/>
              </a:rPr>
              <a:t>;(cons 1 '(2 3))</a:t>
            </a:r>
            <a:endParaRPr lang="en-US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fr-FR" dirty="0"/>
              <a:t>&gt; (pair? (</a:t>
            </a:r>
            <a:r>
              <a:rPr lang="fr-FR" dirty="0" err="1"/>
              <a:t>list</a:t>
            </a:r>
            <a:r>
              <a:rPr lang="fr-FR" dirty="0"/>
              <a:t> 1 2))</a:t>
            </a:r>
          </a:p>
          <a:p>
            <a:r>
              <a:rPr lang="fr-FR" dirty="0">
                <a:latin typeface="Times New Roman"/>
                <a:cs typeface="Times New Roman"/>
              </a:rPr>
              <a:t>#t  </a:t>
            </a:r>
            <a:r>
              <a:rPr lang="fr-FR" dirty="0">
                <a:solidFill>
                  <a:srgbClr val="FF0000"/>
                </a:solidFill>
                <a:latin typeface="Times New Roman"/>
                <a:cs typeface="Times New Roman"/>
              </a:rPr>
              <a:t>;(cons 1 '(2))</a:t>
            </a:r>
            <a:endParaRPr lang="fr-FR" dirty="0">
              <a:solidFill>
                <a:srgbClr val="FF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140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זוג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&gt; (pair? '(1 2))</a:t>
            </a:r>
          </a:p>
          <a:p>
            <a:r>
              <a:rPr lang="fr-FR" dirty="0">
                <a:latin typeface="Times New Roman"/>
                <a:cs typeface="Times New Roman"/>
              </a:rPr>
              <a:t>#t</a:t>
            </a:r>
            <a:r>
              <a:rPr lang="fr-FR" dirty="0">
                <a:solidFill>
                  <a:srgbClr val="404040"/>
                </a:solidFill>
                <a:latin typeface="Times New Roman"/>
                <a:cs typeface="Times New Roman"/>
              </a:rPr>
              <a:t>  </a:t>
            </a:r>
            <a:r>
              <a:rPr lang="fr-FR" dirty="0">
                <a:solidFill>
                  <a:srgbClr val="FF0000"/>
                </a:solidFill>
                <a:latin typeface="Times New Roman"/>
                <a:cs typeface="Times New Roman"/>
              </a:rPr>
              <a:t>;(cons 1 '(2))</a:t>
            </a:r>
            <a:endParaRPr lang="fr-FR" dirty="0">
              <a:solidFill>
                <a:srgbClr val="FF0000"/>
              </a:solidFill>
              <a:cs typeface="Times New Roman"/>
            </a:endParaRPr>
          </a:p>
          <a:p>
            <a:r>
              <a:rPr lang="fr-FR" dirty="0"/>
              <a:t>&gt; (pair? ‘())  ; </a:t>
            </a:r>
            <a:r>
              <a:rPr lang="fr-FR" dirty="0" err="1"/>
              <a:t>that’s</a:t>
            </a:r>
            <a:r>
              <a:rPr lang="fr-FR" dirty="0"/>
              <a:t>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/>
              <a:t>#f</a:t>
            </a:r>
          </a:p>
          <a:p>
            <a:r>
              <a:rPr lang="en-US" dirty="0"/>
              <a:t>(pair? '(1))</a:t>
            </a:r>
          </a:p>
          <a:p>
            <a:r>
              <a:rPr lang="fr-FR" dirty="0">
                <a:latin typeface="Times New Roman"/>
                <a:cs typeface="Times New Roman"/>
              </a:rPr>
              <a:t>#t  </a:t>
            </a:r>
            <a:r>
              <a:rPr lang="fr-FR" dirty="0">
                <a:solidFill>
                  <a:srgbClr val="FF0000"/>
                </a:solidFill>
                <a:latin typeface="Times New Roman"/>
                <a:cs typeface="Times New Roman"/>
              </a:rPr>
              <a:t>;(cons 1 '())</a:t>
            </a:r>
            <a:endParaRPr lang="fr-FR" dirty="0"/>
          </a:p>
          <a:p>
            <a:r>
              <a:rPr lang="fr-FR" dirty="0"/>
              <a:t>(pair? '('()))</a:t>
            </a:r>
          </a:p>
          <a:p>
            <a:r>
              <a:rPr lang="fr-FR" dirty="0">
                <a:latin typeface="Times New Roman"/>
                <a:cs typeface="Times New Roman"/>
              </a:rPr>
              <a:t>#t  </a:t>
            </a:r>
            <a:r>
              <a:rPr lang="fr-FR" dirty="0">
                <a:solidFill>
                  <a:srgbClr val="FF0000"/>
                </a:solidFill>
                <a:latin typeface="Times New Roman"/>
                <a:cs typeface="Times New Roman"/>
              </a:rPr>
              <a:t>;(cons '() </a:t>
            </a:r>
            <a:r>
              <a:rPr lang="fr-FR" dirty="0" err="1">
                <a:solidFill>
                  <a:srgbClr val="FF0000"/>
                </a:solidFill>
                <a:latin typeface="Times New Roman"/>
                <a:cs typeface="Times New Roman"/>
              </a:rPr>
              <a:t>null</a:t>
            </a:r>
            <a:r>
              <a:rPr lang="fr-FR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lang="fr-FR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190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Times New Roman"/>
                <a:cs typeface="David"/>
              </a:rPr>
              <a:t>רשימות </a:t>
            </a:r>
            <a:endParaRPr lang="en-US" dirty="0">
              <a:latin typeface="Times New Roman"/>
              <a:cs typeface="Davi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&gt; (cons 1 (cons 2 (cons 3 null)))</a:t>
            </a:r>
          </a:p>
          <a:p>
            <a:r>
              <a:rPr lang="en-US" dirty="0">
                <a:latin typeface="Times New Roman"/>
                <a:cs typeface="Times New Roman"/>
              </a:rPr>
              <a:t>‘(1 2 3)  </a:t>
            </a:r>
            <a:r>
              <a:rPr lang="fr-FR" dirty="0">
                <a:solidFill>
                  <a:srgbClr val="FF0000"/>
                </a:solidFill>
                <a:latin typeface="Times New Roman"/>
                <a:cs typeface="Times New Roman"/>
              </a:rPr>
              <a:t>;(cons 1 '(2 3))</a:t>
            </a:r>
            <a:endParaRPr lang="en-US" dirty="0">
              <a:cs typeface="Times New Roman"/>
            </a:endParaRPr>
          </a:p>
          <a:p>
            <a:r>
              <a:rPr lang="en-US" dirty="0"/>
              <a:t>&gt; (list 1 2 3)</a:t>
            </a:r>
          </a:p>
          <a:p>
            <a:r>
              <a:rPr lang="en-US" dirty="0">
                <a:latin typeface="Times New Roman"/>
                <a:cs typeface="Times New Roman"/>
              </a:rPr>
              <a:t>‘(1 2 3)  </a:t>
            </a:r>
            <a:r>
              <a:rPr lang="fr-FR" dirty="0">
                <a:solidFill>
                  <a:srgbClr val="FF0000"/>
                </a:solidFill>
                <a:latin typeface="Times New Roman"/>
                <a:cs typeface="Times New Roman"/>
              </a:rPr>
              <a:t>;(cons 1 '(2 3))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/>
              <a:t>&gt; (list 1 2 3 null )</a:t>
            </a:r>
          </a:p>
          <a:p>
            <a:r>
              <a:rPr lang="en-US" dirty="0">
                <a:latin typeface="Times New Roman"/>
                <a:cs typeface="Times New Roman"/>
              </a:rPr>
              <a:t>‘(1 2 3 ())  </a:t>
            </a:r>
            <a:r>
              <a:rPr lang="fr-FR" dirty="0">
                <a:solidFill>
                  <a:srgbClr val="FF0000"/>
                </a:solidFill>
                <a:latin typeface="Times New Roman"/>
                <a:cs typeface="Times New Roman"/>
              </a:rPr>
              <a:t>;(cons 1 '(2 3 ()))</a:t>
            </a:r>
            <a:endParaRPr lang="en-US" dirty="0">
              <a:latin typeface="Times New Roman"/>
              <a:cs typeface="Times New Roman"/>
            </a:endParaRP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פונקציות נוספות:</a:t>
            </a:r>
            <a:endParaRPr lang="en-US" dirty="0"/>
          </a:p>
          <a:p>
            <a:pPr algn="r" rtl="1"/>
            <a:r>
              <a:rPr lang="en-US" dirty="0"/>
              <a:t>first</a:t>
            </a:r>
            <a:r>
              <a:rPr lang="he-IL" dirty="0">
                <a:cs typeface="David" panose="020E0502060401010101" pitchFamily="34" charset="-79"/>
              </a:rPr>
              <a:t> – מחזיר את האיבר הראשון ברשימה.</a:t>
            </a:r>
          </a:p>
          <a:p>
            <a:pPr algn="r" rtl="1"/>
            <a:r>
              <a:rPr lang="en-US" dirty="0"/>
              <a:t>rest</a:t>
            </a:r>
            <a:r>
              <a:rPr lang="he-IL" dirty="0">
                <a:cs typeface="David" panose="020E0502060401010101" pitchFamily="34" charset="-79"/>
              </a:rPr>
              <a:t> – מחזיר רשימה ללא האבר הראשון.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</a:t>
            </a:r>
            <a:r>
              <a:rPr lang="en-US" dirty="0" err="1"/>
              <a:t>lang</a:t>
            </a:r>
            <a:r>
              <a:rPr lang="en-US" dirty="0"/>
              <a:t> </a:t>
            </a:r>
            <a:r>
              <a:rPr lang="en-US" dirty="0" err="1"/>
              <a:t>pl</a:t>
            </a:r>
            <a:endParaRPr lang="en-US" dirty="0"/>
          </a:p>
          <a:p>
            <a:r>
              <a:rPr lang="en-US" dirty="0"/>
              <a:t>#|</a:t>
            </a:r>
            <a:br>
              <a:rPr lang="en-US" dirty="0"/>
            </a:br>
            <a:r>
              <a:rPr lang="en-US" dirty="0"/>
              <a:t>A function </a:t>
            </a:r>
            <a:r>
              <a:rPr lang="en-US" i="1" dirty="0"/>
              <a:t>list-length </a:t>
            </a:r>
            <a:r>
              <a:rPr lang="en-US" dirty="0"/>
              <a:t>that takes as input a list,</a:t>
            </a:r>
            <a:br>
              <a:rPr lang="en-US" dirty="0"/>
            </a:br>
            <a:r>
              <a:rPr lang="en-US" dirty="0"/>
              <a:t>and outputs the number of elements in the list.</a:t>
            </a:r>
            <a:br>
              <a:rPr lang="en-US" dirty="0"/>
            </a:br>
            <a:r>
              <a:rPr lang="en-US" dirty="0"/>
              <a:t>|#</a:t>
            </a:r>
          </a:p>
        </p:txBody>
      </p:sp>
    </p:spTree>
    <p:extLst>
      <p:ext uri="{BB962C8B-B14F-4D97-AF65-F5344CB8AC3E}">
        <p14:creationId xmlns:p14="http://schemas.microsoft.com/office/powerpoint/2010/main" val="164838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הסבר כללי על הפונקציה ופתרון מתמטי.</a:t>
            </a:r>
            <a:endParaRPr lang="en-US" dirty="0"/>
          </a:p>
          <a:p>
            <a:r>
              <a:rPr lang="en-US" dirty="0"/>
              <a:t>#|</a:t>
            </a:r>
            <a:br>
              <a:rPr lang="en-US" dirty="0"/>
            </a:br>
            <a:r>
              <a:rPr lang="en-US" dirty="0"/>
              <a:t>Function list-length takes as argument a list (</a:t>
            </a:r>
            <a:r>
              <a:rPr lang="en-US" dirty="0" err="1"/>
              <a:t>Listof</a:t>
            </a:r>
            <a:r>
              <a:rPr lang="en-US" dirty="0"/>
              <a:t> Any).</a:t>
            </a:r>
            <a:br>
              <a:rPr lang="en-US" dirty="0"/>
            </a:br>
            <a:r>
              <a:rPr lang="en-US" dirty="0"/>
              <a:t>The function returns the length of that list (Natural).</a:t>
            </a:r>
            <a:br>
              <a:rPr lang="en-US" dirty="0"/>
            </a:br>
            <a:r>
              <a:rPr lang="en-US" dirty="0"/>
              <a:t>(list-length '()) = 0</a:t>
            </a:r>
          </a:p>
          <a:p>
            <a:pPr marL="0" indent="0">
              <a:buNone/>
            </a:pPr>
            <a:r>
              <a:rPr lang="en-US" dirty="0"/>
              <a:t>      (list-length '(x ...)) = 1 + (list-length '(...))</a:t>
            </a:r>
            <a:br>
              <a:rPr lang="en-US" dirty="0"/>
            </a:br>
            <a:r>
              <a:rPr lang="en-US" dirty="0"/>
              <a:t>|#</a:t>
            </a:r>
          </a:p>
        </p:txBody>
      </p:sp>
    </p:spTree>
    <p:extLst>
      <p:ext uri="{BB962C8B-B14F-4D97-AF65-F5344CB8AC3E}">
        <p14:creationId xmlns:p14="http://schemas.microsoft.com/office/powerpoint/2010/main" val="194895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פתרון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הכרזה על הפונקציה, סוג הקלט וסוג הפלט.</a:t>
            </a:r>
          </a:p>
          <a:p>
            <a:r>
              <a:rPr lang="en-US" dirty="0"/>
              <a:t>(: list-length : (</a:t>
            </a:r>
            <a:r>
              <a:rPr lang="en-US" dirty="0" err="1"/>
              <a:t>Listof</a:t>
            </a:r>
            <a:r>
              <a:rPr lang="en-US" dirty="0"/>
              <a:t> Any) -&gt; Natural)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הגדרת הפונקציה.</a:t>
            </a:r>
          </a:p>
          <a:p>
            <a:r>
              <a:rPr lang="en-US" dirty="0"/>
              <a:t>(define (list-length list)</a:t>
            </a:r>
            <a:br>
              <a:rPr lang="en-US" dirty="0"/>
            </a:br>
            <a:r>
              <a:rPr lang="en-US" dirty="0"/>
              <a:t>    (if (null? list)</a:t>
            </a:r>
            <a:br>
              <a:rPr lang="en-US" dirty="0"/>
            </a:br>
            <a:r>
              <a:rPr lang="en-US" dirty="0"/>
              <a:t>      0</a:t>
            </a:r>
            <a:br>
              <a:rPr lang="en-US" dirty="0"/>
            </a:br>
            <a:r>
              <a:rPr lang="en-US" dirty="0"/>
              <a:t>      (+ 1 (list-length (rest list)))))</a:t>
            </a:r>
            <a:endParaRPr lang="he-IL" dirty="0">
              <a:cs typeface="David" panose="020E0502060401010101" pitchFamily="34" charset="-79"/>
            </a:endParaRP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ביצוע בדיקות!</a:t>
            </a:r>
          </a:p>
          <a:p>
            <a:r>
              <a:rPr lang="en-US" dirty="0"/>
              <a:t>(test (list-length '(1 2 3 4)) =&gt; 4)</a:t>
            </a:r>
            <a:br>
              <a:rPr lang="en-US" dirty="0"/>
            </a:br>
            <a:r>
              <a:rPr lang="en-US" dirty="0"/>
              <a:t>(test (list-length '(1 2 'a 'b true)) =&gt; 5)</a:t>
            </a:r>
            <a:br>
              <a:rPr lang="en-US" dirty="0"/>
            </a:br>
            <a:r>
              <a:rPr lang="en-US" dirty="0"/>
              <a:t>(test (list-length null) =&gt; 0)</a:t>
            </a:r>
            <a:br>
              <a:rPr lang="en-US" dirty="0"/>
            </a:br>
            <a:r>
              <a:rPr lang="en-US" dirty="0"/>
              <a:t>(test (list-length '()) =&gt; 0)</a:t>
            </a:r>
          </a:p>
        </p:txBody>
      </p:sp>
    </p:spTree>
    <p:extLst>
      <p:ext uri="{BB962C8B-B14F-4D97-AF65-F5344CB8AC3E}">
        <p14:creationId xmlns:p14="http://schemas.microsoft.com/office/powerpoint/2010/main" val="206832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1092</TotalTime>
  <Words>1417</Words>
  <Application>Microsoft Office PowerPoint</Application>
  <PresentationFormat>Widescreen</PresentationFormat>
  <Paragraphs>110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David</vt:lpstr>
      <vt:lpstr>Times New Roman</vt:lpstr>
      <vt:lpstr>Wingdings 3</vt:lpstr>
      <vt:lpstr>Wisp</vt:lpstr>
      <vt:lpstr>שפות תכנות</vt:lpstr>
      <vt:lpstr>רשימות</vt:lpstr>
      <vt:lpstr>רשימות</vt:lpstr>
      <vt:lpstr>זוג</vt:lpstr>
      <vt:lpstr>זוג</vt:lpstr>
      <vt:lpstr>רשימות </vt:lpstr>
      <vt:lpstr>דוגמא</vt:lpstr>
      <vt:lpstr>פתרון</vt:lpstr>
      <vt:lpstr>פתרון</vt:lpstr>
      <vt:lpstr>ההבדל בין רקורסיה ורקורסית זנב</vt:lpstr>
      <vt:lpstr>ההבדל בין רקורסיה ורקורסית זנב</vt:lpstr>
      <vt:lpstr>ההבדל בין רקורסיה ורקורסית זנב</vt:lpstr>
      <vt:lpstr>ההבדל בין רקורסיה ורקורסית זנב</vt:lpstr>
      <vt:lpstr>ההבדל בין רקורסיה ורקורסית זנב - דוגמא</vt:lpstr>
      <vt:lpstr>ההבדל בין רקורסיה ורקורסית זנב - דוגמא</vt:lpstr>
      <vt:lpstr>ההבדל בין רקורסיה ורקורסית זנב - דוגמא</vt:lpstr>
      <vt:lpstr>ההבדל בין רקורסיה ורקורסית זנב - דוגמא</vt:lpstr>
      <vt:lpstr>ההבדל בין רקורסיה ורקורסית זנב - דוגמא</vt:lpstr>
      <vt:lpstr>ההבדל בין רקורסיה ורקורסית זנב - דוגמא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שפות תכנות</dc:title>
  <dc:creator>Guilad</dc:creator>
  <cp:lastModifiedBy>idshapira051@gmail.com</cp:lastModifiedBy>
  <cp:revision>118</cp:revision>
  <dcterms:created xsi:type="dcterms:W3CDTF">2015-02-28T19:33:42Z</dcterms:created>
  <dcterms:modified xsi:type="dcterms:W3CDTF">2022-03-26T19:05:24Z</dcterms:modified>
</cp:coreProperties>
</file>