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embedTrueTypeFonts="1" saveSubsetFonts="1">
  <p:sldMasterIdLst>
    <p:sldMasterId id="2147483648" r:id="rId1"/>
    <p:sldMasterId id="2147483649" r:id="rId2"/>
  </p:sldMasterIdLst>
  <p:notesMasterIdLst>
    <p:notesMasterId r:id="rId85"/>
  </p:notesMasterIdLst>
  <p:handoutMasterIdLst>
    <p:handoutMasterId r:id="rId86"/>
  </p:handoutMasterIdLst>
  <p:sldIdLst>
    <p:sldId id="256" r:id="rId3"/>
    <p:sldId id="286" r:id="rId4"/>
    <p:sldId id="257" r:id="rId5"/>
    <p:sldId id="317" r:id="rId6"/>
    <p:sldId id="318" r:id="rId7"/>
    <p:sldId id="319" r:id="rId8"/>
    <p:sldId id="275" r:id="rId9"/>
    <p:sldId id="258" r:id="rId10"/>
    <p:sldId id="260" r:id="rId11"/>
    <p:sldId id="284" r:id="rId12"/>
    <p:sldId id="259" r:id="rId13"/>
    <p:sldId id="283" r:id="rId14"/>
    <p:sldId id="278" r:id="rId15"/>
    <p:sldId id="262" r:id="rId16"/>
    <p:sldId id="279" r:id="rId17"/>
    <p:sldId id="320" r:id="rId18"/>
    <p:sldId id="310" r:id="rId19"/>
    <p:sldId id="263" r:id="rId20"/>
    <p:sldId id="331" r:id="rId21"/>
    <p:sldId id="282" r:id="rId22"/>
    <p:sldId id="287" r:id="rId23"/>
    <p:sldId id="288" r:id="rId24"/>
    <p:sldId id="290" r:id="rId25"/>
    <p:sldId id="292" r:id="rId26"/>
    <p:sldId id="276" r:id="rId27"/>
    <p:sldId id="277" r:id="rId28"/>
    <p:sldId id="264" r:id="rId29"/>
    <p:sldId id="311" r:id="rId30"/>
    <p:sldId id="295" r:id="rId31"/>
    <p:sldId id="369" r:id="rId32"/>
    <p:sldId id="269" r:id="rId33"/>
    <p:sldId id="296" r:id="rId34"/>
    <p:sldId id="367" r:id="rId35"/>
    <p:sldId id="305" r:id="rId36"/>
    <p:sldId id="297" r:id="rId37"/>
    <p:sldId id="298" r:id="rId38"/>
    <p:sldId id="300" r:id="rId39"/>
    <p:sldId id="299" r:id="rId40"/>
    <p:sldId id="312" r:id="rId41"/>
    <p:sldId id="321" r:id="rId42"/>
    <p:sldId id="314" r:id="rId43"/>
    <p:sldId id="322" r:id="rId44"/>
    <p:sldId id="270" r:id="rId45"/>
    <p:sldId id="323" r:id="rId46"/>
    <p:sldId id="315" r:id="rId47"/>
    <p:sldId id="324" r:id="rId48"/>
    <p:sldId id="325" r:id="rId49"/>
    <p:sldId id="335" r:id="rId50"/>
    <p:sldId id="353" r:id="rId51"/>
    <p:sldId id="336" r:id="rId52"/>
    <p:sldId id="327" r:id="rId53"/>
    <p:sldId id="351" r:id="rId54"/>
    <p:sldId id="350" r:id="rId55"/>
    <p:sldId id="352" r:id="rId56"/>
    <p:sldId id="328" r:id="rId57"/>
    <p:sldId id="330" r:id="rId58"/>
    <p:sldId id="333" r:id="rId59"/>
    <p:sldId id="340" r:id="rId60"/>
    <p:sldId id="344" r:id="rId61"/>
    <p:sldId id="365" r:id="rId62"/>
    <p:sldId id="366" r:id="rId63"/>
    <p:sldId id="334" r:id="rId64"/>
    <p:sldId id="338" r:id="rId65"/>
    <p:sldId id="348" r:id="rId66"/>
    <p:sldId id="368" r:id="rId67"/>
    <p:sldId id="308" r:id="rId68"/>
    <p:sldId id="303" r:id="rId69"/>
    <p:sldId id="316" r:id="rId70"/>
    <p:sldId id="267" r:id="rId71"/>
    <p:sldId id="309" r:id="rId72"/>
    <p:sldId id="313" r:id="rId73"/>
    <p:sldId id="304" r:id="rId74"/>
    <p:sldId id="268" r:id="rId75"/>
    <p:sldId id="271" r:id="rId76"/>
    <p:sldId id="266" r:id="rId77"/>
    <p:sldId id="306" r:id="rId78"/>
    <p:sldId id="280" r:id="rId79"/>
    <p:sldId id="293" r:id="rId80"/>
    <p:sldId id="302" r:id="rId81"/>
    <p:sldId id="307" r:id="rId82"/>
    <p:sldId id="289" r:id="rId83"/>
    <p:sldId id="291" r:id="rId84"/>
  </p:sldIdLst>
  <p:sldSz cx="9144000" cy="6858000" type="screen4x3"/>
  <p:notesSz cx="7010400" cy="9296400"/>
  <p:embeddedFontLst>
    <p:embeddedFont>
      <p:font typeface="Comic Sans MS" pitchFamily="66" charset="0"/>
      <p:regular r:id="rId87"/>
      <p:bold r:id="rId88"/>
    </p:embeddedFont>
  </p:embeddedFontLst>
  <p:defaultTextStyle>
    <a:defPPr>
      <a:defRPr lang="he-IL"/>
    </a:defPPr>
    <a:lvl1pPr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1pPr>
    <a:lvl2pPr marL="4572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2pPr>
    <a:lvl3pPr marL="9144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3pPr>
    <a:lvl4pPr marL="13716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4pPr>
    <a:lvl5pPr marL="1828800" algn="l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F0AC"/>
    <a:srgbClr val="EFD9FB"/>
    <a:srgbClr val="FFCC00"/>
    <a:srgbClr val="66FFCC"/>
    <a:srgbClr val="009999"/>
    <a:srgbClr val="003366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40" autoAdjust="0"/>
    <p:restoredTop sz="94600" autoAdjust="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-222" y="64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2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971925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BB5FE79D-8845-4550-8B4C-E49C2658B22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0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71925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fld id="{F0DB996D-B6C0-470F-A469-0F433FFCC3A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796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9875-A503-4ABC-800F-7FD4E349B489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776C8-5A24-4913-80B0-4DA3557203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4940C-B8BE-4781-8AD2-509B8E1E7E71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C279-6D0D-4577-B00A-AEF51FC476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7EAE7-56EE-4F6B-977A-1C0616C64F82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8AE72-CF71-453C-B183-43358852EA2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FBC63-8CB2-4936-93BF-DD07ADE85993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25B6-C6CF-4018-B784-5221B210B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CBFBE-92E2-4EBD-B2EC-436A9F724099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14E98-D4D6-4640-86A7-7F294B11ECB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19D30-5EB0-4A3F-B440-FD6CA67EF564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353FB-4CD0-4987-9908-ACB220994A2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F91AD-04FE-4C06-93D8-00E6BF217B5E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82751-989C-46CE-B54C-C5496142DCC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1676C-E878-414D-9F6B-9D9DD15DB315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B5B62-A6CB-490B-A471-60A0DC074A0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01520-110E-4D02-964F-41B18A04B2F9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3252-3BC0-4B31-89FF-B0A8ECCC263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8F3B-D868-4109-849E-171D3B44F5E7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C46EF-BFAB-43F5-88EF-A19AB69F0C3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5AB3-CB5C-4E36-BC76-CA57A655784F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7BB2D-1706-4A6E-959B-CE653157F8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C7A64-4FEA-48A6-B1F9-66041C5BE961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119E9-3364-4491-9224-E7D475C611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6D573-8336-4887-B8B8-4B440C23973B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422DA-3E32-483C-9448-CA78309B116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E5FED-D951-4093-B30A-81308C222487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49B7F-2849-4523-BD1A-4F6FDEF9A8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5AA43-88A8-43DC-8FA9-53AC321E6B7A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D87A-4A00-44E3-AC9B-A9B2D3F57C2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89EFD-8129-46BF-95B6-DB62C9573BB8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5E1BD-1B86-4C02-98FB-4D9046784CA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CD8DF-DB81-4B16-96E2-30F61A1EA409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203AA-7F99-44ED-8193-D9BE4F65AF8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F6B1-214F-4C8B-924C-20D82DB8C3D0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7FB4C-0F32-49AB-97B9-5D2D0F2E184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98604-AE6C-4109-BB43-D9623E97B192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98449-A822-4223-852B-496114E7BF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70F89-6A56-4604-9B20-4B3F64F55CF1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43C00-DD26-42F5-9B45-5D467B11BD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8590B-9F42-415A-AB3F-DC42BCA2E060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D6128-B0DE-4C1B-8C29-BEFA3F4428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047CA-B374-46D7-B00D-3200CC4E5AD6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CA971-B805-4937-A343-30218848803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CB60F-63F2-4FA0-B027-BF8184598059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3111D-C5B6-4B34-AE26-C12898EF54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051A-E495-4389-B0C0-44CA9E2C8A15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7DA4F-B463-4264-A617-28FFD27066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097AA-51E5-4780-AD91-DE5A89DF77F5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EBDBB-CBD8-46E3-B70B-FEDCEE7A5F9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19DBB-8DA3-4489-A1DC-0B79EF44495D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4B9374-D367-47EF-AE14-BA741187C6B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BB63A28E-DA5D-4535-8106-D2E79BD60948}" type="datetimeFigureOut">
              <a:rPr lang="en-US"/>
              <a:pPr>
                <a:defRPr/>
              </a:pPr>
              <a:t>3/22/2012</a:t>
            </a:fld>
            <a:r>
              <a:rPr lang="en-US"/>
              <a:t>L. Manevitz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45225"/>
            <a:ext cx="29606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Trento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D6D552D-84D1-4A26-B7D0-7F0FA53F56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hd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6FE48DC5-AADA-4497-AE8A-31357A2EB875}" type="datetimeFigureOut">
              <a:rPr lang="en-US"/>
              <a:pPr>
                <a:defRPr/>
              </a:pPr>
              <a:t>3/22/2012</a:t>
            </a:fld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E5AC914A-9EEC-42D7-A0E8-D25E961ADCB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e.osu.edu/~maj/osu_sv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F:\Documents\Trip%20to%20Trento%202009\Trip%20to%20Trento%202009\Hardoondisplay_xz_slices.av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u.edu.tw/~cjlin/lib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Excel_97-2003_Worksheet1.xls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Excel_97-2003_Worksheet2.xls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Documents\Trip%20to%20Trento%202009\Trip%20to%20Trento%202009\Hardoondisplay_xz_slices.avi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c.com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Reading the Mind:</a:t>
            </a:r>
            <a:b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Cognitive Tasks</a:t>
            </a:r>
            <a:r>
              <a:rPr lang="en-US" sz="4000" smtClean="0"/>
              <a:t> </a:t>
            </a:r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fMRI data:</a:t>
            </a:r>
            <a:b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improvement</a:t>
            </a:r>
            <a:endParaRPr lang="en-US" sz="32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860800"/>
            <a:ext cx="7777162" cy="2592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Omer Boehm, David Hardoon and Larry Manevitz</a:t>
            </a:r>
          </a:p>
          <a:p>
            <a:pPr eaLnBrk="1" hangingPunct="1">
              <a:lnSpc>
                <a:spcPct val="80000"/>
              </a:lnSpc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IBM Research Center and University of Haifa,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University College. London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University of  Haifa</a:t>
            </a:r>
          </a:p>
          <a:p>
            <a:pPr eaLnBrk="1" hangingPunct="1">
              <a:lnSpc>
                <a:spcPct val="80000"/>
              </a:lnSpc>
            </a:pPr>
            <a:endParaRPr 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2F8F74-E940-4E90-A325-367132382D9A}" type="slidenum">
              <a:rPr lang="he-IL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Earlier Bottom Line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00200"/>
            <a:ext cx="8362950" cy="4525963"/>
          </a:xfrm>
        </p:spPr>
        <p:txBody>
          <a:bodyPr/>
          <a:lstStyle/>
          <a:p>
            <a:pPr eaLnBrk="1" hangingPunct="1"/>
            <a:r>
              <a:rPr lang="en-US" smtClean="0"/>
              <a:t>For 2 Class Labeled Training Data, we obtained close to 90% accuracy (using SVM techniques).</a:t>
            </a:r>
          </a:p>
          <a:p>
            <a:pPr eaLnBrk="1" hangingPunct="1"/>
            <a:r>
              <a:rPr lang="en-US" smtClean="0"/>
              <a:t>For 1 Class Labeled Training Data,  we had close to 60% accuracy (which is statistically significant) using both NN and SVM techniques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132138" y="3500438"/>
            <a:ext cx="647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2999AE-AC5D-43B7-97EE-5493BBC82F1D}" type="slidenum">
              <a:rPr lang="he-IL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0-class Labeled classification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1-class Labeled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2-class Labeled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N-class Labeled classification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Distinction is in the TRAINING methods and Architectures.   (In this work we focus on the </a:t>
            </a:r>
            <a:r>
              <a:rPr lang="en-US" smtClean="0">
                <a:solidFill>
                  <a:srgbClr val="FF0000"/>
                </a:solidFill>
              </a:rPr>
              <a:t>1-class</a:t>
            </a:r>
            <a:r>
              <a:rPr lang="en-US" smtClean="0"/>
              <a:t> and 2-class cases)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EE1BF8-FCE3-4CB8-BDFD-55C83638E789}" type="slidenum">
              <a:rPr lang="he-IL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1116013" y="19891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95288" y="35734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16391" name="Group 25"/>
          <p:cNvGrpSpPr>
            <a:grpSpLocks/>
          </p:cNvGrpSpPr>
          <p:nvPr/>
        </p:nvGrpSpPr>
        <p:grpSpPr bwMode="auto">
          <a:xfrm>
            <a:off x="1547813" y="1916113"/>
            <a:ext cx="1584325" cy="1439862"/>
            <a:chOff x="975" y="1207"/>
            <a:chExt cx="998" cy="907"/>
          </a:xfrm>
        </p:grpSpPr>
        <p:sp>
          <p:nvSpPr>
            <p:cNvPr id="16414" name="Oval 9"/>
            <p:cNvSpPr>
              <a:spLocks noChangeArrowheads="1"/>
            </p:cNvSpPr>
            <p:nvPr/>
          </p:nvSpPr>
          <p:spPr bwMode="auto">
            <a:xfrm>
              <a:off x="1020" y="138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10"/>
            <p:cNvSpPr>
              <a:spLocks noChangeArrowheads="1"/>
            </p:cNvSpPr>
            <p:nvPr/>
          </p:nvSpPr>
          <p:spPr bwMode="auto">
            <a:xfrm>
              <a:off x="1383" y="120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Oval 11"/>
            <p:cNvSpPr>
              <a:spLocks noChangeArrowheads="1"/>
            </p:cNvSpPr>
            <p:nvPr/>
          </p:nvSpPr>
          <p:spPr bwMode="auto">
            <a:xfrm>
              <a:off x="1292" y="1661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Oval 12"/>
            <p:cNvSpPr>
              <a:spLocks noChangeArrowheads="1"/>
            </p:cNvSpPr>
            <p:nvPr/>
          </p:nvSpPr>
          <p:spPr bwMode="auto">
            <a:xfrm>
              <a:off x="975" y="1706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Oval 13"/>
            <p:cNvSpPr>
              <a:spLocks noChangeArrowheads="1"/>
            </p:cNvSpPr>
            <p:nvPr/>
          </p:nvSpPr>
          <p:spPr bwMode="auto">
            <a:xfrm>
              <a:off x="1292" y="202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Oval 14"/>
            <p:cNvSpPr>
              <a:spLocks noChangeArrowheads="1"/>
            </p:cNvSpPr>
            <p:nvPr/>
          </p:nvSpPr>
          <p:spPr bwMode="auto">
            <a:xfrm>
              <a:off x="1700" y="206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Oval 15"/>
            <p:cNvSpPr>
              <a:spLocks noChangeArrowheads="1"/>
            </p:cNvSpPr>
            <p:nvPr/>
          </p:nvSpPr>
          <p:spPr bwMode="auto">
            <a:xfrm>
              <a:off x="1837" y="143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1" name="Oval 16"/>
            <p:cNvSpPr>
              <a:spLocks noChangeArrowheads="1"/>
            </p:cNvSpPr>
            <p:nvPr/>
          </p:nvSpPr>
          <p:spPr bwMode="auto">
            <a:xfrm>
              <a:off x="1927" y="193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Oval 17"/>
            <p:cNvSpPr>
              <a:spLocks noChangeArrowheads="1"/>
            </p:cNvSpPr>
            <p:nvPr/>
          </p:nvSpPr>
          <p:spPr bwMode="auto">
            <a:xfrm>
              <a:off x="1565" y="1570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Oval 18"/>
            <p:cNvSpPr>
              <a:spLocks noChangeArrowheads="1"/>
            </p:cNvSpPr>
            <p:nvPr/>
          </p:nvSpPr>
          <p:spPr bwMode="auto">
            <a:xfrm>
              <a:off x="1474" y="2069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Oval 19"/>
            <p:cNvSpPr>
              <a:spLocks noChangeArrowheads="1"/>
            </p:cNvSpPr>
            <p:nvPr/>
          </p:nvSpPr>
          <p:spPr bwMode="auto">
            <a:xfrm>
              <a:off x="1338" y="1570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Oval 20"/>
            <p:cNvSpPr>
              <a:spLocks noChangeArrowheads="1"/>
            </p:cNvSpPr>
            <p:nvPr/>
          </p:nvSpPr>
          <p:spPr bwMode="auto">
            <a:xfrm>
              <a:off x="1474" y="1706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Oval 21"/>
            <p:cNvSpPr>
              <a:spLocks noChangeArrowheads="1"/>
            </p:cNvSpPr>
            <p:nvPr/>
          </p:nvSpPr>
          <p:spPr bwMode="auto">
            <a:xfrm>
              <a:off x="1610" y="1842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2" name="Oval 26"/>
          <p:cNvSpPr>
            <a:spLocks noChangeArrowheads="1"/>
          </p:cNvSpPr>
          <p:nvPr/>
        </p:nvSpPr>
        <p:spPr bwMode="auto">
          <a:xfrm>
            <a:off x="3132138" y="2636838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4859338" y="1773238"/>
            <a:ext cx="3673475" cy="3311525"/>
            <a:chOff x="3061" y="1117"/>
            <a:chExt cx="2314" cy="2086"/>
          </a:xfrm>
        </p:grpSpPr>
        <p:sp>
          <p:nvSpPr>
            <p:cNvPr id="16397" name="Line 22"/>
            <p:cNvSpPr>
              <a:spLocks noChangeShapeType="1"/>
            </p:cNvSpPr>
            <p:nvPr/>
          </p:nvSpPr>
          <p:spPr bwMode="auto">
            <a:xfrm>
              <a:off x="3923" y="1117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398" name="Line 23"/>
            <p:cNvSpPr>
              <a:spLocks noChangeShapeType="1"/>
            </p:cNvSpPr>
            <p:nvPr/>
          </p:nvSpPr>
          <p:spPr bwMode="auto">
            <a:xfrm>
              <a:off x="3334" y="2251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399" name="Line 24"/>
            <p:cNvSpPr>
              <a:spLocks noChangeShapeType="1"/>
            </p:cNvSpPr>
            <p:nvPr/>
          </p:nvSpPr>
          <p:spPr bwMode="auto">
            <a:xfrm flipH="1">
              <a:off x="3243" y="2251"/>
              <a:ext cx="68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16400" name="Group 72"/>
            <p:cNvGrpSpPr>
              <a:grpSpLocks/>
            </p:cNvGrpSpPr>
            <p:nvPr/>
          </p:nvGrpSpPr>
          <p:grpSpPr bwMode="auto">
            <a:xfrm>
              <a:off x="3061" y="1434"/>
              <a:ext cx="1951" cy="1497"/>
              <a:chOff x="3061" y="1434"/>
              <a:chExt cx="1951" cy="1497"/>
            </a:xfrm>
          </p:grpSpPr>
          <p:sp>
            <p:nvSpPr>
              <p:cNvPr id="16401" name="Oval 28"/>
              <p:cNvSpPr>
                <a:spLocks noChangeArrowheads="1"/>
              </p:cNvSpPr>
              <p:nvPr/>
            </p:nvSpPr>
            <p:spPr bwMode="auto">
              <a:xfrm>
                <a:off x="4059" y="161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Oval 29"/>
              <p:cNvSpPr>
                <a:spLocks noChangeArrowheads="1"/>
              </p:cNvSpPr>
              <p:nvPr/>
            </p:nvSpPr>
            <p:spPr bwMode="auto">
              <a:xfrm>
                <a:off x="4422" y="143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Oval 30"/>
              <p:cNvSpPr>
                <a:spLocks noChangeArrowheads="1"/>
              </p:cNvSpPr>
              <p:nvPr/>
            </p:nvSpPr>
            <p:spPr bwMode="auto">
              <a:xfrm>
                <a:off x="4331" y="188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Oval 31"/>
              <p:cNvSpPr>
                <a:spLocks noChangeArrowheads="1"/>
              </p:cNvSpPr>
              <p:nvPr/>
            </p:nvSpPr>
            <p:spPr bwMode="auto">
              <a:xfrm>
                <a:off x="3061" y="2478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Oval 32"/>
              <p:cNvSpPr>
                <a:spLocks noChangeArrowheads="1"/>
              </p:cNvSpPr>
              <p:nvPr/>
            </p:nvSpPr>
            <p:spPr bwMode="auto">
              <a:xfrm>
                <a:off x="4331" y="2251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3"/>
              <p:cNvSpPr>
                <a:spLocks noChangeArrowheads="1"/>
              </p:cNvSpPr>
              <p:nvPr/>
            </p:nvSpPr>
            <p:spPr bwMode="auto">
              <a:xfrm>
                <a:off x="4739" y="229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Oval 34"/>
              <p:cNvSpPr>
                <a:spLocks noChangeArrowheads="1"/>
              </p:cNvSpPr>
              <p:nvPr/>
            </p:nvSpPr>
            <p:spPr bwMode="auto">
              <a:xfrm>
                <a:off x="4876" y="1661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Oval 35"/>
              <p:cNvSpPr>
                <a:spLocks noChangeArrowheads="1"/>
              </p:cNvSpPr>
              <p:nvPr/>
            </p:nvSpPr>
            <p:spPr bwMode="auto">
              <a:xfrm>
                <a:off x="4966" y="2160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36"/>
              <p:cNvSpPr>
                <a:spLocks noChangeArrowheads="1"/>
              </p:cNvSpPr>
              <p:nvPr/>
            </p:nvSpPr>
            <p:spPr bwMode="auto">
              <a:xfrm>
                <a:off x="3696" y="2341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37"/>
              <p:cNvSpPr>
                <a:spLocks noChangeArrowheads="1"/>
              </p:cNvSpPr>
              <p:nvPr/>
            </p:nvSpPr>
            <p:spPr bwMode="auto">
              <a:xfrm>
                <a:off x="3470" y="288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Oval 38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Oval 39"/>
              <p:cNvSpPr>
                <a:spLocks noChangeArrowheads="1"/>
              </p:cNvSpPr>
              <p:nvPr/>
            </p:nvSpPr>
            <p:spPr bwMode="auto">
              <a:xfrm>
                <a:off x="3470" y="2523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Oval 40"/>
              <p:cNvSpPr>
                <a:spLocks noChangeArrowheads="1"/>
              </p:cNvSpPr>
              <p:nvPr/>
            </p:nvSpPr>
            <p:spPr bwMode="auto">
              <a:xfrm>
                <a:off x="3833" y="2568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8981" name="Freeform 69"/>
          <p:cNvSpPr>
            <a:spLocks/>
          </p:cNvSpPr>
          <p:nvPr/>
        </p:nvSpPr>
        <p:spPr bwMode="auto">
          <a:xfrm>
            <a:off x="1271588" y="2373313"/>
            <a:ext cx="2279650" cy="1198562"/>
          </a:xfrm>
          <a:custGeom>
            <a:avLst/>
            <a:gdLst>
              <a:gd name="T0" fmla="*/ 209173791 w 1436"/>
              <a:gd name="T1" fmla="*/ 304937986 h 755"/>
              <a:gd name="T2" fmla="*/ 95765930 w 1436"/>
              <a:gd name="T3" fmla="*/ 418345826 h 755"/>
              <a:gd name="T4" fmla="*/ 438507237 w 1436"/>
              <a:gd name="T5" fmla="*/ 990420276 h 755"/>
              <a:gd name="T6" fmla="*/ 667842171 w 1436"/>
              <a:gd name="T7" fmla="*/ 990420276 h 755"/>
              <a:gd name="T8" fmla="*/ 1466730836 w 1436"/>
              <a:gd name="T9" fmla="*/ 990420276 h 755"/>
              <a:gd name="T10" fmla="*/ 1582657984 w 1436"/>
              <a:gd name="T11" fmla="*/ 1103828017 h 755"/>
              <a:gd name="T12" fmla="*/ 1582657984 w 1436"/>
              <a:gd name="T13" fmla="*/ 1789310406 h 755"/>
              <a:gd name="T14" fmla="*/ 2147483647 w 1436"/>
              <a:gd name="T15" fmla="*/ 418345826 h 755"/>
              <a:gd name="T16" fmla="*/ 2147483647 w 1436"/>
              <a:gd name="T17" fmla="*/ 75604656 h 755"/>
              <a:gd name="T18" fmla="*/ 1010581916 w 1436"/>
              <a:gd name="T19" fmla="*/ 75604656 h 755"/>
              <a:gd name="T20" fmla="*/ 1696066167 w 1436"/>
              <a:gd name="T21" fmla="*/ 531751980 h 755"/>
              <a:gd name="T22" fmla="*/ 667842171 w 1436"/>
              <a:gd name="T23" fmla="*/ 531751980 h 755"/>
              <a:gd name="T24" fmla="*/ 95765930 w 1436"/>
              <a:gd name="T25" fmla="*/ 304937986 h 755"/>
              <a:gd name="T26" fmla="*/ 95765930 w 1436"/>
              <a:gd name="T27" fmla="*/ 189010835 h 755"/>
              <a:gd name="T28" fmla="*/ 95765930 w 1436"/>
              <a:gd name="T29" fmla="*/ 304937986 h 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36"/>
              <a:gd name="T46" fmla="*/ 0 h 755"/>
              <a:gd name="T47" fmla="*/ 1436 w 1436"/>
              <a:gd name="T48" fmla="*/ 755 h 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36" h="755">
                <a:moveTo>
                  <a:pt x="83" y="121"/>
                </a:moveTo>
                <a:cubicBezTo>
                  <a:pt x="53" y="121"/>
                  <a:pt x="23" y="121"/>
                  <a:pt x="38" y="166"/>
                </a:cubicBezTo>
                <a:cubicBezTo>
                  <a:pt x="53" y="211"/>
                  <a:pt x="136" y="355"/>
                  <a:pt x="174" y="393"/>
                </a:cubicBezTo>
                <a:cubicBezTo>
                  <a:pt x="212" y="431"/>
                  <a:pt x="197" y="393"/>
                  <a:pt x="265" y="393"/>
                </a:cubicBezTo>
                <a:cubicBezTo>
                  <a:pt x="333" y="393"/>
                  <a:pt x="521" y="385"/>
                  <a:pt x="582" y="393"/>
                </a:cubicBezTo>
                <a:cubicBezTo>
                  <a:pt x="643" y="401"/>
                  <a:pt x="620" y="385"/>
                  <a:pt x="628" y="438"/>
                </a:cubicBezTo>
                <a:cubicBezTo>
                  <a:pt x="636" y="491"/>
                  <a:pt x="507" y="755"/>
                  <a:pt x="628" y="710"/>
                </a:cubicBezTo>
                <a:cubicBezTo>
                  <a:pt x="749" y="665"/>
                  <a:pt x="1270" y="279"/>
                  <a:pt x="1353" y="166"/>
                </a:cubicBezTo>
                <a:cubicBezTo>
                  <a:pt x="1436" y="53"/>
                  <a:pt x="1285" y="53"/>
                  <a:pt x="1126" y="30"/>
                </a:cubicBezTo>
                <a:cubicBezTo>
                  <a:pt x="967" y="7"/>
                  <a:pt x="476" y="0"/>
                  <a:pt x="401" y="30"/>
                </a:cubicBezTo>
                <a:cubicBezTo>
                  <a:pt x="326" y="60"/>
                  <a:pt x="696" y="181"/>
                  <a:pt x="673" y="211"/>
                </a:cubicBezTo>
                <a:cubicBezTo>
                  <a:pt x="650" y="241"/>
                  <a:pt x="371" y="226"/>
                  <a:pt x="265" y="211"/>
                </a:cubicBezTo>
                <a:cubicBezTo>
                  <a:pt x="159" y="196"/>
                  <a:pt x="76" y="144"/>
                  <a:pt x="38" y="121"/>
                </a:cubicBezTo>
                <a:cubicBezTo>
                  <a:pt x="0" y="98"/>
                  <a:pt x="38" y="75"/>
                  <a:pt x="38" y="75"/>
                </a:cubicBezTo>
                <a:cubicBezTo>
                  <a:pt x="38" y="75"/>
                  <a:pt x="31" y="113"/>
                  <a:pt x="38" y="1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8982" name="AutoShape 70"/>
          <p:cNvSpPr>
            <a:spLocks noChangeArrowheads="1"/>
          </p:cNvSpPr>
          <p:nvPr/>
        </p:nvSpPr>
        <p:spPr bwMode="auto">
          <a:xfrm rot="6677499">
            <a:off x="5545137" y="1663701"/>
            <a:ext cx="3095625" cy="2736850"/>
          </a:xfrm>
          <a:prstGeom prst="parallelogram">
            <a:avLst>
              <a:gd name="adj" fmla="val 28277"/>
            </a:avLst>
          </a:prstGeom>
          <a:solidFill>
            <a:srgbClr val="FFFF00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7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81" grpId="0" animBg="1"/>
      <p:bldP spid="38981" grpId="1" animBg="1"/>
      <p:bldP spid="389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E5AF44-F94F-40AF-ABD9-2AC763965FA2}" type="slidenum">
              <a:rPr lang="he-IL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Training Methods and Architectures Differ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 –Class Labeling</a:t>
            </a:r>
          </a:p>
          <a:p>
            <a:pPr lvl="1" eaLnBrk="1" hangingPunct="1"/>
            <a:r>
              <a:rPr lang="en-US" smtClean="0"/>
              <a:t>Support Vector Machines</a:t>
            </a:r>
          </a:p>
          <a:p>
            <a:pPr lvl="1" eaLnBrk="1" hangingPunct="1"/>
            <a:r>
              <a:rPr lang="en-US" smtClean="0"/>
              <a:t>“Standard” Neural Networks </a:t>
            </a:r>
          </a:p>
          <a:p>
            <a:pPr eaLnBrk="1" hangingPunct="1"/>
            <a:r>
              <a:rPr lang="en-US" smtClean="0"/>
              <a:t>1 –Class Labeling</a:t>
            </a:r>
          </a:p>
          <a:p>
            <a:pPr lvl="1" eaLnBrk="1" hangingPunct="1"/>
            <a:r>
              <a:rPr lang="en-US" smtClean="0"/>
              <a:t>Bottleneck Neural Networks</a:t>
            </a:r>
          </a:p>
          <a:p>
            <a:pPr lvl="1" eaLnBrk="1" hangingPunct="1"/>
            <a:r>
              <a:rPr lang="en-US" smtClean="0"/>
              <a:t>One Class Support Vector Machines</a:t>
            </a:r>
          </a:p>
          <a:p>
            <a:pPr eaLnBrk="1" hangingPunct="1"/>
            <a:r>
              <a:rPr lang="en-US" smtClean="0"/>
              <a:t>0-Class Labeling</a:t>
            </a:r>
          </a:p>
          <a:p>
            <a:pPr lvl="1" eaLnBrk="1" hangingPunct="1"/>
            <a:r>
              <a:rPr lang="en-US" smtClean="0"/>
              <a:t>Clustering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system is trained ONLY with positive examples (no negative examples); yet in the end performs separation</a:t>
            </a:r>
          </a:p>
          <a:p>
            <a:pPr lvl="1" eaLnBrk="1" hangingPunct="1"/>
            <a:r>
              <a:rPr lang="en-US" smtClean="0"/>
              <a:t>Appropriate for when you have representative samples only for positive examples; negative examples only “accidental”.</a:t>
            </a:r>
          </a:p>
          <a:p>
            <a:pPr lvl="1" eaLnBrk="1" hangingPunct="1"/>
            <a:r>
              <a:rPr lang="en-US" smtClean="0"/>
              <a:t>Techniques</a:t>
            </a:r>
          </a:p>
          <a:p>
            <a:pPr lvl="2" eaLnBrk="1" hangingPunct="1"/>
            <a:r>
              <a:rPr lang="en-US" smtClean="0"/>
              <a:t>“Bottleneck”  Neural Networks</a:t>
            </a:r>
          </a:p>
          <a:p>
            <a:pPr lvl="2" eaLnBrk="1" hangingPunct="1"/>
            <a:r>
              <a:rPr lang="en-US" smtClean="0"/>
              <a:t>One Class SVM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772056-3F0F-425A-B744-EA7C462B1BC3}" type="slidenum">
              <a:rPr lang="he-IL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1-Class Training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Appropriate when you have representative sample of the class; but only episodic sample of non-class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System Trained with Positive Examples Only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Yet Distinguishes Positive and Negative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Bottleneck Neural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One Class 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D35D5-3DF2-4DF1-9ABA-5E1AD65D66FE}" type="slidenum">
              <a:rPr lang="he-IL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One Class is what is Important</a:t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 smtClean="0">
                <a:solidFill>
                  <a:srgbClr val="FF0000"/>
                </a:solidFill>
              </a:rPr>
              <a:t>in this task!!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Typically only have representative data for one class at most</a:t>
            </a:r>
          </a:p>
          <a:p>
            <a:pPr eaLnBrk="1" hangingPunct="1"/>
            <a:r>
              <a:rPr lang="en-US" smtClean="0"/>
              <a:t>The approach is scalable; filters can be developed one by one and added to a system.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70"/>
          <p:cNvGrpSpPr>
            <a:grpSpLocks/>
          </p:cNvGrpSpPr>
          <p:nvPr/>
        </p:nvGrpSpPr>
        <p:grpSpPr bwMode="auto">
          <a:xfrm>
            <a:off x="250825" y="1198563"/>
            <a:ext cx="8893175" cy="5659437"/>
            <a:chOff x="158" y="0"/>
            <a:chExt cx="5602" cy="3565"/>
          </a:xfrm>
        </p:grpSpPr>
        <p:grpSp>
          <p:nvGrpSpPr>
            <p:cNvPr id="21511" name="Group 20"/>
            <p:cNvGrpSpPr>
              <a:grpSpLocks/>
            </p:cNvGrpSpPr>
            <p:nvPr/>
          </p:nvGrpSpPr>
          <p:grpSpPr bwMode="auto">
            <a:xfrm>
              <a:off x="3312" y="0"/>
              <a:ext cx="2448" cy="2312"/>
              <a:chOff x="748" y="391"/>
              <a:chExt cx="2448" cy="2312"/>
            </a:xfrm>
          </p:grpSpPr>
          <p:sp>
            <p:nvSpPr>
              <p:cNvPr id="21543" name="Oval 4"/>
              <p:cNvSpPr>
                <a:spLocks noChangeArrowheads="1"/>
              </p:cNvSpPr>
              <p:nvPr/>
            </p:nvSpPr>
            <p:spPr bwMode="auto">
              <a:xfrm>
                <a:off x="748" y="39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4" name="Oval 5"/>
              <p:cNvSpPr>
                <a:spLocks noChangeArrowheads="1"/>
              </p:cNvSpPr>
              <p:nvPr/>
            </p:nvSpPr>
            <p:spPr bwMode="auto">
              <a:xfrm>
                <a:off x="884" y="52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5" name="Oval 6"/>
              <p:cNvSpPr>
                <a:spLocks noChangeArrowheads="1"/>
              </p:cNvSpPr>
              <p:nvPr/>
            </p:nvSpPr>
            <p:spPr bwMode="auto">
              <a:xfrm>
                <a:off x="1020" y="66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6" name="Oval 7"/>
              <p:cNvSpPr>
                <a:spLocks noChangeArrowheads="1"/>
              </p:cNvSpPr>
              <p:nvPr/>
            </p:nvSpPr>
            <p:spPr bwMode="auto">
              <a:xfrm>
                <a:off x="1156" y="79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7" name="Oval 8"/>
              <p:cNvSpPr>
                <a:spLocks noChangeArrowheads="1"/>
              </p:cNvSpPr>
              <p:nvPr/>
            </p:nvSpPr>
            <p:spPr bwMode="auto">
              <a:xfrm>
                <a:off x="1292" y="93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8" name="Oval 9"/>
              <p:cNvSpPr>
                <a:spLocks noChangeArrowheads="1"/>
              </p:cNvSpPr>
              <p:nvPr/>
            </p:nvSpPr>
            <p:spPr bwMode="auto">
              <a:xfrm>
                <a:off x="1428" y="107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Oval 10"/>
              <p:cNvSpPr>
                <a:spLocks noChangeArrowheads="1"/>
              </p:cNvSpPr>
              <p:nvPr/>
            </p:nvSpPr>
            <p:spPr bwMode="auto">
              <a:xfrm>
                <a:off x="1564" y="120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Oval 11"/>
              <p:cNvSpPr>
                <a:spLocks noChangeArrowheads="1"/>
              </p:cNvSpPr>
              <p:nvPr/>
            </p:nvSpPr>
            <p:spPr bwMode="auto">
              <a:xfrm>
                <a:off x="1700" y="134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Oval 12"/>
              <p:cNvSpPr>
                <a:spLocks noChangeArrowheads="1"/>
              </p:cNvSpPr>
              <p:nvPr/>
            </p:nvSpPr>
            <p:spPr bwMode="auto">
              <a:xfrm>
                <a:off x="1836" y="147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Oval 13"/>
              <p:cNvSpPr>
                <a:spLocks noChangeArrowheads="1"/>
              </p:cNvSpPr>
              <p:nvPr/>
            </p:nvSpPr>
            <p:spPr bwMode="auto">
              <a:xfrm>
                <a:off x="1972" y="161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3" name="Oval 14"/>
              <p:cNvSpPr>
                <a:spLocks noChangeArrowheads="1"/>
              </p:cNvSpPr>
              <p:nvPr/>
            </p:nvSpPr>
            <p:spPr bwMode="auto">
              <a:xfrm>
                <a:off x="2108" y="175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Oval 15"/>
              <p:cNvSpPr>
                <a:spLocks noChangeArrowheads="1"/>
              </p:cNvSpPr>
              <p:nvPr/>
            </p:nvSpPr>
            <p:spPr bwMode="auto">
              <a:xfrm>
                <a:off x="2244" y="188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Oval 16"/>
              <p:cNvSpPr>
                <a:spLocks noChangeArrowheads="1"/>
              </p:cNvSpPr>
              <p:nvPr/>
            </p:nvSpPr>
            <p:spPr bwMode="auto">
              <a:xfrm>
                <a:off x="2380" y="202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Oval 17"/>
              <p:cNvSpPr>
                <a:spLocks noChangeArrowheads="1"/>
              </p:cNvSpPr>
              <p:nvPr/>
            </p:nvSpPr>
            <p:spPr bwMode="auto">
              <a:xfrm>
                <a:off x="2516" y="215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Oval 18"/>
              <p:cNvSpPr>
                <a:spLocks noChangeArrowheads="1"/>
              </p:cNvSpPr>
              <p:nvPr/>
            </p:nvSpPr>
            <p:spPr bwMode="auto">
              <a:xfrm>
                <a:off x="2652" y="229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Oval 19"/>
              <p:cNvSpPr>
                <a:spLocks noChangeArrowheads="1"/>
              </p:cNvSpPr>
              <p:nvPr/>
            </p:nvSpPr>
            <p:spPr bwMode="auto">
              <a:xfrm>
                <a:off x="2788" y="243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512" name="Group 21"/>
            <p:cNvGrpSpPr>
              <a:grpSpLocks/>
            </p:cNvGrpSpPr>
            <p:nvPr/>
          </p:nvGrpSpPr>
          <p:grpSpPr bwMode="auto">
            <a:xfrm>
              <a:off x="158" y="1253"/>
              <a:ext cx="2448" cy="2312"/>
              <a:chOff x="748" y="391"/>
              <a:chExt cx="2448" cy="2312"/>
            </a:xfrm>
          </p:grpSpPr>
          <p:sp>
            <p:nvSpPr>
              <p:cNvPr id="21527" name="Oval 22"/>
              <p:cNvSpPr>
                <a:spLocks noChangeArrowheads="1"/>
              </p:cNvSpPr>
              <p:nvPr/>
            </p:nvSpPr>
            <p:spPr bwMode="auto">
              <a:xfrm>
                <a:off x="748" y="39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Oval 23"/>
              <p:cNvSpPr>
                <a:spLocks noChangeArrowheads="1"/>
              </p:cNvSpPr>
              <p:nvPr/>
            </p:nvSpPr>
            <p:spPr bwMode="auto">
              <a:xfrm>
                <a:off x="884" y="52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Oval 24"/>
              <p:cNvSpPr>
                <a:spLocks noChangeArrowheads="1"/>
              </p:cNvSpPr>
              <p:nvPr/>
            </p:nvSpPr>
            <p:spPr bwMode="auto">
              <a:xfrm>
                <a:off x="1020" y="66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Oval 25"/>
              <p:cNvSpPr>
                <a:spLocks noChangeArrowheads="1"/>
              </p:cNvSpPr>
              <p:nvPr/>
            </p:nvSpPr>
            <p:spPr bwMode="auto">
              <a:xfrm>
                <a:off x="1156" y="79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Oval 26"/>
              <p:cNvSpPr>
                <a:spLocks noChangeArrowheads="1"/>
              </p:cNvSpPr>
              <p:nvPr/>
            </p:nvSpPr>
            <p:spPr bwMode="auto">
              <a:xfrm>
                <a:off x="1292" y="93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Oval 27"/>
              <p:cNvSpPr>
                <a:spLocks noChangeArrowheads="1"/>
              </p:cNvSpPr>
              <p:nvPr/>
            </p:nvSpPr>
            <p:spPr bwMode="auto">
              <a:xfrm>
                <a:off x="1428" y="107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Oval 28"/>
              <p:cNvSpPr>
                <a:spLocks noChangeArrowheads="1"/>
              </p:cNvSpPr>
              <p:nvPr/>
            </p:nvSpPr>
            <p:spPr bwMode="auto">
              <a:xfrm>
                <a:off x="1564" y="120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Oval 29"/>
              <p:cNvSpPr>
                <a:spLocks noChangeArrowheads="1"/>
              </p:cNvSpPr>
              <p:nvPr/>
            </p:nvSpPr>
            <p:spPr bwMode="auto">
              <a:xfrm>
                <a:off x="1700" y="134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Oval 30"/>
              <p:cNvSpPr>
                <a:spLocks noChangeArrowheads="1"/>
              </p:cNvSpPr>
              <p:nvPr/>
            </p:nvSpPr>
            <p:spPr bwMode="auto">
              <a:xfrm>
                <a:off x="1836" y="147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Oval 31"/>
              <p:cNvSpPr>
                <a:spLocks noChangeArrowheads="1"/>
              </p:cNvSpPr>
              <p:nvPr/>
            </p:nvSpPr>
            <p:spPr bwMode="auto">
              <a:xfrm>
                <a:off x="1972" y="161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Oval 32"/>
              <p:cNvSpPr>
                <a:spLocks noChangeArrowheads="1"/>
              </p:cNvSpPr>
              <p:nvPr/>
            </p:nvSpPr>
            <p:spPr bwMode="auto">
              <a:xfrm>
                <a:off x="2108" y="175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Oval 33"/>
              <p:cNvSpPr>
                <a:spLocks noChangeArrowheads="1"/>
              </p:cNvSpPr>
              <p:nvPr/>
            </p:nvSpPr>
            <p:spPr bwMode="auto">
              <a:xfrm>
                <a:off x="2244" y="1887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Oval 34"/>
              <p:cNvSpPr>
                <a:spLocks noChangeArrowheads="1"/>
              </p:cNvSpPr>
              <p:nvPr/>
            </p:nvSpPr>
            <p:spPr bwMode="auto">
              <a:xfrm>
                <a:off x="2380" y="2023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0" name="Oval 35"/>
              <p:cNvSpPr>
                <a:spLocks noChangeArrowheads="1"/>
              </p:cNvSpPr>
              <p:nvPr/>
            </p:nvSpPr>
            <p:spPr bwMode="auto">
              <a:xfrm>
                <a:off x="2516" y="2159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1" name="Oval 36"/>
              <p:cNvSpPr>
                <a:spLocks noChangeArrowheads="1"/>
              </p:cNvSpPr>
              <p:nvPr/>
            </p:nvSpPr>
            <p:spPr bwMode="auto">
              <a:xfrm>
                <a:off x="2652" y="2295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2" name="Oval 37"/>
              <p:cNvSpPr>
                <a:spLocks noChangeArrowheads="1"/>
              </p:cNvSpPr>
              <p:nvPr/>
            </p:nvSpPr>
            <p:spPr bwMode="auto">
              <a:xfrm>
                <a:off x="2788" y="2431"/>
                <a:ext cx="408" cy="27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3" name="Oval 55"/>
            <p:cNvSpPr>
              <a:spLocks noChangeArrowheads="1"/>
            </p:cNvSpPr>
            <p:nvPr/>
          </p:nvSpPr>
          <p:spPr bwMode="auto">
            <a:xfrm>
              <a:off x="2200" y="1117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56"/>
            <p:cNvSpPr>
              <a:spLocks noChangeArrowheads="1"/>
            </p:cNvSpPr>
            <p:nvPr/>
          </p:nvSpPr>
          <p:spPr bwMode="auto">
            <a:xfrm>
              <a:off x="2336" y="1253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57"/>
            <p:cNvSpPr>
              <a:spLocks noChangeArrowheads="1"/>
            </p:cNvSpPr>
            <p:nvPr/>
          </p:nvSpPr>
          <p:spPr bwMode="auto">
            <a:xfrm>
              <a:off x="2472" y="1389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58"/>
            <p:cNvSpPr>
              <a:spLocks noChangeArrowheads="1"/>
            </p:cNvSpPr>
            <p:nvPr/>
          </p:nvSpPr>
          <p:spPr bwMode="auto">
            <a:xfrm>
              <a:off x="2608" y="1525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59"/>
            <p:cNvSpPr>
              <a:spLocks noChangeArrowheads="1"/>
            </p:cNvSpPr>
            <p:nvPr/>
          </p:nvSpPr>
          <p:spPr bwMode="auto">
            <a:xfrm>
              <a:off x="2744" y="1661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60"/>
            <p:cNvSpPr>
              <a:spLocks noChangeArrowheads="1"/>
            </p:cNvSpPr>
            <p:nvPr/>
          </p:nvSpPr>
          <p:spPr bwMode="auto">
            <a:xfrm>
              <a:off x="2880" y="1797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61"/>
            <p:cNvSpPr>
              <a:spLocks noChangeArrowheads="1"/>
            </p:cNvSpPr>
            <p:nvPr/>
          </p:nvSpPr>
          <p:spPr bwMode="auto">
            <a:xfrm>
              <a:off x="3016" y="1933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62"/>
            <p:cNvSpPr>
              <a:spLocks noChangeArrowheads="1"/>
            </p:cNvSpPr>
            <p:nvPr/>
          </p:nvSpPr>
          <p:spPr bwMode="auto">
            <a:xfrm>
              <a:off x="3152" y="2069"/>
              <a:ext cx="31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64"/>
            <p:cNvSpPr>
              <a:spLocks noChangeShapeType="1"/>
            </p:cNvSpPr>
            <p:nvPr/>
          </p:nvSpPr>
          <p:spPr bwMode="auto">
            <a:xfrm flipV="1">
              <a:off x="1746" y="1797"/>
              <a:ext cx="816" cy="635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522" name="Line 65"/>
            <p:cNvSpPr>
              <a:spLocks noChangeShapeType="1"/>
            </p:cNvSpPr>
            <p:nvPr/>
          </p:nvSpPr>
          <p:spPr bwMode="auto">
            <a:xfrm flipV="1">
              <a:off x="3152" y="890"/>
              <a:ext cx="816" cy="635"/>
            </a:xfrm>
            <a:prstGeom prst="line">
              <a:avLst/>
            </a:prstGeom>
            <a:noFill/>
            <a:ln w="1016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1523" name="AutoShape 66"/>
            <p:cNvSpPr>
              <a:spLocks noChangeArrowheads="1"/>
            </p:cNvSpPr>
            <p:nvPr/>
          </p:nvSpPr>
          <p:spPr bwMode="auto">
            <a:xfrm>
              <a:off x="2789" y="2387"/>
              <a:ext cx="2858" cy="998"/>
            </a:xfrm>
            <a:custGeom>
              <a:avLst/>
              <a:gdLst>
                <a:gd name="T0" fmla="*/ 36 w 21600"/>
                <a:gd name="T1" fmla="*/ 0 h 21600"/>
                <a:gd name="T2" fmla="*/ 21 w 21600"/>
                <a:gd name="T3" fmla="*/ 1 h 21600"/>
                <a:gd name="T4" fmla="*/ 0 w 21600"/>
                <a:gd name="T5" fmla="*/ 2 h 21600"/>
                <a:gd name="T6" fmla="*/ 21 w 21600"/>
                <a:gd name="T7" fmla="*/ 2 h 21600"/>
                <a:gd name="T8" fmla="*/ 43 w 21600"/>
                <a:gd name="T9" fmla="*/ 1 h 21600"/>
                <a:gd name="T10" fmla="*/ 50 w 21600"/>
                <a:gd name="T11" fmla="*/ 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393 h 21600"/>
                <a:gd name="T20" fmla="*/ 18516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1524" name="Text Box 67"/>
            <p:cNvSpPr txBox="1">
              <a:spLocks noChangeArrowheads="1"/>
            </p:cNvSpPr>
            <p:nvPr/>
          </p:nvSpPr>
          <p:spPr bwMode="auto">
            <a:xfrm>
              <a:off x="2971" y="3067"/>
              <a:ext cx="22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Trained Identity Function </a:t>
              </a:r>
            </a:p>
          </p:txBody>
        </p:sp>
        <p:sp>
          <p:nvSpPr>
            <p:cNvPr id="21525" name="Text Box 68"/>
            <p:cNvSpPr txBox="1">
              <a:spLocks noChangeArrowheads="1"/>
            </p:cNvSpPr>
            <p:nvPr/>
          </p:nvSpPr>
          <p:spPr bwMode="auto">
            <a:xfrm>
              <a:off x="1066" y="1434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Fully Connected</a:t>
              </a:r>
            </a:p>
          </p:txBody>
        </p:sp>
        <p:sp>
          <p:nvSpPr>
            <p:cNvPr id="21526" name="Text Box 69"/>
            <p:cNvSpPr txBox="1">
              <a:spLocks noChangeArrowheads="1"/>
            </p:cNvSpPr>
            <p:nvPr/>
          </p:nvSpPr>
          <p:spPr bwMode="auto">
            <a:xfrm>
              <a:off x="2562" y="709"/>
              <a:ext cx="1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/>
                <a:t>Fully Connected</a:t>
              </a:r>
            </a:p>
          </p:txBody>
        </p:sp>
      </p:grpSp>
      <p:sp>
        <p:nvSpPr>
          <p:cNvPr id="21507" name="Text Box 71"/>
          <p:cNvSpPr txBox="1">
            <a:spLocks noChangeArrowheads="1"/>
          </p:cNvSpPr>
          <p:nvPr/>
        </p:nvSpPr>
        <p:spPr bwMode="auto">
          <a:xfrm>
            <a:off x="395288" y="260350"/>
            <a:ext cx="8497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4400"/>
              <a:t>Bottleneck Neural Network</a:t>
            </a:r>
          </a:p>
        </p:txBody>
      </p:sp>
      <p:sp>
        <p:nvSpPr>
          <p:cNvPr id="21508" name="Text Box 72"/>
          <p:cNvSpPr txBox="1">
            <a:spLocks noChangeArrowheads="1"/>
          </p:cNvSpPr>
          <p:nvPr/>
        </p:nvSpPr>
        <p:spPr bwMode="auto">
          <a:xfrm>
            <a:off x="1403350" y="6308725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Input (dim n)</a:t>
            </a:r>
          </a:p>
        </p:txBody>
      </p:sp>
      <p:sp>
        <p:nvSpPr>
          <p:cNvPr id="21509" name="Text Box 73"/>
          <p:cNvSpPr txBox="1">
            <a:spLocks noChangeArrowheads="1"/>
          </p:cNvSpPr>
          <p:nvPr/>
        </p:nvSpPr>
        <p:spPr bwMode="auto">
          <a:xfrm>
            <a:off x="4284663" y="4941888"/>
            <a:ext cx="1655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Compression (dim k)</a:t>
            </a:r>
          </a:p>
        </p:txBody>
      </p:sp>
      <p:sp>
        <p:nvSpPr>
          <p:cNvPr id="21510" name="Text Box 75"/>
          <p:cNvSpPr txBox="1">
            <a:spLocks noChangeArrowheads="1"/>
          </p:cNvSpPr>
          <p:nvPr/>
        </p:nvSpPr>
        <p:spPr bwMode="auto">
          <a:xfrm>
            <a:off x="6372225" y="41497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Output (dim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F3A2D-C4AF-41A8-9E30-9A0F26F636C0}" type="slidenum">
              <a:rPr lang="he-IL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Bottleneck NNs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the positive data to train compression in a NN – i.e. train for identity with a bottleneck.   Then only similar vectors should compress and de-compress; hence giving a test for membership in the class</a:t>
            </a:r>
          </a:p>
          <a:p>
            <a:pPr eaLnBrk="1" hangingPunct="1"/>
            <a:r>
              <a:rPr lang="en-US" smtClean="0"/>
              <a:t>SVM:  Use the identity as the only negative example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82FC9-EBC4-4717-8FE2-3DFFF0EEAE5B}" type="slidenum">
              <a:rPr lang="he-IL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Computational Difficulties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the NN is very large (then about 10 Giga) and thus training is slow. Also, need large memory to keep the network  inside.</a:t>
            </a:r>
            <a:endParaRPr lang="he-IL" smtClean="0"/>
          </a:p>
          <a:p>
            <a:pPr eaLnBrk="1" hangingPunct="1"/>
            <a:r>
              <a:rPr lang="en-US" smtClean="0"/>
              <a:t>Fortunately, we purchased what at that time was a large machine with 16 GigaBytes internal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4C775C-C184-4B95-8774-284383B30C55}" type="slidenum">
              <a:rPr lang="he-IL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Cooperators and Data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29600" cy="4103687"/>
          </a:xfrm>
        </p:spPr>
        <p:txBody>
          <a:bodyPr lIns="41148" tIns="0" rIns="41148" bIns="0" anchor="ctr"/>
          <a:lstStyle/>
          <a:p>
            <a:pPr marL="450850" indent="-242888" eaLnBrk="1" hangingPunct="1">
              <a:buSzPct val="171000"/>
            </a:pPr>
            <a:r>
              <a:rPr lang="en-US" smtClean="0"/>
              <a:t>Ola Friman; fMRI Motor data from the Linköping University (currently in Harvard Medical School) </a:t>
            </a:r>
          </a:p>
          <a:p>
            <a:pPr marL="450850" indent="-242888" eaLnBrk="1" hangingPunct="1">
              <a:buSzPct val="171000"/>
            </a:pPr>
            <a:endParaRPr lang="en-US" smtClean="0"/>
          </a:p>
          <a:p>
            <a:pPr marL="450850" indent="-242888" eaLnBrk="1" hangingPunct="1">
              <a:buSzPct val="171000"/>
            </a:pPr>
            <a:r>
              <a:rPr lang="en-US" smtClean="0"/>
              <a:t>Rafi Malach, Sharon Gilaie-Dotan and  Hagar Gelbard fMRI Visual data from the Weizmann Institute of Science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181D0-61B6-4A4B-8B87-85AD9AD36A02}" type="slidenum">
              <a:rPr lang="he-IL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/>
              <a:t>Support Vector Machines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475" y="1782763"/>
            <a:ext cx="7359650" cy="3978275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2400" smtClean="0"/>
              <a:t>Support Vector Machines (SVM) are learning systems that use a hypothesis space of linear functions in a high dimensional feature space. [Cristianini &amp; Shawe-Taylor 2000]</a:t>
            </a:r>
          </a:p>
          <a:p>
            <a:pPr marL="644525" indent="-436563" eaLnBrk="1" hangingPunct="1">
              <a:buSzPct val="171000"/>
            </a:pPr>
            <a:r>
              <a:rPr lang="en-US" sz="2400" smtClean="0"/>
              <a:t>Two-class SVM: We aim to find a separating hyper-plane which will maximise the margin between the positive and negative examples in kernel (feature) space. </a:t>
            </a:r>
          </a:p>
          <a:p>
            <a:pPr marL="644525" indent="-436563" eaLnBrk="1" hangingPunct="1">
              <a:buSzPct val="171000"/>
            </a:pPr>
            <a:r>
              <a:rPr lang="en-US" sz="2400" smtClean="0">
                <a:solidFill>
                  <a:srgbClr val="FF0000"/>
                </a:solidFill>
              </a:rPr>
              <a:t>One-class SVM: We now treat the origin as the only negative sample and aim to separate the data, given relaxation parameters, from the origin.   For one class, performance is less robust…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56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560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A2BEA2-E9CB-496A-92E4-6A0558FA95D3}" type="slidenum">
              <a:rPr lang="he-IL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>
              <a:defRPr/>
            </a:pPr>
            <a:r>
              <a:rPr lang="en-US" sz="4000" smtClean="0"/>
              <a:t>Historical (</a:t>
            </a:r>
            <a:r>
              <a:rPr lang="en-US" sz="4000" smtClean="0">
                <a:solidFill>
                  <a:srgbClr val="FF0000"/>
                </a:solidFill>
              </a:rPr>
              <a:t>2005</a:t>
            </a:r>
            <a:r>
              <a:rPr lang="en-US" sz="4000" smtClean="0"/>
              <a:t>) </a:t>
            </a:r>
            <a:br>
              <a:rPr lang="en-US" sz="4000" smtClean="0"/>
            </a:br>
            <a:r>
              <a:rPr lang="en-US" sz="4000" smtClean="0"/>
              <a:t>Motor Task Data: </a:t>
            </a:r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Finger Flexing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(Friman Data)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1800" smtClean="0"/>
              <a:t>Two sessions of data: a single subject flexing his index finger on the right hand;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Experiment repeated over two sessions ( as the data is not normalised across sessions).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The label consists of Flexing and not Flexing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12 slices with 200 time points of a 128x128 window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Slices analyzed separately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The time-course reference is built from performing a sequence of 10 tp rest 10 tp active.... to 200 tp.</a:t>
            </a:r>
          </a:p>
        </p:txBody>
      </p:sp>
      <p:pic>
        <p:nvPicPr>
          <p:cNvPr id="25607" name="Picture 4" descr="bra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355850"/>
            <a:ext cx="4038600" cy="30130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DC0F4-9C6A-48EC-9FC7-6DFFC603C144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22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1143000"/>
          </a:xfrm>
        </p:spPr>
        <p:txBody>
          <a:bodyPr lIns="123444" tIns="0" rIns="148133" bIns="0"/>
          <a:lstStyle/>
          <a:p>
            <a:pPr eaLnBrk="1" hangingPunct="1"/>
            <a:r>
              <a:rPr lang="en-US" sz="4000" smtClean="0"/>
              <a:t>Experimental Setup Motor Task – NN and SVM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133600"/>
            <a:ext cx="8229600" cy="4525963"/>
          </a:xfrm>
        </p:spPr>
        <p:txBody>
          <a:bodyPr lIns="41148" tIns="0" rIns="41148" bIns="0" anchor="ctr"/>
          <a:lstStyle/>
          <a:p>
            <a:pPr marL="644525" indent="-436563" eaLnBrk="1" hangingPunct="1">
              <a:lnSpc>
                <a:spcPct val="80000"/>
              </a:lnSpc>
              <a:buSzPct val="171000"/>
            </a:pPr>
            <a:r>
              <a:rPr lang="en-US" sz="2000" smtClean="0"/>
              <a:t>For both methods the experiment was redone with 10 independent runs, in each a random permutation of training and testing was chosen.</a:t>
            </a:r>
          </a:p>
          <a:p>
            <a:pPr marL="644525" indent="-436563" eaLnBrk="1" hangingPunct="1">
              <a:lnSpc>
                <a:spcPct val="80000"/>
              </a:lnSpc>
              <a:buSzPct val="171000"/>
            </a:pPr>
            <a:r>
              <a:rPr lang="en-US" sz="2000" smtClean="0"/>
              <a:t>One-class NN: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r>
              <a:rPr lang="en-US" sz="1800" smtClean="0"/>
              <a:t>We have 80 positive training samples and 20 positive and 20 negative samples for testing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r>
              <a:rPr lang="en-US" sz="1800" smtClean="0"/>
              <a:t>Manually crop the non-brain background, resulting in a slightly different input/output size for each slice of about 8,300 inputs and outputs.</a:t>
            </a:r>
          </a:p>
          <a:p>
            <a:pPr marL="644525" indent="-436563" eaLnBrk="1" hangingPunct="1">
              <a:lnSpc>
                <a:spcPct val="80000"/>
              </a:lnSpc>
              <a:buSzPct val="171000"/>
            </a:pPr>
            <a:r>
              <a:rPr lang="en-US" sz="2000" smtClean="0"/>
              <a:t>One-Class Support Vector Machines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r>
              <a:rPr lang="en-US" sz="1800" smtClean="0"/>
              <a:t>Used with Linear and Gaussian Kernels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r>
              <a:rPr lang="en-US" sz="1800" smtClean="0"/>
              <a:t>Same Test-Train Protocol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endParaRPr lang="en-US" sz="1800" smtClean="0"/>
          </a:p>
          <a:p>
            <a:pPr marL="644525" indent="-436563" eaLnBrk="1" hangingPunct="1">
              <a:lnSpc>
                <a:spcPct val="80000"/>
              </a:lnSpc>
              <a:buSzPct val="171000"/>
            </a:pPr>
            <a:r>
              <a:rPr lang="en-US" sz="2000" smtClean="0"/>
              <a:t>We use OSU SVM 3.00 Toolbox </a:t>
            </a:r>
            <a:r>
              <a:rPr lang="en-US" sz="2000" u="sng" smtClean="0">
                <a:hlinkClick r:id="rId2"/>
              </a:rPr>
              <a:t>http://www.ece.osu.edu/~maj/osu_svm/</a:t>
            </a:r>
            <a:r>
              <a:rPr lang="en-US" sz="2000" smtClean="0"/>
              <a:t>  and for the the Neural Network toolbox for Matlab 7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endParaRPr lang="en-US" sz="1800" smtClean="0"/>
          </a:p>
          <a:p>
            <a:pPr marL="987425" lvl="1" indent="-436563" eaLnBrk="1" hangingPunct="1">
              <a:lnSpc>
                <a:spcPct val="80000"/>
              </a:lnSpc>
              <a:buSzPct val="171000"/>
            </a:pPr>
            <a:endParaRPr lang="en-US" sz="1800" smtClean="0"/>
          </a:p>
          <a:p>
            <a:pPr marL="644525" indent="-436563" eaLnBrk="1" hangingPunct="1">
              <a:lnSpc>
                <a:spcPct val="80000"/>
              </a:lnSpc>
              <a:buSzPct val="171000"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 2009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210919-EBDC-42A9-9A63-3AD4B8AB79B0}" type="slidenum">
              <a:rPr lang="he-IL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/>
              <a:t>NN – Compression Tuning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863725"/>
            <a:ext cx="3548062" cy="4022725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2400" smtClean="0"/>
              <a:t>A uniform compression of 60% gave the best results.</a:t>
            </a:r>
          </a:p>
          <a:p>
            <a:pPr marL="644525" indent="-436563" eaLnBrk="1" hangingPunct="1">
              <a:buSzPct val="171000"/>
            </a:pPr>
            <a:r>
              <a:rPr lang="en-US" sz="2400" smtClean="0"/>
              <a:t>A typical network was about 8,300 input x about 2,500 compression x 8,300 output.</a:t>
            </a:r>
          </a:p>
          <a:p>
            <a:pPr marL="644525" indent="-436563" eaLnBrk="1" hangingPunct="1">
              <a:buSzPct val="171000"/>
            </a:pPr>
            <a:r>
              <a:rPr lang="en-US" sz="2400" smtClean="0"/>
              <a:t>The network was trained with 20 epochs</a:t>
            </a:r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9575" y="2422525"/>
            <a:ext cx="47498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6D1F0-5D92-4C0E-84D8-B07FDAC5E640}" type="slidenum">
              <a:rPr lang="he-IL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/>
              <a:t>Results</a:t>
            </a: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1916113"/>
            <a:ext cx="45847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50" y="3725863"/>
            <a:ext cx="58293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Oval 5"/>
          <p:cNvSpPr>
            <a:spLocks noChangeArrowheads="1"/>
          </p:cNvSpPr>
          <p:nvPr/>
        </p:nvSpPr>
        <p:spPr bwMode="auto">
          <a:xfrm>
            <a:off x="1979613" y="1773238"/>
            <a:ext cx="5545137" cy="1295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6"/>
          <p:cNvSpPr>
            <a:spLocks noChangeArrowheads="1"/>
          </p:cNvSpPr>
          <p:nvPr/>
        </p:nvSpPr>
        <p:spPr bwMode="auto">
          <a:xfrm>
            <a:off x="2124075" y="4221163"/>
            <a:ext cx="5545138" cy="129540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CEC807-AE43-4AAD-9C1A-A03749D27D1A}" type="slidenum">
              <a:rPr lang="he-IL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N-Class Classification</a:t>
            </a:r>
          </a:p>
        </p:txBody>
      </p:sp>
      <p:pic>
        <p:nvPicPr>
          <p:cNvPr id="2970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1341438"/>
            <a:ext cx="1951038" cy="1951037"/>
          </a:xfrm>
          <a:noFill/>
        </p:spPr>
      </p:pic>
      <p:sp>
        <p:nvSpPr>
          <p:cNvPr id="29703" name="Line 8"/>
          <p:cNvSpPr>
            <a:spLocks noChangeShapeType="1"/>
          </p:cNvSpPr>
          <p:nvPr/>
        </p:nvSpPr>
        <p:spPr bwMode="auto">
          <a:xfrm flipH="1">
            <a:off x="1979613" y="3644900"/>
            <a:ext cx="1512887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>
            <a:off x="4716463" y="3716338"/>
            <a:ext cx="10080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9705" name="Line 11"/>
          <p:cNvSpPr>
            <a:spLocks noChangeShapeType="1"/>
          </p:cNvSpPr>
          <p:nvPr/>
        </p:nvSpPr>
        <p:spPr bwMode="auto">
          <a:xfrm>
            <a:off x="5219700" y="3716338"/>
            <a:ext cx="1728788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684213" y="5013325"/>
            <a:ext cx="208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Faces</a:t>
            </a:r>
          </a:p>
        </p:txBody>
      </p:sp>
      <p:sp>
        <p:nvSpPr>
          <p:cNvPr id="29707" name="Line 14"/>
          <p:cNvSpPr>
            <a:spLocks noChangeShapeType="1"/>
          </p:cNvSpPr>
          <p:nvPr/>
        </p:nvSpPr>
        <p:spPr bwMode="auto">
          <a:xfrm flipH="1">
            <a:off x="3851275" y="3644900"/>
            <a:ext cx="2889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9708" name="Text Box 15"/>
          <p:cNvSpPr txBox="1">
            <a:spLocks noChangeArrowheads="1"/>
          </p:cNvSpPr>
          <p:nvPr/>
        </p:nvSpPr>
        <p:spPr bwMode="auto">
          <a:xfrm>
            <a:off x="3348038" y="5229225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Pattern</a:t>
            </a:r>
          </a:p>
        </p:txBody>
      </p:sp>
      <p:sp>
        <p:nvSpPr>
          <p:cNvPr id="29709" name="Text Box 16"/>
          <p:cNvSpPr txBox="1">
            <a:spLocks noChangeArrowheads="1"/>
          </p:cNvSpPr>
          <p:nvPr/>
        </p:nvSpPr>
        <p:spPr bwMode="auto">
          <a:xfrm>
            <a:off x="5435600" y="5300663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endParaRPr lang="en-US"/>
          </a:p>
        </p:txBody>
      </p:sp>
      <p:sp>
        <p:nvSpPr>
          <p:cNvPr id="29710" name="Text Box 17"/>
          <p:cNvSpPr txBox="1">
            <a:spLocks noChangeArrowheads="1"/>
          </p:cNvSpPr>
          <p:nvPr/>
        </p:nvSpPr>
        <p:spPr bwMode="auto">
          <a:xfrm>
            <a:off x="5435600" y="5373688"/>
            <a:ext cx="12239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House</a:t>
            </a:r>
          </a:p>
        </p:txBody>
      </p:sp>
      <p:sp>
        <p:nvSpPr>
          <p:cNvPr id="29711" name="Text Box 18"/>
          <p:cNvSpPr txBox="1">
            <a:spLocks noChangeArrowheads="1"/>
          </p:cNvSpPr>
          <p:nvPr/>
        </p:nvSpPr>
        <p:spPr bwMode="auto">
          <a:xfrm>
            <a:off x="6877050" y="50847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Object</a:t>
            </a:r>
          </a:p>
        </p:txBody>
      </p:sp>
      <p:sp>
        <p:nvSpPr>
          <p:cNvPr id="29712" name="Line 19"/>
          <p:cNvSpPr>
            <a:spLocks noChangeShapeType="1"/>
          </p:cNvSpPr>
          <p:nvPr/>
        </p:nvSpPr>
        <p:spPr bwMode="auto">
          <a:xfrm flipH="1">
            <a:off x="2843213" y="3644900"/>
            <a:ext cx="9366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29713" name="Text Box 20"/>
          <p:cNvSpPr txBox="1">
            <a:spLocks noChangeArrowheads="1"/>
          </p:cNvSpPr>
          <p:nvPr/>
        </p:nvSpPr>
        <p:spPr bwMode="auto">
          <a:xfrm>
            <a:off x="2051050" y="5229225"/>
            <a:ext cx="1008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Blank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968E06-775B-4C8C-BF10-F5BB80EFAE92}" type="slidenum">
              <a:rPr lang="he-IL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2-Class Classification</a:t>
            </a:r>
          </a:p>
        </p:txBody>
      </p:sp>
      <p:pic>
        <p:nvPicPr>
          <p:cNvPr id="3072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492500" y="1628775"/>
            <a:ext cx="1951038" cy="1951038"/>
          </a:xfrm>
          <a:noFill/>
        </p:spPr>
      </p:pic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2987675" y="3644900"/>
            <a:ext cx="1152525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124075" y="522922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House</a:t>
            </a:r>
          </a:p>
        </p:txBody>
      </p:sp>
      <p:sp>
        <p:nvSpPr>
          <p:cNvPr id="30729" name="Line 11"/>
          <p:cNvSpPr>
            <a:spLocks noChangeShapeType="1"/>
          </p:cNvSpPr>
          <p:nvPr/>
        </p:nvSpPr>
        <p:spPr bwMode="auto">
          <a:xfrm>
            <a:off x="4716463" y="3716338"/>
            <a:ext cx="935037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e-IL"/>
          </a:p>
        </p:txBody>
      </p:sp>
      <p:sp>
        <p:nvSpPr>
          <p:cNvPr id="30730" name="Text Box 13"/>
          <p:cNvSpPr txBox="1">
            <a:spLocks noChangeArrowheads="1"/>
          </p:cNvSpPr>
          <p:nvPr/>
        </p:nvSpPr>
        <p:spPr bwMode="auto">
          <a:xfrm>
            <a:off x="5435600" y="53006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/>
              <a:t>Blank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F37C5-A958-40C3-8D1A-54A3CA16CA1E}" type="slidenum">
              <a:rPr lang="he-IL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Class Classification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Train a network with positive and negative examples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Train a SVM with positive and negative examples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Main idea in SVM:  Transform data to higher dimensional space where linear separation is possible.  Requires choosing the transformation “Kernel Trick”.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CD685-BE4A-423C-BD7E-2A2A5613F7DC}" type="slidenum">
              <a:rPr lang="he-IL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Line 2"/>
          <p:cNvSpPr>
            <a:spLocks noChangeShapeType="1"/>
          </p:cNvSpPr>
          <p:nvPr/>
        </p:nvSpPr>
        <p:spPr bwMode="auto">
          <a:xfrm>
            <a:off x="1116013" y="1989138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2774" name="Line 3"/>
          <p:cNvSpPr>
            <a:spLocks noChangeShapeType="1"/>
          </p:cNvSpPr>
          <p:nvPr/>
        </p:nvSpPr>
        <p:spPr bwMode="auto">
          <a:xfrm>
            <a:off x="395288" y="35734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1547813" y="1916113"/>
            <a:ext cx="1584325" cy="1439862"/>
            <a:chOff x="975" y="1207"/>
            <a:chExt cx="998" cy="907"/>
          </a:xfrm>
        </p:grpSpPr>
        <p:sp>
          <p:nvSpPr>
            <p:cNvPr id="32798" name="Oval 5"/>
            <p:cNvSpPr>
              <a:spLocks noChangeArrowheads="1"/>
            </p:cNvSpPr>
            <p:nvPr/>
          </p:nvSpPr>
          <p:spPr bwMode="auto">
            <a:xfrm>
              <a:off x="1020" y="138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Oval 6"/>
            <p:cNvSpPr>
              <a:spLocks noChangeArrowheads="1"/>
            </p:cNvSpPr>
            <p:nvPr/>
          </p:nvSpPr>
          <p:spPr bwMode="auto">
            <a:xfrm>
              <a:off x="1383" y="120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Oval 7"/>
            <p:cNvSpPr>
              <a:spLocks noChangeArrowheads="1"/>
            </p:cNvSpPr>
            <p:nvPr/>
          </p:nvSpPr>
          <p:spPr bwMode="auto">
            <a:xfrm>
              <a:off x="1292" y="1661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Oval 8"/>
            <p:cNvSpPr>
              <a:spLocks noChangeArrowheads="1"/>
            </p:cNvSpPr>
            <p:nvPr/>
          </p:nvSpPr>
          <p:spPr bwMode="auto">
            <a:xfrm>
              <a:off x="975" y="1706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Oval 9"/>
            <p:cNvSpPr>
              <a:spLocks noChangeArrowheads="1"/>
            </p:cNvSpPr>
            <p:nvPr/>
          </p:nvSpPr>
          <p:spPr bwMode="auto">
            <a:xfrm>
              <a:off x="1292" y="202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Oval 10"/>
            <p:cNvSpPr>
              <a:spLocks noChangeArrowheads="1"/>
            </p:cNvSpPr>
            <p:nvPr/>
          </p:nvSpPr>
          <p:spPr bwMode="auto">
            <a:xfrm>
              <a:off x="1700" y="206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Oval 11"/>
            <p:cNvSpPr>
              <a:spLocks noChangeArrowheads="1"/>
            </p:cNvSpPr>
            <p:nvPr/>
          </p:nvSpPr>
          <p:spPr bwMode="auto">
            <a:xfrm>
              <a:off x="1837" y="1434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Oval 12"/>
            <p:cNvSpPr>
              <a:spLocks noChangeArrowheads="1"/>
            </p:cNvSpPr>
            <p:nvPr/>
          </p:nvSpPr>
          <p:spPr bwMode="auto">
            <a:xfrm>
              <a:off x="1927" y="1933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Oval 13"/>
            <p:cNvSpPr>
              <a:spLocks noChangeArrowheads="1"/>
            </p:cNvSpPr>
            <p:nvPr/>
          </p:nvSpPr>
          <p:spPr bwMode="auto">
            <a:xfrm>
              <a:off x="1565" y="1570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Oval 14"/>
            <p:cNvSpPr>
              <a:spLocks noChangeArrowheads="1"/>
            </p:cNvSpPr>
            <p:nvPr/>
          </p:nvSpPr>
          <p:spPr bwMode="auto">
            <a:xfrm>
              <a:off x="1474" y="2069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Oval 15"/>
            <p:cNvSpPr>
              <a:spLocks noChangeArrowheads="1"/>
            </p:cNvSpPr>
            <p:nvPr/>
          </p:nvSpPr>
          <p:spPr bwMode="auto">
            <a:xfrm>
              <a:off x="1338" y="1570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Oval 16"/>
            <p:cNvSpPr>
              <a:spLocks noChangeArrowheads="1"/>
            </p:cNvSpPr>
            <p:nvPr/>
          </p:nvSpPr>
          <p:spPr bwMode="auto">
            <a:xfrm>
              <a:off x="1474" y="1706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Oval 17"/>
            <p:cNvSpPr>
              <a:spLocks noChangeArrowheads="1"/>
            </p:cNvSpPr>
            <p:nvPr/>
          </p:nvSpPr>
          <p:spPr bwMode="auto">
            <a:xfrm>
              <a:off x="1610" y="1842"/>
              <a:ext cx="46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6" name="Oval 18"/>
          <p:cNvSpPr>
            <a:spLocks noChangeArrowheads="1"/>
          </p:cNvSpPr>
          <p:nvPr/>
        </p:nvSpPr>
        <p:spPr bwMode="auto">
          <a:xfrm>
            <a:off x="3132138" y="2636838"/>
            <a:ext cx="73025" cy="7143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859338" y="1773238"/>
            <a:ext cx="3673475" cy="3311525"/>
            <a:chOff x="3061" y="1117"/>
            <a:chExt cx="2314" cy="2086"/>
          </a:xfrm>
        </p:grpSpPr>
        <p:sp>
          <p:nvSpPr>
            <p:cNvPr id="32781" name="Line 20"/>
            <p:cNvSpPr>
              <a:spLocks noChangeShapeType="1"/>
            </p:cNvSpPr>
            <p:nvPr/>
          </p:nvSpPr>
          <p:spPr bwMode="auto">
            <a:xfrm>
              <a:off x="3923" y="1117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782" name="Line 21"/>
            <p:cNvSpPr>
              <a:spLocks noChangeShapeType="1"/>
            </p:cNvSpPr>
            <p:nvPr/>
          </p:nvSpPr>
          <p:spPr bwMode="auto">
            <a:xfrm>
              <a:off x="3334" y="2251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2783" name="Line 22"/>
            <p:cNvSpPr>
              <a:spLocks noChangeShapeType="1"/>
            </p:cNvSpPr>
            <p:nvPr/>
          </p:nvSpPr>
          <p:spPr bwMode="auto">
            <a:xfrm flipH="1">
              <a:off x="3243" y="2251"/>
              <a:ext cx="68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2784" name="Group 23"/>
            <p:cNvGrpSpPr>
              <a:grpSpLocks/>
            </p:cNvGrpSpPr>
            <p:nvPr/>
          </p:nvGrpSpPr>
          <p:grpSpPr bwMode="auto">
            <a:xfrm>
              <a:off x="3061" y="1434"/>
              <a:ext cx="1951" cy="1497"/>
              <a:chOff x="3061" y="1434"/>
              <a:chExt cx="1951" cy="1497"/>
            </a:xfrm>
          </p:grpSpPr>
          <p:sp>
            <p:nvSpPr>
              <p:cNvPr id="32785" name="Oval 24"/>
              <p:cNvSpPr>
                <a:spLocks noChangeArrowheads="1"/>
              </p:cNvSpPr>
              <p:nvPr/>
            </p:nvSpPr>
            <p:spPr bwMode="auto">
              <a:xfrm>
                <a:off x="4059" y="161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6" name="Oval 25"/>
              <p:cNvSpPr>
                <a:spLocks noChangeArrowheads="1"/>
              </p:cNvSpPr>
              <p:nvPr/>
            </p:nvSpPr>
            <p:spPr bwMode="auto">
              <a:xfrm>
                <a:off x="4422" y="1434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7" name="Oval 26"/>
              <p:cNvSpPr>
                <a:spLocks noChangeArrowheads="1"/>
              </p:cNvSpPr>
              <p:nvPr/>
            </p:nvSpPr>
            <p:spPr bwMode="auto">
              <a:xfrm>
                <a:off x="4331" y="1888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8" name="Oval 27"/>
              <p:cNvSpPr>
                <a:spLocks noChangeArrowheads="1"/>
              </p:cNvSpPr>
              <p:nvPr/>
            </p:nvSpPr>
            <p:spPr bwMode="auto">
              <a:xfrm>
                <a:off x="3061" y="2478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89" name="Oval 28"/>
              <p:cNvSpPr>
                <a:spLocks noChangeArrowheads="1"/>
              </p:cNvSpPr>
              <p:nvPr/>
            </p:nvSpPr>
            <p:spPr bwMode="auto">
              <a:xfrm>
                <a:off x="4331" y="2251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0" name="Oval 29"/>
              <p:cNvSpPr>
                <a:spLocks noChangeArrowheads="1"/>
              </p:cNvSpPr>
              <p:nvPr/>
            </p:nvSpPr>
            <p:spPr bwMode="auto">
              <a:xfrm>
                <a:off x="4739" y="2296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1" name="Oval 30"/>
              <p:cNvSpPr>
                <a:spLocks noChangeArrowheads="1"/>
              </p:cNvSpPr>
              <p:nvPr/>
            </p:nvSpPr>
            <p:spPr bwMode="auto">
              <a:xfrm>
                <a:off x="4876" y="1661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2" name="Oval 31"/>
              <p:cNvSpPr>
                <a:spLocks noChangeArrowheads="1"/>
              </p:cNvSpPr>
              <p:nvPr/>
            </p:nvSpPr>
            <p:spPr bwMode="auto">
              <a:xfrm>
                <a:off x="4966" y="2160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3" name="Oval 32"/>
              <p:cNvSpPr>
                <a:spLocks noChangeArrowheads="1"/>
              </p:cNvSpPr>
              <p:nvPr/>
            </p:nvSpPr>
            <p:spPr bwMode="auto">
              <a:xfrm>
                <a:off x="3696" y="2341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4" name="Oval 33"/>
              <p:cNvSpPr>
                <a:spLocks noChangeArrowheads="1"/>
              </p:cNvSpPr>
              <p:nvPr/>
            </p:nvSpPr>
            <p:spPr bwMode="auto">
              <a:xfrm>
                <a:off x="3470" y="2886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5" name="Oval 34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6" name="Oval 35"/>
              <p:cNvSpPr>
                <a:spLocks noChangeArrowheads="1"/>
              </p:cNvSpPr>
              <p:nvPr/>
            </p:nvSpPr>
            <p:spPr bwMode="auto">
              <a:xfrm>
                <a:off x="3470" y="2523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97" name="Oval 36"/>
              <p:cNvSpPr>
                <a:spLocks noChangeArrowheads="1"/>
              </p:cNvSpPr>
              <p:nvPr/>
            </p:nvSpPr>
            <p:spPr bwMode="auto">
              <a:xfrm>
                <a:off x="3833" y="2568"/>
                <a:ext cx="46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341" name="Freeform 37"/>
          <p:cNvSpPr>
            <a:spLocks/>
          </p:cNvSpPr>
          <p:nvPr/>
        </p:nvSpPr>
        <p:spPr bwMode="auto">
          <a:xfrm>
            <a:off x="1271588" y="2373313"/>
            <a:ext cx="2279650" cy="1198562"/>
          </a:xfrm>
          <a:custGeom>
            <a:avLst/>
            <a:gdLst>
              <a:gd name="T0" fmla="*/ 209173791 w 1436"/>
              <a:gd name="T1" fmla="*/ 304937986 h 755"/>
              <a:gd name="T2" fmla="*/ 95765930 w 1436"/>
              <a:gd name="T3" fmla="*/ 418345826 h 755"/>
              <a:gd name="T4" fmla="*/ 438507237 w 1436"/>
              <a:gd name="T5" fmla="*/ 990420276 h 755"/>
              <a:gd name="T6" fmla="*/ 667842171 w 1436"/>
              <a:gd name="T7" fmla="*/ 990420276 h 755"/>
              <a:gd name="T8" fmla="*/ 1466730836 w 1436"/>
              <a:gd name="T9" fmla="*/ 990420276 h 755"/>
              <a:gd name="T10" fmla="*/ 1582657984 w 1436"/>
              <a:gd name="T11" fmla="*/ 1103828017 h 755"/>
              <a:gd name="T12" fmla="*/ 1582657984 w 1436"/>
              <a:gd name="T13" fmla="*/ 1789310406 h 755"/>
              <a:gd name="T14" fmla="*/ 2147483647 w 1436"/>
              <a:gd name="T15" fmla="*/ 418345826 h 755"/>
              <a:gd name="T16" fmla="*/ 2147483647 w 1436"/>
              <a:gd name="T17" fmla="*/ 75604656 h 755"/>
              <a:gd name="T18" fmla="*/ 1010581916 w 1436"/>
              <a:gd name="T19" fmla="*/ 75604656 h 755"/>
              <a:gd name="T20" fmla="*/ 1696066167 w 1436"/>
              <a:gd name="T21" fmla="*/ 531751980 h 755"/>
              <a:gd name="T22" fmla="*/ 667842171 w 1436"/>
              <a:gd name="T23" fmla="*/ 531751980 h 755"/>
              <a:gd name="T24" fmla="*/ 95765930 w 1436"/>
              <a:gd name="T25" fmla="*/ 304937986 h 755"/>
              <a:gd name="T26" fmla="*/ 95765930 w 1436"/>
              <a:gd name="T27" fmla="*/ 189010835 h 755"/>
              <a:gd name="T28" fmla="*/ 95765930 w 1436"/>
              <a:gd name="T29" fmla="*/ 304937986 h 7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436"/>
              <a:gd name="T46" fmla="*/ 0 h 755"/>
              <a:gd name="T47" fmla="*/ 1436 w 1436"/>
              <a:gd name="T48" fmla="*/ 755 h 7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436" h="755">
                <a:moveTo>
                  <a:pt x="83" y="121"/>
                </a:moveTo>
                <a:cubicBezTo>
                  <a:pt x="53" y="121"/>
                  <a:pt x="23" y="121"/>
                  <a:pt x="38" y="166"/>
                </a:cubicBezTo>
                <a:cubicBezTo>
                  <a:pt x="53" y="211"/>
                  <a:pt x="136" y="355"/>
                  <a:pt x="174" y="393"/>
                </a:cubicBezTo>
                <a:cubicBezTo>
                  <a:pt x="212" y="431"/>
                  <a:pt x="197" y="393"/>
                  <a:pt x="265" y="393"/>
                </a:cubicBezTo>
                <a:cubicBezTo>
                  <a:pt x="333" y="393"/>
                  <a:pt x="521" y="385"/>
                  <a:pt x="582" y="393"/>
                </a:cubicBezTo>
                <a:cubicBezTo>
                  <a:pt x="643" y="401"/>
                  <a:pt x="620" y="385"/>
                  <a:pt x="628" y="438"/>
                </a:cubicBezTo>
                <a:cubicBezTo>
                  <a:pt x="636" y="491"/>
                  <a:pt x="507" y="755"/>
                  <a:pt x="628" y="710"/>
                </a:cubicBezTo>
                <a:cubicBezTo>
                  <a:pt x="749" y="665"/>
                  <a:pt x="1270" y="279"/>
                  <a:pt x="1353" y="166"/>
                </a:cubicBezTo>
                <a:cubicBezTo>
                  <a:pt x="1436" y="53"/>
                  <a:pt x="1285" y="53"/>
                  <a:pt x="1126" y="30"/>
                </a:cubicBezTo>
                <a:cubicBezTo>
                  <a:pt x="967" y="7"/>
                  <a:pt x="476" y="0"/>
                  <a:pt x="401" y="30"/>
                </a:cubicBezTo>
                <a:cubicBezTo>
                  <a:pt x="326" y="60"/>
                  <a:pt x="696" y="181"/>
                  <a:pt x="673" y="211"/>
                </a:cubicBezTo>
                <a:cubicBezTo>
                  <a:pt x="650" y="241"/>
                  <a:pt x="371" y="226"/>
                  <a:pt x="265" y="211"/>
                </a:cubicBezTo>
                <a:cubicBezTo>
                  <a:pt x="159" y="196"/>
                  <a:pt x="76" y="144"/>
                  <a:pt x="38" y="121"/>
                </a:cubicBezTo>
                <a:cubicBezTo>
                  <a:pt x="0" y="98"/>
                  <a:pt x="38" y="75"/>
                  <a:pt x="38" y="75"/>
                </a:cubicBezTo>
                <a:cubicBezTo>
                  <a:pt x="38" y="75"/>
                  <a:pt x="31" y="113"/>
                  <a:pt x="38" y="12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8342" name="AutoShape 38"/>
          <p:cNvSpPr>
            <a:spLocks noChangeArrowheads="1"/>
          </p:cNvSpPr>
          <p:nvPr/>
        </p:nvSpPr>
        <p:spPr bwMode="auto">
          <a:xfrm rot="6677499">
            <a:off x="5545137" y="1663701"/>
            <a:ext cx="3095625" cy="2736850"/>
          </a:xfrm>
          <a:prstGeom prst="parallelogram">
            <a:avLst>
              <a:gd name="adj" fmla="val 28277"/>
            </a:avLst>
          </a:prstGeom>
          <a:solidFill>
            <a:srgbClr val="FFFF00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Rectangle 3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Classification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41" grpId="0" animBg="1"/>
      <p:bldP spid="98341" grpId="1" animBg="1"/>
      <p:bldP spid="983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CC7C0E-9A56-482A-B746-747926FFF71D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29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>
              <a:defRPr/>
            </a:pPr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Task</a:t>
            </a:r>
            <a:r>
              <a:rPr lang="en-US" sz="4000" smtClean="0"/>
              <a:t> fMRI Data</a:t>
            </a:r>
            <a:br>
              <a:rPr lang="en-US" sz="4000" smtClean="0"/>
            </a:br>
            <a:r>
              <a:rPr lang="en-US" sz="4000" smtClean="0"/>
              <a:t>(Courtesy of Rafi Malach, Weizmann Institute)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1897063"/>
            <a:ext cx="7359650" cy="4024312"/>
          </a:xfrm>
        </p:spPr>
        <p:txBody>
          <a:bodyPr lIns="41148" tIns="0" rIns="41148" bIns="0" anchor="ctr"/>
          <a:lstStyle/>
          <a:p>
            <a:pPr marL="450850" indent="-242888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smtClean="0"/>
          </a:p>
          <a:p>
            <a:pPr marL="450850" indent="-242888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There are 4 subjects; A, B, C and D- with filters applied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smtClean="0"/>
              <a:t>Linear trend removal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smtClean="0"/>
              <a:t>3D motion correction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smtClean="0"/>
              <a:t>Temporal high pass 4 cycles (per experiment) except for D who had 5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smtClean="0"/>
              <a:t>Slice time correction</a:t>
            </a:r>
          </a:p>
          <a:p>
            <a:pPr marL="987425" lvl="1" indent="-436563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smtClean="0"/>
              <a:t>Talariach normalisation</a:t>
            </a:r>
            <a:r>
              <a:rPr lang="en-US" sz="24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(For Normalizing Brains)</a:t>
            </a:r>
            <a:endParaRPr lang="en-US" sz="2400" smtClean="0">
              <a:solidFill>
                <a:srgbClr val="FF0000"/>
              </a:solidFill>
            </a:endParaRPr>
          </a:p>
          <a:p>
            <a:pPr marL="450850" indent="-242888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800" smtClean="0"/>
              <a:t>The data consists of 5 labels; Faces, Houses, Objects, Patterns, Blank</a:t>
            </a:r>
          </a:p>
          <a:p>
            <a:pPr marL="450850" indent="-242888" eaLnBrk="1" hangingPunct="1">
              <a:lnSpc>
                <a:spcPct val="80000"/>
              </a:lnSpc>
              <a:buSzPct val="171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smtClean="0"/>
          </a:p>
        </p:txBody>
      </p:sp>
      <p:pic>
        <p:nvPicPr>
          <p:cNvPr id="56326" name="Picture 6" descr="malacht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93725"/>
            <a:ext cx="8640763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z="4000" smtClean="0">
                <a:solidFill>
                  <a:srgbClr val="FF0000"/>
                </a:solidFill>
              </a:rPr>
              <a:t>Challenge:</a:t>
            </a:r>
            <a:br>
              <a:rPr lang="en-US" sz="4000" smtClean="0">
                <a:solidFill>
                  <a:srgbClr val="FF0000"/>
                </a:solidFill>
              </a:rPr>
            </a:br>
            <a:r>
              <a:rPr lang="en-US" sz="4000" smtClean="0"/>
              <a:t>Given an fMRI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Can we learn to recognize from the MRI data, the cognitive task being performed?</a:t>
            </a:r>
          </a:p>
          <a:p>
            <a:pPr eaLnBrk="1" hangingPunct="1"/>
            <a:r>
              <a:rPr lang="en-US" sz="2800" smtClean="0"/>
              <a:t>Automatically?</a:t>
            </a:r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48263" y="2060575"/>
            <a:ext cx="3070225" cy="3070225"/>
          </a:xfrm>
          <a:noFill/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219700" y="5516563"/>
            <a:ext cx="2881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Omer Boehm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292725" y="6092825"/>
            <a:ext cx="352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  <a:defRPr/>
            </a:pP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Thinking Thoughts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735013" y="5181600"/>
            <a:ext cx="419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79388" y="5516563"/>
            <a:ext cx="4824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4000">
                <a:solidFill>
                  <a:srgbClr val="FF0000"/>
                </a:solidFill>
              </a:rPr>
              <a:t>WHAT ARE THEY?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38F151-002E-4F4F-A0C6-3D76F3A098B0}" type="slidenum">
              <a:rPr lang="he-IL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823" name="Picture 7" descr="malacht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33375"/>
            <a:ext cx="561657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58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BCF5-3FDA-4B42-9E1B-D6436A29A003}" type="slidenum">
              <a:rPr lang="he-IL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Class Classification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Visual Task Data</a:t>
            </a:r>
          </a:p>
          <a:p>
            <a:pPr eaLnBrk="1" hangingPunct="1"/>
            <a:r>
              <a:rPr lang="en-US" sz="2400" smtClean="0"/>
              <a:t>89% Success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Representation of Data</a:t>
            </a:r>
          </a:p>
          <a:p>
            <a:pPr lvl="1" eaLnBrk="1" hangingPunct="1"/>
            <a:r>
              <a:rPr lang="en-US" sz="2000" smtClean="0"/>
              <a:t>An Entire “Brain” i.e. one time instance of the entire cortex.   (Actually used half a brain) so a data point has dimension about 47,000.</a:t>
            </a:r>
          </a:p>
          <a:p>
            <a:pPr lvl="1" eaLnBrk="1" hangingPunct="1"/>
            <a:r>
              <a:rPr lang="en-US" sz="2000" smtClean="0"/>
              <a:t>For each event, sampled 147 time points.</a:t>
            </a:r>
          </a:p>
        </p:txBody>
      </p:sp>
      <p:pic>
        <p:nvPicPr>
          <p:cNvPr id="15371" name="Hardoondisplay_xz_slices.avi">
            <a:hlinkClick r:id="" action="ppaction://media"/>
          </p:cNvPr>
          <p:cNvPicPr>
            <a:picLocks noGrp="1" noRot="1" noChangeAspect="1" noChangeArrowheads="1"/>
          </p:cNvPicPr>
          <p:nvPr>
            <p:ph type="media" sz="half" idx="2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4700588" y="1425575"/>
            <a:ext cx="3932237" cy="48768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0" fill="hold"/>
                                        <p:tgtEl>
                                          <p:spTgt spid="15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37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3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3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71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C69367-4A48-42A5-958D-C2D4422A4B3F}" type="slidenum">
              <a:rPr lang="he-IL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049463"/>
            <a:ext cx="8229600" cy="3617912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1800" smtClean="0"/>
              <a:t>Per subject, we have 17 slices of 40x58 window (each voxel is 3x3mm) taken over 147 time points. (initially 150 time points but we remove the first 3 as a methodology)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34CE3-3827-40A9-9F1A-0CA2E99E3D0A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33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37891" name="Picture 2" descr="face_data_img10_subject1_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268413"/>
            <a:ext cx="3602037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Typical brain images(actual data)</a:t>
            </a:r>
          </a:p>
        </p:txBody>
      </p:sp>
      <p:pic>
        <p:nvPicPr>
          <p:cNvPr id="37893" name="Picture 4" descr="face_data_img10_subject1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925" y="1268413"/>
            <a:ext cx="3598863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5" descr="face_data_img10_subject1_slice10_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902075"/>
            <a:ext cx="360045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6" descr="face_data_img10_subject1_slice10_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879850"/>
            <a:ext cx="3600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3891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38916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BB1A5F-2C9F-4835-872B-5C40492950C3}" type="slidenum">
              <a:rPr lang="he-IL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parts of data</a:t>
            </a:r>
          </a:p>
        </p:txBody>
      </p:sp>
      <p:pic>
        <p:nvPicPr>
          <p:cNvPr id="38918" name="Picture 4" descr="HardoonAI_blank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76600" y="2205038"/>
            <a:ext cx="2520950" cy="2185987"/>
          </a:xfrm>
          <a:noFill/>
        </p:spPr>
      </p:pic>
      <p:pic>
        <p:nvPicPr>
          <p:cNvPr id="38919" name="Picture 6" descr="HardoonAI_fa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6372225" y="1484313"/>
            <a:ext cx="2520950" cy="2185987"/>
          </a:xfrm>
          <a:noFill/>
        </p:spPr>
      </p:pic>
      <p:pic>
        <p:nvPicPr>
          <p:cNvPr id="38920" name="Picture 8" descr="HardoonAI_hous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>
          <a:xfrm>
            <a:off x="323850" y="3789363"/>
            <a:ext cx="2533650" cy="2187575"/>
          </a:xfrm>
          <a:noFill/>
        </p:spPr>
      </p:pic>
      <p:pic>
        <p:nvPicPr>
          <p:cNvPr id="38921" name="Picture 10" descr="HardoonAI_object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/>
          <a:stretch>
            <a:fillRect/>
          </a:stretch>
        </p:blipFill>
        <p:spPr>
          <a:xfrm>
            <a:off x="6227763" y="3860800"/>
            <a:ext cx="2489200" cy="2187575"/>
          </a:xfrm>
          <a:noFill/>
        </p:spPr>
      </p:pic>
      <p:pic>
        <p:nvPicPr>
          <p:cNvPr id="38922" name="Picture 12" descr="HardoonAI_patter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1341438"/>
            <a:ext cx="2592388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21" name="Picture 13" descr="SliceOrientation4DHardoon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0" y="17145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/>
              <a:t>Experimental Set-up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29600" cy="3529013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1800" smtClean="0"/>
              <a:t>We make use of the linear kernel. For this particular work we use SVM package Libsvm available from </a:t>
            </a:r>
            <a:r>
              <a:rPr lang="en-US" sz="1800" u="sng" smtClean="0">
                <a:hlinkClick r:id="rId2"/>
              </a:rPr>
              <a:t>http://www.csie.ntu.edu.tw/~cjlin/libs</a:t>
            </a:r>
            <a:r>
              <a:rPr lang="en-US" sz="1800" smtClean="0"/>
              <a:t>vm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Each experiment was run 10 time with a random permutation of the training-testing split </a:t>
            </a:r>
          </a:p>
          <a:p>
            <a:pPr marL="644525" indent="-436563" eaLnBrk="1" hangingPunct="1">
              <a:buSzPct val="171000"/>
            </a:pPr>
            <a:r>
              <a:rPr lang="en-US" sz="1800" smtClean="0"/>
              <a:t>In each experiment we use subject A to find a global SVM penalty parameter C. We run the experiment for a range of C = 1:100 and select the C parameter which performed the best 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For label vs. blank; we have 21 positive (label) and 63 negative (blank) labels (training 14(+) 42(-), 56 samples ; testing 7(+) 21(-), 28 samples.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9750" y="3716338"/>
            <a:ext cx="8229600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1148" tIns="0" rIns="41148" bIns="0" anchor="ctr"/>
          <a:lstStyle/>
          <a:p>
            <a:pPr marL="644525" indent="-436563" rtl="0">
              <a:spcBef>
                <a:spcPct val="20000"/>
              </a:spcBef>
              <a:buSzPct val="171000"/>
              <a:buFontTx/>
              <a:buChar char="•"/>
            </a:pPr>
            <a:r>
              <a:rPr lang="en-US" sz="2400"/>
              <a:t>Experiments on subjects</a:t>
            </a:r>
          </a:p>
          <a:p>
            <a:pPr marL="987425" lvl="1" indent="-436563" rtl="0">
              <a:spcBef>
                <a:spcPct val="20000"/>
              </a:spcBef>
              <a:buSzPct val="171000"/>
              <a:buFontTx/>
              <a:buChar char="–"/>
            </a:pPr>
            <a:r>
              <a:rPr lang="en-US" sz="1600"/>
              <a:t>The training testing is split as with subject A</a:t>
            </a:r>
          </a:p>
          <a:p>
            <a:pPr marL="644525" indent="-436563" rtl="0">
              <a:spcBef>
                <a:spcPct val="20000"/>
              </a:spcBef>
              <a:buSzPct val="171000"/>
              <a:buFontTx/>
              <a:buChar char="•"/>
            </a:pPr>
            <a:r>
              <a:rPr lang="en-US" sz="2400"/>
              <a:t>Experiments on combined-subjects</a:t>
            </a:r>
          </a:p>
          <a:p>
            <a:pPr marL="987425" lvl="1" indent="-436563" rtl="0">
              <a:spcBef>
                <a:spcPct val="20000"/>
              </a:spcBef>
              <a:buSzPct val="171000"/>
              <a:buFontTx/>
              <a:buChar char="–"/>
            </a:pPr>
            <a:r>
              <a:rPr lang="en-US" sz="1600"/>
              <a:t>In these experiments we combine the data from B-C-D into one set; each label is now 63 time points and the blank is 189 time points.</a:t>
            </a:r>
          </a:p>
          <a:p>
            <a:pPr marL="987425" lvl="1" indent="-436563" rtl="0">
              <a:spcBef>
                <a:spcPct val="20000"/>
              </a:spcBef>
              <a:buSzPct val="171000"/>
              <a:buFontTx/>
              <a:buChar char="–"/>
            </a:pPr>
            <a:r>
              <a:rPr lang="en-US" sz="1600"/>
              <a:t>We use 38(+) 114(-); 152 for training and 25(+) 75(-); 100 for testing.</a:t>
            </a:r>
          </a:p>
          <a:p>
            <a:pPr marL="987425" lvl="1" indent="-436563" rtl="0">
              <a:spcBef>
                <a:spcPct val="20000"/>
              </a:spcBef>
              <a:buSzPct val="171000"/>
              <a:buFontTx/>
              <a:buChar char="–"/>
            </a:pPr>
            <a:r>
              <a:rPr lang="en-US" sz="1600"/>
              <a:t>We use the same C parameter as previously found per label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ED8F4B-3FB1-4F73-9FB7-AB3E26D729FC}" type="slidenum">
              <a:rPr lang="he-IL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229600" cy="4525963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2400" smtClean="0"/>
              <a:t>Experiments on subjects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The training testing is split as with subject A</a:t>
            </a:r>
          </a:p>
          <a:p>
            <a:pPr marL="644525" indent="-436563" eaLnBrk="1" hangingPunct="1">
              <a:buSzPct val="171000"/>
            </a:pPr>
            <a:r>
              <a:rPr lang="en-US" sz="2400" smtClean="0"/>
              <a:t>Experiments on combined-subjects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In these experiments we combine the data from B-C-D into one set; each label is now 63 time points and the blank is 189 time points.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We use 38(+) 114(-); 152 for training and 25(+) 75(-); 100 for testing.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We use the same C parameter as previously found per label class.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03BBC-49D7-493D-90A4-FBF33F1A4676}" type="slidenum">
              <a:rPr lang="he-IL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611188" y="2636838"/>
            <a:ext cx="7658100" cy="35893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8E9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43" name="Group 3"/>
          <p:cNvGraphicFramePr>
            <a:graphicFrameLocks noGrp="1"/>
          </p:cNvGraphicFramePr>
          <p:nvPr/>
        </p:nvGraphicFramePr>
        <p:xfrm>
          <a:off x="611188" y="2636838"/>
          <a:ext cx="7658100" cy="3589338"/>
        </p:xfrm>
        <a:graphic>
          <a:graphicData uri="http://schemas.openxmlformats.org/drawingml/2006/table">
            <a:tbl>
              <a:tblPr/>
              <a:tblGrid>
                <a:gridCol w="1531937"/>
                <a:gridCol w="1531938"/>
                <a:gridCol w="1530350"/>
                <a:gridCol w="1531937"/>
                <a:gridCol w="1531938"/>
              </a:tblGrid>
              <a:tr h="89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label vs. blank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Object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83.21%±7.53%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87.49%±4.2%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81.78%±5.17%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79.28%±5.78%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86.78%±5.06%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92.13%±4.39%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91.06%±3.46%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89.99%±6.89%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97.13%±2.82%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93.92%±4.77%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94.63%±5.39%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97.13%±2.82%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22" name="Text Box 73"/>
          <p:cNvSpPr txBox="1">
            <a:spLocks noChangeArrowheads="1"/>
          </p:cNvSpPr>
          <p:nvPr/>
        </p:nvSpPr>
        <p:spPr bwMode="auto">
          <a:xfrm>
            <a:off x="1331913" y="476250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/>
          </a:p>
        </p:txBody>
      </p:sp>
      <p:sp>
        <p:nvSpPr>
          <p:cNvPr id="42023" name="Text Box 74"/>
          <p:cNvSpPr txBox="1">
            <a:spLocks noChangeArrowheads="1"/>
          </p:cNvSpPr>
          <p:nvPr/>
        </p:nvSpPr>
        <p:spPr bwMode="auto">
          <a:xfrm>
            <a:off x="1692275" y="188913"/>
            <a:ext cx="6337300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4400">
                <a:solidFill>
                  <a:srgbClr val="FF0000"/>
                </a:solidFill>
              </a:rPr>
              <a:t>Separate Individuals 2-Class </a:t>
            </a:r>
          </a:p>
          <a:p>
            <a:pPr algn="ctr" rtl="0">
              <a:spcBef>
                <a:spcPct val="50000"/>
              </a:spcBef>
            </a:pPr>
            <a:r>
              <a:rPr lang="en-US" sz="3600"/>
              <a:t>SVM Parameters Set by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03C52-9E17-4529-BC12-4114BCE7364F}" type="slidenum">
              <a:rPr lang="he-IL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Combined Individuals 2Class SVM</a:t>
            </a: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222375" y="2068513"/>
            <a:ext cx="6686550" cy="3578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8E9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1222375" y="2068513"/>
          <a:ext cx="6686550" cy="3578226"/>
        </p:xfrm>
        <a:graphic>
          <a:graphicData uri="http://schemas.openxmlformats.org/drawingml/2006/table">
            <a:tbl>
              <a:tblPr/>
              <a:tblGrid>
                <a:gridCol w="1336675"/>
                <a:gridCol w="1338263"/>
                <a:gridCol w="1336675"/>
                <a:gridCol w="1338262"/>
                <a:gridCol w="1336675"/>
              </a:tblGrid>
              <a:tr h="178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Label vs. blank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 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Object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 &amp; C &amp; D (combined)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86%±2.05%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89.5%±2.5%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88.4%±2.83%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89.3%±2.9%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A2DA82-386D-4B51-A308-94C6F532226D}" type="slidenum">
              <a:rPr lang="he-IL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611188" y="1557338"/>
            <a:ext cx="7743825" cy="46799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8E9E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1451" name="Group 75"/>
          <p:cNvGraphicFramePr>
            <a:graphicFrameLocks noGrp="1"/>
          </p:cNvGraphicFramePr>
          <p:nvPr/>
        </p:nvGraphicFramePr>
        <p:xfrm>
          <a:off x="684213" y="1557338"/>
          <a:ext cx="7704137" cy="4456114"/>
        </p:xfrm>
        <a:graphic>
          <a:graphicData uri="http://schemas.openxmlformats.org/drawingml/2006/table">
            <a:tbl>
              <a:tblPr/>
              <a:tblGrid>
                <a:gridCol w="1531937"/>
                <a:gridCol w="1531938"/>
                <a:gridCol w="1530350"/>
                <a:gridCol w="1531937"/>
                <a:gridCol w="1577975"/>
              </a:tblGrid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label vs. label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Object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75.77%±6.02%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77.3%±7.35%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67.69%±8.91%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3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75.0%±7.95%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67.69%±8.34%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6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51515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1515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71.54%±8.73%</a:t>
                      </a:r>
                    </a:p>
                  </a:txBody>
                  <a:tcPr marL="34290" marR="34290" marT="34290" marB="34290" anchor="ctr" horzOverflow="overflow">
                    <a:lnL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AA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70" name="Text Box 73"/>
          <p:cNvSpPr txBox="1">
            <a:spLocks noChangeArrowheads="1"/>
          </p:cNvSpPr>
          <p:nvPr/>
        </p:nvSpPr>
        <p:spPr bwMode="auto">
          <a:xfrm>
            <a:off x="1331913" y="476250"/>
            <a:ext cx="7632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/>
          </a:p>
        </p:txBody>
      </p:sp>
      <p:sp>
        <p:nvSpPr>
          <p:cNvPr id="44071" name="Text Box 74"/>
          <p:cNvSpPr txBox="1">
            <a:spLocks noChangeArrowheads="1"/>
          </p:cNvSpPr>
          <p:nvPr/>
        </p:nvSpPr>
        <p:spPr bwMode="auto">
          <a:xfrm>
            <a:off x="1692275" y="188913"/>
            <a:ext cx="5616575" cy="186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Separate Individuals 2 Class</a:t>
            </a:r>
            <a:r>
              <a:rPr lang="en-US" sz="2800"/>
              <a:t> </a:t>
            </a:r>
          </a:p>
          <a:p>
            <a:pPr algn="ctr" rtl="0">
              <a:spcBef>
                <a:spcPct val="50000"/>
              </a:spcBef>
            </a:pPr>
            <a:r>
              <a:rPr lang="en-US" sz="2800"/>
              <a:t>Label vs. Label (older results)</a:t>
            </a:r>
          </a:p>
          <a:p>
            <a:pPr algn="ctr" rtl="0">
              <a:spcBef>
                <a:spcPct val="50000"/>
              </a:spcBef>
            </a:pPr>
            <a:endParaRPr 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F77863-4773-4CD1-A171-B605496C98A2}" type="slidenum">
              <a:rPr lang="he-IL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Our history and main results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2003 Larry visits Oxford and meets ambitious student David.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Larry scoffs at idea, but agrees to work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2003 Mitchells paper on two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2005  IJCAI Paper – One Class Results at 60% level; 2 class at 80%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2007 Omer starts to 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2009  Results on One Class – almost 90% 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Almost first public exposition of results, today.  Reason for improvement: we “mined” the correct features.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8475D9-BA08-4983-80C2-22A9A7903FCD}" type="slidenum">
              <a:rPr lang="he-IL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So </a:t>
            </a:r>
            <a:r>
              <a:rPr lang="en-US" sz="4000" smtClean="0"/>
              <a:t>Did 2-class work pretty well?  </a:t>
            </a:r>
            <a:r>
              <a:rPr lang="en-US" sz="4000" smtClean="0">
                <a:solidFill>
                  <a:srgbClr val="FF0000"/>
                </a:solidFill>
              </a:rPr>
              <a:t>Or</a:t>
            </a:r>
            <a:r>
              <a:rPr lang="en-US" sz="4000" smtClean="0"/>
              <a:t> was the Scoffer Right or Wrong? 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4525962"/>
          </a:xfrm>
        </p:spPr>
        <p:txBody>
          <a:bodyPr/>
          <a:lstStyle/>
          <a:p>
            <a:pPr eaLnBrk="1" hangingPunct="1"/>
            <a:r>
              <a:rPr lang="en-US" sz="2800" smtClean="0"/>
              <a:t>For Individuals  and 2 Class; worked well</a:t>
            </a:r>
          </a:p>
          <a:p>
            <a:pPr eaLnBrk="1" hangingPunct="1"/>
            <a:r>
              <a:rPr lang="en-US" sz="2800" smtClean="0"/>
              <a:t>For Cross Individuals, 2 Class where one class was blank: worked well</a:t>
            </a:r>
          </a:p>
          <a:p>
            <a:pPr eaLnBrk="1" hangingPunct="1"/>
            <a:r>
              <a:rPr lang="en-US" sz="2800" smtClean="0"/>
              <a:t>For Cross Individuals, 2 Class was less good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Eventually we got results for 2 Class for individual to about 90% accuracy.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This is in line with Mitchell’s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80613-3414-4E24-8F30-327697B6B43F}" type="slidenum">
              <a:rPr lang="he-IL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What About One-Class?</a:t>
            </a:r>
            <a:r>
              <a:rPr lang="en-US" sz="4000" smtClean="0"/>
              <a:t/>
            </a:r>
            <a:br>
              <a:rPr lang="en-US" sz="4000" smtClean="0"/>
            </a:br>
            <a:endParaRPr lang="en-US" sz="4000" smtClean="0"/>
          </a:p>
        </p:txBody>
      </p:sp>
      <p:graphicFrame>
        <p:nvGraphicFramePr>
          <p:cNvPr id="103454" name="Group 30"/>
          <p:cNvGraphicFramePr>
            <a:graphicFrameLocks noGrp="1"/>
          </p:cNvGraphicFramePr>
          <p:nvPr/>
        </p:nvGraphicFramePr>
        <p:xfrm>
          <a:off x="1908175" y="3141663"/>
          <a:ext cx="5184775" cy="1150938"/>
        </p:xfrm>
        <a:graphic>
          <a:graphicData uri="http://schemas.openxmlformats.org/drawingml/2006/table">
            <a:tbl>
              <a:tblPr rtl="1"/>
              <a:tblGrid>
                <a:gridCol w="2136775"/>
                <a:gridCol w="30480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57%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57%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7" name="Text Box 20"/>
          <p:cNvSpPr txBox="1">
            <a:spLocks noChangeArrowheads="1"/>
          </p:cNvSpPr>
          <p:nvPr/>
        </p:nvSpPr>
        <p:spPr bwMode="auto">
          <a:xfrm>
            <a:off x="827088" y="1484313"/>
            <a:ext cx="540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</a:pPr>
            <a:endParaRPr lang="en-US"/>
          </a:p>
        </p:txBody>
      </p:sp>
      <p:sp>
        <p:nvSpPr>
          <p:cNvPr id="103445" name="Text Box 21"/>
          <p:cNvSpPr txBox="1">
            <a:spLocks noChangeArrowheads="1"/>
          </p:cNvSpPr>
          <p:nvPr/>
        </p:nvSpPr>
        <p:spPr bwMode="auto">
          <a:xfrm>
            <a:off x="1042988" y="1341438"/>
            <a:ext cx="6985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  <a:buFontTx/>
              <a:buChar char="•"/>
            </a:pPr>
            <a:r>
              <a:rPr lang="en-US" sz="3200"/>
              <a:t>SVM – Essentially Random Results</a:t>
            </a:r>
          </a:p>
          <a:p>
            <a:pPr rtl="0"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1042988" y="1916113"/>
            <a:ext cx="81010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spcBef>
                <a:spcPct val="50000"/>
              </a:spcBef>
              <a:buFontTx/>
              <a:buChar char="•"/>
            </a:pPr>
            <a:r>
              <a:rPr lang="en-US" sz="3200"/>
              <a:t>NN – Similar to Finger-Flexing</a:t>
            </a:r>
          </a:p>
          <a:p>
            <a:pPr rtl="0">
              <a:spcBef>
                <a:spcPct val="50000"/>
              </a:spcBef>
              <a:buFontTx/>
              <a:buChar char="•"/>
            </a:pP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5" grpId="0"/>
      <p:bldP spid="103445" grpId="1"/>
      <p:bldP spid="1034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86842B-03FE-4535-B65A-C6A5208683A2}" type="slidenum">
              <a:rPr lang="he-IL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So</a:t>
            </a:r>
            <a:r>
              <a:rPr lang="en-US" sz="4000" smtClean="0"/>
              <a:t> Did </a:t>
            </a:r>
            <a:r>
              <a:rPr lang="en-US" sz="4000" smtClean="0">
                <a:solidFill>
                  <a:srgbClr val="FF0000"/>
                </a:solidFill>
              </a:rPr>
              <a:t>1-class</a:t>
            </a:r>
            <a:r>
              <a:rPr lang="en-US" sz="4000" smtClean="0"/>
              <a:t> work pretty well?  </a:t>
            </a:r>
            <a:r>
              <a:rPr lang="en-US" sz="4000" smtClean="0">
                <a:solidFill>
                  <a:srgbClr val="FF0000"/>
                </a:solidFill>
              </a:rPr>
              <a:t>Or</a:t>
            </a:r>
            <a:r>
              <a:rPr lang="en-US" sz="4000" smtClean="0"/>
              <a:t> was the Scoffer Right or Wrong? 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349500"/>
            <a:ext cx="8229600" cy="2609850"/>
          </a:xfrm>
        </p:spPr>
        <p:txBody>
          <a:bodyPr/>
          <a:lstStyle/>
          <a:p>
            <a:pPr eaLnBrk="1" hangingPunct="1"/>
            <a:r>
              <a:rPr lang="en-US" smtClean="0"/>
              <a:t>We showed one-class possible in principle</a:t>
            </a:r>
          </a:p>
          <a:p>
            <a:pPr eaLnBrk="1" hangingPunct="1"/>
            <a:r>
              <a:rPr lang="en-US" smtClean="0"/>
              <a:t>Needed to improve the 60% accuracy!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5D5D2-043B-4A49-A0DB-892DE032D6D9}" type="slidenum">
              <a:rPr lang="he-IL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Feature Selection?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we narrow down the 120,000 features to find the important ones?</a:t>
            </a:r>
          </a:p>
          <a:p>
            <a:pPr eaLnBrk="1" hangingPunct="1"/>
            <a:r>
              <a:rPr lang="en-US" smtClean="0"/>
              <a:t>We intend to use different techniques on this – e.g. binary search with relearning to focus.</a:t>
            </a:r>
          </a:p>
          <a:p>
            <a:pPr eaLnBrk="1" hangingPunct="1"/>
            <a:r>
              <a:rPr lang="en-US" smtClean="0"/>
              <a:t>Alternatively – analyze weights to eliminate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08CE44-F61A-4B54-AABB-042483F84633}" type="slidenum">
              <a:rPr lang="he-IL" smtClean="0">
                <a:latin typeface="Arial" pitchFamily="34" charset="0"/>
                <a:cs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Concept: Feature Selection?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Since most of data is “noise”: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we narrow down the 120,000 features to find the important ones?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Perhaps this will also help the complementary problem:  </a:t>
            </a:r>
            <a:r>
              <a:rPr lang="en-US" smtClean="0">
                <a:solidFill>
                  <a:srgbClr val="FF0000"/>
                </a:solidFill>
              </a:rPr>
              <a:t>find areas of brain associated with specific cognitive tasks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8FCC3A-E570-419C-8E38-639BCA7D528A}" type="slidenum">
              <a:rPr lang="he-IL" smtClean="0">
                <a:latin typeface="Arial" pitchFamily="34" charset="0"/>
                <a:cs typeface="Arial" pitchFamily="34" charset="0"/>
              </a:rPr>
              <a:pPr/>
              <a:t>45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Relearning to Find Features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From experiments we know that we can increase accuracy by ruling out “irrelevant” brain areas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 do greedy binary search on areas to find areas which will NOT remove accuracy when removed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Can we identify important features for cognitive task?  Maybe non-local?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0969C-0D7C-4C19-A491-A21B9E2AA941}" type="slidenum">
              <a:rPr lang="he-IL" smtClean="0">
                <a:latin typeface="Arial" pitchFamily="34" charset="0"/>
                <a:cs typeface="Arial" pitchFamily="34" charset="0"/>
              </a:rPr>
              <a:pPr/>
              <a:t>46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Finding the Features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Manual binary search on the features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Algorithm: (Wrapper Approach)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Split Brain in contiguous “Parts” (“halves” or “thirds”)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Redo entire experiment once with each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improvement, you don’t need the other parts.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Repeat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all parts worse:  split brain differently.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Stop when you can’t do anything better.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E27E7-8CB7-4C23-9DB1-E60B51A83EAD}" type="slidenum">
              <a:rPr lang="he-IL" smtClean="0">
                <a:latin typeface="Arial" pitchFamily="34" charset="0"/>
                <a:cs typeface="Arial" pitchFamily="34" charset="0"/>
              </a:rPr>
              <a:pPr/>
              <a:t>47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Search for Features</a:t>
            </a:r>
          </a:p>
        </p:txBody>
      </p:sp>
      <p:pic>
        <p:nvPicPr>
          <p:cNvPr id="5223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5650" y="1600200"/>
            <a:ext cx="7632700" cy="4525963"/>
          </a:xfrm>
          <a:solidFill>
            <a:srgbClr val="FFFFFF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425D4-A2E4-4179-AD67-1583B98CC123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48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Results of Manual Ternary Search</a:t>
            </a:r>
          </a:p>
        </p:txBody>
      </p:sp>
      <p:graphicFrame>
        <p:nvGraphicFramePr>
          <p:cNvPr id="1026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755650" y="1412875"/>
          <a:ext cx="763270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4" imgW="3901440" imgH="2895612" progId="Excel.Chart.8">
                  <p:embed/>
                </p:oleObj>
              </mc:Choice>
              <mc:Fallback>
                <p:oleObj name="Chart" r:id="rId4" imgW="3901440" imgH="2895612" progId="Excel.Char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7632700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3" name="Oval 23"/>
          <p:cNvSpPr>
            <a:spLocks noChangeArrowheads="1"/>
          </p:cNvSpPr>
          <p:nvPr/>
        </p:nvSpPr>
        <p:spPr bwMode="auto">
          <a:xfrm>
            <a:off x="4211638" y="3141663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568981-A507-45FD-B84A-1886B35E389E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49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Results of Manual Greedy Search</a:t>
            </a:r>
          </a:p>
        </p:txBody>
      </p:sp>
      <p:graphicFrame>
        <p:nvGraphicFramePr>
          <p:cNvPr id="2050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684213" y="1385888"/>
          <a:ext cx="7854950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hart" r:id="rId4" imgW="3901440" imgH="2895612" progId="Excel.Chart.8">
                  <p:embed/>
                </p:oleObj>
              </mc:Choice>
              <mc:Fallback>
                <p:oleObj name="Chart" r:id="rId4" imgW="3901440" imgH="2895612" progId="Excel.Char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85888"/>
                        <a:ext cx="7854950" cy="470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72" name="Oval 16"/>
          <p:cNvSpPr>
            <a:spLocks noChangeArrowheads="1"/>
          </p:cNvSpPr>
          <p:nvPr/>
        </p:nvSpPr>
        <p:spPr bwMode="auto">
          <a:xfrm>
            <a:off x="6156325" y="4868863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E44B3-15C1-409D-906B-A5138AA90C5C}" type="slidenum">
              <a:rPr lang="he-IL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What was David’s Idea and Why did I scoff?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Idea:  fMRI scans a brain while a subject is performing a task.</a:t>
            </a:r>
          </a:p>
          <a:p>
            <a:pPr eaLnBrk="1" hangingPunct="1"/>
            <a:r>
              <a:rPr lang="en-US" smtClean="0"/>
              <a:t>So, we have labeled data</a:t>
            </a:r>
          </a:p>
          <a:p>
            <a:pPr eaLnBrk="1" hangingPunct="1"/>
            <a:r>
              <a:rPr lang="en-US" smtClean="0"/>
              <a:t>So, use machine learning techniqes to develop a classifier for new data.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could be easier?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BB1DD-3D62-4763-9C70-5996ED31EB31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50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graphicFrame>
        <p:nvGraphicFramePr>
          <p:cNvPr id="149688" name="Group 184"/>
          <p:cNvGraphicFramePr>
            <a:graphicFrameLocks noGrp="1"/>
          </p:cNvGraphicFramePr>
          <p:nvPr>
            <p:ph idx="1"/>
          </p:nvPr>
        </p:nvGraphicFramePr>
        <p:xfrm>
          <a:off x="431800" y="800100"/>
          <a:ext cx="8461375" cy="5226685"/>
        </p:xfrm>
        <a:graphic>
          <a:graphicData uri="http://schemas.openxmlformats.org/drawingml/2006/table">
            <a:tbl>
              <a:tblPr rtl="1"/>
              <a:tblGrid>
                <a:gridCol w="644525"/>
                <a:gridCol w="762000"/>
                <a:gridCol w="889000"/>
                <a:gridCol w="889000"/>
                <a:gridCol w="889000"/>
                <a:gridCol w="1143000"/>
                <a:gridCol w="2286000"/>
                <a:gridCol w="958850"/>
              </a:tblGrid>
              <a:tr h="2032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Avg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Blank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Patterns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Houses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features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[rows, columns, height]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56%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25194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  1-17,1-39,1-38]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28158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[15-33,1-39,1-38] *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28158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[30-48,1-39,1-38]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61%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11115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[15-33,1-39,1-15]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13338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[15-33,1-39,13-30] *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8892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[15-33,1-39,27-38]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6318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[15-23,1-39,13-30]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4914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[20-26,1-39,13-30] *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6318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[25-33,1-39,13-30]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2808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[20-23,1-39,13-30] *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65%%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2808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[22-25,1-39,13-30]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2106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[24-26,1-39,13-30]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[20-21,1-39,13-30] 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[21-22,1-39,13-30]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63%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1404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[22-23,1-39,13-30]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back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1296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[20-23,1-18,13-30]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67%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1512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[20-23,19-39,13-30]</a:t>
                      </a:r>
                      <a:endParaRPr kumimoji="1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1B218A-C234-467E-9C9C-B99C9B48C6E2}" type="slidenum">
              <a:rPr lang="he-IL" smtClean="0">
                <a:latin typeface="Arial" pitchFamily="34" charset="0"/>
                <a:cs typeface="Arial" pitchFamily="34" charset="0"/>
              </a:rPr>
              <a:pPr/>
              <a:t>51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Too Slow, too hard, not good enough; need to automate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763838"/>
            <a:ext cx="8229600" cy="1817687"/>
          </a:xfrm>
        </p:spPr>
        <p:txBody>
          <a:bodyPr/>
          <a:lstStyle/>
          <a:p>
            <a:pPr eaLnBrk="1" hangingPunct="1"/>
            <a:r>
              <a:rPr lang="en-US" sz="2800" smtClean="0"/>
              <a:t>We then tried a </a:t>
            </a:r>
            <a:r>
              <a:rPr lang="en-US" sz="2800" smtClean="0">
                <a:solidFill>
                  <a:srgbClr val="FF0000"/>
                </a:solidFill>
              </a:rPr>
              <a:t>Genetic Algorithm</a:t>
            </a:r>
            <a:r>
              <a:rPr lang="en-US" sz="2800" smtClean="0"/>
              <a:t> Approach together with the Wrapper Approach around the Compression Neural Network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619250" y="1844675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About 75% 1 class accuracy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1218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EBF3B5-B82F-4528-9F0E-DFDBB5A090C3}" type="slidenum">
              <a:rPr lang="he-IL" smtClean="0">
                <a:latin typeface="Arial" pitchFamily="34" charset="0"/>
                <a:cs typeface="Arial" pitchFamily="34" charset="0"/>
              </a:rPr>
              <a:pPr/>
              <a:t>52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Simple Genetic Algorithm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initialize population;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evaluate population;</a:t>
            </a:r>
          </a:p>
          <a:p>
            <a:pPr eaLnBrk="1" hangingPunct="1">
              <a:buFontTx/>
              <a:buNone/>
            </a:pPr>
            <a:r>
              <a:rPr lang="en-US" sz="2800" smtClean="0"/>
              <a:t>while (Termination criteria not satisfied)</a:t>
            </a:r>
          </a:p>
          <a:p>
            <a:pPr eaLnBrk="1" hangingPunct="1">
              <a:buFontTx/>
              <a:buNone/>
            </a:pPr>
            <a:r>
              <a:rPr lang="en-US" sz="2000" smtClean="0"/>
              <a:t>{</a:t>
            </a:r>
          </a:p>
          <a:p>
            <a:pPr eaLnBrk="1" hangingPunct="1">
              <a:buFontTx/>
              <a:buNone/>
            </a:pPr>
            <a:r>
              <a:rPr lang="en-US" smtClean="0"/>
              <a:t>	select parents for reproduction;</a:t>
            </a:r>
          </a:p>
          <a:p>
            <a:pPr eaLnBrk="1" hangingPunct="1">
              <a:buFontTx/>
              <a:buNone/>
            </a:pPr>
            <a:r>
              <a:rPr lang="en-US" smtClean="0"/>
              <a:t>	perform recombination and mutation;</a:t>
            </a:r>
          </a:p>
          <a:p>
            <a:pPr eaLnBrk="1" hangingPunct="1">
              <a:buFontTx/>
              <a:buNone/>
            </a:pPr>
            <a:r>
              <a:rPr lang="en-US" smtClean="0"/>
              <a:t>	evaluate population;</a:t>
            </a:r>
          </a:p>
          <a:p>
            <a:pPr eaLnBrk="1" hangingPunct="1">
              <a:buFontTx/>
              <a:buNone/>
            </a:pPr>
            <a:r>
              <a:rPr lang="en-US" sz="2000" smtClean="0"/>
              <a:t>}</a:t>
            </a:r>
          </a:p>
          <a:p>
            <a:pPr eaLnBrk="1" hangingPunct="1">
              <a:buFontTx/>
              <a:buNone/>
            </a:pPr>
            <a:r>
              <a:rPr lang="en-US" sz="1800" smtClean="0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3F1F8A-267A-44FE-A7CE-2B161760D743}" type="slidenum">
              <a:rPr lang="he-IL" smtClean="0">
                <a:latin typeface="Arial" pitchFamily="34" charset="0"/>
                <a:cs typeface="Arial" pitchFamily="34" charset="0"/>
              </a:rPr>
              <a:pPr/>
              <a:t>53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Automate Search Using Genetic Algorithm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3889375"/>
          </a:xfrm>
        </p:spPr>
        <p:txBody>
          <a:bodyPr/>
          <a:lstStyle/>
          <a:p>
            <a:pPr eaLnBrk="1" hangingPunct="1"/>
            <a:r>
              <a:rPr lang="en-US" smtClean="0"/>
              <a:t>Encoding technique    	 </a:t>
            </a:r>
            <a:r>
              <a:rPr lang="en-US" sz="2400" smtClean="0"/>
              <a:t>(</a:t>
            </a:r>
            <a:r>
              <a:rPr lang="en-US" sz="2400" i="1" smtClean="0"/>
              <a:t>gene, chromosome</a:t>
            </a:r>
            <a:r>
              <a:rPr lang="en-US" sz="2400" smtClean="0"/>
              <a:t>)</a:t>
            </a:r>
            <a:endParaRPr lang="en-US" sz="2800" smtClean="0"/>
          </a:p>
          <a:p>
            <a:pPr eaLnBrk="1" hangingPunct="1"/>
            <a:r>
              <a:rPr lang="en-US" smtClean="0"/>
              <a:t>Initialization procedure              </a:t>
            </a:r>
            <a:r>
              <a:rPr lang="en-US" sz="2400" i="1" smtClean="0"/>
              <a:t>(creation)</a:t>
            </a:r>
            <a:endParaRPr lang="en-US" smtClean="0"/>
          </a:p>
          <a:p>
            <a:pPr eaLnBrk="1" hangingPunct="1"/>
            <a:r>
              <a:rPr lang="en-US" smtClean="0"/>
              <a:t>Evaluation function                 </a:t>
            </a:r>
            <a:r>
              <a:rPr lang="en-US" sz="2400" i="1" smtClean="0"/>
              <a:t>(environment)</a:t>
            </a:r>
          </a:p>
          <a:p>
            <a:pPr eaLnBrk="1" hangingPunct="1"/>
            <a:r>
              <a:rPr lang="en-US" smtClean="0"/>
              <a:t>Selection of parents              </a:t>
            </a:r>
            <a:r>
              <a:rPr lang="en-US" sz="2400" i="1" smtClean="0"/>
              <a:t>(reproduction)</a:t>
            </a:r>
            <a:endParaRPr lang="en-US" smtClean="0"/>
          </a:p>
          <a:p>
            <a:pPr eaLnBrk="1" hangingPunct="1"/>
            <a:r>
              <a:rPr lang="en-US" smtClean="0"/>
              <a:t>Genetic operators    </a:t>
            </a:r>
            <a:r>
              <a:rPr lang="en-US" sz="2400" i="1" smtClean="0"/>
              <a:t>(mutation, recombination)</a:t>
            </a:r>
          </a:p>
          <a:p>
            <a:pPr eaLnBrk="1" hangingPunct="1"/>
            <a:r>
              <a:rPr lang="en-US" smtClean="0"/>
              <a:t>Parameter settings            </a:t>
            </a:r>
            <a:r>
              <a:rPr lang="en-US" sz="2400" i="1" smtClean="0"/>
              <a:t>(practice and art)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E9AEB9-2A48-4A8E-8BB2-0D8CDE365CF3}" type="slidenum">
              <a:rPr lang="he-IL" smtClean="0">
                <a:latin typeface="Arial" pitchFamily="34" charset="0"/>
                <a:cs typeface="Arial" pitchFamily="34" charset="0"/>
              </a:rPr>
              <a:pPr/>
              <a:t>54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The GA Cycle of Reproduction</a:t>
            </a:r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12255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rtl="0" eaLnBrk="0" hangingPunct="0"/>
            <a:r>
              <a:rPr lang="en-US" sz="2800">
                <a:latin typeface="Arial" pitchFamily="34" charset="0"/>
              </a:rPr>
              <a:t>parents</a:t>
            </a: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1225550" y="33591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rtl="0" eaLnBrk="0" hangingPunct="0"/>
            <a:r>
              <a:rPr lang="en-US" sz="2800">
                <a:latin typeface="Arial" pitchFamily="34" charset="0"/>
              </a:rPr>
              <a:t>New population</a:t>
            </a: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5949950" y="33448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rtl="0" eaLnBrk="0" hangingPunct="0"/>
            <a:r>
              <a:rPr lang="en-US" sz="2800">
                <a:latin typeface="Arial" pitchFamily="34" charset="0"/>
              </a:rPr>
              <a:t>children</a:t>
            </a: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5949950" y="191135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rtl="0" eaLnBrk="0" hangingPunct="0"/>
            <a:r>
              <a:rPr lang="en-US" sz="2800">
                <a:latin typeface="Arial" pitchFamily="34" charset="0"/>
              </a:rPr>
              <a:t>children</a:t>
            </a:r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511550" y="2209800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2098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2514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362200" y="3968750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8" name="Line 15"/>
          <p:cNvSpPr>
            <a:spLocks noChangeShapeType="1"/>
          </p:cNvSpPr>
          <p:nvPr/>
        </p:nvSpPr>
        <p:spPr bwMode="auto">
          <a:xfrm flipH="1">
            <a:off x="3498850" y="3657600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59" name="Line 16"/>
          <p:cNvSpPr>
            <a:spLocks noChangeShapeType="1"/>
          </p:cNvSpPr>
          <p:nvPr/>
        </p:nvSpPr>
        <p:spPr bwMode="auto">
          <a:xfrm>
            <a:off x="7086600" y="25209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60" name="Rectangle 18"/>
          <p:cNvSpPr>
            <a:spLocks noChangeArrowheads="1"/>
          </p:cNvSpPr>
          <p:nvPr/>
        </p:nvSpPr>
        <p:spPr bwMode="auto">
          <a:xfrm>
            <a:off x="900113" y="2728913"/>
            <a:ext cx="4449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rtl="0" eaLnBrk="0" hangingPunct="0"/>
            <a:r>
              <a:rPr lang="en-US" sz="2400" i="1">
                <a:latin typeface="Times New Roman" pitchFamily="18" charset="0"/>
              </a:rPr>
              <a:t>Reproduction related to evaluation</a:t>
            </a:r>
          </a:p>
        </p:txBody>
      </p:sp>
      <p:sp>
        <p:nvSpPr>
          <p:cNvPr id="57361" name="Rectangle 19"/>
          <p:cNvSpPr>
            <a:spLocks noChangeArrowheads="1"/>
          </p:cNvSpPr>
          <p:nvPr/>
        </p:nvSpPr>
        <p:spPr bwMode="auto">
          <a:xfrm>
            <a:off x="3719513" y="1738313"/>
            <a:ext cx="13668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rtl="0" eaLnBrk="0" hangingPunct="0"/>
            <a:r>
              <a:rPr lang="en-US" sz="2400" i="1">
                <a:latin typeface="Times New Roman" pitchFamily="18" charset="0"/>
              </a:rPr>
              <a:t>crossover</a:t>
            </a:r>
          </a:p>
        </p:txBody>
      </p:sp>
      <p:sp>
        <p:nvSpPr>
          <p:cNvPr id="57362" name="Rectangle 20"/>
          <p:cNvSpPr>
            <a:spLocks noChangeArrowheads="1"/>
          </p:cNvSpPr>
          <p:nvPr/>
        </p:nvSpPr>
        <p:spPr bwMode="auto">
          <a:xfrm>
            <a:off x="7300913" y="2500313"/>
            <a:ext cx="12636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rtl="0" eaLnBrk="0" hangingPunct="0"/>
            <a:r>
              <a:rPr lang="en-US" sz="2400" i="1">
                <a:latin typeface="Times New Roman" pitchFamily="18" charset="0"/>
              </a:rPr>
              <a:t>mutation</a:t>
            </a:r>
          </a:p>
        </p:txBody>
      </p:sp>
      <p:sp>
        <p:nvSpPr>
          <p:cNvPr id="57363" name="Rectangle 21"/>
          <p:cNvSpPr>
            <a:spLocks noChangeArrowheads="1"/>
          </p:cNvSpPr>
          <p:nvPr/>
        </p:nvSpPr>
        <p:spPr bwMode="auto">
          <a:xfrm>
            <a:off x="3506788" y="3719513"/>
            <a:ext cx="24542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rtl="0" eaLnBrk="0" hangingPunct="0"/>
            <a:r>
              <a:rPr lang="en-US" sz="2400" i="1">
                <a:latin typeface="Times New Roman" pitchFamily="18" charset="0"/>
              </a:rPr>
              <a:t>evaluated children</a:t>
            </a:r>
          </a:p>
        </p:txBody>
      </p:sp>
      <p:sp>
        <p:nvSpPr>
          <p:cNvPr id="57364" name="Line 22"/>
          <p:cNvSpPr>
            <a:spLocks noChangeShapeType="1"/>
          </p:cNvSpPr>
          <p:nvPr/>
        </p:nvSpPr>
        <p:spPr bwMode="auto">
          <a:xfrm flipH="1">
            <a:off x="209550" y="3657600"/>
            <a:ext cx="1028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57365" name="AutoShape 23"/>
          <p:cNvSpPr>
            <a:spLocks noChangeArrowheads="1"/>
          </p:cNvSpPr>
          <p:nvPr/>
        </p:nvSpPr>
        <p:spPr bwMode="auto">
          <a:xfrm>
            <a:off x="1331913" y="5084763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rtl="0" eaLnBrk="0" hangingPunct="0"/>
            <a:r>
              <a:rPr lang="en-US" sz="2800">
                <a:latin typeface="Arial" pitchFamily="34" charset="0"/>
              </a:rPr>
              <a:t>Elite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571028-BFD4-4F2C-8A2F-215B23F7AB79}" type="slidenum">
              <a:rPr lang="he-IL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The Genetic Algorithm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Genome:  Binary Vector of dimension 120,000</a:t>
            </a:r>
          </a:p>
          <a:p>
            <a:pPr eaLnBrk="1" hangingPunct="1"/>
            <a:r>
              <a:rPr lang="en-US" sz="2800" smtClean="0"/>
              <a:t>Crossover:  Two point crossover randomly Chosen</a:t>
            </a:r>
          </a:p>
          <a:p>
            <a:pPr eaLnBrk="1" hangingPunct="1"/>
            <a:r>
              <a:rPr lang="en-US" sz="2800" smtClean="0"/>
              <a:t>Population Size: 30</a:t>
            </a:r>
          </a:p>
          <a:p>
            <a:pPr eaLnBrk="1" hangingPunct="1"/>
            <a:r>
              <a:rPr lang="en-US" sz="2800" smtClean="0"/>
              <a:t>Number of Generations: 100</a:t>
            </a:r>
          </a:p>
          <a:p>
            <a:pPr eaLnBrk="1" hangingPunct="1"/>
            <a:r>
              <a:rPr lang="en-US" sz="2800" smtClean="0"/>
              <a:t>Mutation Rate:  .01</a:t>
            </a:r>
          </a:p>
          <a:p>
            <a:pPr eaLnBrk="1" hangingPunct="1"/>
            <a:r>
              <a:rPr lang="en-US" sz="2800" smtClean="0"/>
              <a:t>Roulette Selection </a:t>
            </a:r>
          </a:p>
          <a:p>
            <a:pPr eaLnBrk="1" hangingPunct="1"/>
            <a:r>
              <a:rPr lang="en-US" sz="2800" smtClean="0"/>
              <a:t>Evaluation Function: Quality of Classification </a:t>
            </a:r>
          </a:p>
        </p:txBody>
      </p:sp>
      <p:pic>
        <p:nvPicPr>
          <p:cNvPr id="58375" name="Picture 5" descr="rouletteWhellG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888" y="2852738"/>
            <a:ext cx="2452687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C3732-374A-4FDF-A8FE-49684D4965EE}" type="slidenum">
              <a:rPr lang="he-IL" smtClean="0">
                <a:latin typeface="Arial" pitchFamily="34" charset="0"/>
                <a:cs typeface="Arial" pitchFamily="34" charset="0"/>
              </a:rPr>
              <a:pPr/>
              <a:t>56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smtClean="0">
                <a:solidFill>
                  <a:srgbClr val="FF0000"/>
                </a:solidFill>
              </a:rPr>
              <a:t>Computational Difficulties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16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Computational: Need to repeat the entire earlier experiments 30 times for each generation.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Then run over 100 generations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Fortunately we purchased a machine with 16 processors and 132GigaBytes internal memory.   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3419475" y="5445125"/>
            <a:ext cx="309721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rtl="0">
              <a:lnSpc>
                <a:spcPct val="90000"/>
              </a:lnSpc>
              <a:spcBef>
                <a:spcPct val="20000"/>
              </a:spcBef>
            </a:pPr>
            <a:r>
              <a:rPr lang="en-US" sz="2400">
                <a:solidFill>
                  <a:srgbClr val="FF0000"/>
                </a:solidFill>
              </a:rPr>
              <a:t>So these are 80,000 NIS results!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6356B-F12F-4ADF-94BA-54B04A7D0099}" type="slidenum">
              <a:rPr lang="he-IL" smtClean="0">
                <a:latin typeface="Arial" pitchFamily="34" charset="0"/>
                <a:cs typeface="Arial" pitchFamily="34" charset="0"/>
              </a:rPr>
              <a:pPr/>
              <a:t>57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Finding the areas of the brain?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Remember the secondary question?</a:t>
            </a:r>
          </a:p>
          <a:p>
            <a:pPr eaLnBrk="1" hangingPunct="1">
              <a:buFontTx/>
              <a:buNone/>
            </a:pPr>
            <a:r>
              <a:rPr lang="en-US" smtClean="0"/>
              <a:t>What areas of the brain are needed to do the task?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Expected locality.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F1A69D-AFD3-4D6F-BA1B-98BF27F05484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58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61443" name="Picture 3" descr="face_data_img10_subject1_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268413"/>
            <a:ext cx="3602037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800" smtClean="0">
                <a:solidFill>
                  <a:srgbClr val="FF0000"/>
                </a:solidFill>
              </a:rPr>
              <a:t>Typical brain images</a:t>
            </a:r>
          </a:p>
        </p:txBody>
      </p:sp>
      <p:pic>
        <p:nvPicPr>
          <p:cNvPr id="61445" name="Picture 6" descr="face_data_img10_subject1_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0925" y="1268413"/>
            <a:ext cx="3598863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7" descr="face_data_img10_subject1_slice10_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3902075"/>
            <a:ext cx="3600450" cy="233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8" descr="face_data_img10_subject1_slice10_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9338" y="3879850"/>
            <a:ext cx="3600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9CC22F-9679-4C90-9D1E-5C3717B7447B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59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pic>
        <p:nvPicPr>
          <p:cNvPr id="62467" name="Picture 3" descr="face_data_img10_subject1_gene5_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268413"/>
            <a:ext cx="3960812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Masking brain images</a:t>
            </a:r>
          </a:p>
        </p:txBody>
      </p:sp>
      <p:pic>
        <p:nvPicPr>
          <p:cNvPr id="62469" name="Picture 6" descr="gray_fullBrain_3246features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628775"/>
            <a:ext cx="4175125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0" name="Picture 11" descr="gray_slice20_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913" y="4076700"/>
            <a:ext cx="4824412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29E33-CB95-4407-8699-39E7F367CCCC}" type="slidenum">
              <a:rPr lang="he-IL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Why Did I scoff?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Data has huge dimensionality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(about 120,000 real values in one scan)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Very few Data points for training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MRIs are expensive</a:t>
            </a:r>
            <a:endParaRPr lang="he-IL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is “poor” for Machine Learning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Noise from scan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Data is smeared over Space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Data is smeared over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People’s Brains are Different; both geometrically and (maybe) functionally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 one had published any results at that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E694F-14FD-4DC6-83C1-22764D72F8C4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60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smtClean="0">
                <a:solidFill>
                  <a:srgbClr val="FF0000"/>
                </a:solidFill>
              </a:rPr>
              <a:t>Number of features gets reduced</a:t>
            </a:r>
          </a:p>
        </p:txBody>
      </p:sp>
      <p:pic>
        <p:nvPicPr>
          <p:cNvPr id="63492" name="Picture 5" descr="gray_fullBrain_3748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060575"/>
            <a:ext cx="30956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AutoShape 6"/>
          <p:cNvSpPr>
            <a:spLocks noChangeArrowheads="1"/>
          </p:cNvSpPr>
          <p:nvPr/>
        </p:nvSpPr>
        <p:spPr bwMode="auto">
          <a:xfrm>
            <a:off x="395288" y="1268413"/>
            <a:ext cx="2159000" cy="7286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3748 features</a:t>
            </a:r>
          </a:p>
        </p:txBody>
      </p:sp>
      <p:pic>
        <p:nvPicPr>
          <p:cNvPr id="63494" name="Picture 7" descr="gray_fullBrain_3246featur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0700" y="2779713"/>
            <a:ext cx="30956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AutoShape 9"/>
          <p:cNvSpPr>
            <a:spLocks noChangeArrowheads="1"/>
          </p:cNvSpPr>
          <p:nvPr/>
        </p:nvSpPr>
        <p:spPr bwMode="auto">
          <a:xfrm>
            <a:off x="3492500" y="1763713"/>
            <a:ext cx="2159000" cy="7286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3246 features</a:t>
            </a:r>
          </a:p>
        </p:txBody>
      </p:sp>
      <p:sp>
        <p:nvSpPr>
          <p:cNvPr id="63496" name="AutoShape 10"/>
          <p:cNvSpPr>
            <a:spLocks noChangeArrowheads="1"/>
          </p:cNvSpPr>
          <p:nvPr/>
        </p:nvSpPr>
        <p:spPr bwMode="auto">
          <a:xfrm>
            <a:off x="6589713" y="2628900"/>
            <a:ext cx="2159000" cy="7286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2843 features</a:t>
            </a:r>
          </a:p>
        </p:txBody>
      </p:sp>
      <p:pic>
        <p:nvPicPr>
          <p:cNvPr id="63497" name="Picture 11" descr="gray_fullBrain_2843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9813" y="3573463"/>
            <a:ext cx="3024187" cy="213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1AF6BA-CE34-42BA-B564-B71B6B7CE451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61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Final areas</a:t>
            </a:r>
          </a:p>
        </p:txBody>
      </p:sp>
      <p:pic>
        <p:nvPicPr>
          <p:cNvPr id="64516" name="Picture 4" descr="gray_fullBrain_3246features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271588"/>
            <a:ext cx="76327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17B3A1-7F74-4ACB-8982-6F1E2C9FE0CA}" type="slidenum">
              <a:rPr lang="he-IL" smtClean="0">
                <a:latin typeface="Arial" pitchFamily="34" charset="0"/>
                <a:cs typeface="Arial" pitchFamily="34" charset="0"/>
              </a:rPr>
              <a:pPr/>
              <a:t>62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Areas of Brain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Not yet analyzed statistically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Visually: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We do </a:t>
            </a:r>
            <a:r>
              <a:rPr lang="en-US" smtClean="0">
                <a:solidFill>
                  <a:srgbClr val="FF0000"/>
                </a:solidFill>
              </a:rPr>
              <a:t>*NOT* see local areas</a:t>
            </a:r>
            <a:r>
              <a:rPr lang="en-US" smtClean="0"/>
              <a:t> (contrary to expectations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Number of Features is Reduced by Search (to 2800 out of 120,000)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Features do not stay the same on different runs although the algorithm produces features of comparable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B0D94-0564-46E1-8C2A-F97AA9F2621F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63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RESULTS on Same Data Sets: One class learning</a:t>
            </a:r>
          </a:p>
        </p:txBody>
      </p:sp>
      <p:graphicFrame>
        <p:nvGraphicFramePr>
          <p:cNvPr id="151638" name="Group 86"/>
          <p:cNvGraphicFramePr>
            <a:graphicFrameLocks noGrp="1"/>
          </p:cNvGraphicFramePr>
          <p:nvPr>
            <p:ph idx="1"/>
          </p:nvPr>
        </p:nvGraphicFramePr>
        <p:xfrm>
          <a:off x="755650" y="1628775"/>
          <a:ext cx="7561263" cy="4280536"/>
        </p:xfrm>
        <a:graphic>
          <a:graphicData uri="http://schemas.openxmlformats.org/drawingml/2006/table">
            <a:tbl>
              <a:tblPr rtl="1"/>
              <a:tblGrid>
                <a:gridCol w="1512888"/>
                <a:gridCol w="1511300"/>
                <a:gridCol w="1512887"/>
                <a:gridCol w="1511300"/>
                <a:gridCol w="1512888"/>
              </a:tblGrid>
              <a:tr h="1042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Patterns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Houses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Faces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Filter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gradFill rotWithShape="0">
                      <a:gsLst>
                        <a:gs pos="0">
                          <a:srgbClr val="EFD9FB"/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Faces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/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Houses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/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/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Patterns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/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91%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Blank</a:t>
                      </a:r>
                      <a:endParaRPr kumimoji="1" lang="en-US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FD9FB">
                            <a:alpha val="50000"/>
                          </a:srgbClr>
                        </a:gs>
                        <a:gs pos="100000">
                          <a:srgbClr val="9CF0AC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10BE3-6134-471D-8406-44733F0D46C2}" type="slidenum">
              <a:rPr lang="he-IL" smtClean="0">
                <a:latin typeface="Arial" pitchFamily="34" charset="0"/>
                <a:cs typeface="Arial" pitchFamily="34" charset="0"/>
              </a:rPr>
              <a:pPr/>
              <a:t>64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Future Work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More verification (computational limits)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Push the GA further.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did not get convergence but chose the elite member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Other options within GA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More generations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Different ways of representing data points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Find ways to close in on the areas or to discover what combination of areas are important.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further data sets; other cognitive tasks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Discover how detailed a cognitive task can be identified.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700FC-5A1E-465E-8B3D-C0310EEC7A00}" type="slidenum">
              <a:rPr lang="he-IL" smtClean="0">
                <a:latin typeface="Arial" pitchFamily="34" charset="0"/>
                <a:cs typeface="Arial" pitchFamily="34" charset="0"/>
              </a:rPr>
              <a:pPr/>
              <a:t>65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Summary – Results of Our Methods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2 Class Classification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smtClean="0"/>
              <a:t>Excellent Results (close to 90% already known)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1 Class Results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smtClean="0"/>
              <a:t>Excellent results (close to 90% over all the classses!)    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800" smtClean="0"/>
              <a:t>Automatic Feature Extraction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smtClean="0"/>
              <a:t>Reduced to 2800 from 140,000 (about 2%).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smtClean="0"/>
              <a:t>Not contiguous features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400" smtClean="0"/>
              <a:t>Indications that this can be bettered.</a:t>
            </a:r>
          </a:p>
        </p:txBody>
      </p:sp>
      <p:sp>
        <p:nvSpPr>
          <p:cNvPr id="188421" name="Oval 5"/>
          <p:cNvSpPr>
            <a:spLocks noChangeArrowheads="1"/>
          </p:cNvSpPr>
          <p:nvPr/>
        </p:nvSpPr>
        <p:spPr bwMode="auto">
          <a:xfrm>
            <a:off x="4211638" y="3141663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Oval 6"/>
          <p:cNvSpPr>
            <a:spLocks noChangeArrowheads="1"/>
          </p:cNvSpPr>
          <p:nvPr/>
        </p:nvSpPr>
        <p:spPr bwMode="auto">
          <a:xfrm>
            <a:off x="2195513" y="4508500"/>
            <a:ext cx="3960812" cy="1657350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Oval 7"/>
          <p:cNvSpPr>
            <a:spLocks noChangeArrowheads="1"/>
          </p:cNvSpPr>
          <p:nvPr/>
        </p:nvSpPr>
        <p:spPr bwMode="auto">
          <a:xfrm>
            <a:off x="4427538" y="1916113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424" name="Oval 8"/>
          <p:cNvSpPr>
            <a:spLocks noChangeArrowheads="1"/>
          </p:cNvSpPr>
          <p:nvPr/>
        </p:nvSpPr>
        <p:spPr bwMode="auto">
          <a:xfrm>
            <a:off x="3635375" y="2852738"/>
            <a:ext cx="2808288" cy="1081087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  <p:bldP spid="188422" grpId="0" animBg="1"/>
      <p:bldP spid="188423" grpId="0" animBg="1"/>
      <p:bldP spid="18842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92F25-4EAC-4825-A2BB-642C38FDC47E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66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91063" cy="1143000"/>
          </a:xfrm>
        </p:spPr>
        <p:txBody>
          <a:bodyPr/>
          <a:lstStyle/>
          <a:p>
            <a:pPr eaLnBrk="1" hangingPunct="1"/>
            <a:r>
              <a:rPr lang="en-US" smtClean="0"/>
              <a:t>Thank You </a:t>
            </a:r>
          </a:p>
        </p:txBody>
      </p:sp>
      <p:pic>
        <p:nvPicPr>
          <p:cNvPr id="83972" name="Hardoondisplay_xz_slices.avi">
            <a:hlinkClick r:id="" action="ppaction://media"/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900113" y="1484313"/>
            <a:ext cx="3649662" cy="4525962"/>
          </a:xfrm>
        </p:spPr>
      </p:pic>
      <p:sp>
        <p:nvSpPr>
          <p:cNvPr id="69637" name="Rectangle 7"/>
          <p:cNvSpPr>
            <a:spLocks noChangeArrowheads="1"/>
          </p:cNvSpPr>
          <p:nvPr/>
        </p:nvSpPr>
        <p:spPr bwMode="auto">
          <a:xfrm>
            <a:off x="5508625" y="188913"/>
            <a:ext cx="3240088" cy="59102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5720" tIns="0" rIns="457200" bIns="0" anchor="ctr"/>
          <a:lstStyle/>
          <a:p>
            <a:pPr marL="450850" indent="-242888" rtl="0">
              <a:spcBef>
                <a:spcPct val="20000"/>
              </a:spcBef>
              <a:buSzPct val="171000"/>
              <a:buFontTx/>
              <a:buChar char="•"/>
            </a:pPr>
            <a:r>
              <a:rPr lang="en-US"/>
              <a:t>This collaboration was supported by the Caesarea Rothschild Institute, the Neurocomputation Laboratory and by the </a:t>
            </a:r>
            <a:r>
              <a:rPr lang="en-US" i="1"/>
              <a:t>HIACS</a:t>
            </a:r>
            <a:r>
              <a:rPr lang="en-US"/>
              <a:t> Research Center, the University of Haifa.</a:t>
            </a:r>
          </a:p>
          <a:p>
            <a:pPr marL="450850" indent="-242888" rtl="0">
              <a:spcBef>
                <a:spcPct val="20000"/>
              </a:spcBef>
              <a:buSzPct val="171000"/>
              <a:buFontTx/>
              <a:buChar char="•"/>
            </a:pPr>
            <a:endParaRPr lang="en-US"/>
          </a:p>
          <a:p>
            <a:pPr marL="450850" indent="-242888" rtl="0">
              <a:spcBef>
                <a:spcPct val="20000"/>
              </a:spcBef>
              <a:buSzPct val="171000"/>
              <a:buFontTx/>
              <a:buChar char="•"/>
            </a:pPr>
            <a:endParaRPr lang="en-US"/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547813" y="6237288"/>
            <a:ext cx="3455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David thinking: I told you so!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00" fill="hold"/>
                                        <p:tgtEl>
                                          <p:spTgt spid="83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3972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39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839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972"/>
                  </p:tgtEl>
                </p:cond>
              </p:nextCondLst>
            </p:seq>
          </p:childTnLst>
        </p:cTn>
      </p:par>
    </p:tnLst>
    <p:bldLst>
      <p:bldP spid="8397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B45EC-D948-47C2-9244-9A5BD0C4E32F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67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Selection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 we find the areas in the brain associated with a task automatically?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These results suggest we can</a:t>
            </a:r>
          </a:p>
          <a:p>
            <a:pPr lvl="1" eaLnBrk="1" hangingPunct="1"/>
            <a:r>
              <a:rPr lang="en-US" smtClean="0"/>
              <a:t>Analyze Weights on Features for elimination</a:t>
            </a:r>
          </a:p>
          <a:p>
            <a:pPr lvl="1" eaLnBrk="1" hangingPunct="1"/>
            <a:r>
              <a:rPr lang="en-US" smtClean="0"/>
              <a:t>Use binary search and relearning to focus in on important features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44FE29-B937-496B-88FE-56BAADC4F73A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68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Conjecture:</a:t>
            </a:r>
            <a:br>
              <a:rPr lang="en-US" sz="4000" smtClean="0"/>
            </a:br>
            <a:r>
              <a:rPr lang="en-US" sz="4000" smtClean="0"/>
              <a:t>Leveraging SVM and NN?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seems that the kinds of errors on this data made by these two methods are different.</a:t>
            </a:r>
          </a:p>
          <a:p>
            <a:pPr eaLnBrk="1" hangingPunct="1"/>
            <a:r>
              <a:rPr lang="en-US" smtClean="0"/>
              <a:t>Both give a distance to decision level</a:t>
            </a:r>
          </a:p>
          <a:p>
            <a:pPr eaLnBrk="1" hangingPunct="1"/>
            <a:r>
              <a:rPr lang="en-US" smtClean="0"/>
              <a:t>Perhaps we can combine them to increase our accuracy?</a:t>
            </a:r>
            <a:endParaRPr lang="he-IL" smtClean="0"/>
          </a:p>
          <a:p>
            <a:pPr eaLnBrk="1" hangingPunct="1"/>
            <a:r>
              <a:rPr lang="en-US" smtClean="0"/>
              <a:t>We’ll be checking this shortly.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F949A7-6073-4912-98AB-DBAD559B6F3F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69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- Results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2 Class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Excellent Results (close to 90%)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1 Class Results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Good Results (close to 60%) on small amounts of data.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have hypotheses which if correct, should result in substantial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Ideas towards Feature Extraction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Would result in identification of locations in brain associated with cognitive tasks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Note:  Even non-localized features!!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3924300" y="1989138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276600" y="3141663"/>
            <a:ext cx="2016125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195513" y="5589588"/>
            <a:ext cx="3960812" cy="576262"/>
          </a:xfrm>
          <a:prstGeom prst="ellips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8D9D5-3034-4B21-BEDC-05FC84DCA2CE}" type="slidenum">
              <a:rPr lang="he-IL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Automatically?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Knowledge of Physiology</a:t>
            </a:r>
          </a:p>
          <a:p>
            <a:pPr eaLnBrk="1" hangingPunct="1"/>
            <a:r>
              <a:rPr lang="en-US" smtClean="0"/>
              <a:t>No Knowledge of Anatomy</a:t>
            </a:r>
          </a:p>
          <a:p>
            <a:pPr eaLnBrk="1" hangingPunct="1"/>
            <a:r>
              <a:rPr lang="en-US" smtClean="0"/>
              <a:t>No Knowledge of Areas of Brain Associated with Tasks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Using only Labels for Training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047A60-1AA7-44B8-97B6-036B52E6C4BF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70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Discarded Slides Follow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A13E7E-48FB-4E49-BCDA-1F8B01FC66CA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71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Class SVM</a:t>
            </a:r>
          </a:p>
        </p:txBody>
      </p:sp>
      <p:graphicFrame>
        <p:nvGraphicFramePr>
          <p:cNvPr id="102447" name="Group 47"/>
          <p:cNvGraphicFramePr>
            <a:graphicFrameLocks noGrp="1"/>
          </p:cNvGraphicFramePr>
          <p:nvPr/>
        </p:nvGraphicFramePr>
        <p:xfrm>
          <a:off x="1524000" y="1397000"/>
          <a:ext cx="6096000" cy="4460240"/>
        </p:xfrm>
        <a:graphic>
          <a:graphicData uri="http://schemas.openxmlformats.org/drawingml/2006/table">
            <a:tbl>
              <a:tblPr rtl="1"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House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68%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75%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68%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DDFEF5-C26C-4590-86FA-6A5CEEDED8C2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72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Justifications from Results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Motor Cortex – used slice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Visual Cortex – used full brain representation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Difference in results indicate that some areas are irrelevant.  Hence should be able to focus in on the relevant areas by measuring results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37350-796B-40F2-A425-551545DF4F21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73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Class Classification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Motor Cortex</a:t>
            </a:r>
          </a:p>
          <a:p>
            <a:pPr lvl="1" eaLnBrk="1" hangingPunct="1"/>
            <a:r>
              <a:rPr lang="en-US" smtClean="0"/>
              <a:t>Data from Harvard </a:t>
            </a:r>
          </a:p>
          <a:p>
            <a:pPr eaLnBrk="1" hangingPunct="1"/>
            <a:r>
              <a:rPr lang="en-US" smtClean="0"/>
              <a:t>Visual Cortex</a:t>
            </a:r>
          </a:p>
          <a:p>
            <a:pPr lvl="1" eaLnBrk="1" hangingPunct="1"/>
            <a:r>
              <a:rPr lang="en-US" smtClean="0"/>
              <a:t>Data from Weizmann Institute</a:t>
            </a:r>
          </a:p>
          <a:p>
            <a:pPr eaLnBrk="1" hangingPunct="1"/>
            <a:r>
              <a:rPr lang="en-US" smtClean="0"/>
              <a:t>Results:  60%  success.  This is significant if not high enough to be useful in most applications.</a:t>
            </a:r>
          </a:p>
          <a:p>
            <a:pPr lvl="1" eaLnBrk="1" hangingPunct="1"/>
            <a:r>
              <a:rPr lang="en-US" smtClean="0"/>
              <a:t>More on this later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C5B16E-F6EB-4591-AFDD-9C1DF432A5B1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74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Evidence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1 –class;  the low percentage comes from the use of slices without affect.  Hence we expect to increase accuracy by ruling out such levels</a:t>
            </a:r>
          </a:p>
          <a:p>
            <a:pPr eaLnBrk="1" hangingPunct="1"/>
            <a:r>
              <a:rPr lang="en-US" smtClean="0"/>
              <a:t>On 2-class: by eliminating features, we should obtain the same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64DA44-B9AF-477F-831B-B8E70647B5C9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75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Bottom Line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 Class Classification:</a:t>
            </a:r>
          </a:p>
          <a:p>
            <a:pPr lvl="1" eaLnBrk="1" hangingPunct="1"/>
            <a:r>
              <a:rPr lang="en-US" smtClean="0"/>
              <a:t>Visual Identification Tasks – About 90% success</a:t>
            </a:r>
          </a:p>
          <a:p>
            <a:pPr lvl="1"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4C57F-3387-4F97-AB24-BB4DFE189279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76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Comparisons between GLM and Machine Learning Tools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Representation of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NN identifies  “as is”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SVM uses Kernels – implicit transformations to higher dimensional spaces.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The general linear model works by assuming the affect of a state is a convolution which can be represented by basis functions.  The total state is a linear combination of these basis functions.   Since these are functions of time, the evolution of the response is interpolated and given by all times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The NN  and SVM method uses a static pattern recognition idea.   The variance over time works because one gives examples over all the time period.  Thus one can identify a static state  of the brain without following its time course.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In the GLM, one finds appropriate features by a kind of sensitivity analysis.   In NN and SVM we will use a search on the capability of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Learning after eliminating features.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E560B-83D4-425A-A893-8ADFA31FC482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77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Bottleneck Neural Network</a:t>
            </a:r>
          </a:p>
        </p:txBody>
      </p:sp>
      <p:pic>
        <p:nvPicPr>
          <p:cNvPr id="80902" name="Picture 4" descr="compression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11413" y="1412875"/>
            <a:ext cx="4127500" cy="436880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192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19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2C409-D3C8-4B5B-847D-81B4C24D079D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78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Motor Data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Include Picture of Slices</a:t>
            </a:r>
          </a:p>
          <a:p>
            <a:pPr eaLnBrk="1" hangingPunct="1"/>
            <a:r>
              <a:rPr lang="en-US" sz="2800" smtClean="0"/>
              <a:t>Picture of a finger flexing ??</a:t>
            </a:r>
          </a:p>
        </p:txBody>
      </p:sp>
      <p:pic>
        <p:nvPicPr>
          <p:cNvPr id="81927" name="Picture 4" descr="brai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500563" y="2492375"/>
            <a:ext cx="4038600" cy="3013075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40AE83-CEEA-40E0-B770-BB6DD70EBEFA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79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Cross Subject  Application</a:t>
            </a:r>
            <a:br>
              <a:rPr lang="en-US" sz="4000" smtClean="0"/>
            </a:br>
            <a:r>
              <a:rPr lang="en-US" sz="4000" smtClean="0"/>
              <a:t>(Has Not Succeeded Yet)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Trained with One Subject</a:t>
            </a:r>
          </a:p>
          <a:p>
            <a:pPr eaLnBrk="1" hangingPunct="1"/>
            <a:r>
              <a:rPr lang="en-US" smtClean="0"/>
              <a:t>Tested on Other Subjects (separately)</a:t>
            </a:r>
          </a:p>
          <a:p>
            <a:pPr eaLnBrk="1" hangingPunct="1"/>
            <a:r>
              <a:rPr lang="en-US" smtClean="0"/>
              <a:t>Tested on Other Subjects (combined)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AD60C3-CBE6-4FBE-B2E0-6996E854EE11}" type="slidenum">
              <a:rPr lang="he-IL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Basic Idea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1900238"/>
          </a:xfrm>
        </p:spPr>
        <p:txBody>
          <a:bodyPr/>
          <a:lstStyle/>
          <a:p>
            <a:pPr eaLnBrk="1" hangingPunct="1"/>
            <a:r>
              <a:rPr lang="en-US" smtClean="0"/>
              <a:t>Use Machine Learning Tools to Learn from EXAMPLES Automatic Identification of fMRI data to specific cognitive classes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4213" y="3860800"/>
            <a:ext cx="814705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rtl="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rgbClr val="FF0000"/>
                </a:solidFill>
              </a:rPr>
              <a:t>Note:  We are focusing on Identifying the Cognitive Task from raw brain data; NOT finding the area of the brain appropriate for a given task.   (But see later …)</a:t>
            </a:r>
          </a:p>
          <a:p>
            <a:pPr marL="742950" lvl="1" indent="-285750" rtl="0">
              <a:spcBef>
                <a:spcPct val="20000"/>
              </a:spcBef>
            </a:pPr>
            <a:endParaRPr 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ACA9F-9115-4DC6-A34E-0689A80A900D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80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Setup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SzPct val="171000"/>
            </a:pPr>
            <a:r>
              <a:rPr lang="en-US" sz="2400" smtClean="0"/>
              <a:t>We use OSU SVM 3.00 Toolbox </a:t>
            </a:r>
            <a:r>
              <a:rPr lang="en-US" sz="2400" u="sng" smtClean="0">
                <a:hlinkClick r:id="rId2"/>
              </a:rPr>
              <a:t>http://www.ece.osu.edu/~maj/osu_svm/</a:t>
            </a:r>
            <a:r>
              <a:rPr lang="en-US" sz="2400" smtClean="0"/>
              <a:t>  and for the the Neural Network toolbox for Matlab 7</a:t>
            </a:r>
          </a:p>
          <a:p>
            <a:pPr eaLnBrk="1" hangingPunct="1">
              <a:lnSpc>
                <a:spcPct val="90000"/>
              </a:lnSpc>
              <a:buSzPct val="171000"/>
            </a:pPr>
            <a:r>
              <a:rPr lang="en-US" sz="2400" smtClean="0"/>
              <a:t>For both methods the experiment was redone with 10 independent runs, in each a random permutation of training and testing was chosen.</a:t>
            </a:r>
          </a:p>
          <a:p>
            <a:pPr eaLnBrk="1" hangingPunct="1">
              <a:lnSpc>
                <a:spcPct val="90000"/>
              </a:lnSpc>
              <a:buSzPct val="171000"/>
            </a:pPr>
            <a:r>
              <a:rPr lang="en-US" sz="2400" smtClean="0"/>
              <a:t>One-class NN:</a:t>
            </a:r>
          </a:p>
          <a:p>
            <a:pPr lvl="1" eaLnBrk="1" hangingPunct="1">
              <a:lnSpc>
                <a:spcPct val="90000"/>
              </a:lnSpc>
              <a:buSzPct val="171000"/>
            </a:pPr>
            <a:r>
              <a:rPr lang="en-US" sz="2000" smtClean="0"/>
              <a:t>We have 80 positive training samples and 20 positive and 20 negative samples for testing</a:t>
            </a:r>
          </a:p>
          <a:p>
            <a:pPr lvl="1" eaLnBrk="1" hangingPunct="1">
              <a:lnSpc>
                <a:spcPct val="90000"/>
              </a:lnSpc>
              <a:buSzPct val="171000"/>
            </a:pPr>
            <a:r>
              <a:rPr lang="en-US" sz="2000" smtClean="0"/>
              <a:t>Manually crop the non-brain background, resulting in a slightly different input/output size for each slice of about 8,300 inputs and outputs.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EAC85-3C80-447C-A86B-C56D781551E6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81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1800" smtClean="0"/>
              <a:t>Support Vector Machine</a:t>
            </a:r>
          </a:p>
          <a:p>
            <a:pPr marL="987425" lvl="1" indent="-436563" eaLnBrk="1" hangingPunct="1">
              <a:buSzPct val="171000"/>
            </a:pPr>
            <a:r>
              <a:rPr lang="en-US" sz="1600" smtClean="0"/>
              <a:t>Used with a linear &amp; RBF (Gaussian) kernel; default toolbox parameters.</a:t>
            </a:r>
          </a:p>
          <a:p>
            <a:pPr marL="1330325" lvl="2" indent="-436563" eaLnBrk="1" hangingPunct="1">
              <a:buSzPct val="171000"/>
            </a:pPr>
            <a:r>
              <a:rPr lang="en-US" sz="1400" smtClean="0"/>
              <a:t>Two-Class</a:t>
            </a:r>
          </a:p>
          <a:p>
            <a:pPr marL="1685925" lvl="3" indent="-436563" eaLnBrk="1" hangingPunct="1">
              <a:buSzPct val="171000"/>
            </a:pPr>
            <a:r>
              <a:rPr lang="en-US" sz="1200" smtClean="0"/>
              <a:t>We randomly select 160 training images and use the remaining 40 for testing.</a:t>
            </a:r>
          </a:p>
          <a:p>
            <a:pPr marL="1330325" lvl="2" indent="-436563" eaLnBrk="1" hangingPunct="1">
              <a:buSzPct val="171000"/>
            </a:pPr>
            <a:r>
              <a:rPr lang="en-US" sz="1400" smtClean="0"/>
              <a:t>One-Class</a:t>
            </a:r>
          </a:p>
          <a:p>
            <a:pPr marL="1685925" lvl="3" indent="-436563" eaLnBrk="1" hangingPunct="1">
              <a:buSzPct val="171000"/>
            </a:pPr>
            <a:r>
              <a:rPr lang="en-US" sz="1200" smtClean="0"/>
              <a:t>Same train-test protocol as with one-class NN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L. Manevitz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Mining BGU 2009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CDB2B-B221-449E-B88F-EB8A77D0E66A}" type="slidenum">
              <a:rPr lang="he-IL" smtClean="0">
                <a:latin typeface="Comic Sans MS" pitchFamily="66" charset="0"/>
                <a:cs typeface="Arial" pitchFamily="34" charset="0"/>
              </a:rPr>
              <a:pPr/>
              <a:t>82</a:t>
            </a:fld>
            <a:endParaRPr lang="en-US" smtClean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123444" tIns="0" rIns="148133" bIns="0"/>
          <a:lstStyle/>
          <a:p>
            <a:pPr eaLnBrk="1" hangingPunct="1"/>
            <a:r>
              <a:rPr lang="en-US" smtClean="0"/>
              <a:t>SVM Results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14775"/>
            <a:ext cx="8229600" cy="2211388"/>
          </a:xfrm>
        </p:spPr>
        <p:txBody>
          <a:bodyPr lIns="41148" tIns="0" rIns="41148" bIns="0" anchor="ctr"/>
          <a:lstStyle/>
          <a:p>
            <a:pPr marL="644525" indent="-436563" eaLnBrk="1" hangingPunct="1">
              <a:buSzPct val="171000"/>
            </a:pPr>
            <a:r>
              <a:rPr lang="en-US" sz="1800" smtClean="0"/>
              <a:t>We therefore use a RBF kernel for the one class and a Linear kernel for the two-class in the following presented results.</a:t>
            </a:r>
          </a:p>
        </p:txBody>
      </p:sp>
      <p:pic>
        <p:nvPicPr>
          <p:cNvPr id="860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308225"/>
            <a:ext cx="73421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L. Manevitz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Trento 2009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E91F1-FCBB-48C7-A36D-BFEE93F8FA50}" type="slidenum">
              <a:rPr lang="he-IL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Machine Learning Tools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Neural Networks</a:t>
            </a:r>
          </a:p>
          <a:p>
            <a:pPr eaLnBrk="1" hangingPunct="1"/>
            <a:r>
              <a:rPr lang="en-US" smtClean="0"/>
              <a:t>Support Vector Machines (SVM)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Both perform classification by finding a multi-dimensional separation between the  “accepted “ class and others</a:t>
            </a:r>
          </a:p>
          <a:p>
            <a:pPr eaLnBrk="1" hangingPunct="1"/>
            <a:r>
              <a:rPr lang="en-US" smtClean="0"/>
              <a:t>However, there are various techniques and 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9.4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8.2|24.5|1.6|9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3|0.7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7.7|0.2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7.7|0.2|9.4"/>
</p:tagLst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Comic Sans MS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20037</TotalTime>
  <Words>3898</Words>
  <Application>Microsoft Office PowerPoint</Application>
  <PresentationFormat>On-screen Show (4:3)</PresentationFormat>
  <Paragraphs>841</Paragraphs>
  <Slides>82</Slides>
  <Notes>2</Notes>
  <HiddenSlides>22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Comic Sans MS</vt:lpstr>
      <vt:lpstr>Times New Roman</vt:lpstr>
      <vt:lpstr>Default Design</vt:lpstr>
      <vt:lpstr>Custom Design</vt:lpstr>
      <vt:lpstr>Chart</vt:lpstr>
      <vt:lpstr>Reading the Mind: Cognitive Tasks and fMRI data: the improvement</vt:lpstr>
      <vt:lpstr>Cooperators and Data</vt:lpstr>
      <vt:lpstr>Challenge: Given an fMRI</vt:lpstr>
      <vt:lpstr>Our history and main results</vt:lpstr>
      <vt:lpstr>What was David’s Idea and Why did I scoff?</vt:lpstr>
      <vt:lpstr>Why Did I scoff?</vt:lpstr>
      <vt:lpstr>Automatically?</vt:lpstr>
      <vt:lpstr>Basic Idea</vt:lpstr>
      <vt:lpstr>Machine Learning Tools</vt:lpstr>
      <vt:lpstr>Earlier Bottom Line</vt:lpstr>
      <vt:lpstr>Classification</vt:lpstr>
      <vt:lpstr>Classification</vt:lpstr>
      <vt:lpstr>Training Methods and Architectures Differ</vt:lpstr>
      <vt:lpstr>One class</vt:lpstr>
      <vt:lpstr>1-Class Training</vt:lpstr>
      <vt:lpstr>One Class is what is Important in this task!!</vt:lpstr>
      <vt:lpstr>PowerPoint Presentation</vt:lpstr>
      <vt:lpstr>Bottleneck NNs</vt:lpstr>
      <vt:lpstr>Computational Difficulties</vt:lpstr>
      <vt:lpstr>Support Vector Machines</vt:lpstr>
      <vt:lpstr>Historical (2005)  Motor Task Data: Finger Flexing (Friman Data)</vt:lpstr>
      <vt:lpstr>Experimental Setup Motor Task – NN and SVM</vt:lpstr>
      <vt:lpstr>NN – Compression Tuning</vt:lpstr>
      <vt:lpstr>Results</vt:lpstr>
      <vt:lpstr>N-Class Classification</vt:lpstr>
      <vt:lpstr>2-Class Classification</vt:lpstr>
      <vt:lpstr>Two Class Classification</vt:lpstr>
      <vt:lpstr>Classification</vt:lpstr>
      <vt:lpstr>Visual Task fMRI Data (Courtesy of Rafi Malach, Weizmann Institute)</vt:lpstr>
      <vt:lpstr>PowerPoint Presentation</vt:lpstr>
      <vt:lpstr>Two Class Classification</vt:lpstr>
      <vt:lpstr>PowerPoint Presentation</vt:lpstr>
      <vt:lpstr>Typical brain images(actual data)</vt:lpstr>
      <vt:lpstr>Some parts of data</vt:lpstr>
      <vt:lpstr>Experimental Set-up</vt:lpstr>
      <vt:lpstr>PowerPoint Presentation</vt:lpstr>
      <vt:lpstr>PowerPoint Presentation</vt:lpstr>
      <vt:lpstr>Combined Individuals 2Class SVM</vt:lpstr>
      <vt:lpstr>PowerPoint Presentation</vt:lpstr>
      <vt:lpstr>So Did 2-class work pretty well?  Or was the Scoffer Right or Wrong? </vt:lpstr>
      <vt:lpstr>What About One-Class? </vt:lpstr>
      <vt:lpstr>So Did 1-class work pretty well?  Or was the Scoffer Right or Wrong? </vt:lpstr>
      <vt:lpstr>Feature Selection?</vt:lpstr>
      <vt:lpstr>Concept: Feature Selection?</vt:lpstr>
      <vt:lpstr>Relearning to Find Features</vt:lpstr>
      <vt:lpstr>Finding the Features</vt:lpstr>
      <vt:lpstr>Binary Search for Features</vt:lpstr>
      <vt:lpstr>Results of Manual Ternary Search</vt:lpstr>
      <vt:lpstr>Results of Manual Greedy Search</vt:lpstr>
      <vt:lpstr>PowerPoint Presentation</vt:lpstr>
      <vt:lpstr>Too Slow, too hard, not good enough; need to automate</vt:lpstr>
      <vt:lpstr>Simple Genetic Algorithm</vt:lpstr>
      <vt:lpstr>Automate Search Using Genetic Algorithm</vt:lpstr>
      <vt:lpstr>The GA Cycle of Reproduction</vt:lpstr>
      <vt:lpstr>The Genetic Algorithm</vt:lpstr>
      <vt:lpstr>Computational Difficulties</vt:lpstr>
      <vt:lpstr>Finding the areas of the brain?</vt:lpstr>
      <vt:lpstr>Typical brain images</vt:lpstr>
      <vt:lpstr>Masking brain images</vt:lpstr>
      <vt:lpstr>Number of features gets reduced</vt:lpstr>
      <vt:lpstr>Final areas</vt:lpstr>
      <vt:lpstr>Areas of Brain</vt:lpstr>
      <vt:lpstr>RESULTS on Same Data Sets: One class learning</vt:lpstr>
      <vt:lpstr>Future Work</vt:lpstr>
      <vt:lpstr>Summary – Results of Our Methods</vt:lpstr>
      <vt:lpstr>Thank You </vt:lpstr>
      <vt:lpstr>Feature Selection</vt:lpstr>
      <vt:lpstr>Conjecture: Leveraging SVM and NN?</vt:lpstr>
      <vt:lpstr>Summary - Results</vt:lpstr>
      <vt:lpstr>Discarded Slides Follow</vt:lpstr>
      <vt:lpstr>Two Class SVM</vt:lpstr>
      <vt:lpstr>Justifications from Results</vt:lpstr>
      <vt:lpstr>One Class Classification</vt:lpstr>
      <vt:lpstr>Evidence</vt:lpstr>
      <vt:lpstr>Bottom Line</vt:lpstr>
      <vt:lpstr>Comparisons between GLM and Machine Learning Tools</vt:lpstr>
      <vt:lpstr>Bottleneck Neural Network</vt:lpstr>
      <vt:lpstr>Motor Data</vt:lpstr>
      <vt:lpstr>Cross Subject  Application (Has Not Succeeded Yet)</vt:lpstr>
      <vt:lpstr>Experimental Setup</vt:lpstr>
      <vt:lpstr>PowerPoint Presentation</vt:lpstr>
      <vt:lpstr>SVM Results</vt:lpstr>
    </vt:vector>
  </TitlesOfParts>
  <Company>Faculty of Social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Tasks and fMRI data: Machine Learning Classifications</dc:title>
  <dc:creator>Larry</dc:creator>
  <cp:lastModifiedBy>Larry</cp:lastModifiedBy>
  <cp:revision>105</cp:revision>
  <dcterms:created xsi:type="dcterms:W3CDTF">2005-03-24T10:31:30Z</dcterms:created>
  <dcterms:modified xsi:type="dcterms:W3CDTF">2012-03-22T19:30:28Z</dcterms:modified>
</cp:coreProperties>
</file>