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84" r:id="rId4"/>
    <p:sldId id="258" r:id="rId5"/>
    <p:sldId id="259" r:id="rId6"/>
    <p:sldId id="260" r:id="rId7"/>
    <p:sldId id="261" r:id="rId8"/>
    <p:sldId id="262" r:id="rId9"/>
    <p:sldId id="272" r:id="rId10"/>
    <p:sldId id="263" r:id="rId11"/>
    <p:sldId id="264" r:id="rId12"/>
    <p:sldId id="265" r:id="rId13"/>
    <p:sldId id="268" r:id="rId14"/>
    <p:sldId id="288" r:id="rId15"/>
    <p:sldId id="266" r:id="rId16"/>
    <p:sldId id="273" r:id="rId17"/>
    <p:sldId id="267" r:id="rId18"/>
    <p:sldId id="269" r:id="rId19"/>
    <p:sldId id="270" r:id="rId20"/>
    <p:sldId id="287" r:id="rId21"/>
    <p:sldId id="280" r:id="rId22"/>
    <p:sldId id="274" r:id="rId23"/>
    <p:sldId id="271" r:id="rId24"/>
    <p:sldId id="275" r:id="rId25"/>
    <p:sldId id="278" r:id="rId26"/>
    <p:sldId id="277" r:id="rId27"/>
    <p:sldId id="276" r:id="rId28"/>
    <p:sldId id="281" r:id="rId29"/>
    <p:sldId id="279" r:id="rId30"/>
    <p:sldId id="282" r:id="rId31"/>
    <p:sldId id="283" r:id="rId32"/>
    <p:sldId id="286" r:id="rId33"/>
    <p:sldId id="28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2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98EA1-97BD-4892-861F-58EAB8BB8E62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0EAD6-071E-41CA-AA6A-9F2243851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84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0EAD6-071E-41CA-AA6A-9F2243851F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34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0EAD6-071E-41CA-AA6A-9F2243851F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34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8790-777E-4D8A-B617-35C138D1AE6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F9E0-649B-4CED-992A-216E30E8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4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8790-777E-4D8A-B617-35C138D1AE6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F9E0-649B-4CED-992A-216E30E8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8790-777E-4D8A-B617-35C138D1AE6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F9E0-649B-4CED-992A-216E30E8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2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8790-777E-4D8A-B617-35C138D1AE6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F9E0-649B-4CED-992A-216E30E8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6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8790-777E-4D8A-B617-35C138D1AE6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F9E0-649B-4CED-992A-216E30E8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3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8790-777E-4D8A-B617-35C138D1AE6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F9E0-649B-4CED-992A-216E30E8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8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8790-777E-4D8A-B617-35C138D1AE6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F9E0-649B-4CED-992A-216E30E8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4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8790-777E-4D8A-B617-35C138D1AE6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F9E0-649B-4CED-992A-216E30E8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8790-777E-4D8A-B617-35C138D1AE6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F9E0-649B-4CED-992A-216E30E8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8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8790-777E-4D8A-B617-35C138D1AE6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F9E0-649B-4CED-992A-216E30E8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7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8790-777E-4D8A-B617-35C138D1AE6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F9E0-649B-4CED-992A-216E30E8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0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48790-777E-4D8A-B617-35C138D1AE6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1F9E0-649B-4CED-992A-216E30E8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4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Machine Learning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Lee-Ad Gottlieb</a:t>
            </a:r>
            <a:endParaRPr lang="en-US" dirty="0"/>
          </a:p>
          <a:p>
            <a:r>
              <a:rPr lang="en-US" dirty="0" smtClean="0"/>
              <a:t>Ariel University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307368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 bias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Let’s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learn</a:t>
                </a:r>
                <a:r>
                  <a:rPr lang="en-US" dirty="0" smtClean="0"/>
                  <a:t> something: </a:t>
                </a:r>
                <a:endParaRPr lang="en-US" dirty="0"/>
              </a:p>
              <a:p>
                <a:pPr lvl="1"/>
                <a:r>
                  <a:rPr lang="en-US" dirty="0" smtClean="0"/>
                  <a:t>Given a coin, what’s its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bias</a:t>
                </a:r>
                <a:r>
                  <a:rPr lang="en-US" dirty="0" smtClean="0"/>
                  <a:t> p?</a:t>
                </a:r>
              </a:p>
              <a:p>
                <a:pPr lvl="1"/>
                <a:r>
                  <a:rPr lang="en-US" dirty="0" smtClean="0"/>
                  <a:t>If it’s a fair coin, its bias is ½</a:t>
                </a:r>
              </a:p>
              <a:p>
                <a:r>
                  <a:rPr lang="en-US" dirty="0" smtClean="0"/>
                  <a:t>Each coin toss 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x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x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,… is a Bernoulli {0,1} random variable with </a:t>
                </a:r>
              </a:p>
              <a:p>
                <a:pPr lvl="1"/>
                <a:r>
                  <a:rPr lang="en-US" dirty="0" err="1" smtClean="0"/>
                  <a:t>Pr</a:t>
                </a:r>
                <a:r>
                  <a:rPr lang="en-US" dirty="0" smtClean="0"/>
                  <a:t>[1] = p		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[0] = 1-p</a:t>
                </a:r>
              </a:p>
              <a:p>
                <a:r>
                  <a:rPr lang="en-US" dirty="0" smtClean="0"/>
                  <a:t>If there are n coin tosses, then we have average value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)/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371600"/>
            <a:ext cx="29908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390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Hoeffding’s</a:t>
            </a:r>
            <a:r>
              <a:rPr lang="en-US" dirty="0" smtClean="0"/>
              <a:t>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Let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US" dirty="0" smtClean="0"/>
                  <a:t> be a Bernoulli {0,1} distribution with parameter p. </a:t>
                </a:r>
              </a:p>
              <a:p>
                <a:r>
                  <a:rPr lang="en-US" dirty="0" smtClean="0"/>
                  <a:t>Draw n random independently distributed trials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~</m:t>
                    </m:r>
                  </m:oMath>
                </a14:m>
                <a:r>
                  <a:rPr lang="en-US" dirty="0" smtClean="0"/>
                  <a:t> B, and let X be their empirical mean</a:t>
                </a:r>
              </a:p>
              <a:p>
                <a:r>
                  <a:rPr lang="en-US" dirty="0" smtClean="0"/>
                  <a:t>Then for every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0&lt;</m:t>
                    </m:r>
                    <m:r>
                      <a:rPr lang="en-US" i="1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&lt;1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[|X-p| &gt;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] &lt; 2e</a:t>
                </a:r>
                <a:r>
                  <a:rPr lang="en-US" baseline="30000" dirty="0" smtClean="0"/>
                  <a:t>-2n</a:t>
                </a:r>
                <a14:m>
                  <m:oMath xmlns:m="http://schemas.openxmlformats.org/officeDocument/2006/math">
                    <m:r>
                      <a:rPr lang="en-US" b="0" i="1" baseline="30000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sz="2800" baseline="60000" dirty="0" smtClean="0"/>
                  <a:t>2</a:t>
                </a:r>
                <a:endParaRPr lang="en-US" baseline="60000" dirty="0"/>
              </a:p>
              <a:p>
                <a:endParaRPr lang="en-US" dirty="0" smtClean="0"/>
              </a:p>
              <a:p>
                <a:r>
                  <a:rPr lang="en-US" dirty="0" smtClean="0"/>
                  <a:t>We’ll prove this (actually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) next week. Further reading: Wikipedia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18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 bias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 tossed a coin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dirty="0" smtClean="0"/>
                  <a:t> times, and saw average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)/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Given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0&lt;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&lt;1,0&lt;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&lt;1, </m:t>
                    </m:r>
                  </m:oMath>
                </a14:m>
                <a:r>
                  <a:rPr lang="en-US" dirty="0" smtClean="0"/>
                  <a:t>we want to make the following statement:</a:t>
                </a:r>
              </a:p>
              <a:p>
                <a:pPr lvl="1"/>
                <a:r>
                  <a:rPr lang="en-US" dirty="0" smtClean="0"/>
                  <a:t>With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probability</a:t>
                </a:r>
                <a:r>
                  <a:rPr lang="en-US" dirty="0" smtClean="0"/>
                  <a:t>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bias</a:t>
                </a:r>
                <a:r>
                  <a:rPr lang="en-US" dirty="0" smtClean="0"/>
                  <a:t> of the coin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3300" dirty="0" smtClean="0"/>
                  <a:t>How big of a sample do we need?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864" y="3581400"/>
            <a:ext cx="31432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092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 bias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3300" dirty="0" smtClean="0"/>
                  <a:t>By </a:t>
                </a:r>
                <a:r>
                  <a:rPr lang="en-US" sz="3300" dirty="0" err="1" smtClean="0"/>
                  <a:t>Hoeffding’s</a:t>
                </a:r>
                <a:r>
                  <a:rPr lang="en-US" sz="3300" dirty="0" smtClean="0"/>
                  <a:t> inequality, probability of failure is at most 2e</a:t>
                </a:r>
                <a:r>
                  <a:rPr lang="en-US" sz="3300" baseline="30000" dirty="0" smtClean="0"/>
                  <a:t>-2n</a:t>
                </a:r>
                <a14:m>
                  <m:oMath xmlns:m="http://schemas.openxmlformats.org/officeDocument/2006/math">
                    <m:r>
                      <a:rPr lang="en-US" sz="3300" b="0" i="1" baseline="30000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sz="3300" baseline="60000" dirty="0" smtClean="0"/>
                  <a:t>2</a:t>
                </a:r>
                <a:r>
                  <a:rPr lang="en-US" sz="3300" dirty="0" smtClean="0"/>
                  <a:t>, </a:t>
                </a:r>
              </a:p>
              <a:p>
                <a:pPr lvl="1"/>
                <a:r>
                  <a:rPr lang="en-US" sz="2900" dirty="0" smtClean="0"/>
                  <a:t>so we need 2e</a:t>
                </a:r>
                <a:r>
                  <a:rPr lang="en-US" sz="2900" baseline="30000" dirty="0" smtClean="0"/>
                  <a:t>-2n</a:t>
                </a:r>
                <a14:m>
                  <m:oMath xmlns:m="http://schemas.openxmlformats.org/officeDocument/2006/math">
                    <m:r>
                      <a:rPr lang="en-US" sz="2900" b="0" i="1" baseline="30000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baseline="60000" dirty="0" smtClean="0"/>
                  <a:t>2 </a:t>
                </a:r>
                <a14:m>
                  <m:oMath xmlns:m="http://schemas.openxmlformats.org/officeDocument/2006/math">
                    <m:r>
                      <a:rPr lang="en-US" sz="29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900" b="0" i="1" smtClean="0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sz="2900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sz="2900" b="0" dirty="0" smtClean="0">
                  <a:ea typeface="Cambria Math"/>
                </a:endParaRPr>
              </a:p>
              <a:p>
                <a:pPr lvl="1"/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 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endParaRPr lang="en-US" sz="3300" dirty="0" smtClean="0"/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3300" dirty="0" smtClean="0"/>
                  <a:t>Important: This result is </a:t>
                </a:r>
                <a:r>
                  <a:rPr lang="en-US" sz="3300" dirty="0" smtClean="0">
                    <a:solidFill>
                      <a:srgbClr val="FF0000"/>
                    </a:solidFill>
                  </a:rPr>
                  <a:t>asymmetric</a:t>
                </a:r>
                <a:r>
                  <a:rPr lang="en-US" sz="3300" dirty="0" smtClean="0"/>
                  <a:t>. </a:t>
                </a:r>
              </a:p>
              <a:p>
                <a:pPr marL="742950" lvl="2" indent="-342900"/>
                <a:r>
                  <a:rPr lang="en-US" sz="2900" dirty="0" smtClean="0"/>
                  <a:t>Much easier to get better probability (lower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2900" dirty="0" smtClean="0"/>
                  <a:t>) than to get tighter bias estimate (lower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r>
                  <a:rPr lang="en-US" sz="2900" dirty="0" smtClean="0"/>
                  <a:t>)</a:t>
                </a:r>
                <a:endParaRPr lang="en-US" sz="2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830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444524"/>
            <a:ext cx="18573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027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 bias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3300" dirty="0" smtClean="0"/>
                  <a:t>By </a:t>
                </a:r>
                <a:r>
                  <a:rPr lang="en-US" sz="3300" dirty="0" err="1" smtClean="0"/>
                  <a:t>Hoeffding’s</a:t>
                </a:r>
                <a:r>
                  <a:rPr lang="en-US" sz="3300" dirty="0" smtClean="0"/>
                  <a:t> inequality, probability of failure is at most 2e</a:t>
                </a:r>
                <a:r>
                  <a:rPr lang="en-US" sz="3300" baseline="30000" dirty="0" smtClean="0"/>
                  <a:t>-2n</a:t>
                </a:r>
                <a14:m>
                  <m:oMath xmlns:m="http://schemas.openxmlformats.org/officeDocument/2006/math">
                    <m:r>
                      <a:rPr lang="en-US" sz="3300" b="0" i="1" baseline="30000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sz="3300" baseline="60000" dirty="0" smtClean="0"/>
                  <a:t>2</a:t>
                </a:r>
                <a:r>
                  <a:rPr lang="en-US" sz="3300" dirty="0" smtClean="0"/>
                  <a:t>, </a:t>
                </a:r>
              </a:p>
              <a:p>
                <a:pPr lvl="1"/>
                <a:r>
                  <a:rPr lang="en-US" sz="2900" dirty="0" smtClean="0"/>
                  <a:t>so we need 2e</a:t>
                </a:r>
                <a:r>
                  <a:rPr lang="en-US" sz="2900" baseline="30000" dirty="0" smtClean="0"/>
                  <a:t>-2n</a:t>
                </a:r>
                <a14:m>
                  <m:oMath xmlns:m="http://schemas.openxmlformats.org/officeDocument/2006/math">
                    <m:r>
                      <a:rPr lang="en-US" sz="2900" b="0" i="1" baseline="30000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baseline="60000" dirty="0" smtClean="0"/>
                  <a:t>2 </a:t>
                </a:r>
                <a14:m>
                  <m:oMath xmlns:m="http://schemas.openxmlformats.org/officeDocument/2006/math">
                    <m:r>
                      <a:rPr lang="en-US" sz="29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900" b="0" i="1" smtClean="0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sz="2900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sz="2900" b="0" dirty="0" smtClean="0">
                  <a:ea typeface="Cambria Math"/>
                </a:endParaRPr>
              </a:p>
              <a:p>
                <a:pPr lvl="1"/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 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endParaRPr lang="en-US" sz="3300" dirty="0" smtClean="0"/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3300" dirty="0" smtClean="0"/>
                  <a:t>Important: This result is </a:t>
                </a:r>
                <a:r>
                  <a:rPr lang="en-US" sz="3300" dirty="0" smtClean="0">
                    <a:solidFill>
                      <a:srgbClr val="FF0000"/>
                    </a:solidFill>
                  </a:rPr>
                  <a:t>asymmetric</a:t>
                </a:r>
                <a:r>
                  <a:rPr lang="en-US" sz="3300" dirty="0" smtClean="0"/>
                  <a:t>. </a:t>
                </a:r>
              </a:p>
              <a:p>
                <a:pPr marL="742950" lvl="2" indent="-342900"/>
                <a:r>
                  <a:rPr lang="en-US" sz="2900" dirty="0" smtClean="0"/>
                  <a:t>Much easier to get better probability (lower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2900" dirty="0" smtClean="0"/>
                  <a:t>) than to get tighter bias estimate (lower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r>
                  <a:rPr lang="en-US" sz="2900" dirty="0" smtClean="0"/>
                  <a:t>)</a:t>
                </a:r>
                <a:endParaRPr lang="en-US" sz="2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830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444524"/>
            <a:ext cx="18573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/>
              <p:cNvSpPr/>
              <p:nvPr/>
            </p:nvSpPr>
            <p:spPr>
              <a:xfrm>
                <a:off x="4724400" y="2152310"/>
                <a:ext cx="2241223" cy="24227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2e</a:t>
                </a:r>
                <a:r>
                  <a:rPr lang="en-US" baseline="30000" dirty="0"/>
                  <a:t>-2n</a:t>
                </a:r>
                <a14:m>
                  <m:oMath xmlns:m="http://schemas.openxmlformats.org/officeDocument/2006/math">
                    <m:r>
                      <a:rPr lang="en-US" i="1" baseline="30000">
                        <a:latin typeface="Cambria Math"/>
                      </a:rPr>
                      <m:t>𝜖</m:t>
                    </m:r>
                  </m:oMath>
                </a14:m>
                <a:r>
                  <a:rPr lang="en-US" baseline="60000" dirty="0"/>
                  <a:t>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n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𝜖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  <a:ea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/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) 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n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≥−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/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n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≥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152310"/>
                <a:ext cx="2241223" cy="2422751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Arrow 4"/>
          <p:cNvSpPr/>
          <p:nvPr/>
        </p:nvSpPr>
        <p:spPr>
          <a:xfrm rot="1647486">
            <a:off x="3941928" y="3642203"/>
            <a:ext cx="68580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10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Let’s do an example that gets to the heart of learning: The Memorizer.</a:t>
            </a:r>
          </a:p>
          <a:p>
            <a:endParaRPr lang="en-US" dirty="0" smtClean="0"/>
          </a:p>
          <a:p>
            <a:r>
              <a:rPr lang="en-US" dirty="0" smtClean="0"/>
              <a:t>Suppose you work at a coffee shop</a:t>
            </a:r>
          </a:p>
          <a:p>
            <a:pPr lvl="1"/>
            <a:r>
              <a:rPr lang="en-US" dirty="0" smtClean="0"/>
              <a:t>You have a week in which you’re allowed to ask the patrons whether they want </a:t>
            </a:r>
            <a:r>
              <a:rPr lang="en-US" dirty="0" smtClean="0">
                <a:solidFill>
                  <a:srgbClr val="FF0000"/>
                </a:solidFill>
              </a:rPr>
              <a:t>coffee or tea </a:t>
            </a:r>
            <a:r>
              <a:rPr lang="en-US" dirty="0" smtClean="0"/>
              <a:t>(1 or 0)</a:t>
            </a:r>
          </a:p>
          <a:p>
            <a:pPr lvl="1"/>
            <a:r>
              <a:rPr lang="en-US" dirty="0" smtClean="0"/>
              <a:t>After the first week you need to know what they want without asking</a:t>
            </a:r>
          </a:p>
          <a:p>
            <a:pPr lvl="1"/>
            <a:r>
              <a:rPr lang="en-US" dirty="0" smtClean="0"/>
              <a:t>Only get paid if you’re right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Abstract learning problem</a:t>
            </a:r>
          </a:p>
          <a:p>
            <a:pPr lvl="1"/>
            <a:r>
              <a:rPr lang="en-US" dirty="0" smtClean="0"/>
              <a:t>waiter = learner</a:t>
            </a:r>
          </a:p>
          <a:p>
            <a:pPr lvl="1"/>
            <a:r>
              <a:rPr lang="en-US" dirty="0" smtClean="0"/>
              <a:t>first week customers = sample</a:t>
            </a:r>
          </a:p>
          <a:p>
            <a:pPr lvl="1"/>
            <a:r>
              <a:rPr lang="en-US" dirty="0" smtClean="0"/>
              <a:t>drink = label</a:t>
            </a:r>
          </a:p>
          <a:p>
            <a:pPr lvl="1"/>
            <a:r>
              <a:rPr lang="en-US" dirty="0" smtClean="0"/>
              <a:t>payment = measure of success </a:t>
            </a:r>
          </a:p>
          <a:p>
            <a:endParaRPr lang="en-US" dirty="0"/>
          </a:p>
        </p:txBody>
      </p:sp>
      <p:sp>
        <p:nvSpPr>
          <p:cNvPr id="4" name="AutoShape 2" descr="Barista ideon - Home | Facebook"/>
          <p:cNvSpPr>
            <a:spLocks noChangeAspect="1" noChangeArrowheads="1"/>
          </p:cNvSpPr>
          <p:nvPr/>
        </p:nvSpPr>
        <p:spPr bwMode="auto">
          <a:xfrm>
            <a:off x="155575" y="-82232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4196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402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What’s a good rule?</a:t>
            </a:r>
          </a:p>
          <a:p>
            <a:r>
              <a:rPr lang="en-US" dirty="0" smtClean="0"/>
              <a:t>Let’s try memorizing!</a:t>
            </a:r>
          </a:p>
          <a:p>
            <a:pPr lvl="1"/>
            <a:r>
              <a:rPr lang="en-US" dirty="0"/>
              <a:t>For every patron in the first week, write down their name and </a:t>
            </a:r>
            <a:r>
              <a:rPr lang="en-US" dirty="0" smtClean="0"/>
              <a:t>preference.</a:t>
            </a:r>
            <a:endParaRPr lang="en-US" dirty="0"/>
          </a:p>
          <a:p>
            <a:pPr lvl="1"/>
            <a:r>
              <a:rPr lang="en-US" dirty="0"/>
              <a:t>If someone on the list comes again, give them the same drink.</a:t>
            </a:r>
          </a:p>
          <a:p>
            <a:pPr lvl="1"/>
            <a:r>
              <a:rPr lang="en-US" dirty="0"/>
              <a:t>If a new patron comes in, give them a random </a:t>
            </a:r>
            <a:r>
              <a:rPr lang="en-US" dirty="0" smtClean="0"/>
              <a:t>drink</a:t>
            </a:r>
          </a:p>
          <a:p>
            <a:r>
              <a:rPr lang="en-US" dirty="0" smtClean="0"/>
              <a:t>Is this a good idea?</a:t>
            </a:r>
          </a:p>
        </p:txBody>
      </p:sp>
      <p:pic>
        <p:nvPicPr>
          <p:cNvPr id="1026" name="Picture 2" descr="C:\Users\teaching\AppData\Local\Microsoft\Windows\INetCache\IE\MF1IKGBB\2017-04-27-15-58-57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105400"/>
            <a:ext cx="2286000" cy="152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246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Memorizer success</a:t>
            </a:r>
          </a:p>
          <a:p>
            <a:pPr lvl="1"/>
            <a:r>
              <a:rPr lang="en-US" dirty="0"/>
              <a:t>On the sample: 100%</a:t>
            </a:r>
          </a:p>
          <a:p>
            <a:pPr lvl="1"/>
            <a:r>
              <a:rPr lang="en-US" dirty="0"/>
              <a:t>On the world: 50%</a:t>
            </a:r>
          </a:p>
          <a:p>
            <a:endParaRPr lang="en-US" dirty="0"/>
          </a:p>
          <a:p>
            <a:r>
              <a:rPr lang="en-US" dirty="0" smtClean="0"/>
              <a:t>Bad idea!</a:t>
            </a:r>
          </a:p>
        </p:txBody>
      </p:sp>
      <p:pic>
        <p:nvPicPr>
          <p:cNvPr id="1026" name="Picture 2" descr="C:\Users\teaching\AppData\Local\Microsoft\Windows\INetCache\IE\MF1IKGBB\2017-04-27-15-58-57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105400"/>
            <a:ext cx="2286000" cy="152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443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What’s a good rule?</a:t>
            </a:r>
          </a:p>
          <a:p>
            <a:r>
              <a:rPr lang="en-US" dirty="0" smtClean="0"/>
              <a:t>Suppose you noticed that out of all the hundreds of customers in the first week</a:t>
            </a:r>
          </a:p>
          <a:p>
            <a:pPr lvl="1"/>
            <a:r>
              <a:rPr lang="en-US" dirty="0" smtClean="0"/>
              <a:t>95% of men ordered tea</a:t>
            </a:r>
          </a:p>
          <a:p>
            <a:pPr lvl="1"/>
            <a:r>
              <a:rPr lang="en-US" dirty="0" smtClean="0"/>
              <a:t>95% of women ordered coffee</a:t>
            </a:r>
            <a:endParaRPr lang="en-US" dirty="0"/>
          </a:p>
          <a:p>
            <a:r>
              <a:rPr lang="en-US" dirty="0" smtClean="0"/>
              <a:t>How ‘bout this rule:</a:t>
            </a:r>
          </a:p>
          <a:p>
            <a:pPr lvl="1"/>
            <a:r>
              <a:rPr lang="en-US" dirty="0" smtClean="0"/>
              <a:t>If customer is female, serve coffee. Otherwise serve tea.</a:t>
            </a:r>
            <a:endParaRPr lang="en-US" dirty="0"/>
          </a:p>
          <a:p>
            <a:r>
              <a:rPr lang="en-US" dirty="0" smtClean="0"/>
              <a:t>Success:</a:t>
            </a:r>
          </a:p>
          <a:p>
            <a:pPr lvl="1"/>
            <a:r>
              <a:rPr lang="en-US" dirty="0" smtClean="0"/>
              <a:t>On the sample: 95%</a:t>
            </a:r>
          </a:p>
          <a:p>
            <a:pPr lvl="1"/>
            <a:r>
              <a:rPr lang="en-US" dirty="0" smtClean="0"/>
              <a:t>On the world: ?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24400"/>
            <a:ext cx="26765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3375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Memorizer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Most important thing we’ll learn in this course:</a:t>
                </a:r>
              </a:p>
              <a:p>
                <a:pPr lvl="1"/>
                <a:r>
                  <a:rPr lang="en-US" dirty="0" smtClean="0"/>
                  <a:t>Given a random sample</a:t>
                </a:r>
              </a:p>
              <a:p>
                <a:pPr lvl="1"/>
                <a:r>
                  <a:rPr lang="en-US" dirty="0" smtClean="0"/>
                  <a:t>If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simple</a:t>
                </a:r>
                <a:r>
                  <a:rPr lang="en-US" dirty="0" smtClean="0"/>
                  <a:t> rule 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successful</a:t>
                </a:r>
                <a:r>
                  <a:rPr lang="en-US" dirty="0" smtClean="0"/>
                  <a:t> on the sample</a:t>
                </a:r>
              </a:p>
              <a:p>
                <a:pPr lvl="1"/>
                <a:r>
                  <a:rPr lang="en-US" dirty="0" smtClean="0"/>
                  <a:t>Then </a:t>
                </a:r>
                <a:r>
                  <a:rPr lang="en-US" dirty="0" err="1" smtClean="0"/>
                  <a:t>w.h.p</a:t>
                </a:r>
                <a:r>
                  <a:rPr lang="en-US" dirty="0" smtClean="0"/>
                  <a:t>. (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) the rule has similar success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) on the world.</a:t>
                </a:r>
              </a:p>
              <a:p>
                <a:endParaRPr lang="en-US" dirty="0" smtClean="0"/>
              </a:p>
              <a:p>
                <a:r>
                  <a:rPr lang="en-US" dirty="0" smtClean="0">
                    <a:solidFill>
                      <a:srgbClr val="00B050"/>
                    </a:solidFill>
                  </a:rPr>
                  <a:t>Random sample</a:t>
                </a:r>
                <a:r>
                  <a:rPr lang="en-US" dirty="0" smtClean="0"/>
                  <a:t>: random variables come from same distribution as entire world</a:t>
                </a:r>
              </a:p>
              <a:p>
                <a:r>
                  <a:rPr lang="en-US" dirty="0" smtClean="0">
                    <a:solidFill>
                      <a:srgbClr val="00B050"/>
                    </a:solidFill>
                  </a:rPr>
                  <a:t>Simple rule</a:t>
                </a:r>
                <a:r>
                  <a:rPr lang="en-US" dirty="0" smtClean="0"/>
                  <a:t>: Next lectures…</a:t>
                </a:r>
              </a:p>
              <a:p>
                <a:r>
                  <a:rPr lang="en-US" dirty="0" smtClean="0">
                    <a:solidFill>
                      <a:srgbClr val="00B050"/>
                    </a:solidFill>
                  </a:rPr>
                  <a:t>Statement</a:t>
                </a:r>
                <a:r>
                  <a:rPr lang="en-US" dirty="0" smtClean="0"/>
                  <a:t>: bias-variance.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8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Course requirements</a:t>
            </a:r>
          </a:p>
          <a:p>
            <a:pPr lvl="1"/>
            <a:r>
              <a:rPr lang="en-US" dirty="0"/>
              <a:t>4 or 5 </a:t>
            </a:r>
            <a:r>
              <a:rPr lang="en-US" dirty="0" err="1"/>
              <a:t>homeworks</a:t>
            </a:r>
            <a:r>
              <a:rPr lang="en-US" dirty="0"/>
              <a:t> (theory &amp; programming)</a:t>
            </a:r>
          </a:p>
          <a:p>
            <a:pPr lvl="1"/>
            <a:r>
              <a:rPr lang="en-US" dirty="0"/>
              <a:t>Final project</a:t>
            </a:r>
          </a:p>
          <a:p>
            <a:endParaRPr lang="en-US" dirty="0" smtClean="0"/>
          </a:p>
          <a:p>
            <a:r>
              <a:rPr lang="en-US" dirty="0" smtClean="0"/>
              <a:t>Rough outline </a:t>
            </a:r>
          </a:p>
          <a:p>
            <a:pPr lvl="1"/>
            <a:r>
              <a:rPr lang="en-US" dirty="0" smtClean="0"/>
              <a:t>⅓ math &amp; probability</a:t>
            </a:r>
          </a:p>
          <a:p>
            <a:pPr lvl="1"/>
            <a:r>
              <a:rPr lang="en-US" dirty="0" smtClean="0"/>
              <a:t>⅓ algorithms &amp; proofs</a:t>
            </a:r>
          </a:p>
          <a:p>
            <a:pPr lvl="1"/>
            <a:r>
              <a:rPr lang="en-US" dirty="0" smtClean="0"/>
              <a:t>⅓ heuristics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44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Memorizer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Most important thing we’ll learn in this course:</a:t>
                </a:r>
              </a:p>
              <a:p>
                <a:pPr lvl="1"/>
                <a:r>
                  <a:rPr lang="en-US" dirty="0" smtClean="0"/>
                  <a:t>Given a random sample</a:t>
                </a:r>
              </a:p>
              <a:p>
                <a:pPr lvl="1"/>
                <a:r>
                  <a:rPr lang="en-US" dirty="0" smtClean="0"/>
                  <a:t>If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simple</a:t>
                </a:r>
                <a:r>
                  <a:rPr lang="en-US" dirty="0" smtClean="0"/>
                  <a:t> rule 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successful</a:t>
                </a:r>
                <a:r>
                  <a:rPr lang="en-US" dirty="0" smtClean="0"/>
                  <a:t> on the sample</a:t>
                </a:r>
              </a:p>
              <a:p>
                <a:pPr lvl="1"/>
                <a:r>
                  <a:rPr lang="en-US" dirty="0" smtClean="0"/>
                  <a:t>Then </a:t>
                </a:r>
                <a:r>
                  <a:rPr lang="en-US" dirty="0" err="1" smtClean="0"/>
                  <a:t>w.h.p</a:t>
                </a:r>
                <a:r>
                  <a:rPr lang="en-US" dirty="0" smtClean="0"/>
                  <a:t>. (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) the rule has similar success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) on the world.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Can we prove this?</a:t>
                </a:r>
              </a:p>
              <a:p>
                <a:pPr lvl="1"/>
                <a:r>
                  <a:rPr lang="en-US" dirty="0" smtClean="0"/>
                  <a:t>Yes. With three classes worth of math and probability.</a:t>
                </a:r>
              </a:p>
              <a:p>
                <a:pPr lvl="1"/>
                <a:r>
                  <a:rPr lang="en-US" dirty="0" smtClean="0"/>
                  <a:t>Much time will be spent understanding what is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simple</a:t>
                </a:r>
                <a:r>
                  <a:rPr lang="en-US" dirty="0" smtClean="0"/>
                  <a:t> rule. How is simplicity measured?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2695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580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But what if I find a complex rules that explains the sample well?</a:t>
            </a:r>
          </a:p>
          <a:p>
            <a:pPr lvl="1"/>
            <a:r>
              <a:rPr lang="en-US" dirty="0" smtClean="0"/>
              <a:t>Like memorizing…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he-IL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Overfitting</a:t>
            </a:r>
          </a:p>
          <a:p>
            <a:pPr lvl="1"/>
            <a:r>
              <a:rPr lang="en-US" dirty="0" smtClean="0"/>
              <a:t>Learning the sample, not understanding the underlying rule behind the sample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528358" y="343988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105400" y="370708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50428" y="330332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73585" y="376052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05400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86102" y="305473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25985" y="4125686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69872" y="4342411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38552" y="4158343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009902" y="368432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17472" y="3853543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500158" y="267115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077200" y="293835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522228" y="253459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545385" y="299179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077200" y="357467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057902" y="2286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697785" y="3356956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41672" y="3573681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110352" y="3389613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981702" y="291559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489272" y="3084813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3604558" y="2895600"/>
            <a:ext cx="1436914" cy="18288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5955872" y="2471057"/>
            <a:ext cx="1949921" cy="1556657"/>
          </a:xfrm>
          <a:custGeom>
            <a:avLst/>
            <a:gdLst>
              <a:gd name="connsiteX0" fmla="*/ 0 w 1949921"/>
              <a:gd name="connsiteY0" fmla="*/ 0 h 1556657"/>
              <a:gd name="connsiteX1" fmla="*/ 598714 w 1949921"/>
              <a:gd name="connsiteY1" fmla="*/ 478972 h 1556657"/>
              <a:gd name="connsiteX2" fmla="*/ 1251857 w 1949921"/>
              <a:gd name="connsiteY2" fmla="*/ 261257 h 1556657"/>
              <a:gd name="connsiteX3" fmla="*/ 1480457 w 1949921"/>
              <a:gd name="connsiteY3" fmla="*/ 827314 h 1556657"/>
              <a:gd name="connsiteX4" fmla="*/ 1937657 w 1949921"/>
              <a:gd name="connsiteY4" fmla="*/ 653143 h 1556657"/>
              <a:gd name="connsiteX5" fmla="*/ 1828800 w 1949921"/>
              <a:gd name="connsiteY5" fmla="*/ 1556657 h 1556657"/>
              <a:gd name="connsiteX6" fmla="*/ 1828800 w 1949921"/>
              <a:gd name="connsiteY6" fmla="*/ 1556657 h 155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9921" h="1556657">
                <a:moveTo>
                  <a:pt x="0" y="0"/>
                </a:moveTo>
                <a:cubicBezTo>
                  <a:pt x="195035" y="217714"/>
                  <a:pt x="390071" y="435429"/>
                  <a:pt x="598714" y="478972"/>
                </a:cubicBezTo>
                <a:cubicBezTo>
                  <a:pt x="807357" y="522515"/>
                  <a:pt x="1104900" y="203200"/>
                  <a:pt x="1251857" y="261257"/>
                </a:cubicBezTo>
                <a:cubicBezTo>
                  <a:pt x="1398814" y="319314"/>
                  <a:pt x="1366157" y="762000"/>
                  <a:pt x="1480457" y="827314"/>
                </a:cubicBezTo>
                <a:cubicBezTo>
                  <a:pt x="1594757" y="892628"/>
                  <a:pt x="1879600" y="531586"/>
                  <a:pt x="1937657" y="653143"/>
                </a:cubicBezTo>
                <a:cubicBezTo>
                  <a:pt x="1995714" y="774700"/>
                  <a:pt x="1828800" y="1556657"/>
                  <a:pt x="1828800" y="1556657"/>
                </a:cubicBezTo>
                <a:lnTo>
                  <a:pt x="1828800" y="1556657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69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</a:p>
          <a:p>
            <a:r>
              <a:rPr lang="en-US" dirty="0" smtClean="0"/>
              <a:t>Multiclass</a:t>
            </a:r>
          </a:p>
          <a:p>
            <a:r>
              <a:rPr lang="en-US" dirty="0" smtClean="0"/>
              <a:t>Regression</a:t>
            </a:r>
          </a:p>
          <a:p>
            <a:r>
              <a:rPr lang="en-US" dirty="0" smtClean="0"/>
              <a:t>Ranking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Dimensionality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44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Classification </a:t>
            </a:r>
            <a:r>
              <a:rPr lang="en-US" dirty="0" smtClean="0"/>
              <a:t>– discrete values</a:t>
            </a:r>
          </a:p>
          <a:p>
            <a:r>
              <a:rPr lang="en-US" dirty="0" smtClean="0"/>
              <a:t>Multiclass</a:t>
            </a:r>
          </a:p>
          <a:p>
            <a:r>
              <a:rPr lang="en-US" dirty="0" smtClean="0"/>
              <a:t>Regression</a:t>
            </a:r>
          </a:p>
          <a:p>
            <a:r>
              <a:rPr lang="en-US" dirty="0" smtClean="0"/>
              <a:t>Ranking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172200" y="179277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848600" y="263097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66214" y="202137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11636" y="298426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391400" y="293577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81553" y="1752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69233" y="2478578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57603" y="2554778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33062" y="2478578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85462" y="2173778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17178" y="2249978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58000" y="2741815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0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Multiclass – ex: website topics</a:t>
            </a:r>
          </a:p>
          <a:p>
            <a:r>
              <a:rPr lang="en-US" dirty="0" smtClean="0"/>
              <a:t>Regression</a:t>
            </a:r>
          </a:p>
          <a:p>
            <a:r>
              <a:rPr lang="en-US" dirty="0" smtClean="0"/>
              <a:t>Ranking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172200" y="179277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848600" y="263097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66214" y="202137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11636" y="298426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391400" y="293577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81553" y="1752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69233" y="2478578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57603" y="2554778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33062" y="2478578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85462" y="2173778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17178" y="2249978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58000" y="2741815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467600" y="32766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010400" y="3581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988233" y="31242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21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</a:p>
          <a:p>
            <a:r>
              <a:rPr lang="en-US" dirty="0" smtClean="0"/>
              <a:t>Multiclass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Regression </a:t>
            </a:r>
            <a:r>
              <a:rPr lang="en-US" dirty="0" smtClean="0"/>
              <a:t>– continuous values: weight/height</a:t>
            </a:r>
          </a:p>
          <a:p>
            <a:r>
              <a:rPr lang="en-US" dirty="0" smtClean="0"/>
              <a:t>Ranking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Dimensionality reduction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319" y="3810000"/>
            <a:ext cx="4013881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380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</a:p>
          <a:p>
            <a:r>
              <a:rPr lang="en-US" dirty="0" smtClean="0"/>
              <a:t>Multiclass</a:t>
            </a:r>
          </a:p>
          <a:p>
            <a:r>
              <a:rPr lang="en-US" dirty="0" smtClean="0"/>
              <a:t>Regression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Ranking – Google search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Dimensionality reduction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81200"/>
            <a:ext cx="4049444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499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</a:p>
          <a:p>
            <a:r>
              <a:rPr lang="en-US" dirty="0" smtClean="0"/>
              <a:t>Multiclass</a:t>
            </a:r>
          </a:p>
          <a:p>
            <a:r>
              <a:rPr lang="en-US" dirty="0" smtClean="0"/>
              <a:t>Regression</a:t>
            </a:r>
          </a:p>
          <a:p>
            <a:r>
              <a:rPr lang="en-US" dirty="0" smtClean="0"/>
              <a:t>Ranking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Clustering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– unsupervised learning</a:t>
            </a:r>
          </a:p>
          <a:p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553200" y="24384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324600" y="2718659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05600" y="280436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00" y="295676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772400" y="3275215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837714" y="2717274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924800" y="303296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9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</a:p>
          <a:p>
            <a:r>
              <a:rPr lang="en-US" dirty="0" smtClean="0"/>
              <a:t>Multiclass</a:t>
            </a:r>
          </a:p>
          <a:p>
            <a:r>
              <a:rPr lang="en-US" dirty="0" smtClean="0"/>
              <a:t>Regression</a:t>
            </a:r>
          </a:p>
          <a:p>
            <a:r>
              <a:rPr lang="en-US" dirty="0" smtClean="0"/>
              <a:t>Ranking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Clustering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– unsupervised learning (ex: ads)</a:t>
            </a:r>
          </a:p>
          <a:p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553200" y="24384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324600" y="2718659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05600" y="280436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00" y="295676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772400" y="3275215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837714" y="2717274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924800" y="303296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72200" y="2224840"/>
            <a:ext cx="838200" cy="8993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67600" y="2605840"/>
            <a:ext cx="838200" cy="8993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76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</a:p>
          <a:p>
            <a:r>
              <a:rPr lang="en-US" dirty="0" smtClean="0"/>
              <a:t>Multiclass</a:t>
            </a:r>
          </a:p>
          <a:p>
            <a:r>
              <a:rPr lang="en-US" dirty="0" smtClean="0"/>
              <a:t>Regression</a:t>
            </a:r>
          </a:p>
          <a:p>
            <a:r>
              <a:rPr lang="en-US" dirty="0" smtClean="0"/>
              <a:t>Ranking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Dimensionality reduction - PCA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181600" y="1600200"/>
            <a:ext cx="3505200" cy="2743200"/>
            <a:chOff x="1676400" y="1600200"/>
            <a:chExt cx="6958322" cy="4953000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1728477" y="2903220"/>
              <a:ext cx="6906245" cy="2057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17" idx="0"/>
              <a:endCxn id="9" idx="4"/>
            </p:cNvCxnSpPr>
            <p:nvPr/>
          </p:nvCxnSpPr>
          <p:spPr>
            <a:xfrm flipH="1" flipV="1">
              <a:off x="4069080" y="4282440"/>
              <a:ext cx="472440" cy="135636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stCxn id="18" idx="0"/>
              <a:endCxn id="12" idx="4"/>
            </p:cNvCxnSpPr>
            <p:nvPr/>
          </p:nvCxnSpPr>
          <p:spPr>
            <a:xfrm flipH="1" flipV="1">
              <a:off x="5608320" y="3886200"/>
              <a:ext cx="457200" cy="121920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733800" y="1600200"/>
              <a:ext cx="0" cy="4953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676400" y="4572000"/>
              <a:ext cx="64008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4023360" y="419100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5471160" y="381000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5775960" y="373380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5562600" y="379476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4648200" y="403860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4175760" y="2590800"/>
              <a:ext cx="91440" cy="9144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5181600" y="2743200"/>
              <a:ext cx="91440" cy="9144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5715000" y="3429000"/>
              <a:ext cx="91440" cy="9144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4495800" y="5638800"/>
              <a:ext cx="91440" cy="9144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019800" y="5105400"/>
              <a:ext cx="91440" cy="9144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4" idx="4"/>
              <a:endCxn id="13" idx="0"/>
            </p:cNvCxnSpPr>
            <p:nvPr/>
          </p:nvCxnSpPr>
          <p:spPr>
            <a:xfrm>
              <a:off x="4221480" y="2682240"/>
              <a:ext cx="472440" cy="135636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5" idx="4"/>
              <a:endCxn id="10" idx="0"/>
            </p:cNvCxnSpPr>
            <p:nvPr/>
          </p:nvCxnSpPr>
          <p:spPr>
            <a:xfrm>
              <a:off x="5227320" y="2834640"/>
              <a:ext cx="289560" cy="97536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6" idx="4"/>
              <a:endCxn id="11" idx="0"/>
            </p:cNvCxnSpPr>
            <p:nvPr/>
          </p:nvCxnSpPr>
          <p:spPr>
            <a:xfrm>
              <a:off x="5760720" y="3520440"/>
              <a:ext cx="60960" cy="21336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73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Some parallel courses:</a:t>
            </a:r>
          </a:p>
          <a:p>
            <a:pPr lvl="1"/>
            <a:r>
              <a:rPr lang="en-US" dirty="0" err="1" smtClean="0"/>
              <a:t>Mehryar</a:t>
            </a:r>
            <a:r>
              <a:rPr lang="en-US" dirty="0" smtClean="0"/>
              <a:t> </a:t>
            </a:r>
            <a:r>
              <a:rPr lang="en-US" dirty="0" err="1" smtClean="0"/>
              <a:t>Mohri</a:t>
            </a:r>
            <a:r>
              <a:rPr lang="en-US" dirty="0" smtClean="0"/>
              <a:t> (NYU)</a:t>
            </a:r>
          </a:p>
          <a:p>
            <a:pPr lvl="1"/>
            <a:r>
              <a:rPr lang="en-US" dirty="0" err="1" smtClean="0"/>
              <a:t>Aryeh</a:t>
            </a:r>
            <a:r>
              <a:rPr lang="en-US" dirty="0" smtClean="0"/>
              <a:t> </a:t>
            </a:r>
            <a:r>
              <a:rPr lang="en-US" dirty="0" err="1" smtClean="0"/>
              <a:t>Kontorovich</a:t>
            </a:r>
            <a:r>
              <a:rPr lang="en-US" dirty="0" smtClean="0"/>
              <a:t> (BGU)</a:t>
            </a:r>
          </a:p>
          <a:p>
            <a:pPr lvl="1"/>
            <a:r>
              <a:rPr lang="en-US" dirty="0" err="1" smtClean="0"/>
              <a:t>Avrim</a:t>
            </a:r>
            <a:r>
              <a:rPr lang="en-US" dirty="0" smtClean="0"/>
              <a:t> Blum (CMU)</a:t>
            </a:r>
          </a:p>
          <a:p>
            <a:pPr lvl="1"/>
            <a:r>
              <a:rPr lang="en-US" dirty="0" smtClean="0"/>
              <a:t>See webpage</a:t>
            </a:r>
          </a:p>
          <a:p>
            <a:endParaRPr lang="en-US" dirty="0" smtClean="0"/>
          </a:p>
          <a:p>
            <a:r>
              <a:rPr lang="en-US" dirty="0" smtClean="0"/>
              <a:t>Suggested books – all free!</a:t>
            </a:r>
          </a:p>
          <a:p>
            <a:pPr lvl="1"/>
            <a:r>
              <a:rPr lang="en-US" dirty="0" smtClean="0"/>
              <a:t>Understanding Machine Learning. </a:t>
            </a:r>
          </a:p>
          <a:p>
            <a:pPr lvl="1"/>
            <a:r>
              <a:rPr lang="en-US" dirty="0" smtClean="0"/>
              <a:t>Foundations of Machine learning.</a:t>
            </a:r>
          </a:p>
          <a:p>
            <a:pPr lvl="1"/>
            <a:r>
              <a:rPr lang="en-US" dirty="0" smtClean="0"/>
              <a:t>Neural Networks and Deep Learning</a:t>
            </a:r>
          </a:p>
        </p:txBody>
      </p:sp>
    </p:spTree>
    <p:extLst>
      <p:ext uri="{BB962C8B-B14F-4D97-AF65-F5344CB8AC3E}">
        <p14:creationId xmlns:p14="http://schemas.microsoft.com/office/powerpoint/2010/main" val="964341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Probability distribution</a:t>
            </a:r>
            <a:r>
              <a:rPr lang="en-US" dirty="0" smtClean="0"/>
              <a:t>: Description of the probability of every possible event</a:t>
            </a:r>
          </a:p>
          <a:p>
            <a:pPr lvl="1"/>
            <a:r>
              <a:rPr lang="en-US" dirty="0" smtClean="0"/>
              <a:t>Coins		f(H,T) → {½,½}</a:t>
            </a:r>
          </a:p>
          <a:p>
            <a:pPr lvl="1"/>
            <a:r>
              <a:rPr lang="en-US" dirty="0" smtClean="0"/>
              <a:t>Dice		f(1,2,3,4,5,6) → {⅙,</a:t>
            </a:r>
            <a:r>
              <a:rPr lang="en-US" dirty="0"/>
              <a:t> ⅙</a:t>
            </a:r>
            <a:r>
              <a:rPr lang="en-US" dirty="0" smtClean="0"/>
              <a:t>,</a:t>
            </a:r>
            <a:r>
              <a:rPr lang="en-US" dirty="0"/>
              <a:t> ⅙</a:t>
            </a:r>
            <a:r>
              <a:rPr lang="en-US" dirty="0" smtClean="0"/>
              <a:t>,</a:t>
            </a:r>
            <a:r>
              <a:rPr lang="en-US" dirty="0"/>
              <a:t> ⅙</a:t>
            </a:r>
            <a:r>
              <a:rPr lang="en-US" dirty="0" smtClean="0"/>
              <a:t>,</a:t>
            </a:r>
            <a:r>
              <a:rPr lang="en-US" dirty="0"/>
              <a:t> ⅙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⅙}</a:t>
            </a:r>
          </a:p>
          <a:p>
            <a:pPr lvl="1"/>
            <a:r>
              <a:rPr lang="en-US" dirty="0" smtClean="0"/>
              <a:t>Height		Normal</a:t>
            </a:r>
            <a:endParaRPr lang="en-US" dirty="0"/>
          </a:p>
        </p:txBody>
      </p:sp>
      <p:pic>
        <p:nvPicPr>
          <p:cNvPr id="2050" name="Picture 2" descr="Normal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419600"/>
            <a:ext cx="5334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895600"/>
            <a:ext cx="1063625" cy="1065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7189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Given two random variable A,B (not necessarily from the same distribution)</a:t>
                </a:r>
              </a:p>
              <a:p>
                <a:pPr lvl="1"/>
                <a:r>
                  <a:rPr lang="en-US" dirty="0" smtClean="0"/>
                  <a:t>Conditional:	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[A|B] =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[A∩B] /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[B]</a:t>
                </a:r>
              </a:p>
              <a:p>
                <a:pPr lvl="1"/>
                <a:r>
                  <a:rPr lang="en-US" dirty="0" smtClean="0"/>
                  <a:t>Bayes’ rule:	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[A|B] =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[B|A]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[A] /</a:t>
                </a:r>
                <a:r>
                  <a:rPr lang="en-US" dirty="0"/>
                  <a:t>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[B]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Union bound:	</a:t>
                </a:r>
                <a:r>
                  <a:rPr lang="en-US" dirty="0"/>
                  <a:t> </a:t>
                </a:r>
                <a:r>
                  <a:rPr lang="en-US" dirty="0" err="1"/>
                  <a:t>Pr</a:t>
                </a:r>
                <a:r>
                  <a:rPr lang="en-US" dirty="0"/>
                  <a:t>[A∩B</a:t>
                </a:r>
                <a:r>
                  <a:rPr lang="en-US" dirty="0" smtClean="0"/>
                  <a:t>] ≤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[A] +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[B]</a:t>
                </a:r>
              </a:p>
              <a:p>
                <a:pPr lvl="1"/>
                <a:r>
                  <a:rPr lang="en-US" dirty="0" smtClean="0"/>
                  <a:t>Union bound: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[A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∪</m:t>
                    </m:r>
                  </m:oMath>
                </a14:m>
                <a:r>
                  <a:rPr lang="en-US" dirty="0" smtClean="0"/>
                  <a:t>B</a:t>
                </a:r>
                <a:r>
                  <a:rPr lang="en-US" dirty="0"/>
                  <a:t>] ≤ </a:t>
                </a:r>
                <a:r>
                  <a:rPr lang="en-US" dirty="0" err="1"/>
                  <a:t>Pr</a:t>
                </a:r>
                <a:r>
                  <a:rPr lang="en-US" dirty="0"/>
                  <a:t>[A] + </a:t>
                </a:r>
                <a:r>
                  <a:rPr lang="en-US" dirty="0" err="1"/>
                  <a:t>Pr</a:t>
                </a:r>
                <a:r>
                  <a:rPr lang="en-US" dirty="0"/>
                  <a:t>[B]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Independent: if	</a:t>
                </a:r>
                <a:r>
                  <a:rPr lang="en-US" dirty="0" err="1"/>
                  <a:t>Pr</a:t>
                </a:r>
                <a:r>
                  <a:rPr lang="en-US" dirty="0"/>
                  <a:t>[A∩B] </a:t>
                </a:r>
                <a:r>
                  <a:rPr lang="en-US" dirty="0" smtClean="0"/>
                  <a:t>= </a:t>
                </a:r>
                <a:r>
                  <a:rPr lang="en-US" dirty="0" err="1"/>
                  <a:t>Pr</a:t>
                </a:r>
                <a:r>
                  <a:rPr lang="en-US" dirty="0"/>
                  <a:t>[A] </a:t>
                </a:r>
                <a:r>
                  <a:rPr lang="en-US" dirty="0" smtClean="0"/>
                  <a:t>*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[B]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or	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[A|B] =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[A]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1676400" y="5867400"/>
            <a:ext cx="914400" cy="914400"/>
          </a:xfrm>
          <a:prstGeom prst="ellipse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0" y="5867400"/>
            <a:ext cx="914400" cy="914400"/>
          </a:xfrm>
          <a:prstGeom prst="ellipse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00600" y="5867400"/>
            <a:ext cx="914400" cy="914400"/>
          </a:xfrm>
          <a:prstGeom prst="ellipse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19800" y="5867400"/>
            <a:ext cx="914400" cy="914400"/>
          </a:xfrm>
          <a:prstGeom prst="ellipse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27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probability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387612"/>
              </p:ext>
            </p:extLst>
          </p:nvPr>
        </p:nvGraphicFramePr>
        <p:xfrm>
          <a:off x="1524000" y="139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Betty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95399" y="3581400"/>
                <a:ext cx="6934201" cy="923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Pr[</a:t>
                </a:r>
                <a:r>
                  <a:rPr lang="en-US" dirty="0" err="1" smtClean="0"/>
                  <a:t>M|White</a:t>
                </a:r>
                <a:r>
                  <a:rPr lang="en-US" dirty="0" smtClean="0"/>
                  <a:t>] = </a:t>
                </a:r>
                <a:r>
                  <a:rPr lang="en-US" dirty="0" err="1" smtClean="0"/>
                  <a:t>Pr</a:t>
                </a:r>
                <a:r>
                  <a:rPr lang="en-US" dirty="0"/>
                  <a:t>[M ∩ White] </a:t>
                </a:r>
                <a:r>
                  <a:rPr lang="en-US" dirty="0" smtClean="0"/>
                  <a:t>/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[White]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num>
                      <m:den>
                        <m:f>
                          <m:fPr>
                            <m:type m:val="lin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Pr</a:t>
                </a:r>
                <a:r>
                  <a:rPr lang="en-US" dirty="0" smtClean="0"/>
                  <a:t>[</a:t>
                </a:r>
                <a:r>
                  <a:rPr lang="en-US" dirty="0" err="1" smtClean="0"/>
                  <a:t>M|White</a:t>
                </a:r>
                <a:r>
                  <a:rPr lang="en-US" dirty="0" smtClean="0"/>
                  <a:t>] =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[White | M] *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[M] /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[White]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1∗</m:t>
                    </m:r>
                    <m:box>
                      <m:boxPr>
                        <m:ctrlPr>
                          <a:rPr lang="en-US" b="0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</m:den>
                        </m:f>
                      </m:e>
                    </m:box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399" y="3581400"/>
                <a:ext cx="6934201" cy="923714"/>
              </a:xfrm>
              <a:prstGeom prst="rect">
                <a:avLst/>
              </a:prstGeom>
              <a:blipFill rotWithShape="1">
                <a:blip r:embed="rId2"/>
                <a:stretch>
                  <a:fillRect l="-703" t="-32450" b="-39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056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Given two random variable A,B (not </a:t>
                </a:r>
                <a:r>
                  <a:rPr lang="en-US" dirty="0" err="1" smtClean="0"/>
                  <a:t>nec</a:t>
                </a:r>
                <a:r>
                  <a:rPr lang="en-US" dirty="0" smtClean="0"/>
                  <a:t>. from same dist.)</a:t>
                </a:r>
              </a:p>
              <a:p>
                <a:pPr lvl="1"/>
                <a:r>
                  <a:rPr lang="en-US" dirty="0" smtClean="0"/>
                  <a:t>Expectation:	E[A]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Pr</m:t>
                    </m:r>
                    <m:r>
                      <a:rPr lang="en-US" b="0" i="1" smtClean="0">
                        <a:latin typeface="Cambria Math"/>
                      </a:rPr>
                      <m:t>⁡[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2"/>
                <a:r>
                  <a:rPr lang="en-US" dirty="0"/>
                  <a:t>Dice: 1*⅙ + </a:t>
                </a:r>
                <a:r>
                  <a:rPr lang="en-US" dirty="0" smtClean="0"/>
                  <a:t>2*⅙ </a:t>
                </a:r>
                <a:r>
                  <a:rPr lang="en-US" dirty="0"/>
                  <a:t>+ </a:t>
                </a:r>
                <a:r>
                  <a:rPr lang="en-US" dirty="0" smtClean="0"/>
                  <a:t>3*⅙ </a:t>
                </a:r>
                <a:r>
                  <a:rPr lang="en-US" dirty="0"/>
                  <a:t>+ </a:t>
                </a:r>
                <a:r>
                  <a:rPr lang="en-US" dirty="0" smtClean="0"/>
                  <a:t>4*⅙ </a:t>
                </a:r>
                <a:r>
                  <a:rPr lang="en-US" dirty="0"/>
                  <a:t>+ </a:t>
                </a:r>
                <a:r>
                  <a:rPr lang="en-US" dirty="0" smtClean="0"/>
                  <a:t>5*⅙ </a:t>
                </a:r>
                <a:r>
                  <a:rPr lang="en-US" dirty="0"/>
                  <a:t>+ </a:t>
                </a:r>
                <a:r>
                  <a:rPr lang="en-US" dirty="0" smtClean="0"/>
                  <a:t>6*⅙ = 3½</a:t>
                </a:r>
              </a:p>
              <a:p>
                <a:pPr lvl="1"/>
                <a:r>
                  <a:rPr lang="en-US" dirty="0" smtClean="0"/>
                  <a:t>Linearity:		E[A+B] = E[A] + E[B]</a:t>
                </a:r>
                <a:endParaRPr lang="en-US" dirty="0"/>
              </a:p>
              <a:p>
                <a:pPr lvl="1"/>
                <a:r>
                  <a:rPr lang="en-US" dirty="0" smtClean="0"/>
                  <a:t>Scale:		E[</a:t>
                </a:r>
                <a:r>
                  <a:rPr lang="en-US" dirty="0" err="1"/>
                  <a:t>c</a:t>
                </a:r>
                <a:r>
                  <a:rPr lang="en-US" dirty="0" err="1" smtClean="0"/>
                  <a:t>A</a:t>
                </a:r>
                <a:r>
                  <a:rPr lang="en-US" dirty="0" smtClean="0"/>
                  <a:t>] = </a:t>
                </a:r>
                <a:r>
                  <a:rPr lang="en-US" dirty="0" err="1"/>
                  <a:t>c</a:t>
                </a:r>
                <a:r>
                  <a:rPr lang="en-US" dirty="0" err="1" smtClean="0"/>
                  <a:t>E</a:t>
                </a:r>
                <a:r>
                  <a:rPr lang="en-US" dirty="0" smtClean="0"/>
                  <a:t>[A]</a:t>
                </a:r>
              </a:p>
              <a:p>
                <a:pPr lvl="1"/>
                <a:r>
                  <a:rPr lang="en-US" dirty="0" smtClean="0"/>
                  <a:t>Independent:	if 	E[A</a:t>
                </a:r>
                <a:r>
                  <a:rPr lang="en-US" dirty="0"/>
                  <a:t>∩B</a:t>
                </a:r>
                <a:r>
                  <a:rPr lang="en-US" dirty="0" smtClean="0"/>
                  <a:t>] = E[A] E[B]</a:t>
                </a:r>
              </a:p>
              <a:p>
                <a:pPr lvl="1"/>
                <a:r>
                  <a:rPr lang="en-US" dirty="0" smtClean="0"/>
                  <a:t>Variance: 	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[A]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nary>
                    <m:r>
                      <a:rPr lang="en-US" b="0" i="0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E</m:t>
                    </m:r>
                    <m:r>
                      <a:rPr lang="en-US" i="1">
                        <a:latin typeface="Cambria Math"/>
                      </a:rPr>
                      <m:t>⁡[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])</m:t>
                    </m:r>
                    <m:r>
                      <m:rPr>
                        <m:nor/>
                      </m:rPr>
                      <a:rPr lang="en-US" baseline="30000" dirty="0"/>
                      <m:t>2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Linearity:		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[A+B] =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[A] +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[B]</a:t>
                </a:r>
              </a:p>
              <a:p>
                <a:pPr lvl="1"/>
                <a:r>
                  <a:rPr lang="en-US" dirty="0" smtClean="0"/>
                  <a:t>Scale:		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[</a:t>
                </a:r>
                <a:r>
                  <a:rPr lang="en-US" dirty="0" err="1" smtClean="0"/>
                  <a:t>aA</a:t>
                </a:r>
                <a:r>
                  <a:rPr lang="en-US" dirty="0" smtClean="0"/>
                  <a:t>] = a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[A] 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For every random variable X</a:t>
                </a:r>
              </a:p>
              <a:p>
                <a:pPr lvl="1"/>
                <a:r>
                  <a:rPr lang="en-US" dirty="0" smtClean="0"/>
                  <a:t>Markov: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[X ≥ </a:t>
                </a:r>
                <a:r>
                  <a:rPr lang="en-US" dirty="0" err="1" smtClean="0"/>
                  <a:t>tE</a:t>
                </a:r>
                <a:r>
                  <a:rPr lang="en-US" dirty="0" smtClean="0"/>
                  <a:t>[X]] ≤ 1/t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5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27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Draw conclusions from data</a:t>
            </a:r>
          </a:p>
          <a:p>
            <a:pPr lvl="1"/>
            <a:r>
              <a:rPr lang="en-US" dirty="0" smtClean="0"/>
              <a:t>Predict unknown properties</a:t>
            </a:r>
          </a:p>
          <a:p>
            <a:pPr lvl="1"/>
            <a:r>
              <a:rPr lang="en-US" dirty="0" smtClean="0"/>
              <a:t>Usually from a sample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example</a:t>
            </a:r>
          </a:p>
          <a:p>
            <a:pPr lvl="1"/>
            <a:r>
              <a:rPr lang="en-US" dirty="0" smtClean="0"/>
              <a:t>Given someone’s height, </a:t>
            </a:r>
          </a:p>
          <a:p>
            <a:pPr marL="457200" lvl="1" indent="0">
              <a:buNone/>
            </a:pPr>
            <a:r>
              <a:rPr lang="en-US" dirty="0" smtClean="0"/>
              <a:t>	can you guess the weight?</a:t>
            </a:r>
          </a:p>
          <a:p>
            <a:pPr lvl="1"/>
            <a:r>
              <a:rPr lang="en-US" dirty="0" smtClean="0"/>
              <a:t>Given someone’s temperature and heartrate</a:t>
            </a:r>
          </a:p>
          <a:p>
            <a:pPr marL="457200" lvl="1" indent="0">
              <a:buNone/>
            </a:pPr>
            <a:r>
              <a:rPr lang="en-US" dirty="0" smtClean="0"/>
              <a:t>	can you guess the gender?</a:t>
            </a:r>
          </a:p>
          <a:p>
            <a:endParaRPr lang="en-US" dirty="0" smtClean="0"/>
          </a:p>
          <a:p>
            <a:r>
              <a:rPr lang="en-US" dirty="0" smtClean="0"/>
              <a:t>Let’s look at some UCI datasets…</a:t>
            </a:r>
          </a:p>
        </p:txBody>
      </p:sp>
      <p:pic>
        <p:nvPicPr>
          <p:cNvPr id="1026" name="Picture 2" descr="Should You Bulk or Cut? (Skinny-Fat Must Read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619250"/>
            <a:ext cx="16764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84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weight vs. height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Temperature &amp; heartrate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19200"/>
            <a:ext cx="4419600" cy="268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462" y="4038600"/>
            <a:ext cx="4407738" cy="269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3962400" y="1295400"/>
            <a:ext cx="5105400" cy="14478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59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More examples:</a:t>
            </a:r>
          </a:p>
          <a:p>
            <a:r>
              <a:rPr lang="en-US" dirty="0" smtClean="0"/>
              <a:t>Spam detection</a:t>
            </a:r>
          </a:p>
          <a:p>
            <a:pPr lvl="1"/>
            <a:r>
              <a:rPr lang="en-US" dirty="0" smtClean="0"/>
              <a:t>Mail server has </a:t>
            </a:r>
            <a:r>
              <a:rPr lang="en-US" dirty="0" smtClean="0">
                <a:solidFill>
                  <a:srgbClr val="FF0000"/>
                </a:solidFill>
              </a:rPr>
              <a:t>datasets</a:t>
            </a:r>
            <a:r>
              <a:rPr lang="en-US" dirty="0" smtClean="0"/>
              <a:t> of millions of items that users labelled as spam</a:t>
            </a:r>
          </a:p>
          <a:p>
            <a:pPr lvl="1"/>
            <a:r>
              <a:rPr lang="en-US" dirty="0" smtClean="0"/>
              <a:t>Can it </a:t>
            </a:r>
            <a:r>
              <a:rPr lang="en-US" dirty="0" smtClean="0">
                <a:solidFill>
                  <a:srgbClr val="FF0000"/>
                </a:solidFill>
              </a:rPr>
              <a:t>extrapolate</a:t>
            </a:r>
            <a:r>
              <a:rPr lang="en-US" dirty="0" smtClean="0"/>
              <a:t> to new email?</a:t>
            </a:r>
          </a:p>
          <a:p>
            <a:pPr lvl="1"/>
            <a:endParaRPr lang="en-US" dirty="0"/>
          </a:p>
          <a:p>
            <a:r>
              <a:rPr lang="en-US" dirty="0" smtClean="0"/>
              <a:t>Face or image recognition</a:t>
            </a:r>
          </a:p>
          <a:p>
            <a:pPr lvl="1"/>
            <a:r>
              <a:rPr lang="en-US" dirty="0" smtClean="0"/>
              <a:t>Google has massive </a:t>
            </a:r>
            <a:r>
              <a:rPr lang="en-US" dirty="0" smtClean="0">
                <a:solidFill>
                  <a:srgbClr val="FF0000"/>
                </a:solidFill>
              </a:rPr>
              <a:t>datasets</a:t>
            </a:r>
          </a:p>
          <a:p>
            <a:pPr lvl="1"/>
            <a:r>
              <a:rPr lang="en-US" dirty="0" smtClean="0"/>
              <a:t>Can you </a:t>
            </a:r>
            <a:r>
              <a:rPr lang="en-US" dirty="0" smtClean="0">
                <a:solidFill>
                  <a:srgbClr val="FF0000"/>
                </a:solidFill>
              </a:rPr>
              <a:t>extrapolate</a:t>
            </a:r>
            <a:r>
              <a:rPr lang="en-US" dirty="0" smtClean="0"/>
              <a:t> to life?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AutoShape 2" descr="Valeo (France) and MobilEye (Israel) sign a unique technology cooperation  agreement - Israël Science Info"/>
          <p:cNvSpPr>
            <a:spLocks noChangeAspect="1" noChangeArrowheads="1"/>
          </p:cNvSpPr>
          <p:nvPr/>
        </p:nvSpPr>
        <p:spPr bwMode="auto">
          <a:xfrm>
            <a:off x="155575" y="-769938"/>
            <a:ext cx="284797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Valeo (France) and MobilEye (Israel) sign a unique technology cooperation  agreement - Israël Science Info"/>
          <p:cNvSpPr>
            <a:spLocks noChangeAspect="1" noChangeArrowheads="1"/>
          </p:cNvSpPr>
          <p:nvPr/>
        </p:nvSpPr>
        <p:spPr bwMode="auto">
          <a:xfrm>
            <a:off x="307975" y="-617538"/>
            <a:ext cx="284797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495800"/>
            <a:ext cx="3505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333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examples: Automatic EKG reading</a:t>
            </a:r>
          </a:p>
          <a:p>
            <a:r>
              <a:rPr lang="en-US" dirty="0" smtClean="0"/>
              <a:t>Consult experts to build model?</a:t>
            </a:r>
          </a:p>
          <a:p>
            <a:pPr lvl="1"/>
            <a:r>
              <a:rPr lang="en-US" dirty="0" smtClean="0"/>
              <a:t>Are there experts?</a:t>
            </a:r>
          </a:p>
          <a:p>
            <a:pPr lvl="1"/>
            <a:r>
              <a:rPr lang="en-US" dirty="0" smtClean="0"/>
              <a:t>If there are, do they know the rules?</a:t>
            </a:r>
          </a:p>
          <a:p>
            <a:pPr lvl="1"/>
            <a:r>
              <a:rPr lang="en-US" dirty="0" smtClean="0"/>
              <a:t>Not robust.</a:t>
            </a:r>
            <a:endParaRPr lang="en-US" dirty="0"/>
          </a:p>
          <a:p>
            <a:r>
              <a:rPr lang="en-US" dirty="0" smtClean="0"/>
              <a:t>Goal: Have computer learn it </a:t>
            </a:r>
            <a:r>
              <a:rPr lang="en-US" dirty="0" smtClean="0">
                <a:solidFill>
                  <a:srgbClr val="FF0000"/>
                </a:solidFill>
              </a:rPr>
              <a:t>automatically</a:t>
            </a:r>
            <a:r>
              <a:rPr lang="en-US" dirty="0" smtClean="0"/>
              <a:t>, without any help</a:t>
            </a:r>
          </a:p>
        </p:txBody>
      </p:sp>
      <p:sp>
        <p:nvSpPr>
          <p:cNvPr id="4" name="AutoShape 2" descr="Valeo (France) and MobilEye (Israel) sign a unique technology cooperation  agreement - Israël Science Info"/>
          <p:cNvSpPr>
            <a:spLocks noChangeAspect="1" noChangeArrowheads="1"/>
          </p:cNvSpPr>
          <p:nvPr/>
        </p:nvSpPr>
        <p:spPr bwMode="auto">
          <a:xfrm>
            <a:off x="155575" y="-769938"/>
            <a:ext cx="284797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Valeo (France) and MobilEye (Israel) sign a unique technology cooperation  agreement - Israël Science Info"/>
          <p:cNvSpPr>
            <a:spLocks noChangeAspect="1" noChangeArrowheads="1"/>
          </p:cNvSpPr>
          <p:nvPr/>
        </p:nvSpPr>
        <p:spPr bwMode="auto">
          <a:xfrm>
            <a:off x="307975" y="-617538"/>
            <a:ext cx="284797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4" y="4972050"/>
            <a:ext cx="475297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038" y="2209800"/>
            <a:ext cx="145116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54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example: Netflix Prize</a:t>
            </a:r>
          </a:p>
          <a:p>
            <a:pPr lvl="1"/>
            <a:r>
              <a:rPr lang="en-US" dirty="0" smtClean="0"/>
              <a:t>https://en.wikipedia.org/wiki/Netflix_Prize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62990"/>
            <a:ext cx="2971800" cy="210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2.7m people still get Netflix by mail thanks to bad broadband and a great  movie selection"/>
          <p:cNvSpPr>
            <a:spLocks noChangeAspect="1" noChangeArrowheads="1"/>
          </p:cNvSpPr>
          <p:nvPr/>
        </p:nvSpPr>
        <p:spPr bwMode="auto">
          <a:xfrm>
            <a:off x="155575" y="-898525"/>
            <a:ext cx="24384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135374"/>
            <a:ext cx="2646840" cy="2036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91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Netflix Prize: An example of recommender systems</a:t>
            </a:r>
          </a:p>
          <a:p>
            <a:r>
              <a:rPr lang="en-US" dirty="0" smtClean="0"/>
              <a:t>Key technique: Principal Component Analysis (PCA)</a:t>
            </a:r>
            <a:endParaRPr lang="en-US" dirty="0"/>
          </a:p>
        </p:txBody>
      </p:sp>
      <p:sp>
        <p:nvSpPr>
          <p:cNvPr id="4" name="AutoShape 4" descr="2.7m people still get Netflix by mail thanks to bad broadband and a great  movie selection"/>
          <p:cNvSpPr>
            <a:spLocks noChangeAspect="1" noChangeArrowheads="1"/>
          </p:cNvSpPr>
          <p:nvPr/>
        </p:nvSpPr>
        <p:spPr bwMode="auto">
          <a:xfrm>
            <a:off x="155575" y="-898525"/>
            <a:ext cx="24384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AI Hub - Recommender System with Matrix Factorization"/>
          <p:cNvSpPr>
            <a:spLocks noChangeAspect="1" noChangeArrowheads="1"/>
          </p:cNvSpPr>
          <p:nvPr/>
        </p:nvSpPr>
        <p:spPr bwMode="auto">
          <a:xfrm>
            <a:off x="155575" y="-769938"/>
            <a:ext cx="28575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429000"/>
            <a:ext cx="5791200" cy="3243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055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1149</Words>
  <Application>Microsoft Office PowerPoint</Application>
  <PresentationFormat>On-screen Show (4:3)</PresentationFormat>
  <Paragraphs>280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Introduction to Machine Learning course</vt:lpstr>
      <vt:lpstr>Course outline</vt:lpstr>
      <vt:lpstr>Course outline</vt:lpstr>
      <vt:lpstr>What is machine learning?</vt:lpstr>
      <vt:lpstr>What is machine learning?</vt:lpstr>
      <vt:lpstr>What is machine learning?</vt:lpstr>
      <vt:lpstr>What is machine learning?</vt:lpstr>
      <vt:lpstr>What is machine learning?</vt:lpstr>
      <vt:lpstr>What is machine learning?</vt:lpstr>
      <vt:lpstr>Coin bias</vt:lpstr>
      <vt:lpstr>Hoeffding’s inequality</vt:lpstr>
      <vt:lpstr>Coin bias</vt:lpstr>
      <vt:lpstr>Coin bias</vt:lpstr>
      <vt:lpstr>Coin bias</vt:lpstr>
      <vt:lpstr>Memorizer</vt:lpstr>
      <vt:lpstr>Memorizer</vt:lpstr>
      <vt:lpstr>Memorizer</vt:lpstr>
      <vt:lpstr>Memorizer</vt:lpstr>
      <vt:lpstr>Memorizer</vt:lpstr>
      <vt:lpstr>Memorizer</vt:lpstr>
      <vt:lpstr>Overfitting</vt:lpstr>
      <vt:lpstr>Learning goals</vt:lpstr>
      <vt:lpstr>Learning goals</vt:lpstr>
      <vt:lpstr>Learning goals</vt:lpstr>
      <vt:lpstr>Learning goals</vt:lpstr>
      <vt:lpstr>Learning goals</vt:lpstr>
      <vt:lpstr>Learning goals</vt:lpstr>
      <vt:lpstr>Learning goals</vt:lpstr>
      <vt:lpstr>Learning goals</vt:lpstr>
      <vt:lpstr>Review of probability</vt:lpstr>
      <vt:lpstr>Review of probability</vt:lpstr>
      <vt:lpstr>Review of probability</vt:lpstr>
      <vt:lpstr>Review of probability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course</dc:title>
  <dc:creator>teaching</dc:creator>
  <cp:lastModifiedBy>teaching</cp:lastModifiedBy>
  <cp:revision>54</cp:revision>
  <dcterms:created xsi:type="dcterms:W3CDTF">2020-10-13T16:50:34Z</dcterms:created>
  <dcterms:modified xsi:type="dcterms:W3CDTF">2021-10-15T07:24:19Z</dcterms:modified>
</cp:coreProperties>
</file>