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  <p:sldId id="281" r:id="rId4"/>
    <p:sldId id="260" r:id="rId5"/>
    <p:sldId id="258" r:id="rId6"/>
    <p:sldId id="259" r:id="rId7"/>
    <p:sldId id="280" r:id="rId8"/>
    <p:sldId id="278" r:id="rId9"/>
    <p:sldId id="261" r:id="rId10"/>
    <p:sldId id="262" r:id="rId11"/>
    <p:sldId id="270" r:id="rId12"/>
    <p:sldId id="263" r:id="rId13"/>
    <p:sldId id="271" r:id="rId14"/>
    <p:sldId id="272" r:id="rId15"/>
    <p:sldId id="273" r:id="rId16"/>
    <p:sldId id="264" r:id="rId17"/>
    <p:sldId id="265" r:id="rId18"/>
    <p:sldId id="282" r:id="rId19"/>
    <p:sldId id="284" r:id="rId20"/>
    <p:sldId id="283" r:id="rId21"/>
    <p:sldId id="269" r:id="rId22"/>
    <p:sldId id="285" r:id="rId23"/>
    <p:sldId id="266" r:id="rId24"/>
    <p:sldId id="267" r:id="rId25"/>
    <p:sldId id="268" r:id="rId26"/>
    <p:sldId id="274" r:id="rId27"/>
    <p:sldId id="294" r:id="rId28"/>
    <p:sldId id="286" r:id="rId29"/>
    <p:sldId id="287" r:id="rId30"/>
    <p:sldId id="288" r:id="rId31"/>
    <p:sldId id="289" r:id="rId32"/>
    <p:sldId id="293" r:id="rId33"/>
    <p:sldId id="291" r:id="rId34"/>
    <p:sldId id="292" r:id="rId35"/>
    <p:sldId id="290" r:id="rId36"/>
    <p:sldId id="275" r:id="rId37"/>
    <p:sldId id="276" r:id="rId38"/>
    <p:sldId id="27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65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4C46-23B1-4E14-BB4B-4377C018476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4B6-26ED-4AC9-9898-E8ABF68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6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4C46-23B1-4E14-BB4B-4377C018476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4B6-26ED-4AC9-9898-E8ABF68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4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4C46-23B1-4E14-BB4B-4377C018476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4B6-26ED-4AC9-9898-E8ABF68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5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4C46-23B1-4E14-BB4B-4377C018476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4B6-26ED-4AC9-9898-E8ABF68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5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4C46-23B1-4E14-BB4B-4377C018476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4B6-26ED-4AC9-9898-E8ABF68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9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4C46-23B1-4E14-BB4B-4377C018476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4B6-26ED-4AC9-9898-E8ABF68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3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4C46-23B1-4E14-BB4B-4377C018476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4B6-26ED-4AC9-9898-E8ABF68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2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4C46-23B1-4E14-BB4B-4377C018476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4B6-26ED-4AC9-9898-E8ABF68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4C46-23B1-4E14-BB4B-4377C018476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4B6-26ED-4AC9-9898-E8ABF68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9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4C46-23B1-4E14-BB4B-4377C018476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4B6-26ED-4AC9-9898-E8ABF68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4C46-23B1-4E14-BB4B-4377C018476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4B6-26ED-4AC9-9898-E8ABF68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64C46-23B1-4E14-BB4B-4377C018476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914B6-26ED-4AC9-9898-E8ABF68F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Lee-Ad Gottlieb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k-center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K-center is NP-hard to solve </a:t>
            </a:r>
            <a:r>
              <a:rPr lang="en-US" dirty="0" smtClean="0">
                <a:solidFill>
                  <a:srgbClr val="FF0000"/>
                </a:solidFill>
              </a:rPr>
              <a:t>exactly</a:t>
            </a:r>
          </a:p>
          <a:p>
            <a:r>
              <a:rPr lang="en-US" dirty="0" smtClean="0"/>
              <a:t>Two possible polynomial-time </a:t>
            </a:r>
            <a:r>
              <a:rPr lang="en-US" dirty="0" smtClean="0">
                <a:solidFill>
                  <a:srgbClr val="FF0000"/>
                </a:solidFill>
              </a:rPr>
              <a:t>approximation</a:t>
            </a:r>
            <a:r>
              <a:rPr lang="en-US" dirty="0" smtClean="0"/>
              <a:t> algorithms for the discrete case:</a:t>
            </a:r>
          </a:p>
          <a:p>
            <a:pPr lvl="1"/>
            <a:r>
              <a:rPr lang="en-US" dirty="0" smtClean="0"/>
              <a:t>1. Optimal radius, but k(ln n) centers</a:t>
            </a:r>
          </a:p>
          <a:p>
            <a:pPr lvl="2"/>
            <a:r>
              <a:rPr lang="en-US" dirty="0" smtClean="0"/>
              <a:t>NP-hard to get less than k(ln n) centers</a:t>
            </a:r>
          </a:p>
          <a:p>
            <a:pPr lvl="1"/>
            <a:r>
              <a:rPr lang="en-US" dirty="0" smtClean="0"/>
              <a:t>2. k centers, but larger radius</a:t>
            </a:r>
          </a:p>
          <a:p>
            <a:pPr lvl="2"/>
            <a:r>
              <a:rPr lang="en-US" dirty="0" smtClean="0"/>
              <a:t>NP-hard to do better than twice the radius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24600" y="5791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19800" y="609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94174" y="607943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05800" y="5837583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62122" y="556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534400" y="59071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10600" y="560898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666922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839200" y="56785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9400" y="629478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85722" y="6019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0" y="63643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49817" y="590053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61887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6003234" y="5410200"/>
            <a:ext cx="1464366" cy="1371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7666383" y="5257800"/>
            <a:ext cx="1401417" cy="12987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7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k-center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approximation algorithm:</a:t>
            </a:r>
          </a:p>
          <a:p>
            <a:pPr lvl="1"/>
            <a:r>
              <a:rPr lang="en-US" dirty="0" smtClean="0"/>
              <a:t>Optimal radius, but </a:t>
            </a:r>
            <a:r>
              <a:rPr lang="en-US" dirty="0"/>
              <a:t>(k ln </a:t>
            </a:r>
            <a:r>
              <a:rPr lang="en-US" dirty="0" smtClean="0"/>
              <a:t>n) centers</a:t>
            </a:r>
          </a:p>
          <a:p>
            <a:r>
              <a:rPr lang="en-US" dirty="0" smtClean="0"/>
              <a:t>Greedy algorithm:</a:t>
            </a:r>
          </a:p>
          <a:p>
            <a:pPr lvl="1"/>
            <a:r>
              <a:rPr lang="en-US" dirty="0" smtClean="0"/>
              <a:t>Assume optimal radius r is known (n</a:t>
            </a:r>
            <a:r>
              <a:rPr lang="en-US" baseline="30000" dirty="0" smtClean="0"/>
              <a:t>2</a:t>
            </a:r>
            <a:r>
              <a:rPr lang="en-US" dirty="0" smtClean="0"/>
              <a:t> guesses)</a:t>
            </a:r>
            <a:endParaRPr lang="en-US" dirty="0"/>
          </a:p>
          <a:p>
            <a:pPr lvl="1"/>
            <a:r>
              <a:rPr lang="en-US" dirty="0" smtClean="0"/>
              <a:t>Take center which covers most points</a:t>
            </a:r>
          </a:p>
          <a:p>
            <a:pPr lvl="1"/>
            <a:r>
              <a:rPr lang="en-US" dirty="0" smtClean="0"/>
              <a:t>Remove covers points and repeat</a:t>
            </a:r>
          </a:p>
        </p:txBody>
      </p:sp>
      <p:sp>
        <p:nvSpPr>
          <p:cNvPr id="20" name="Oval 19"/>
          <p:cNvSpPr/>
          <p:nvPr/>
        </p:nvSpPr>
        <p:spPr>
          <a:xfrm>
            <a:off x="2819400" y="54466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14600" y="57514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88974" y="57348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00600" y="54930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56922" y="52180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29200" y="556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05400" y="52644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61722" y="49894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340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59502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80522" y="56752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52800" y="601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44617" y="55559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10000" y="58442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9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k-center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approximation algorithm:</a:t>
            </a:r>
          </a:p>
          <a:p>
            <a:pPr lvl="1"/>
            <a:r>
              <a:rPr lang="en-US" dirty="0" smtClean="0"/>
              <a:t>Optimal radius, but </a:t>
            </a:r>
            <a:r>
              <a:rPr lang="en-US" dirty="0"/>
              <a:t>(k ln </a:t>
            </a:r>
            <a:r>
              <a:rPr lang="en-US" dirty="0" smtClean="0"/>
              <a:t>n) centers</a:t>
            </a:r>
          </a:p>
          <a:p>
            <a:r>
              <a:rPr lang="en-US" dirty="0" smtClean="0"/>
              <a:t>Greedy algorithm:</a:t>
            </a:r>
          </a:p>
          <a:p>
            <a:pPr lvl="1"/>
            <a:r>
              <a:rPr lang="en-US" dirty="0" smtClean="0"/>
              <a:t>Assume optimal radius r is known (n</a:t>
            </a:r>
            <a:r>
              <a:rPr lang="en-US" baseline="30000" dirty="0" smtClean="0"/>
              <a:t>2</a:t>
            </a:r>
            <a:r>
              <a:rPr lang="en-US" dirty="0" smtClean="0"/>
              <a:t> guesses)</a:t>
            </a:r>
            <a:endParaRPr lang="en-US" dirty="0"/>
          </a:p>
          <a:p>
            <a:pPr lvl="1"/>
            <a:r>
              <a:rPr lang="en-US" dirty="0" smtClean="0"/>
              <a:t>Take center which covers most points</a:t>
            </a:r>
          </a:p>
          <a:p>
            <a:pPr lvl="1"/>
            <a:r>
              <a:rPr lang="en-US" dirty="0" smtClean="0"/>
              <a:t>Remove covers points and repeat</a:t>
            </a:r>
          </a:p>
        </p:txBody>
      </p:sp>
      <p:sp>
        <p:nvSpPr>
          <p:cNvPr id="20" name="Oval 19"/>
          <p:cNvSpPr/>
          <p:nvPr/>
        </p:nvSpPr>
        <p:spPr>
          <a:xfrm>
            <a:off x="2819400" y="5446643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14600" y="5751443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88974" y="5734878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00600" y="54930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56922" y="52180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29200" y="556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05400" y="52644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61722" y="49894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340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5950226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80522" y="5675243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52800" y="6019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44617" y="55559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10000" y="5844208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2514600" y="5105400"/>
            <a:ext cx="1464366" cy="1371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4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k-center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approximation algorithm:</a:t>
            </a:r>
          </a:p>
          <a:p>
            <a:pPr lvl="1"/>
            <a:r>
              <a:rPr lang="en-US" dirty="0" smtClean="0"/>
              <a:t>Optimal radius, but (k ln n) centers</a:t>
            </a:r>
          </a:p>
          <a:p>
            <a:r>
              <a:rPr lang="en-US" dirty="0" smtClean="0"/>
              <a:t>Greedy algorithm:</a:t>
            </a:r>
          </a:p>
          <a:p>
            <a:pPr lvl="1"/>
            <a:r>
              <a:rPr lang="en-US" dirty="0" smtClean="0"/>
              <a:t>Assume optimal radius r is known (n</a:t>
            </a:r>
            <a:r>
              <a:rPr lang="en-US" baseline="30000" dirty="0" smtClean="0"/>
              <a:t>2</a:t>
            </a:r>
            <a:r>
              <a:rPr lang="en-US" dirty="0" smtClean="0"/>
              <a:t> guesses)</a:t>
            </a:r>
            <a:endParaRPr lang="en-US" dirty="0"/>
          </a:p>
          <a:p>
            <a:pPr lvl="1"/>
            <a:r>
              <a:rPr lang="en-US" dirty="0" smtClean="0"/>
              <a:t>Take center which covers most points</a:t>
            </a:r>
          </a:p>
          <a:p>
            <a:pPr lvl="1"/>
            <a:r>
              <a:rPr lang="en-US" dirty="0" smtClean="0"/>
              <a:t>Remove covers points and repeat</a:t>
            </a:r>
          </a:p>
        </p:txBody>
      </p:sp>
      <p:sp>
        <p:nvSpPr>
          <p:cNvPr id="20" name="Oval 19"/>
          <p:cNvSpPr/>
          <p:nvPr/>
        </p:nvSpPr>
        <p:spPr>
          <a:xfrm>
            <a:off x="2819400" y="5446643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14600" y="5751443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88974" y="5734878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00600" y="5493026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56922" y="5218043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29200" y="55626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05400" y="5264426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61722" y="4989443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34000" y="53340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5950226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80522" y="5675243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52800" y="6019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44617" y="5555975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10000" y="5844208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2514600" y="5105400"/>
            <a:ext cx="1464366" cy="1371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4174434" y="4876800"/>
            <a:ext cx="1464366" cy="1371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8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k-center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not necessarily optimal</a:t>
            </a:r>
          </a:p>
          <a:p>
            <a:pPr lvl="1"/>
            <a:r>
              <a:rPr lang="en-US" dirty="0" smtClean="0"/>
              <a:t>Greedy:</a:t>
            </a:r>
          </a:p>
        </p:txBody>
      </p:sp>
      <p:sp>
        <p:nvSpPr>
          <p:cNvPr id="37" name="Oval 36"/>
          <p:cNvSpPr/>
          <p:nvPr/>
        </p:nvSpPr>
        <p:spPr>
          <a:xfrm>
            <a:off x="1600200" y="36642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56522" y="33892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828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905000" y="34356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961322" y="31606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336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74643" y="35217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8194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>
            <a:off x="5403574" y="2835965"/>
            <a:ext cx="1464366" cy="1371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/>
          </p:cNvSpPr>
          <p:nvPr/>
        </p:nvSpPr>
        <p:spPr>
          <a:xfrm>
            <a:off x="96077" y="4790661"/>
            <a:ext cx="1464366" cy="1371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54757" y="3664226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811079" y="3389243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983357" y="3733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059557" y="3435626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15879" y="3160643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288157" y="3505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029200" y="35217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973957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Oval 58"/>
          <p:cNvSpPr>
            <a:spLocks/>
          </p:cNvSpPr>
          <p:nvPr/>
        </p:nvSpPr>
        <p:spPr>
          <a:xfrm>
            <a:off x="1096617" y="4724400"/>
            <a:ext cx="1464366" cy="1371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447800" y="5552661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504122" y="5277678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676400" y="5622235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752600" y="5324061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808922" y="5049078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81200" y="5393635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22243" y="5410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667000" y="539363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Oval 67"/>
          <p:cNvSpPr>
            <a:spLocks/>
          </p:cNvSpPr>
          <p:nvPr/>
        </p:nvSpPr>
        <p:spPr>
          <a:xfrm>
            <a:off x="4800600" y="4876800"/>
            <a:ext cx="1464366" cy="1371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>
            <a:spLocks/>
          </p:cNvSpPr>
          <p:nvPr/>
        </p:nvSpPr>
        <p:spPr>
          <a:xfrm>
            <a:off x="5801140" y="4810539"/>
            <a:ext cx="1464366" cy="1371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152323" y="5638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208645" y="5363817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380923" y="5708374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457123" y="5410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513445" y="5135217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685723" y="5479774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426766" y="5496339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371523" y="547977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8" name="Oval 77"/>
          <p:cNvSpPr>
            <a:spLocks/>
          </p:cNvSpPr>
          <p:nvPr/>
        </p:nvSpPr>
        <p:spPr>
          <a:xfrm>
            <a:off x="6705600" y="4800600"/>
            <a:ext cx="1464366" cy="1371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3048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343400" y="3124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28600" y="4355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343400" y="43550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12954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486400" y="3505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867400" y="5486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143000" y="5410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4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k-center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not necessarily optimal</a:t>
            </a:r>
          </a:p>
          <a:p>
            <a:pPr lvl="1"/>
            <a:r>
              <a:rPr lang="en-US" dirty="0" smtClean="0"/>
              <a:t>Optimal:</a:t>
            </a:r>
          </a:p>
        </p:txBody>
      </p:sp>
      <p:sp>
        <p:nvSpPr>
          <p:cNvPr id="37" name="Oval 36"/>
          <p:cNvSpPr/>
          <p:nvPr/>
        </p:nvSpPr>
        <p:spPr>
          <a:xfrm>
            <a:off x="4581940" y="3664226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38262" y="3389243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810540" y="3733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886740" y="3435626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43062" y="3160643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115340" y="3505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56383" y="3521765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01140" y="3505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Oval 49"/>
          <p:cNvSpPr>
            <a:spLocks/>
          </p:cNvSpPr>
          <p:nvPr/>
        </p:nvSpPr>
        <p:spPr>
          <a:xfrm>
            <a:off x="3200400" y="2912165"/>
            <a:ext cx="1464366" cy="1371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>
            <a:spLocks/>
          </p:cNvSpPr>
          <p:nvPr/>
        </p:nvSpPr>
        <p:spPr>
          <a:xfrm>
            <a:off x="4482548" y="2948608"/>
            <a:ext cx="1464366" cy="1371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277140" y="3505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5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k-center approximation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Standard greedy analysis: </a:t>
                </a:r>
              </a:p>
              <a:p>
                <a:pPr lvl="1"/>
                <a:r>
                  <a:rPr lang="en-US" dirty="0" smtClean="0"/>
                  <a:t>k centers cover S, and also any subset of S </a:t>
                </a:r>
              </a:p>
              <a:p>
                <a:pPr lvl="1"/>
                <a:r>
                  <a:rPr lang="en-US" dirty="0" smtClean="0"/>
                  <a:t>Some center covers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 smtClean="0"/>
                  <a:t> fraction of S or its subset</a:t>
                </a:r>
              </a:p>
              <a:p>
                <a:r>
                  <a:rPr lang="en-US" dirty="0" smtClean="0"/>
                  <a:t>At every step,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 smtClean="0"/>
                  <a:t> fraction of points are covered. </a:t>
                </a:r>
              </a:p>
              <a:p>
                <a:pPr lvl="1"/>
                <a:r>
                  <a:rPr lang="en-US" dirty="0" smtClean="0"/>
                  <a:t>After </a:t>
                </a:r>
                <a:r>
                  <a:rPr lang="en-US" dirty="0" err="1"/>
                  <a:t>i</a:t>
                </a:r>
                <a:r>
                  <a:rPr lang="en-US" dirty="0" smtClean="0"/>
                  <a:t> iterations,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points remain</a:t>
                </a:r>
              </a:p>
              <a:p>
                <a:r>
                  <a:rPr lang="en-US" dirty="0" smtClean="0"/>
                  <a:t>Max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= k ln n iterations.</a:t>
                </a:r>
              </a:p>
              <a:p>
                <a:pPr lvl="1"/>
                <a:r>
                  <a:rPr lang="en-US" dirty="0" smtClean="0"/>
                  <a:t>So (k ln n) centers, instead of k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25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k-center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approximation algorithms: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 centers, but larger radius</a:t>
            </a:r>
          </a:p>
          <a:p>
            <a:r>
              <a:rPr lang="en-US" dirty="0" smtClean="0"/>
              <a:t>Greedy algorithm:</a:t>
            </a:r>
          </a:p>
          <a:p>
            <a:pPr lvl="1"/>
            <a:r>
              <a:rPr lang="en-US" dirty="0" smtClean="0"/>
              <a:t>Choose the farthest uncovered point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19400" y="54466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14600" y="57514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88974" y="57348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00600" y="54930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56922" y="52180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29200" y="556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05400" y="52644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61722" y="49894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340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59502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80522" y="56752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52800" y="601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44617" y="55559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10000" y="58442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7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k-center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approximation algorithms: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 centers, but larger radius</a:t>
            </a:r>
          </a:p>
          <a:p>
            <a:r>
              <a:rPr lang="en-US" dirty="0" smtClean="0"/>
              <a:t>Greedy algorithm:</a:t>
            </a:r>
          </a:p>
          <a:p>
            <a:pPr lvl="1"/>
            <a:r>
              <a:rPr lang="en-US" dirty="0" smtClean="0"/>
              <a:t>Choose the farthest uncovered point</a:t>
            </a:r>
          </a:p>
          <a:p>
            <a:pPr lvl="1"/>
            <a:r>
              <a:rPr lang="en-US" dirty="0" smtClean="0"/>
              <a:t>Example: k=4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19400" y="54466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14600" y="5751443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88974" y="57348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00600" y="54930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56922" y="52180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29200" y="5562600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05400" y="52644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61722" y="4989443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340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59502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80522" y="567524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52800" y="601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44617" y="555597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10000" y="58442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77618" y="5294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10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k-center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approximation algorithms: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 centers, but larger radius</a:t>
            </a:r>
          </a:p>
          <a:p>
            <a:r>
              <a:rPr lang="en-US" dirty="0" smtClean="0"/>
              <a:t>Greedy algorithm:</a:t>
            </a:r>
          </a:p>
          <a:p>
            <a:pPr lvl="1"/>
            <a:r>
              <a:rPr lang="en-US" dirty="0" smtClean="0"/>
              <a:t>Choose the farthest uncovered point</a:t>
            </a:r>
          </a:p>
          <a:p>
            <a:pPr lvl="1"/>
            <a:r>
              <a:rPr lang="en-US" dirty="0" smtClean="0"/>
              <a:t>Example: k=4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19400" y="54466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14600" y="5751443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88974" y="57348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00600" y="54930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56922" y="52180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29200" y="5562600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05400" y="52644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61722" y="498944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340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59502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80522" y="567524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52800" y="601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44617" y="555597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10000" y="58442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77618" y="5294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08514" y="464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0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learning: sample points have labels</a:t>
            </a:r>
          </a:p>
          <a:p>
            <a:r>
              <a:rPr lang="en-US" dirty="0" smtClean="0"/>
              <a:t>Unsupervised learning: no labels!</a:t>
            </a:r>
          </a:p>
          <a:p>
            <a:pPr lvl="1"/>
            <a:r>
              <a:rPr lang="en-US" dirty="0" smtClean="0"/>
              <a:t>Still possible to learn</a:t>
            </a:r>
          </a:p>
          <a:p>
            <a:pPr lvl="1"/>
            <a:r>
              <a:rPr lang="en-US" dirty="0" smtClean="0"/>
              <a:t>For example, cluster these points into two groups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48370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4600" y="51418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88974" y="51252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00600" y="48834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56922" y="46084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92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46548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61722" y="43798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340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24200" y="53406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80522" y="50656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8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44617" y="49463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10000" y="52346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24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k-center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approximation algorithms: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 centers, but larger radius</a:t>
            </a:r>
          </a:p>
          <a:p>
            <a:r>
              <a:rPr lang="en-US" dirty="0" smtClean="0"/>
              <a:t>Greedy algorithm:</a:t>
            </a:r>
          </a:p>
          <a:p>
            <a:pPr lvl="1"/>
            <a:r>
              <a:rPr lang="en-US" dirty="0" smtClean="0"/>
              <a:t>Choose the farthest uncovered point</a:t>
            </a:r>
          </a:p>
          <a:p>
            <a:pPr lvl="1"/>
            <a:r>
              <a:rPr lang="en-US" dirty="0" smtClean="0"/>
              <a:t>Example: k=4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19400" y="54466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14600" y="5751443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88974" y="57348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00600" y="54930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56922" y="52180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29200" y="5562600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05400" y="52644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61722" y="498944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340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59502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80522" y="567524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52800" y="601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44617" y="555597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10000" y="58442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77618" y="5294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08514" y="464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38600" y="5193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5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k-center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approximation algorithms: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 centers, but larger radius</a:t>
            </a:r>
          </a:p>
          <a:p>
            <a:r>
              <a:rPr lang="en-US" dirty="0" smtClean="0"/>
              <a:t>Greedy algorithm:</a:t>
            </a:r>
          </a:p>
          <a:p>
            <a:pPr lvl="1"/>
            <a:r>
              <a:rPr lang="en-US" dirty="0" smtClean="0"/>
              <a:t>Choose the farthest uncovered point</a:t>
            </a:r>
          </a:p>
          <a:p>
            <a:pPr lvl="1"/>
            <a:r>
              <a:rPr lang="en-US" dirty="0" smtClean="0"/>
              <a:t>Example: k=4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19400" y="54466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14600" y="575144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88974" y="57348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00600" y="54930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56922" y="52180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29200" y="5562600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05400" y="52644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61722" y="498944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340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59502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80522" y="567524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52800" y="601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44617" y="555597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10000" y="58442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77618" y="5294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08514" y="464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38600" y="5193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63757" y="5400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39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>
            <a:spLocks/>
          </p:cNvSpPr>
          <p:nvPr/>
        </p:nvSpPr>
        <p:spPr>
          <a:xfrm>
            <a:off x="2020755" y="5254486"/>
            <a:ext cx="1216088" cy="11463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>
            <a:off x="2590800" y="5178286"/>
            <a:ext cx="1216088" cy="11463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>
            <a:off x="3581400" y="5029200"/>
            <a:ext cx="1216088" cy="11463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>
            <a:off x="4629878" y="4541317"/>
            <a:ext cx="1216088" cy="11463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k-center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approximation algorithms: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 centers, but larger radius</a:t>
            </a:r>
          </a:p>
          <a:p>
            <a:r>
              <a:rPr lang="en-US" dirty="0" smtClean="0"/>
              <a:t>Greedy algorithm:</a:t>
            </a:r>
          </a:p>
          <a:p>
            <a:pPr lvl="1"/>
            <a:r>
              <a:rPr lang="en-US" dirty="0" smtClean="0"/>
              <a:t>Choose the farthest uncovered point</a:t>
            </a:r>
          </a:p>
          <a:p>
            <a:pPr lvl="1"/>
            <a:r>
              <a:rPr lang="en-US" dirty="0" smtClean="0"/>
              <a:t>Example: k=4</a:t>
            </a:r>
          </a:p>
          <a:p>
            <a:pPr lvl="1"/>
            <a:r>
              <a:rPr lang="en-US" dirty="0" smtClean="0"/>
              <a:t>Now choose min </a:t>
            </a:r>
            <a:r>
              <a:rPr lang="en-US" dirty="0" smtClean="0">
                <a:solidFill>
                  <a:srgbClr val="FF0000"/>
                </a:solidFill>
              </a:rPr>
              <a:t>radius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19400" y="54466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14600" y="575144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88974" y="57348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00600" y="54930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56922" y="52180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29200" y="5562600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05400" y="52644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61722" y="498944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340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59502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80522" y="567524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52800" y="601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44617" y="555597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10000" y="58442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77618" y="5294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08514" y="464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38600" y="5193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63757" y="5400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5" idx="0"/>
            <a:endCxn id="27" idx="4"/>
          </p:cNvCxnSpPr>
          <p:nvPr/>
        </p:nvCxnSpPr>
        <p:spPr>
          <a:xfrm flipV="1">
            <a:off x="5105400" y="5141843"/>
            <a:ext cx="132522" cy="420757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3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>
            <a:spLocks/>
          </p:cNvSpPr>
          <p:nvPr/>
        </p:nvSpPr>
        <p:spPr>
          <a:xfrm>
            <a:off x="3051112" y="4998517"/>
            <a:ext cx="1216088" cy="11463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/>
          </p:cNvSpPr>
          <p:nvPr/>
        </p:nvSpPr>
        <p:spPr>
          <a:xfrm>
            <a:off x="1012034" y="5635486"/>
            <a:ext cx="1216088" cy="11463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/>
          </p:cNvSpPr>
          <p:nvPr/>
        </p:nvSpPr>
        <p:spPr>
          <a:xfrm>
            <a:off x="441989" y="5711686"/>
            <a:ext cx="1216088" cy="11463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k-center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834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Greedy algorithm:</a:t>
            </a:r>
          </a:p>
          <a:p>
            <a:pPr lvl="1"/>
            <a:r>
              <a:rPr lang="en-US" dirty="0" smtClean="0"/>
              <a:t>Choose the farthest uncovered point</a:t>
            </a:r>
          </a:p>
          <a:p>
            <a:r>
              <a:rPr lang="en-US" b="1" dirty="0" smtClean="0"/>
              <a:t>Claim</a:t>
            </a:r>
            <a:r>
              <a:rPr lang="en-US" dirty="0" smtClean="0"/>
              <a:t>: Final radius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at most 2</a:t>
            </a:r>
            <a:r>
              <a:rPr lang="en-US" dirty="0" smtClean="0">
                <a:solidFill>
                  <a:srgbClr val="FF0000"/>
                </a:solidFill>
              </a:rPr>
              <a:t>r*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Where </a:t>
            </a:r>
            <a:r>
              <a:rPr lang="en-US" dirty="0" smtClean="0">
                <a:solidFill>
                  <a:srgbClr val="FF0000"/>
                </a:solidFill>
              </a:rPr>
              <a:t>r* </a:t>
            </a:r>
            <a:r>
              <a:rPr lang="en-US" dirty="0" smtClean="0"/>
              <a:t>is optimal radius</a:t>
            </a:r>
          </a:p>
          <a:p>
            <a:pPr lvl="1"/>
            <a:r>
              <a:rPr lang="en-US" dirty="0" smtClean="0"/>
              <a:t>At least k+1 balls of radius less than r/2 needed to cover all points.</a:t>
            </a:r>
          </a:p>
          <a:p>
            <a:pPr lvl="1"/>
            <a:r>
              <a:rPr lang="en-US" dirty="0" smtClean="0"/>
              <a:t>So r/2 ≤ </a:t>
            </a:r>
            <a:r>
              <a:rPr lang="en-US" dirty="0" smtClean="0">
                <a:solidFill>
                  <a:srgbClr val="FF0000"/>
                </a:solidFill>
              </a:rPr>
              <a:t>r*</a:t>
            </a:r>
            <a:r>
              <a:rPr lang="en-US" dirty="0" smtClean="0"/>
              <a:t> ≤ r</a:t>
            </a:r>
          </a:p>
        </p:txBody>
      </p:sp>
      <p:sp>
        <p:nvSpPr>
          <p:cNvPr id="20" name="Oval 19"/>
          <p:cNvSpPr/>
          <p:nvPr/>
        </p:nvSpPr>
        <p:spPr>
          <a:xfrm>
            <a:off x="1240634" y="59038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35834" y="620864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10208" y="61920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21834" y="59502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78156" y="56752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50434" y="6019800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26634" y="57216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582956" y="544664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55234" y="5791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545434" y="64074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601756" y="613244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74034" y="647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65851" y="601317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31234" y="63014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98852" y="5751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29748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834" y="5650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84991" y="5857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2002634" y="5486400"/>
            <a:ext cx="1216088" cy="11463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23045" y="620864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170167" y="544664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188967" y="613244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153062" y="601317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86063" y="5751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116959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47045" y="5650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372202" y="5857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1" name="Oval 60"/>
          <p:cNvSpPr>
            <a:spLocks/>
          </p:cNvSpPr>
          <p:nvPr/>
        </p:nvSpPr>
        <p:spPr>
          <a:xfrm>
            <a:off x="5330988" y="5846967"/>
            <a:ext cx="685800" cy="6891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>
            <a:spLocks/>
          </p:cNvSpPr>
          <p:nvPr/>
        </p:nvSpPr>
        <p:spPr>
          <a:xfrm>
            <a:off x="5743163" y="5781786"/>
            <a:ext cx="685800" cy="6891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>
            <a:spLocks/>
          </p:cNvSpPr>
          <p:nvPr/>
        </p:nvSpPr>
        <p:spPr>
          <a:xfrm>
            <a:off x="6886362" y="5751443"/>
            <a:ext cx="685800" cy="6891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/>
          </p:cNvSpPr>
          <p:nvPr/>
        </p:nvSpPr>
        <p:spPr>
          <a:xfrm>
            <a:off x="7774059" y="5057561"/>
            <a:ext cx="685800" cy="6891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Arrow Connector 68"/>
          <p:cNvCxnSpPr>
            <a:stCxn id="25" idx="0"/>
            <a:endCxn id="27" idx="4"/>
          </p:cNvCxnSpPr>
          <p:nvPr/>
        </p:nvCxnSpPr>
        <p:spPr>
          <a:xfrm flipV="1">
            <a:off x="3526634" y="5599043"/>
            <a:ext cx="132522" cy="420757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040759" y="6013175"/>
            <a:ext cx="152400" cy="152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Oval 71"/>
          <p:cNvSpPr>
            <a:spLocks/>
          </p:cNvSpPr>
          <p:nvPr/>
        </p:nvSpPr>
        <p:spPr>
          <a:xfrm>
            <a:off x="7772400" y="5715000"/>
            <a:ext cx="685800" cy="6891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42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>
            <a:spLocks/>
          </p:cNvSpPr>
          <p:nvPr/>
        </p:nvSpPr>
        <p:spPr>
          <a:xfrm>
            <a:off x="6430617" y="2975114"/>
            <a:ext cx="2362200" cy="220648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-center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the non-discrete case?</a:t>
            </a:r>
          </a:p>
          <a:p>
            <a:pPr lvl="1"/>
            <a:r>
              <a:rPr lang="en-US" dirty="0" smtClean="0"/>
              <a:t>(Centers come from ambient space, not S)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just solve the discrete case</a:t>
            </a:r>
          </a:p>
          <a:p>
            <a:pPr lvl="1"/>
            <a:r>
              <a:rPr lang="en-US" dirty="0" smtClean="0"/>
              <a:t>Lose a factor 2 in the radius.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835348" y="355158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001000" y="434671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438322" y="355158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86800" y="37735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97417" y="399553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/>
          <p:cNvSpPr>
            <a:spLocks/>
          </p:cNvSpPr>
          <p:nvPr/>
        </p:nvSpPr>
        <p:spPr>
          <a:xfrm>
            <a:off x="7513983" y="3352800"/>
            <a:ext cx="1401417" cy="129871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611717" y="3995532"/>
            <a:ext cx="602974" cy="3511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7" idx="2"/>
          </p:cNvCxnSpPr>
          <p:nvPr/>
        </p:nvCxnSpPr>
        <p:spPr>
          <a:xfrm flipV="1">
            <a:off x="7649817" y="3849757"/>
            <a:ext cx="1036983" cy="2219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257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-center approximation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What about the non-discrete case?</a:t>
                </a:r>
              </a:p>
              <a:p>
                <a:pPr lvl="1"/>
                <a:r>
                  <a:rPr lang="en-US" dirty="0" smtClean="0"/>
                  <a:t>(Centers come from ambient space, not S)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Can also take 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-grid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gridpoints</a:t>
                </a:r>
                <a:r>
                  <a:rPr lang="en-US" dirty="0" smtClean="0"/>
                  <a:t> which can be centers</a:t>
                </a:r>
              </a:p>
              <a:p>
                <a:pPr lvl="1"/>
                <a:r>
                  <a:rPr lang="en-US" dirty="0" smtClean="0"/>
                  <a:t>Can preprocess: JL reduces dimension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 smtClean="0"/>
                  <a:t>But runtime still large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H="1">
            <a:off x="6172200" y="23622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72200" y="2362200"/>
            <a:ext cx="0" cy="228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172200" y="46482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915400" y="2362200"/>
            <a:ext cx="0" cy="228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29400" y="2362200"/>
            <a:ext cx="0" cy="228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86600" y="2362200"/>
            <a:ext cx="0" cy="228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43800" y="2362200"/>
            <a:ext cx="0" cy="228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01000" y="2362200"/>
            <a:ext cx="0" cy="228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58200" y="2362200"/>
            <a:ext cx="0" cy="228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72200" y="41910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172200" y="37338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172200" y="32766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172200" y="28194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96000" y="2743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010400" y="3657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467600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24800" y="4572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3820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553200" y="4114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73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lustering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k-center</a:t>
                </a:r>
                <a:r>
                  <a:rPr lang="en-US" dirty="0" smtClean="0"/>
                  <a:t>: Choose a set of k centers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⊂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that minimize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lim>
                    </m:limLow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b="0" dirty="0" smtClean="0"/>
                  <a:t> </a:t>
                </a:r>
                <a:endParaRPr lang="en-US" dirty="0"/>
              </a:p>
              <a:p>
                <a:pPr lvl="1"/>
                <a:r>
                  <a:rPr lang="en-US" b="0" dirty="0" smtClean="0"/>
                  <a:t>Distance from v to closest point in K</a:t>
                </a:r>
              </a:p>
              <a:p>
                <a:pPr lvl="1"/>
                <a:r>
                  <a:rPr lang="en-US" dirty="0" smtClean="0"/>
                  <a:t>Problem: Not robust to outliers</a:t>
                </a:r>
                <a:endParaRPr lang="en-US" dirty="0"/>
              </a:p>
              <a:p>
                <a:r>
                  <a:rPr lang="en-US" dirty="0" smtClean="0"/>
                  <a:t>Other measures</a:t>
                </a:r>
              </a:p>
              <a:p>
                <a:pPr lvl="1"/>
                <a:r>
                  <a:rPr lang="en-US" b="1" dirty="0" smtClean="0"/>
                  <a:t>k-median</a:t>
                </a:r>
                <a:r>
                  <a:rPr lang="en-US" dirty="0" smtClean="0"/>
                  <a:t>: Choose K to minimize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k-means</a:t>
                </a:r>
                <a:r>
                  <a:rPr lang="en-US" dirty="0" smtClean="0"/>
                  <a:t>: </a:t>
                </a:r>
                <a:r>
                  <a:rPr lang="en-US" dirty="0"/>
                  <a:t>Choose K to minimize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𝐾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8183217" y="3800062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39539" y="352507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11817" y="386963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88017" y="357146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544339" y="329647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716617" y="364103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27234" y="386301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7543800" y="3220279"/>
            <a:ext cx="1401417" cy="12987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7" idx="2"/>
          </p:cNvCxnSpPr>
          <p:nvPr/>
        </p:nvCxnSpPr>
        <p:spPr>
          <a:xfrm flipV="1">
            <a:off x="7679634" y="3876262"/>
            <a:ext cx="503583" cy="2981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96739" y="175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79025" y="266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98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k-center: max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</a:p>
              <a:p>
                <a:pPr lvl="1"/>
                <a:r>
                  <a:rPr lang="en-US" dirty="0" smtClean="0"/>
                  <a:t>Balls, </a:t>
                </a:r>
                <a:r>
                  <a:rPr lang="en-US" dirty="0" err="1" smtClean="0"/>
                  <a:t>Voronoi</a:t>
                </a:r>
                <a:r>
                  <a:rPr lang="en-US" dirty="0" smtClean="0"/>
                  <a:t> average</a:t>
                </a:r>
              </a:p>
              <a:p>
                <a:r>
                  <a:rPr lang="en-US" dirty="0" smtClean="0"/>
                  <a:t>k-median: average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err="1" smtClean="0"/>
                  <a:t>Voronoi</a:t>
                </a:r>
                <a:r>
                  <a:rPr lang="en-US" dirty="0" smtClean="0"/>
                  <a:t> diagram</a:t>
                </a:r>
              </a:p>
              <a:p>
                <a:r>
                  <a:rPr lang="en-US" dirty="0" smtClean="0"/>
                  <a:t>K-means: average-squared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 err="1"/>
                  <a:t>Voronoi</a:t>
                </a:r>
                <a:r>
                  <a:rPr lang="en-US" dirty="0"/>
                  <a:t> diagram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K-means Clustering in Python - Stack Ove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343400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7542142" y="2876683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598464" y="26017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70742" y="29462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46942" y="264808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03264" y="23731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5542" y="27176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86159" y="293963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/>
          <p:cNvSpPr>
            <a:spLocks/>
          </p:cNvSpPr>
          <p:nvPr/>
        </p:nvSpPr>
        <p:spPr>
          <a:xfrm>
            <a:off x="6902725" y="2296900"/>
            <a:ext cx="1401417" cy="12987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16" idx="2"/>
          </p:cNvCxnSpPr>
          <p:nvPr/>
        </p:nvCxnSpPr>
        <p:spPr>
          <a:xfrm flipV="1">
            <a:off x="7038559" y="2952883"/>
            <a:ext cx="503583" cy="2981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055664" y="82922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137950" y="174362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04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K-median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about the following greedy algorithm for k-median?</a:t>
                </a:r>
              </a:p>
              <a:p>
                <a:pPr lvl="1"/>
                <a:r>
                  <a:rPr lang="en-US" dirty="0" smtClean="0"/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←∅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2. While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3.   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for which cost(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∪{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) is minimal</a:t>
                </a:r>
              </a:p>
              <a:p>
                <a:pPr lvl="1"/>
                <a:r>
                  <a:rPr lang="en-US" dirty="0" smtClean="0"/>
                  <a:t>4.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←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∪{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924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K-median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Greedy algorithm is bad!</a:t>
                </a:r>
              </a:p>
              <a:p>
                <a:pPr lvl="1"/>
                <a:r>
                  <a:rPr lang="en-US" dirty="0" smtClean="0"/>
                  <a:t>Proof: n points, k=2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Greedy:</a:t>
                </a:r>
              </a:p>
              <a:p>
                <a:pPr lvl="1"/>
                <a:r>
                  <a:rPr lang="en-US" dirty="0" smtClean="0"/>
                  <a:t>Cost: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Opt:</a:t>
                </a:r>
              </a:p>
              <a:p>
                <a:pPr lvl="1"/>
                <a:r>
                  <a:rPr lang="en-US" dirty="0" smtClean="0"/>
                  <a:t>Cost: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4572000" y="2362200"/>
            <a:ext cx="426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153400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2296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153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29600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29200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054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92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05400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29400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0" y="4038600"/>
            <a:ext cx="426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1534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296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1534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296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292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054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292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054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29400" y="3962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72000" y="4953000"/>
            <a:ext cx="426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1534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296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1534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2296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1054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292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0" y="4876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4876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4572000" y="6477000"/>
            <a:ext cx="426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153400" y="6400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29600" y="632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53400" y="647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229600" y="6400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29200" y="6400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632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29200" y="647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05400" y="6400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629400" y="6400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5532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156514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032314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432568" y="863822"/>
            <a:ext cx="84189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(n-1)/2</a:t>
            </a:r>
          </a:p>
          <a:p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55" name="Left Arrow 54"/>
          <p:cNvSpPr/>
          <p:nvPr/>
        </p:nvSpPr>
        <p:spPr>
          <a:xfrm rot="14527003">
            <a:off x="7775453" y="1682403"/>
            <a:ext cx="510187" cy="2819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for clustering: </a:t>
            </a:r>
          </a:p>
          <a:p>
            <a:pPr lvl="1"/>
            <a:r>
              <a:rPr lang="en-US" dirty="0" smtClean="0"/>
              <a:t>Learning: A new point can be assigned a group</a:t>
            </a:r>
          </a:p>
          <a:p>
            <a:pPr lvl="1"/>
            <a:r>
              <a:rPr lang="en-US" dirty="0" smtClean="0"/>
              <a:t>Compression: May only need to retain K, not S </a:t>
            </a:r>
          </a:p>
          <a:p>
            <a:pPr lvl="2"/>
            <a:r>
              <a:rPr lang="en-US" dirty="0" smtClean="0"/>
              <a:t>Better generalization bounds</a:t>
            </a:r>
          </a:p>
          <a:p>
            <a:pPr lvl="1"/>
            <a:r>
              <a:rPr lang="en-US" dirty="0" smtClean="0"/>
              <a:t>Run-time: nearest neighbor search on base set K, not 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56209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" y="59257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5374" y="59091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7000" y="5667338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23322" y="53923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95600" y="573691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54387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28122" y="51637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550831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90600" y="61245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46922" y="5849555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19200" y="619411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11017" y="573028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676400" y="60185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364434" y="5239955"/>
            <a:ext cx="1464366" cy="1371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2027583" y="5087555"/>
            <a:ext cx="1401417" cy="12987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467600" y="5667338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847522" y="5849555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>
            <a:off x="5165034" y="5239955"/>
            <a:ext cx="1464366" cy="1371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>
            <a:off x="6828183" y="5087555"/>
            <a:ext cx="1401417" cy="12987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038600" y="5716571"/>
            <a:ext cx="685800" cy="3615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772400" y="6078155"/>
            <a:ext cx="152400" cy="152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12023" y="6336268"/>
            <a:ext cx="113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93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K-median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about the following reverse-greedy algorithm for k-median?</a:t>
                </a:r>
              </a:p>
              <a:p>
                <a:pPr lvl="1"/>
                <a:r>
                  <a:rPr lang="en-US" dirty="0" smtClean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←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2. For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=n,…,k+1 </a:t>
                </a:r>
                <a:endParaRPr lang="en-US" b="0" dirty="0" smtClean="0"/>
              </a:p>
              <a:p>
                <a:pPr lvl="1"/>
                <a:r>
                  <a:rPr lang="en-US" dirty="0" smtClean="0"/>
                  <a:t>3.   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minimizing cost(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∖{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) </a:t>
                </a:r>
              </a:p>
              <a:p>
                <a:pPr lvl="1"/>
                <a:r>
                  <a:rPr lang="en-US" dirty="0" smtClean="0"/>
                  <a:t>4.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∖{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005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reverse-greedy algorithm was suggested by Amos Fiat.</a:t>
            </a:r>
          </a:p>
          <a:p>
            <a:r>
              <a:rPr lang="en-US" dirty="0" err="1" smtClean="0"/>
              <a:t>Chroback</a:t>
            </a:r>
            <a:r>
              <a:rPr lang="en-US" dirty="0" smtClean="0"/>
              <a:t>, Kenyon, Young: </a:t>
            </a:r>
          </a:p>
          <a:p>
            <a:pPr lvl="1"/>
            <a:r>
              <a:rPr lang="en-US" dirty="0" smtClean="0"/>
              <a:t>reverse-greedy gives a </a:t>
            </a:r>
            <a:r>
              <a:rPr lang="en-US" dirty="0" err="1" smtClean="0"/>
              <a:t>logn</a:t>
            </a:r>
            <a:r>
              <a:rPr lang="en-US" dirty="0" smtClean="0"/>
              <a:t>-approximation.</a:t>
            </a:r>
          </a:p>
        </p:txBody>
      </p:sp>
    </p:spTree>
    <p:extLst>
      <p:ext uri="{BB962C8B-B14F-4D97-AF65-F5344CB8AC3E}">
        <p14:creationId xmlns:p14="http://schemas.microsoft.com/office/powerpoint/2010/main" val="1733628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⊂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be the nearest neighbors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𝑀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Claim: For any x,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≤2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Proof: triangle inequality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398643" y="577463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57400" y="57150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81200" y="482379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74407" y="577463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37964" y="483704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71800" y="5562600"/>
            <a:ext cx="152400" cy="152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81200" y="5416826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37522" y="5141843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98643" y="4760843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85564" y="525448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322443" y="5330688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85564" y="614411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37522" y="614411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K,Q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57082" y="61441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9" idx="6"/>
            <a:endCxn id="16" idx="3"/>
          </p:cNvCxnSpPr>
          <p:nvPr/>
        </p:nvCxnSpPr>
        <p:spPr>
          <a:xfrm flipV="1">
            <a:off x="3124200" y="5384570"/>
            <a:ext cx="2383682" cy="25423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17" idx="6"/>
          </p:cNvCxnSpPr>
          <p:nvPr/>
        </p:nvCxnSpPr>
        <p:spPr>
          <a:xfrm flipH="1">
            <a:off x="2474843" y="5330688"/>
            <a:ext cx="3010721" cy="762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62400" y="55626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x,M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45236" y="495300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 d(</a:t>
            </a:r>
            <a:r>
              <a:rPr lang="en-US" dirty="0" err="1" smtClean="0"/>
              <a:t>x,M</a:t>
            </a:r>
            <a:r>
              <a:rPr lang="en-US" dirty="0" smtClean="0"/>
              <a:t>) + d(</a:t>
            </a:r>
            <a:r>
              <a:rPr lang="en-US" dirty="0" err="1" smtClean="0"/>
              <a:t>x,K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61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K-median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Proof: </a:t>
                </a:r>
              </a:p>
              <a:p>
                <a:pPr lvl="1"/>
                <a:r>
                  <a:rPr lang="en-US" dirty="0" smtClean="0"/>
                  <a:t>Let M be the optimal solution.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⊂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closest points to 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∖{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})] −</m:t>
                        </m:r>
                        <m:r>
                          <a:rPr lang="en-US" b="0" i="1" smtClean="0">
                            <a:latin typeface="Cambria Math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)]−</m:t>
                        </m:r>
                        <m:r>
                          <a:rPr lang="en-US" b="0" i="1" smtClean="0">
                            <a:latin typeface="Cambria Math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∖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𝑐𝑜𝑠𝑡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)]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∖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𝑐𝑜𝑠𝑡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𝑐𝑜𝑠𝑡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)]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𝑐𝑜𝑠𝑡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𝑐𝑜𝑠𝑡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𝑐𝑜𝑠𝑡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6400800" y="4026932"/>
            <a:ext cx="1981200" cy="316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 ≤ Average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00800" y="4560332"/>
            <a:ext cx="1981200" cy="316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|Q</a:t>
            </a:r>
            <a:r>
              <a:rPr lang="en-US" baseline="-25000" dirty="0" smtClean="0"/>
              <a:t>i</a:t>
            </a:r>
            <a:r>
              <a:rPr lang="en-US" dirty="0" smtClean="0"/>
              <a:t>|≤ 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00800" y="5169932"/>
            <a:ext cx="1981200" cy="316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Removed at once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00800" y="2895600"/>
            <a:ext cx="1981200" cy="316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400800" y="5703332"/>
            <a:ext cx="1676400" cy="316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slide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400800" y="3417332"/>
            <a:ext cx="1981200" cy="316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maller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45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K-median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 of cost increases is a Harmonic series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+…=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So we have </a:t>
                </a:r>
                <a:r>
                  <a:rPr lang="en-US" dirty="0" err="1" smtClean="0"/>
                  <a:t>logn</a:t>
                </a:r>
                <a:r>
                  <a:rPr lang="en-US" dirty="0" smtClean="0"/>
                  <a:t>-approximation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342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K-median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Another popular algorithm for k-median:</a:t>
                </a:r>
              </a:p>
              <a:p>
                <a:r>
                  <a:rPr lang="en-US" dirty="0" smtClean="0"/>
                  <a:t>Local search: </a:t>
                </a:r>
              </a:p>
              <a:p>
                <a:pPr lvl="1"/>
                <a:r>
                  <a:rPr lang="en-US" dirty="0" smtClean="0"/>
                  <a:t>1. Start with arbitrary set K</a:t>
                </a:r>
              </a:p>
              <a:p>
                <a:pPr lvl="1"/>
                <a:r>
                  <a:rPr lang="en-US" dirty="0" smtClean="0"/>
                  <a:t>2. Swap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with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∖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which maximizes reduction in cost </a:t>
                </a:r>
              </a:p>
              <a:p>
                <a:pPr lvl="1"/>
                <a:r>
                  <a:rPr lang="en-US" dirty="0" smtClean="0"/>
                  <a:t>3. Repeat 2 until no improvement possible</a:t>
                </a:r>
                <a:endParaRPr lang="en-US" dirty="0"/>
              </a:p>
              <a:p>
                <a:r>
                  <a:rPr lang="en-US" dirty="0" smtClean="0"/>
                  <a:t>Local minimum: 5-approximation</a:t>
                </a:r>
              </a:p>
              <a:p>
                <a:r>
                  <a:rPr lang="en-US" dirty="0" smtClean="0"/>
                  <a:t>Run time: ?</a:t>
                </a:r>
              </a:p>
              <a:p>
                <a:pPr lvl="1"/>
                <a:r>
                  <a:rPr lang="en-US" dirty="0" smtClean="0"/>
                  <a:t>Can stop when improvement is below some threshold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74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634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Algorithm for non-discrete k-means </a:t>
                </a:r>
              </a:p>
              <a:p>
                <a:pPr lvl="1"/>
                <a:r>
                  <a:rPr lang="en-US" dirty="0" smtClean="0"/>
                  <a:t>Variant of Lloyd’s algorithm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1. Pick k centers arbitrarily</a:t>
                </a:r>
              </a:p>
              <a:p>
                <a:pPr lvl="1"/>
                <a:r>
                  <a:rPr lang="en-US" dirty="0" smtClean="0"/>
                  <a:t>Many papers on this choice - </a:t>
                </a:r>
                <a:r>
                  <a:rPr lang="en-US" i="1" dirty="0" smtClean="0"/>
                  <a:t>seeding</a:t>
                </a:r>
              </a:p>
              <a:p>
                <a:r>
                  <a:rPr lang="en-US" dirty="0" smtClean="0"/>
                  <a:t>2. Assign each point in S to closest center</a:t>
                </a:r>
              </a:p>
              <a:p>
                <a:r>
                  <a:rPr lang="en-US" dirty="0" smtClean="0"/>
                  <a:t>3. For each cluster C, compute centroid</a:t>
                </a:r>
              </a:p>
              <a:p>
                <a:pPr lvl="1"/>
                <a:r>
                  <a:rPr lang="en-US" dirty="0" smtClean="0"/>
                  <a:t>Centroid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smtClean="0"/>
                  <a:t>4. The centroids are the new centers: Assign each point in S to closest centroid</a:t>
                </a:r>
              </a:p>
              <a:p>
                <a:r>
                  <a:rPr lang="en-US" dirty="0" smtClean="0"/>
                  <a:t>5. Repeat 3,4 until no change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1704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146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33892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" y="36940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07774" y="36774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34356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75722" y="31606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480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24200" y="32070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80522" y="29320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52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3000" y="38928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99322" y="36178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716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63417" y="34985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828800" y="37868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313043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15000" y="361784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89374" y="3601278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01000" y="3359426"/>
            <a:ext cx="152400" cy="152400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057322" y="3084443"/>
            <a:ext cx="152400" cy="152400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229600" y="3429000"/>
            <a:ext cx="152400" cy="152400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305800" y="3130826"/>
            <a:ext cx="152400" cy="152400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362122" y="2855843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534400" y="3200400"/>
            <a:ext cx="152400" cy="152400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24600" y="3816626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80922" y="3541643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553200" y="3886200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45017" y="3422375"/>
            <a:ext cx="152400" cy="152400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10400" y="3710608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5800" y="5446643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1000" y="5751443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5374" y="5734878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667000" y="5493026"/>
            <a:ext cx="152400" cy="152400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23322" y="5218043"/>
            <a:ext cx="152400" cy="152400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95600" y="5562600"/>
            <a:ext cx="152400" cy="152400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800" y="5264426"/>
            <a:ext cx="152400" cy="152400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028122" y="4989443"/>
            <a:ext cx="152400" cy="152400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00400" y="5334000"/>
            <a:ext cx="152400" cy="152400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90600" y="5950226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46922" y="5675243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219200" y="6019800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11017" y="5555975"/>
            <a:ext cx="152400" cy="152400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76400" y="5844208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71800" y="5410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1430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5446643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38800" y="5751443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013174" y="5734878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924800" y="5493026"/>
            <a:ext cx="152400" cy="152400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81122" y="5218043"/>
            <a:ext cx="152400" cy="152400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153400" y="5562600"/>
            <a:ext cx="152400" cy="152400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229600" y="5264426"/>
            <a:ext cx="152400" cy="152400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285922" y="4989443"/>
            <a:ext cx="152400" cy="152400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458200" y="5334000"/>
            <a:ext cx="152400" cy="152400"/>
          </a:xfrm>
          <a:prstGeom prst="ellipse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248400" y="5950226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304722" y="5675243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477000" y="6019800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268817" y="5555975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934200" y="5844208"/>
            <a:ext cx="152400" cy="1524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229600" y="5410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4008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55374" y="25079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2600" y="2514600"/>
            <a:ext cx="179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2 centers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71902" y="4583668"/>
            <a:ext cx="19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centroids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410200" y="4572000"/>
            <a:ext cx="163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Reassign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38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guarantees does this algorithm have?</a:t>
                </a:r>
              </a:p>
              <a:p>
                <a:endParaRPr lang="en-US" dirty="0"/>
              </a:p>
              <a:p>
                <a:r>
                  <a:rPr lang="en-US" dirty="0" smtClean="0"/>
                  <a:t>Iterations: worst-case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practice, average case runtime much better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Quality of solution: local minima</a:t>
                </a:r>
              </a:p>
              <a:p>
                <a:pPr lvl="1"/>
                <a:r>
                  <a:rPr lang="en-US" dirty="0" smtClean="0"/>
                  <a:t>Why seeding is important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6324600" y="5181600"/>
            <a:ext cx="2534478" cy="1554342"/>
          </a:xfrm>
          <a:custGeom>
            <a:avLst/>
            <a:gdLst>
              <a:gd name="connsiteX0" fmla="*/ 0 w 2534478"/>
              <a:gd name="connsiteY0" fmla="*/ 1280716 h 1554342"/>
              <a:gd name="connsiteX1" fmla="*/ 268356 w 2534478"/>
              <a:gd name="connsiteY1" fmla="*/ 266925 h 1554342"/>
              <a:gd name="connsiteX2" fmla="*/ 636104 w 2534478"/>
              <a:gd name="connsiteY2" fmla="*/ 893090 h 1554342"/>
              <a:gd name="connsiteX3" fmla="*/ 904461 w 2534478"/>
              <a:gd name="connsiteY3" fmla="*/ 8507 h 1554342"/>
              <a:gd name="connsiteX4" fmla="*/ 1520687 w 2534478"/>
              <a:gd name="connsiteY4" fmla="*/ 1539133 h 1554342"/>
              <a:gd name="connsiteX5" fmla="*/ 2007704 w 2534478"/>
              <a:gd name="connsiteY5" fmla="*/ 783759 h 1554342"/>
              <a:gd name="connsiteX6" fmla="*/ 2534478 w 2534478"/>
              <a:gd name="connsiteY6" fmla="*/ 624733 h 155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4478" h="1554342">
                <a:moveTo>
                  <a:pt x="0" y="1280716"/>
                </a:moveTo>
                <a:cubicBezTo>
                  <a:pt x="81169" y="806122"/>
                  <a:pt x="162339" y="331529"/>
                  <a:pt x="268356" y="266925"/>
                </a:cubicBezTo>
                <a:cubicBezTo>
                  <a:pt x="374373" y="202321"/>
                  <a:pt x="530087" y="936160"/>
                  <a:pt x="636104" y="893090"/>
                </a:cubicBezTo>
                <a:cubicBezTo>
                  <a:pt x="742122" y="850020"/>
                  <a:pt x="757031" y="-99167"/>
                  <a:pt x="904461" y="8507"/>
                </a:cubicBezTo>
                <a:cubicBezTo>
                  <a:pt x="1051892" y="116181"/>
                  <a:pt x="1336813" y="1409924"/>
                  <a:pt x="1520687" y="1539133"/>
                </a:cubicBezTo>
                <a:cubicBezTo>
                  <a:pt x="1704561" y="1668342"/>
                  <a:pt x="1838739" y="936159"/>
                  <a:pt x="2007704" y="783759"/>
                </a:cubicBezTo>
                <a:cubicBezTo>
                  <a:pt x="2176669" y="631359"/>
                  <a:pt x="2355573" y="628046"/>
                  <a:pt x="2534478" y="6247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Generalization bounds via compression.</a:t>
            </a:r>
          </a:p>
          <a:p>
            <a:pPr lvl="1"/>
            <a:r>
              <a:rPr lang="en-US" dirty="0" smtClean="0"/>
              <a:t>What’s the VC-dimension of learning (classification) via k-clustering?</a:t>
            </a:r>
          </a:p>
          <a:p>
            <a:pPr lvl="1"/>
            <a:r>
              <a:rPr lang="en-US" dirty="0" smtClean="0"/>
              <a:t>Choose a center set K of size k from S: ~|</a:t>
            </a:r>
            <a:r>
              <a:rPr lang="en-US" dirty="0" err="1" smtClean="0"/>
              <a:t>S|</a:t>
            </a:r>
            <a:r>
              <a:rPr lang="en-US" baseline="30000" dirty="0" err="1" smtClean="0"/>
              <a:t>k</a:t>
            </a:r>
            <a:r>
              <a:rPr lang="en-US" dirty="0" smtClean="0"/>
              <a:t> possibilities. </a:t>
            </a:r>
          </a:p>
          <a:p>
            <a:pPr lvl="1"/>
            <a:r>
              <a:rPr lang="en-US" dirty="0" smtClean="0"/>
              <a:t>If d points are shattered,  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d</a:t>
            </a:r>
            <a:r>
              <a:rPr lang="en-US" baseline="30000" dirty="0" err="1" smtClean="0"/>
              <a:t>k</a:t>
            </a:r>
            <a:r>
              <a:rPr lang="en-US" dirty="0" smtClean="0"/>
              <a:t> ≥ 2</a:t>
            </a:r>
            <a:r>
              <a:rPr lang="en-US" baseline="30000" dirty="0" smtClean="0"/>
              <a:t>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k log </a:t>
            </a:r>
            <a:r>
              <a:rPr lang="en-US" dirty="0"/>
              <a:t>d</a:t>
            </a:r>
            <a:r>
              <a:rPr lang="en-US" dirty="0" smtClean="0"/>
              <a:t> ≥ </a:t>
            </a:r>
            <a:r>
              <a:rPr lang="en-US" dirty="0"/>
              <a:t>d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d = O(k log 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7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Given a sample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of n points and a parameter k</a:t>
            </a:r>
          </a:p>
          <a:p>
            <a:pPr lvl="1"/>
            <a:r>
              <a:rPr lang="en-US" dirty="0" smtClean="0"/>
              <a:t>cluster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into k groups.</a:t>
            </a:r>
          </a:p>
          <a:p>
            <a:pPr lvl="1"/>
            <a:r>
              <a:rPr lang="en-US" dirty="0" smtClean="0"/>
              <a:t>Question of measure: What’s a good clustering?</a:t>
            </a:r>
          </a:p>
          <a:p>
            <a:pPr lvl="1"/>
            <a:r>
              <a:rPr lang="en-US" dirty="0" smtClean="0"/>
              <a:t>Different measures: </a:t>
            </a:r>
            <a:r>
              <a:rPr lang="en-US" b="1" dirty="0" smtClean="0"/>
              <a:t>k-center, k-median, k-means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819400" y="54466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4600" y="57514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88974" y="57348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00600" y="54930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56922" y="52180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9200" y="556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52644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61722" y="49894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340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24200" y="59502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80522" y="56752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800" y="601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44617" y="55559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10000" y="58442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19800" y="512369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7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k-center clustering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k-center</a:t>
                </a:r>
                <a:r>
                  <a:rPr lang="en-US" dirty="0" smtClean="0"/>
                  <a:t>: </a:t>
                </a:r>
                <a:endParaRPr lang="en-US" dirty="0"/>
              </a:p>
              <a:p>
                <a:pPr lvl="1"/>
                <a:r>
                  <a:rPr lang="en-US" dirty="0" smtClean="0"/>
                  <a:t>Problem: Given </a:t>
                </a:r>
                <a:r>
                  <a:rPr lang="en-US" dirty="0"/>
                  <a:t>a sample </a:t>
                </a:r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  <a:r>
                  <a:rPr lang="en-US" dirty="0"/>
                  <a:t> of n </a:t>
                </a:r>
                <a:r>
                  <a:rPr lang="en-US" dirty="0" smtClean="0"/>
                  <a:t>points and parameter k, </a:t>
                </a:r>
                <a:r>
                  <a:rPr lang="en-US" dirty="0"/>
                  <a:t>cluster S into k groups</a:t>
                </a:r>
              </a:p>
              <a:p>
                <a:pPr lvl="1"/>
                <a:r>
                  <a:rPr lang="en-US" dirty="0" smtClean="0"/>
                  <a:t>Measure: Choose a set of k centers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that minimize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lim>
                    </m:limLow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b="0" dirty="0" smtClean="0"/>
                  <a:t> </a:t>
                </a:r>
                <a:endParaRPr lang="en-US" dirty="0"/>
              </a:p>
              <a:p>
                <a:pPr lvl="2"/>
                <a:r>
                  <a:rPr lang="en-US" b="0" dirty="0" smtClean="0"/>
                  <a:t>Distance from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b="0" dirty="0" smtClean="0"/>
                  <a:t> to closest point in K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8194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4600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88974" y="569843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00600" y="5456583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56922" y="5181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9200" y="55261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522798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61722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34000" y="52975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24200" y="591378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80522" y="5638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800" y="59833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44617" y="551953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10000" y="58077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2498034" y="5029200"/>
            <a:ext cx="1464366" cy="1371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4161183" y="4876800"/>
            <a:ext cx="1401417" cy="12987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7" idx="2"/>
          </p:cNvCxnSpPr>
          <p:nvPr/>
        </p:nvCxnSpPr>
        <p:spPr>
          <a:xfrm flipV="1">
            <a:off x="4297017" y="5532783"/>
            <a:ext cx="503583" cy="2981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7400" y="49497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75585" y="621613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K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0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k-center clustering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k-center</a:t>
                </a:r>
                <a:r>
                  <a:rPr lang="en-US" dirty="0" smtClean="0"/>
                  <a:t>: In the previous slide we assumed centers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⊂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the </a:t>
                </a:r>
                <a:r>
                  <a:rPr lang="en-US" dirty="0">
                    <a:solidFill>
                      <a:srgbClr val="FF0000"/>
                    </a:solidFill>
                  </a:rPr>
                  <a:t>discrete</a:t>
                </a:r>
                <a:r>
                  <a:rPr lang="en-US" dirty="0"/>
                  <a:t> version (K subset of S)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Non-discrete version: </a:t>
                </a:r>
              </a:p>
              <a:p>
                <a:pPr lvl="1"/>
                <a:r>
                  <a:rPr lang="en-US" dirty="0" smtClean="0"/>
                  <a:t>centers chosen from ambient Euclidean space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2789583" y="4081669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45905" y="380668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18183" y="41512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94383" y="38530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50705" y="357808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22983" y="39226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33600" y="414461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2150166" y="3501886"/>
            <a:ext cx="1401417" cy="12987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24331" y="370398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89983" y="449911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27305" y="370398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75783" y="39259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86400" y="414793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5502966" y="3505200"/>
            <a:ext cx="1401417" cy="12987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7" idx="2"/>
          </p:cNvCxnSpPr>
          <p:nvPr/>
        </p:nvCxnSpPr>
        <p:spPr>
          <a:xfrm flipV="1">
            <a:off x="2286000" y="4157869"/>
            <a:ext cx="503583" cy="2981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8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Exact algorithm for discrete k-center:</a:t>
            </a:r>
          </a:p>
          <a:p>
            <a:pPr lvl="1"/>
            <a:r>
              <a:rPr lang="en-US" dirty="0" smtClean="0"/>
              <a:t>Brute force: try all sets of k points in S</a:t>
            </a:r>
          </a:p>
          <a:p>
            <a:pPr lvl="1"/>
            <a:r>
              <a:rPr lang="en-US" dirty="0" smtClean="0"/>
              <a:t>in O(|</a:t>
            </a:r>
            <a:r>
              <a:rPr lang="en-US" dirty="0" err="1" smtClean="0"/>
              <a:t>S|</a:t>
            </a:r>
            <a:r>
              <a:rPr lang="en-US" baseline="30000" dirty="0" err="1" smtClean="0"/>
              <a:t>k</a:t>
            </a:r>
            <a:r>
              <a:rPr lang="en-US" dirty="0" smtClean="0"/>
              <a:t>) time</a:t>
            </a:r>
            <a:endParaRPr lang="en-US" dirty="0"/>
          </a:p>
          <a:p>
            <a:r>
              <a:rPr lang="en-US" dirty="0" smtClean="0"/>
              <a:t>Can we do better?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k-center clustering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19400" y="52180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14600" y="55228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974" y="55062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52644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56922" y="49894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292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05400" y="50358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61722" y="47608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34000" y="510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57216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80522" y="54466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52800" y="5791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44617" y="53273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10000" y="56156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19800" y="489509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8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Finding optimal k-center clustering is NP-hard</a:t>
                </a:r>
              </a:p>
              <a:p>
                <a:pPr lvl="1"/>
                <a:r>
                  <a:rPr lang="en-US" dirty="0" smtClean="0"/>
                  <a:t>When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dirty="0" smtClean="0"/>
                  <a:t> is large</a:t>
                </a:r>
              </a:p>
              <a:p>
                <a:pPr lvl="1"/>
                <a:r>
                  <a:rPr lang="en-US" dirty="0" smtClean="0"/>
                  <a:t>Also NP-hard to approximate radius within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2−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Proof (of both statements): reduction from </a:t>
                </a:r>
                <a:r>
                  <a:rPr lang="en-US" b="1" dirty="0" smtClean="0"/>
                  <a:t>Minimum Dominating Set</a:t>
                </a:r>
              </a:p>
              <a:p>
                <a:pPr lvl="1"/>
                <a:r>
                  <a:rPr lang="en-US" dirty="0" smtClean="0"/>
                  <a:t>Given graph G=(V,E), find minimum sized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⊂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Such that any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is adjacent to some vertex in V’</a:t>
                </a:r>
              </a:p>
              <a:p>
                <a:pPr lvl="1"/>
                <a:r>
                  <a:rPr lang="en-US" dirty="0" smtClean="0"/>
                  <a:t>NP-hard problem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03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k-center clustering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76600" y="303143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09800" y="303806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3657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61522" y="36741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5"/>
            <a:endCxn id="6" idx="1"/>
          </p:cNvCxnSpPr>
          <p:nvPr/>
        </p:nvCxnSpPr>
        <p:spPr>
          <a:xfrm>
            <a:off x="2339882" y="3168144"/>
            <a:ext cx="273236" cy="5117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6" idx="7"/>
          </p:cNvCxnSpPr>
          <p:nvPr/>
        </p:nvCxnSpPr>
        <p:spPr>
          <a:xfrm flipH="1">
            <a:off x="2720882" y="3161517"/>
            <a:ext cx="578036" cy="5184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2"/>
            <a:endCxn id="5" idx="6"/>
          </p:cNvCxnSpPr>
          <p:nvPr/>
        </p:nvCxnSpPr>
        <p:spPr>
          <a:xfrm flipH="1">
            <a:off x="2362200" y="3107635"/>
            <a:ext cx="914400" cy="66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0"/>
            <a:endCxn id="4" idx="4"/>
          </p:cNvCxnSpPr>
          <p:nvPr/>
        </p:nvCxnSpPr>
        <p:spPr>
          <a:xfrm flipH="1" flipV="1">
            <a:off x="3352800" y="3183835"/>
            <a:ext cx="284922" cy="490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2"/>
            <a:endCxn id="6" idx="6"/>
          </p:cNvCxnSpPr>
          <p:nvPr/>
        </p:nvCxnSpPr>
        <p:spPr>
          <a:xfrm flipH="1" flipV="1">
            <a:off x="2743200" y="3733800"/>
            <a:ext cx="818322" cy="165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008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34000" y="305462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15000" y="36741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85722" y="369073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4" idx="5"/>
            <a:endCxn id="35" idx="1"/>
          </p:cNvCxnSpPr>
          <p:nvPr/>
        </p:nvCxnSpPr>
        <p:spPr>
          <a:xfrm>
            <a:off x="5464082" y="3184709"/>
            <a:ext cx="273236" cy="5117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5845082" y="3178082"/>
            <a:ext cx="578036" cy="5184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2"/>
            <a:endCxn id="34" idx="6"/>
          </p:cNvCxnSpPr>
          <p:nvPr/>
        </p:nvCxnSpPr>
        <p:spPr>
          <a:xfrm flipH="1">
            <a:off x="5486400" y="3124200"/>
            <a:ext cx="914400" cy="66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0"/>
            <a:endCxn id="33" idx="4"/>
          </p:cNvCxnSpPr>
          <p:nvPr/>
        </p:nvCxnSpPr>
        <p:spPr>
          <a:xfrm flipH="1" flipV="1">
            <a:off x="6477000" y="3200400"/>
            <a:ext cx="284922" cy="490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2"/>
            <a:endCxn id="35" idx="6"/>
          </p:cNvCxnSpPr>
          <p:nvPr/>
        </p:nvCxnSpPr>
        <p:spPr>
          <a:xfrm flipH="1" flipV="1">
            <a:off x="5867400" y="3750365"/>
            <a:ext cx="818322" cy="165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578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870514" y="313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632514" y="313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175314" y="3745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794314" y="274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3518" y="2962870"/>
            <a:ext cx="13290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Graph for</a:t>
            </a:r>
          </a:p>
          <a:p>
            <a:r>
              <a:rPr lang="en-US" dirty="0" smtClean="0"/>
              <a:t>Dominating</a:t>
            </a:r>
          </a:p>
          <a:p>
            <a:r>
              <a:rPr lang="en-US" dirty="0" smtClean="0"/>
              <a:t>Set problem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81518" y="2971800"/>
            <a:ext cx="13198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Point set </a:t>
            </a:r>
          </a:p>
          <a:p>
            <a:r>
              <a:rPr lang="en-US" dirty="0" smtClean="0"/>
              <a:t>For k-center</a:t>
            </a:r>
          </a:p>
          <a:p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4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1753</Words>
  <Application>Microsoft Office PowerPoint</Application>
  <PresentationFormat>On-screen Show (4:3)</PresentationFormat>
  <Paragraphs>317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Clustering</vt:lpstr>
      <vt:lpstr>Clustering</vt:lpstr>
      <vt:lpstr>k-clustering</vt:lpstr>
      <vt:lpstr>k-clustering</vt:lpstr>
      <vt:lpstr>Clustering algorithms</vt:lpstr>
      <vt:lpstr>k-center clustering</vt:lpstr>
      <vt:lpstr>k-center clustering</vt:lpstr>
      <vt:lpstr>k-center clustering</vt:lpstr>
      <vt:lpstr>k-center clustering</vt:lpstr>
      <vt:lpstr>k-center approximation</vt:lpstr>
      <vt:lpstr>k-center approximation</vt:lpstr>
      <vt:lpstr>k-center approximation</vt:lpstr>
      <vt:lpstr>k-center approximation</vt:lpstr>
      <vt:lpstr>k-center approximation</vt:lpstr>
      <vt:lpstr>k-center approximation</vt:lpstr>
      <vt:lpstr>k-center approximation</vt:lpstr>
      <vt:lpstr>k-center approximation</vt:lpstr>
      <vt:lpstr>k-center approximation</vt:lpstr>
      <vt:lpstr>k-center approximation</vt:lpstr>
      <vt:lpstr>k-center approximation</vt:lpstr>
      <vt:lpstr>k-center approximation</vt:lpstr>
      <vt:lpstr>k-center approximation</vt:lpstr>
      <vt:lpstr>k-center approximation</vt:lpstr>
      <vt:lpstr>k-center approximation</vt:lpstr>
      <vt:lpstr>k-center approximation</vt:lpstr>
      <vt:lpstr>Clustering</vt:lpstr>
      <vt:lpstr>Clustering</vt:lpstr>
      <vt:lpstr>K-median</vt:lpstr>
      <vt:lpstr>K-median</vt:lpstr>
      <vt:lpstr>K-median</vt:lpstr>
      <vt:lpstr>K-median</vt:lpstr>
      <vt:lpstr>Preliminary</vt:lpstr>
      <vt:lpstr>K-median</vt:lpstr>
      <vt:lpstr>K-median</vt:lpstr>
      <vt:lpstr>K-median</vt:lpstr>
      <vt:lpstr>k-means algorithm</vt:lpstr>
      <vt:lpstr>k-means algorithm</vt:lpstr>
      <vt:lpstr>k-means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teaching</dc:creator>
  <cp:lastModifiedBy>teaching</cp:lastModifiedBy>
  <cp:revision>53</cp:revision>
  <dcterms:created xsi:type="dcterms:W3CDTF">2020-06-20T18:18:02Z</dcterms:created>
  <dcterms:modified xsi:type="dcterms:W3CDTF">2021-05-24T10:28:03Z</dcterms:modified>
</cp:coreProperties>
</file>