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77" r:id="rId9"/>
    <p:sldId id="278" r:id="rId10"/>
    <p:sldId id="264" r:id="rId11"/>
    <p:sldId id="265" r:id="rId12"/>
    <p:sldId id="260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9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A21E-FAF7-40A7-A900-AE0B409B723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8A19-7C63-449E-87E6-B61FE8C3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Lee-Ad Gottlieb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0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function should we try to fit our data to? </a:t>
            </a:r>
            <a:endParaRPr lang="en-US" dirty="0"/>
          </a:p>
          <a:p>
            <a:r>
              <a:rPr lang="en-US" dirty="0" smtClean="0"/>
              <a:t>Tradeoff:</a:t>
            </a:r>
          </a:p>
          <a:p>
            <a:pPr lvl="1"/>
            <a:r>
              <a:rPr lang="en-US" dirty="0" smtClean="0"/>
              <a:t>Simpler function gives lower VC-dimension</a:t>
            </a:r>
          </a:p>
          <a:p>
            <a:pPr lvl="1"/>
            <a:r>
              <a:rPr lang="en-US" dirty="0" smtClean="0"/>
              <a:t>Complex function can fit the data better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4572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6324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947160" y="5699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611880" y="58369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10433" y="52425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49580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93776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24256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57200" y="5105400"/>
            <a:ext cx="2209800" cy="95631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3581400" y="5334000"/>
            <a:ext cx="2743200" cy="1828800"/>
          </a:xfrm>
          <a:prstGeom prst="arc">
            <a:avLst>
              <a:gd name="adj1" fmla="val 11087282"/>
              <a:gd name="adj2" fmla="val 19626475"/>
            </a:avLst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200" y="4572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" y="6324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>
            <a:spLocks noChangeAspect="1"/>
          </p:cNvSpPr>
          <p:nvPr/>
        </p:nvSpPr>
        <p:spPr>
          <a:xfrm>
            <a:off x="899160" y="5699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563880" y="58369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462433" y="52425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44780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88976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19456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29400" y="4572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6324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071360" y="5699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736080" y="58369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634633" y="52425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62000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6196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36676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9" idx="7"/>
            <a:endCxn id="38" idx="2"/>
          </p:cNvCxnSpPr>
          <p:nvPr/>
        </p:nvCxnSpPr>
        <p:spPr>
          <a:xfrm flipV="1">
            <a:off x="6814129" y="5745480"/>
            <a:ext cx="257231" cy="104831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7"/>
            <a:endCxn id="41" idx="2"/>
          </p:cNvCxnSpPr>
          <p:nvPr/>
        </p:nvCxnSpPr>
        <p:spPr>
          <a:xfrm flipV="1">
            <a:off x="7149409" y="5455920"/>
            <a:ext cx="470591" cy="257231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2" idx="2"/>
          </p:cNvCxnSpPr>
          <p:nvPr/>
        </p:nvCxnSpPr>
        <p:spPr>
          <a:xfrm flipV="1">
            <a:off x="7711440" y="5379720"/>
            <a:ext cx="350520" cy="75248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6"/>
            <a:endCxn id="43" idx="2"/>
          </p:cNvCxnSpPr>
          <p:nvPr/>
        </p:nvCxnSpPr>
        <p:spPr>
          <a:xfrm>
            <a:off x="8153400" y="5379720"/>
            <a:ext cx="213360" cy="762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6"/>
            <a:endCxn id="40" idx="3"/>
          </p:cNvCxnSpPr>
          <p:nvPr/>
        </p:nvCxnSpPr>
        <p:spPr>
          <a:xfrm flipV="1">
            <a:off x="8458200" y="5320609"/>
            <a:ext cx="189824" cy="135311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5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Input</a:t>
                </a:r>
              </a:p>
              <a:p>
                <a:pPr lvl="1"/>
                <a:r>
                  <a:rPr lang="en-US" dirty="0" smtClean="0"/>
                  <a:t>X: set of n points</a:t>
                </a:r>
              </a:p>
              <a:p>
                <a:pPr lvl="1"/>
                <a:r>
                  <a:rPr lang="en-US" dirty="0" smtClean="0"/>
                  <a:t>Y: their labels</a:t>
                </a:r>
              </a:p>
              <a:p>
                <a:pPr lvl="1"/>
                <a:r>
                  <a:rPr lang="en-US" dirty="0" smtClean="0"/>
                  <a:t>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Hypothesis space mapping points to labels. H is the infinite set of hyperplanes rooted at the origin,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is one such hypothesis.</a:t>
                </a:r>
                <a:endParaRPr lang="en-US" dirty="0"/>
              </a:p>
              <a:p>
                <a:r>
                  <a:rPr lang="en-US" dirty="0" smtClean="0"/>
                  <a:t>Goal. Find hyperplane minimizing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least-squares</a:t>
                </a:r>
                <a:r>
                  <a:rPr lang="en-US" dirty="0" smtClean="0"/>
                  <a:t>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26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 bounds for least squares</a:t>
                </a:r>
              </a:p>
              <a:p>
                <a:r>
                  <a:rPr lang="en-US" dirty="0" smtClean="0"/>
                  <a:t>Theorem: Let H be a finite hypothesis set, and let the range of labels be [0,M]. Let S be a sample of size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. Then for any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with probability at least 1-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the following holds:</a:t>
                </a: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 bounds for least squares</a:t>
                </a:r>
              </a:p>
              <a:p>
                <a:r>
                  <a:rPr lang="en-US" dirty="0" smtClean="0"/>
                  <a:t>Theorem: Let 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have VC-dimension d</a:t>
                </a:r>
                <a:r>
                  <a:rPr lang="en-US" dirty="0" smtClean="0"/>
                  <a:t>, and let the range of labels be [0,M]. Let S be a sample of size </a:t>
                </a:r>
                <a:r>
                  <a:rPr lang="en-US" dirty="0" smtClean="0"/>
                  <a:t>n. </a:t>
                </a:r>
                <a:r>
                  <a:rPr lang="en-US" dirty="0" smtClean="0"/>
                  <a:t>Then for any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with probability at least 1-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the following holds:</a:t>
                </a: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Restating the problem</a:t>
                </a:r>
              </a:p>
              <a:p>
                <a:pPr lvl="1"/>
                <a:r>
                  <a:rPr lang="en-US" dirty="0"/>
                  <a:t>Arrange the points in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matrix X</a:t>
                </a:r>
              </a:p>
              <a:p>
                <a:pPr lvl="1"/>
                <a:r>
                  <a:rPr lang="en-US" dirty="0"/>
                  <a:t>Arrange the labels in a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objective function is now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𝑋𝑌</m:t>
                    </m:r>
                  </m:oMath>
                </a14:m>
                <a:endParaRPr lang="en-US" dirty="0" smtClean="0"/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1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𝑋𝑌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Question: What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not invertible?</a:t>
                </a:r>
              </a:p>
              <a:p>
                <a:pPr lvl="1"/>
                <a:r>
                  <a:rPr lang="en-US" dirty="0" smtClean="0"/>
                  <a:t>Use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Pseudo-Inverse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instead!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54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Moore-Penrose pseudo-inverse of matrix A</a:t>
                </a:r>
              </a:p>
              <a:p>
                <a:pPr lvl="1"/>
                <a:r>
                  <a:rPr lang="en-US" dirty="0"/>
                  <a:t>Denoted A</a:t>
                </a:r>
                <a:r>
                  <a:rPr lang="en-US" baseline="30000" dirty="0"/>
                  <a:t>+</a:t>
                </a:r>
                <a:endParaRPr lang="en-US" dirty="0"/>
              </a:p>
              <a:p>
                <a:pPr lvl="1"/>
                <a:r>
                  <a:rPr lang="en-US" dirty="0"/>
                  <a:t>Inverse properties: AA</a:t>
                </a:r>
                <a:r>
                  <a:rPr lang="en-US" baseline="30000" dirty="0"/>
                  <a:t>+</a:t>
                </a:r>
                <a:r>
                  <a:rPr lang="en-US" dirty="0"/>
                  <a:t>A = A	 A</a:t>
                </a:r>
                <a:r>
                  <a:rPr lang="en-US" baseline="30000" dirty="0"/>
                  <a:t>+</a:t>
                </a:r>
                <a:r>
                  <a:rPr lang="en-US" dirty="0"/>
                  <a:t>AA</a:t>
                </a:r>
                <a:r>
                  <a:rPr lang="en-US" baseline="30000" dirty="0"/>
                  <a:t>+ </a:t>
                </a:r>
                <a:r>
                  <a:rPr lang="en-US" dirty="0"/>
                  <a:t>= A</a:t>
                </a:r>
                <a:r>
                  <a:rPr lang="en-US" baseline="30000" dirty="0"/>
                  <a:t>+</a:t>
                </a:r>
                <a:endParaRPr lang="en-US" dirty="0"/>
              </a:p>
              <a:p>
                <a:pPr lvl="1"/>
                <a:r>
                  <a:rPr lang="en-US" dirty="0"/>
                  <a:t>Hermitian properties: (AA</a:t>
                </a:r>
                <a:r>
                  <a:rPr lang="en-US" baseline="30000" dirty="0"/>
                  <a:t>+</a:t>
                </a:r>
                <a:r>
                  <a:rPr lang="en-US" dirty="0"/>
                  <a:t>)</a:t>
                </a:r>
                <a:r>
                  <a:rPr lang="en-US" baseline="30000" dirty="0"/>
                  <a:t>T</a:t>
                </a:r>
                <a:r>
                  <a:rPr lang="en-US" dirty="0"/>
                  <a:t>=AA</a:t>
                </a:r>
                <a:r>
                  <a:rPr lang="en-US" baseline="30000" dirty="0"/>
                  <a:t>+</a:t>
                </a:r>
                <a:r>
                  <a:rPr lang="en-US" dirty="0"/>
                  <a:t>        (A</a:t>
                </a:r>
                <a:r>
                  <a:rPr lang="en-US" baseline="30000" dirty="0"/>
                  <a:t>+</a:t>
                </a:r>
                <a:r>
                  <a:rPr lang="en-US" dirty="0"/>
                  <a:t>A)</a:t>
                </a:r>
                <a:r>
                  <a:rPr lang="en-US" baseline="30000" dirty="0"/>
                  <a:t>T</a:t>
                </a:r>
                <a:r>
                  <a:rPr lang="en-US" dirty="0"/>
                  <a:t>= (A</a:t>
                </a:r>
                <a:r>
                  <a:rPr lang="en-US" baseline="30000" dirty="0"/>
                  <a:t>+</a:t>
                </a:r>
                <a:r>
                  <a:rPr lang="en-US" dirty="0"/>
                  <a:t>A)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lim>
                      </m:limLow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↓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lim>
                      </m:limLow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are always invertible.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positive semidefinite, 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makes them positive definite)</a:t>
                </a:r>
              </a:p>
              <a:p>
                <a:pPr lvl="1"/>
                <a:r>
                  <a:rPr lang="en-US" dirty="0" smtClean="0"/>
                  <a:t>The limit exists even if are not invertible. </a:t>
                </a:r>
                <a:endParaRPr lang="en-US" dirty="0"/>
              </a:p>
              <a:p>
                <a:pPr lvl="1"/>
                <a:r>
                  <a:rPr lang="en-US" dirty="0" smtClean="0"/>
                  <a:t>A+ is not continuous in the entries of A</a:t>
                </a:r>
                <a:r>
                  <a:rPr lang="en-US" dirty="0" smtClean="0"/>
                  <a:t>: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17070" y="6248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8884" y="6248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450126" y="6248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91940" y="6248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6504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Upshot: Need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invertible: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𝑋𝑌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lvl="1"/>
                <a:r>
                  <a:rPr lang="en-US" dirty="0" smtClean="0"/>
                  <a:t>Otherwise: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𝑋𝑌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can be computed in time O(d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Total runtime: O(</a:t>
                </a:r>
                <a:r>
                  <a:rPr lang="en-US" dirty="0" err="1" smtClean="0"/>
                  <a:t>nd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/>
                  <a:t>d</a:t>
                </a:r>
                <a:r>
                  <a:rPr lang="en-US" baseline="30000" dirty="0"/>
                  <a:t>3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high probability,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)≤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(where M=1,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is fixed)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if the dimension is large?</a:t>
                </a:r>
              </a:p>
              <a:p>
                <a:pPr lvl="1"/>
                <a:r>
                  <a:rPr lang="en-US" dirty="0" smtClean="0"/>
                  <a:t>Use large margin… </a:t>
                </a:r>
              </a:p>
              <a:p>
                <a:pPr lvl="1"/>
                <a:r>
                  <a:rPr lang="en-US" dirty="0" smtClean="0"/>
                  <a:t>Like we did for classification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45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Large margin bounds.</a:t>
                </a:r>
              </a:p>
              <a:p>
                <a:r>
                  <a:rPr lang="en-US" dirty="0" smtClean="0"/>
                  <a:t>If all three of the following hold:</a:t>
                </a:r>
              </a:p>
              <a:p>
                <a:pPr lvl="1"/>
                <a:r>
                  <a:rPr lang="en-US" dirty="0" smtClean="0"/>
                  <a:t>Points: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he-IL" dirty="0" smtClean="0"/>
              </a:p>
              <a:p>
                <a:pPr lvl="1"/>
                <a:r>
                  <a:rPr lang="en-US" dirty="0"/>
                  <a:t>Labels: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𝐵𝑅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Hypotheses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w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satisfy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Then </a:t>
                </a:r>
                <a:r>
                  <a:rPr lang="en-US" dirty="0"/>
                  <a:t>with high probability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)≤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So the hypothesis needs to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regularized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we’ve done </a:t>
            </a:r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/>
              <a:t> classification</a:t>
            </a:r>
          </a:p>
          <a:p>
            <a:pPr lvl="1"/>
            <a:r>
              <a:rPr lang="en-US" dirty="0" smtClean="0"/>
              <a:t>only two classes</a:t>
            </a:r>
          </a:p>
          <a:p>
            <a:pPr lvl="1"/>
            <a:r>
              <a:rPr lang="en-US" dirty="0" smtClean="0"/>
              <a:t>Examples: {0,1}, {-1,1}, {-,+}, {blue, red}</a:t>
            </a:r>
          </a:p>
          <a:p>
            <a:endParaRPr lang="en-US" dirty="0"/>
          </a:p>
          <a:p>
            <a:r>
              <a:rPr lang="en-US" dirty="0" smtClean="0"/>
              <a:t>What about multiclass?</a:t>
            </a:r>
          </a:p>
          <a:p>
            <a:pPr lvl="1"/>
            <a:r>
              <a:rPr lang="en-US" dirty="0" smtClean="0"/>
              <a:t>K classes</a:t>
            </a:r>
            <a:endParaRPr lang="en-US" dirty="0"/>
          </a:p>
          <a:p>
            <a:pPr lvl="1"/>
            <a:r>
              <a:rPr lang="en-US" dirty="0" smtClean="0"/>
              <a:t>Ex: {1,2,3}, {</a:t>
            </a:r>
            <a:r>
              <a:rPr lang="en-US" dirty="0" err="1" smtClean="0"/>
              <a:t>blue,red,yellow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598920" y="45567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604760" y="47091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79920" y="426720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86600" y="47853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019800" y="57759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025640" y="59283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00800" y="54864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07480" y="60045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437120" y="54711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442960" y="56235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818120" y="518160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924800" y="56997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Large-margin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Ridge regression</a:t>
                </a:r>
                <a:r>
                  <a:rPr lang="en-US" dirty="0" smtClean="0"/>
                  <a:t>: regularized (large-margin) least squares</a:t>
                </a:r>
              </a:p>
              <a:p>
                <a:pPr lvl="1"/>
                <a:r>
                  <a:rPr lang="en-US" dirty="0" smtClean="0"/>
                  <a:t>Analogous to large-margin SVM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Min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In 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𝑋𝑌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𝑋𝑌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(always invertible)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81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39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Ridge regression</a:t>
                </a:r>
              </a:p>
              <a:p>
                <a:pPr lvl="1"/>
                <a:r>
                  <a:rPr lang="en-US" dirty="0" smtClean="0"/>
                  <a:t>How can we handle non-linear </a:t>
                </a:r>
                <a:r>
                  <a:rPr lang="en-US" dirty="0" err="1" smtClean="0"/>
                  <a:t>regressors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Kernel function (Like in kernel-SVM)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Min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876800" y="4191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72000" y="5943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318760" y="5318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983480" y="54559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6882033" y="48615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867400" y="5029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309360" y="4953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6614160" y="5029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828800" y="4724400"/>
            <a:ext cx="2209800" cy="95631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4953000" y="4953000"/>
            <a:ext cx="2743200" cy="1828800"/>
          </a:xfrm>
          <a:prstGeom prst="arc">
            <a:avLst>
              <a:gd name="adj1" fmla="val 11087282"/>
              <a:gd name="adj2" fmla="val 19626475"/>
            </a:avLst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28800" y="4191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24000" y="5943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spect="1"/>
          </p:cNvSpPr>
          <p:nvPr/>
        </p:nvSpPr>
        <p:spPr>
          <a:xfrm>
            <a:off x="2270760" y="5318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935480" y="54559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3834033" y="48615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819400" y="5029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261360" y="4953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566160" y="5029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LASSO: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-regularized least squares: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min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Cons:</a:t>
                </a:r>
              </a:p>
              <a:p>
                <a:pPr lvl="1"/>
                <a:r>
                  <a:rPr lang="en-US" dirty="0" smtClean="0"/>
                  <a:t>Requires solving quadratic program</a:t>
                </a:r>
              </a:p>
              <a:p>
                <a:pPr lvl="1"/>
                <a:r>
                  <a:rPr lang="en-US" dirty="0" smtClean="0"/>
                  <a:t>Doesn’t admit </a:t>
                </a:r>
                <a:r>
                  <a:rPr lang="en-US" dirty="0" err="1" smtClean="0"/>
                  <a:t>kernelizable</a:t>
                </a:r>
                <a:r>
                  <a:rPr lang="en-US" dirty="0" smtClean="0"/>
                  <a:t> solution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Pros:</a:t>
                </a:r>
              </a:p>
              <a:p>
                <a:pPr lvl="1"/>
                <a:r>
                  <a:rPr lang="en-US" dirty="0" smtClean="0"/>
                  <a:t>Encourages sparsity</a:t>
                </a:r>
              </a:p>
              <a:p>
                <a:pPr lvl="1"/>
                <a:r>
                  <a:rPr lang="en-US" dirty="0" smtClean="0"/>
                  <a:t>Solutions often fall at extremal points</a:t>
                </a:r>
              </a:p>
              <a:p>
                <a:pPr lvl="2"/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these are sparse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616062" y="4506776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225662" y="3973376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888996" y="4170110"/>
            <a:ext cx="673332" cy="673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43600" y="44958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53200" y="3962400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26523" y="4594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53200" y="4159134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248400" y="4159134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553200" y="4495800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4495800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67606" y="50401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9488" y="50408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time series:</a:t>
            </a:r>
          </a:p>
          <a:p>
            <a:pPr lvl="1"/>
            <a:r>
              <a:rPr lang="en-US" dirty="0" smtClean="0"/>
              <a:t>ARMA – Autoregressive Moving Average</a:t>
            </a:r>
          </a:p>
          <a:p>
            <a:pPr lvl="1"/>
            <a:r>
              <a:rPr lang="en-US" dirty="0" smtClean="0"/>
              <a:t>ARIMA – </a:t>
            </a:r>
            <a:r>
              <a:rPr lang="en-US" dirty="0" err="1" smtClean="0"/>
              <a:t>Autogressive</a:t>
            </a:r>
            <a:r>
              <a:rPr lang="en-US" dirty="0" smtClean="0"/>
              <a:t> Integrated Moving Average</a:t>
            </a:r>
          </a:p>
          <a:p>
            <a:r>
              <a:rPr lang="en-US" dirty="0" smtClean="0"/>
              <a:t>Some data is cyclic.</a:t>
            </a:r>
          </a:p>
          <a:p>
            <a:pPr lvl="1"/>
            <a:r>
              <a:rPr lang="en-US" dirty="0" smtClean="0"/>
              <a:t>Example: Air travel, Corona patients</a:t>
            </a:r>
            <a:endParaRPr lang="en-US" dirty="0"/>
          </a:p>
        </p:txBody>
      </p:sp>
      <p:sp>
        <p:nvSpPr>
          <p:cNvPr id="4" name="AutoShape 2" descr="Python | ARIMA Model for Time Series Forecasting - GeeksforGeeks"/>
          <p:cNvSpPr>
            <a:spLocks noChangeAspect="1" noChangeArrowheads="1"/>
          </p:cNvSpPr>
          <p:nvPr/>
        </p:nvSpPr>
        <p:spPr bwMode="auto">
          <a:xfrm>
            <a:off x="155575" y="-700088"/>
            <a:ext cx="31432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1" y="4648200"/>
            <a:ext cx="427317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teaching\Desktop\Coro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8375"/>
            <a:ext cx="447357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about multiclass?</a:t>
            </a:r>
          </a:p>
          <a:p>
            <a:pPr lvl="1"/>
            <a:r>
              <a:rPr lang="en-US" dirty="0" smtClean="0"/>
              <a:t>K classes, {1,2,3}</a:t>
            </a:r>
          </a:p>
          <a:p>
            <a:pPr lvl="1"/>
            <a:endParaRPr lang="en-US" dirty="0"/>
          </a:p>
          <a:p>
            <a:r>
              <a:rPr lang="en-US" dirty="0" smtClean="0"/>
              <a:t>Reduce to binary </a:t>
            </a:r>
            <a:r>
              <a:rPr lang="en-US" dirty="0" smtClean="0">
                <a:solidFill>
                  <a:srgbClr val="FF0000"/>
                </a:solidFill>
              </a:rPr>
              <a:t>one-vs-one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Is new point blue or yellow?</a:t>
            </a:r>
          </a:p>
          <a:p>
            <a:pPr lvl="1"/>
            <a:r>
              <a:rPr lang="en-US" dirty="0" smtClean="0"/>
              <a:t>Is new point blue or red?</a:t>
            </a:r>
          </a:p>
          <a:p>
            <a:pPr lvl="1"/>
            <a:r>
              <a:rPr lang="en-US" dirty="0" smtClean="0"/>
              <a:t>Is new point yellow or red?</a:t>
            </a:r>
          </a:p>
          <a:p>
            <a:pPr lvl="1"/>
            <a:endParaRPr lang="en-US" dirty="0"/>
          </a:p>
          <a:p>
            <a:r>
              <a:rPr lang="en-US" dirty="0" smtClean="0"/>
              <a:t>Winner: majority label</a:t>
            </a:r>
          </a:p>
          <a:p>
            <a:pPr lvl="1"/>
            <a:r>
              <a:rPr lang="en-US" dirty="0" smtClean="0"/>
              <a:t>If there is one…</a:t>
            </a:r>
          </a:p>
          <a:p>
            <a:pPr lvl="1"/>
            <a:endParaRPr lang="en-US" dirty="0"/>
          </a:p>
          <a:p>
            <a:r>
              <a:rPr lang="en-US" dirty="0" smtClean="0"/>
              <a:t>This gives O(k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subproblems</a:t>
            </a:r>
            <a:r>
              <a:rPr lang="en-US" dirty="0" smtClean="0"/>
              <a:t> (all pairs)</a:t>
            </a:r>
          </a:p>
          <a:p>
            <a:pPr lvl="2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598920" y="33375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604760" y="34899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79920" y="304800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86600" y="35661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019800" y="45567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025640" y="47091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00800" y="42672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07480" y="47853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437120" y="42519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442960" y="44043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818120" y="396240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924800" y="44805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29411" y="3674012"/>
            <a:ext cx="91440" cy="91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about multiclass?</a:t>
            </a:r>
          </a:p>
          <a:p>
            <a:pPr lvl="1"/>
            <a:r>
              <a:rPr lang="en-US" dirty="0" smtClean="0"/>
              <a:t>K classes, {1,2,3}</a:t>
            </a:r>
          </a:p>
          <a:p>
            <a:pPr lvl="1"/>
            <a:endParaRPr lang="en-US" dirty="0"/>
          </a:p>
          <a:p>
            <a:r>
              <a:rPr lang="en-US" dirty="0" smtClean="0"/>
              <a:t>Reduce to binary </a:t>
            </a:r>
            <a:r>
              <a:rPr lang="en-US" dirty="0" smtClean="0">
                <a:solidFill>
                  <a:srgbClr val="FF0000"/>
                </a:solidFill>
              </a:rPr>
              <a:t>one-vs-all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Is new point blue or not blue?</a:t>
            </a:r>
          </a:p>
          <a:p>
            <a:pPr lvl="1"/>
            <a:r>
              <a:rPr lang="en-US" dirty="0" smtClean="0"/>
              <a:t>Is new point red or not red?</a:t>
            </a:r>
          </a:p>
          <a:p>
            <a:pPr lvl="1"/>
            <a:r>
              <a:rPr lang="en-US" dirty="0" smtClean="0"/>
              <a:t>Is new point yellow or not yellow?</a:t>
            </a:r>
          </a:p>
          <a:p>
            <a:pPr lvl="1"/>
            <a:endParaRPr lang="en-US" dirty="0"/>
          </a:p>
          <a:p>
            <a:r>
              <a:rPr lang="en-US" dirty="0" smtClean="0"/>
              <a:t>Winner: whichever one wins…</a:t>
            </a:r>
          </a:p>
          <a:p>
            <a:pPr lvl="1"/>
            <a:r>
              <a:rPr lang="en-US" dirty="0" smtClean="0"/>
              <a:t>If there is one…</a:t>
            </a:r>
          </a:p>
          <a:p>
            <a:endParaRPr lang="en-US" dirty="0"/>
          </a:p>
          <a:p>
            <a:r>
              <a:rPr lang="en-US" dirty="0" smtClean="0"/>
              <a:t>This gives only O(k)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A different problem: </a:t>
            </a:r>
            <a:r>
              <a:rPr lang="en-US" dirty="0" smtClean="0">
                <a:solidFill>
                  <a:srgbClr val="FF0000"/>
                </a:solidFill>
              </a:rPr>
              <a:t>imbalanced data</a:t>
            </a:r>
          </a:p>
          <a:p>
            <a:pPr lvl="1"/>
            <a:r>
              <a:rPr lang="en-US" dirty="0" smtClean="0"/>
              <a:t>Possible solution: sample equal number from blue and not blue </a:t>
            </a:r>
          </a:p>
          <a:p>
            <a:pPr lvl="2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598920" y="33375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604760" y="34899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79920" y="304800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86600" y="3566160"/>
            <a:ext cx="91440" cy="914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019800" y="45567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025640" y="47091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00800" y="42672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507480" y="47853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437120" y="42519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442960" y="44043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818120" y="396240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924800" y="4480560"/>
            <a:ext cx="91440" cy="91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29411" y="3674012"/>
            <a:ext cx="91440" cy="91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Regression: Labels in real range </a:t>
            </a:r>
          </a:p>
          <a:p>
            <a:pPr lvl="1"/>
            <a:r>
              <a:rPr lang="en-US" dirty="0" smtClean="0"/>
              <a:t>Example: [0,1], [-1,1], 0-120 </a:t>
            </a:r>
            <a:r>
              <a:rPr lang="en-US" dirty="0" err="1" smtClean="0"/>
              <a:t>kph</a:t>
            </a:r>
            <a:r>
              <a:rPr lang="en-US" dirty="0" smtClean="0"/>
              <a:t>, 0-200 kg. </a:t>
            </a:r>
          </a:p>
          <a:p>
            <a:pPr lvl="1"/>
            <a:r>
              <a:rPr lang="en-US" dirty="0" smtClean="0"/>
              <a:t>More general: {0,M} or {-M,M} for some 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Goal: Predict labels of unknown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7400" y="4572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2600" y="6324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6309360" y="5699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400800" y="6080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766560" y="5791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85800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29996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604760" y="4953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sz="2800" dirty="0" smtClean="0"/>
              <a:t>In 1801, </a:t>
            </a:r>
            <a:r>
              <a:rPr lang="en-US" sz="2800" dirty="0"/>
              <a:t>Giuseppe Piazzi observed the dwarf planet Ceres before its transit to the sun</a:t>
            </a:r>
          </a:p>
          <a:p>
            <a:pPr lvl="1"/>
            <a:r>
              <a:rPr lang="en-US" dirty="0" smtClean="0"/>
              <a:t>Where will it appear after the transit?</a:t>
            </a:r>
          </a:p>
          <a:p>
            <a:r>
              <a:rPr lang="en-US" dirty="0" smtClean="0"/>
              <a:t>Gauss solved this using </a:t>
            </a:r>
            <a:r>
              <a:rPr lang="en-US" dirty="0" smtClean="0">
                <a:solidFill>
                  <a:srgbClr val="FF0000"/>
                </a:solidFill>
              </a:rPr>
              <a:t>linear regression</a:t>
            </a:r>
          </a:p>
          <a:p>
            <a:r>
              <a:rPr lang="en-US" dirty="0" smtClean="0"/>
              <a:t>Legendre also used this method for astronomical prediction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67400" y="45720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62600" y="63246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6309360" y="5699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400800" y="608076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766560" y="5791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858000" y="5410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29996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604760" y="4953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s - RC3 - Haulani Crater (22381131691) (cropp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28952"/>
            <a:ext cx="1295400" cy="12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6019800" y="4724400"/>
            <a:ext cx="2209800" cy="14478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Problem: Predict labels of unknown points with continuous labels, for example [0,M]</a:t>
                </a:r>
              </a:p>
              <a:p>
                <a:r>
                  <a:rPr lang="en-US" dirty="0" smtClean="0"/>
                  <a:t>Notation:</a:t>
                </a:r>
              </a:p>
              <a:p>
                <a:pPr lvl="1"/>
                <a:r>
                  <a:rPr lang="en-US" dirty="0"/>
                  <a:t>Loss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p≥1.</a:t>
                </a:r>
              </a:p>
              <a:p>
                <a:pPr lvl="1"/>
                <a:r>
                  <a:rPr lang="en-US" dirty="0" smtClean="0"/>
                  <a:t>Empirical risk: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True </a:t>
                </a:r>
                <a:r>
                  <a:rPr lang="en-US" dirty="0" smtClean="0"/>
                  <a:t>risk: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where x ~ 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Goal: Minimize true </a:t>
                </a:r>
                <a:r>
                  <a:rPr lang="en-US" dirty="0" smtClean="0"/>
                  <a:t>risk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2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our data is just values</a:t>
                </a:r>
              </a:p>
              <a:p>
                <a:pPr lvl="1"/>
                <a:r>
                  <a:rPr lang="en-US" dirty="0" smtClean="0"/>
                  <a:t>Example: test scores</a:t>
                </a:r>
              </a:p>
              <a:p>
                <a:pPr lvl="1"/>
                <a:r>
                  <a:rPr lang="en-US" dirty="0" smtClean="0"/>
                  <a:t>Example: Y: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=0,</a:t>
                </a:r>
                <a:r>
                  <a:rPr lang="en-US" dirty="0"/>
                  <a:t> </a:t>
                </a:r>
                <a:r>
                  <a:rPr lang="en-US" dirty="0" smtClean="0"/>
                  <a:t>y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=1,</a:t>
                </a:r>
                <a:r>
                  <a:rPr lang="en-US" dirty="0"/>
                  <a:t> </a:t>
                </a:r>
                <a:r>
                  <a:rPr lang="en-US" dirty="0" smtClean="0"/>
                  <a:t>y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=3</a:t>
                </a:r>
                <a:endParaRPr lang="en-US" dirty="0"/>
              </a:p>
              <a:p>
                <a:r>
                  <a:rPr lang="en-US" dirty="0" smtClean="0"/>
                  <a:t>Goal: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loss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f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Solution: z = median(Y)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5715000" y="2895600"/>
            <a:ext cx="3124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3246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42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72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51514" y="3164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3164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858000" y="2286000"/>
            <a:ext cx="24231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our data is just values</a:t>
                </a:r>
              </a:p>
              <a:p>
                <a:pPr lvl="1"/>
                <a:r>
                  <a:rPr lang="en-US" dirty="0" smtClean="0"/>
                  <a:t>Example: test scores</a:t>
                </a:r>
              </a:p>
              <a:p>
                <a:pPr lvl="1"/>
                <a:r>
                  <a:rPr lang="en-US" dirty="0" smtClean="0"/>
                  <a:t>Example: Y: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=0,</a:t>
                </a:r>
                <a:r>
                  <a:rPr lang="en-US" dirty="0"/>
                  <a:t> </a:t>
                </a:r>
                <a:r>
                  <a:rPr lang="en-US" dirty="0" smtClean="0"/>
                  <a:t>y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=1,</a:t>
                </a:r>
                <a:r>
                  <a:rPr lang="en-US" dirty="0"/>
                  <a:t> </a:t>
                </a:r>
                <a:r>
                  <a:rPr lang="en-US" dirty="0" smtClean="0"/>
                  <a:t>y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=3</a:t>
                </a:r>
                <a:endParaRPr lang="en-US" dirty="0"/>
              </a:p>
              <a:p>
                <a:r>
                  <a:rPr lang="en-US" dirty="0" smtClean="0"/>
                  <a:t>Goal: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Solution: z = mean(Y) = 2</a:t>
                </a:r>
              </a:p>
              <a:p>
                <a:pPr lvl="1"/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5715000" y="2895600"/>
            <a:ext cx="3124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3246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42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72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51514" y="3164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3164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7453884" y="2286000"/>
            <a:ext cx="24231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1361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Regression</vt:lpstr>
      <vt:lpstr>Multiclass</vt:lpstr>
      <vt:lpstr>Multiclass</vt:lpstr>
      <vt:lpstr>Multiclass</vt:lpstr>
      <vt:lpstr>Regression</vt:lpstr>
      <vt:lpstr>Regression</vt:lpstr>
      <vt:lpstr>Regression</vt:lpstr>
      <vt:lpstr>Loss functions</vt:lpstr>
      <vt:lpstr>Loss functions</vt:lpstr>
      <vt:lpstr>Regression</vt:lpstr>
      <vt:lpstr>Linear regression</vt:lpstr>
      <vt:lpstr>Regression</vt:lpstr>
      <vt:lpstr>Regression</vt:lpstr>
      <vt:lpstr>Linear regression</vt:lpstr>
      <vt:lpstr>Linear regression</vt:lpstr>
      <vt:lpstr>Linear regression</vt:lpstr>
      <vt:lpstr>Linear regression</vt:lpstr>
      <vt:lpstr>Generalization bound</vt:lpstr>
      <vt:lpstr>Generalization bound</vt:lpstr>
      <vt:lpstr>Large-margin regression</vt:lpstr>
      <vt:lpstr>Non-linear function</vt:lpstr>
      <vt:lpstr>LASSO</vt:lpstr>
      <vt:lpstr>More advanced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teaching</dc:creator>
  <cp:lastModifiedBy>teaching</cp:lastModifiedBy>
  <cp:revision>61</cp:revision>
  <dcterms:created xsi:type="dcterms:W3CDTF">2020-12-02T14:47:22Z</dcterms:created>
  <dcterms:modified xsi:type="dcterms:W3CDTF">2021-12-19T08:53:15Z</dcterms:modified>
</cp:coreProperties>
</file>