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8" r:id="rId6"/>
    <p:sldId id="276" r:id="rId7"/>
    <p:sldId id="263" r:id="rId8"/>
    <p:sldId id="264" r:id="rId9"/>
    <p:sldId id="267" r:id="rId10"/>
    <p:sldId id="265" r:id="rId11"/>
    <p:sldId id="266" r:id="rId12"/>
    <p:sldId id="273" r:id="rId13"/>
    <p:sldId id="270" r:id="rId14"/>
    <p:sldId id="271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4" autoAdjust="0"/>
    <p:restoredTop sz="94660" autoAdjust="0"/>
  </p:normalViewPr>
  <p:slideViewPr>
    <p:cSldViewPr>
      <p:cViewPr varScale="1">
        <p:scale>
          <a:sx n="98" d="100"/>
          <a:sy n="98" d="100"/>
        </p:scale>
        <p:origin x="-28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EDD3-C0FD-4F3B-B08B-853B0769A0C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BDD9-5772-4ED2-956E-3F8BD878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5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Restating the problem:</a:t>
                </a:r>
              </a:p>
              <a:p>
                <a:pPr lvl="1"/>
                <a:r>
                  <a:rPr lang="en-US" dirty="0" smtClean="0"/>
                  <a:t>Given: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target dimension </a:t>
                </a:r>
                <a:r>
                  <a:rPr lang="en-US" dirty="0" smtClean="0"/>
                  <a:t>k</a:t>
                </a:r>
              </a:p>
              <a:p>
                <a:pPr lvl="1"/>
                <a:r>
                  <a:rPr lang="en-US" dirty="0" smtClean="0"/>
                  <a:t>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Minimizing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It turns out that U is the matrix with the first k eigenvectors of point matrix X…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8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46049" y="3048000"/>
            <a:ext cx="18288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46049" y="2590800"/>
            <a:ext cx="18288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𝑡𝑟𝑎𝑐𝑒</m:t>
                        </m:r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𝑡𝑟𝑎𝑐𝑒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trace of a square matrix is the sum of its diagonal elements: </a:t>
                </a:r>
              </a:p>
              <a:p>
                <a:pPr lvl="1"/>
                <a:r>
                  <a:rPr lang="en-US" dirty="0" smtClean="0"/>
                  <a:t>trace(A)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Invariant under cyclic shifts: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trace(AB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) = trace(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AB) = trace(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BC</a:t>
                </a:r>
                <a:r>
                  <a:rPr lang="en-US" dirty="0" smtClean="0"/>
                  <a:t>A)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4114800" cy="9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4518" y="2634734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4518" y="309193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8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Proved: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𝑡𝑟𝑎𝑐𝑒</m:t>
                          </m:r>
                          <m:r>
                            <a:rPr lang="en-US" i="1">
                              <a:latin typeface="Cambria Math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</a:t>
                </a:r>
                <a:r>
                  <a:rPr lang="en-US" dirty="0" smtClean="0"/>
                  <a:t>to find U minimizing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𝑡𝑟𝑎𝑐𝑒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as </a:t>
                </a:r>
                <a:r>
                  <a:rPr lang="en-US" dirty="0" smtClean="0"/>
                  <a:t>U maximizing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𝑡𝑟𝑎𝑐𝑒</m:t>
                            </m:r>
                            <m:r>
                              <a:rPr lang="en-US" i="1">
                                <a:latin typeface="Cambria Math"/>
                              </a:rPr>
                              <m:t> 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9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53200" y="1651746"/>
            <a:ext cx="2493208" cy="7639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Review of eigenvectors:</a:t>
                </a:r>
              </a:p>
              <a:p>
                <a:pPr lvl="1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symmetric,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v is an </a:t>
                </a:r>
                <a:r>
                  <a:rPr lang="en-US" b="1" dirty="0" smtClean="0"/>
                  <a:t>eigenvector</a:t>
                </a:r>
                <a:r>
                  <a:rPr lang="en-US" dirty="0" smtClean="0"/>
                  <a:t> of A with </a:t>
                </a:r>
                <a:r>
                  <a:rPr lang="en-US" b="1" dirty="0" smtClean="0"/>
                  <a:t>eigenvalue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Claim: For symmetric A, eigenvectors with different eigenvalues are orthogonal. </a:t>
                </a:r>
              </a:p>
              <a:p>
                <a:r>
                  <a:rPr lang="en-US" dirty="0" smtClean="0"/>
                  <a:t>Proof: </a:t>
                </a:r>
              </a:p>
              <a:p>
                <a:pPr lvl="1"/>
                <a:r>
                  <a:rPr lang="en-US" dirty="0" smtClean="0"/>
                  <a:t>Take vectors 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we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, it must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1676400"/>
                <a:ext cx="267348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76400"/>
                <a:ext cx="2673489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09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2800" y="3352800"/>
            <a:ext cx="17526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Theorem: For every 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 is an orthogonal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≥…≥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V </a:t>
                </a:r>
                <a:r>
                  <a:rPr lang="en-US" b="1" dirty="0" err="1" smtClean="0"/>
                  <a:t>diagonalizes</a:t>
                </a:r>
                <a:r>
                  <a:rPr lang="en-US" dirty="0" smtClean="0"/>
                  <a:t> A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This is called the </a:t>
                </a:r>
                <a:r>
                  <a:rPr lang="en-US" b="1" dirty="0" smtClean="0"/>
                  <a:t>eigenvector decomposition</a:t>
                </a:r>
              </a:p>
              <a:p>
                <a:pPr lvl="1"/>
                <a:r>
                  <a:rPr lang="en-US" dirty="0" smtClean="0"/>
                  <a:t>Row 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of V the eigenvector of A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rows 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556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62800" y="3429000"/>
                <a:ext cx="1752600" cy="1024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29000"/>
                <a:ext cx="1752600" cy="102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3756493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6493"/>
                <a:ext cx="4924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8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4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Recall: </a:t>
                </a:r>
                <a:r>
                  <a:rPr lang="en-US" dirty="0"/>
                  <a:t>want to </a:t>
                </a:r>
                <a:r>
                  <a:rPr lang="en-US" dirty="0" smtClean="0"/>
                  <a:t>find U maximizing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𝑡𝑟𝑎𝑐𝑒</m:t>
                            </m:r>
                            <m:r>
                              <a:rPr lang="en-US" i="1">
                                <a:latin typeface="Cambria Math"/>
                              </a:rPr>
                              <m:t> 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𝐴𝑈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 smtClean="0"/>
                  <a:t>Diagonalize</a:t>
                </a:r>
                <a:r>
                  <a:rPr lang="en-US" dirty="0" smtClean="0"/>
                  <a:t> 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Goal: want to choose U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U maximizes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162800" y="3200400"/>
            <a:ext cx="17526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62800" y="3276600"/>
                <a:ext cx="1752600" cy="1024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1752600" cy="102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36576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657600"/>
                <a:ext cx="4924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8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0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Goal</a:t>
                </a:r>
                <a:r>
                  <a:rPr lang="en-US" dirty="0"/>
                  <a:t>: want to choose U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U </a:t>
                </a:r>
                <a:r>
                  <a:rPr lang="en-US" dirty="0" smtClean="0"/>
                  <a:t>maximizes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For any valid U,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𝑡𝑟𝑎𝑐𝑒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Λ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𝑡𝑟𝑎𝑐𝑒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Λ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𝑡𝑟𝑎𝑐𝑒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Λ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Now set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j-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on the diagonal of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79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</a:t>
                </a:r>
                <a:r>
                  <a:rPr lang="en-US" dirty="0"/>
                  <a:t>et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j-</a:t>
                </a:r>
                <a:r>
                  <a:rPr lang="en-US" dirty="0" err="1"/>
                  <a:t>th</a:t>
                </a:r>
                <a:r>
                  <a:rPr lang="en-US" dirty="0"/>
                  <a:t> entry on the diagonal of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 smtClean="0"/>
                  <a:t>Claim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Claim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Proof: Follows from B being </a:t>
                </a:r>
                <a:r>
                  <a:rPr lang="en-US" dirty="0" smtClean="0"/>
                  <a:t>orthogonal…</a:t>
                </a:r>
                <a:endParaRPr lang="en-US" dirty="0" smtClean="0"/>
              </a:p>
              <a:p>
                <a:r>
                  <a:rPr lang="en-US" dirty="0" smtClean="0"/>
                  <a:t>Claim 3: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≤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Proof: </a:t>
                </a:r>
                <a:r>
                  <a:rPr lang="en-US" dirty="0" smtClean="0"/>
                  <a:t>Since the Eigenvalues are decreasing, the sum is maximized by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887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67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:r>
                  <a:rPr lang="en-US" dirty="0" smtClean="0"/>
                  <a:t>Find U Maximizing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𝐴𝑈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	</a:t>
                </a:r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diag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≥…≥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_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showed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Can get this with equality: </a:t>
                </a:r>
              </a:p>
              <a:p>
                <a:pPr lvl="1"/>
                <a:r>
                  <a:rPr lang="en-US" dirty="0" smtClean="0"/>
                  <a:t>Set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column of U to be A’s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eigenvector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92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the goal of the JL-lemma?</a:t>
            </a:r>
          </a:p>
          <a:p>
            <a:pPr lvl="1"/>
            <a:r>
              <a:rPr lang="en-US" dirty="0" smtClean="0"/>
              <a:t>Reduce dimension</a:t>
            </a:r>
            <a:endParaRPr lang="en-US" dirty="0"/>
          </a:p>
          <a:p>
            <a:pPr lvl="1"/>
            <a:r>
              <a:rPr lang="en-US" dirty="0" smtClean="0"/>
              <a:t>Preserve inter-point distance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rincipal </a:t>
            </a:r>
            <a:r>
              <a:rPr lang="en-US" b="1" dirty="0" smtClean="0"/>
              <a:t>C</a:t>
            </a:r>
            <a:r>
              <a:rPr lang="en-US" dirty="0" smtClean="0"/>
              <a:t>omponent </a:t>
            </a:r>
            <a:r>
              <a:rPr lang="en-US" b="1" dirty="0" smtClean="0"/>
              <a:t>A</a:t>
            </a:r>
            <a:r>
              <a:rPr lang="en-US" dirty="0" smtClean="0"/>
              <a:t>nalysis</a:t>
            </a:r>
          </a:p>
          <a:p>
            <a:pPr lvl="1"/>
            <a:r>
              <a:rPr lang="en-US" dirty="0"/>
              <a:t>Reduce dimension</a:t>
            </a:r>
          </a:p>
          <a:p>
            <a:pPr lvl="1"/>
            <a:r>
              <a:rPr lang="en-US" dirty="0"/>
              <a:t>Minimize sum of distances to new </a:t>
            </a:r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Was the key component of winning the Netflix prize</a:t>
            </a:r>
          </a:p>
        </p:txBody>
      </p:sp>
    </p:spTree>
    <p:extLst>
      <p:ext uri="{BB962C8B-B14F-4D97-AF65-F5344CB8AC3E}">
        <p14:creationId xmlns:p14="http://schemas.microsoft.com/office/powerpoint/2010/main" val="33573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PCA: 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n</a:t>
                </a:r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target dimension k</a:t>
                </a:r>
              </a:p>
              <a:p>
                <a:pPr lvl="1"/>
                <a:r>
                  <a:rPr lang="en-US" dirty="0" smtClean="0"/>
                  <a:t>Find best k-dimensional subspace approximating the data</a:t>
                </a:r>
              </a:p>
              <a:p>
                <a:r>
                  <a:rPr lang="en-US" dirty="0"/>
                  <a:t>Why </a:t>
                </a:r>
                <a:r>
                  <a:rPr lang="en-US" dirty="0" smtClean="0"/>
                  <a:t>is this </a:t>
                </a:r>
                <a:r>
                  <a:rPr lang="en-US" dirty="0"/>
                  <a:t>useful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Eliminates </a:t>
                </a:r>
                <a:r>
                  <a:rPr lang="en-US" dirty="0"/>
                  <a:t>high-dimensional </a:t>
                </a:r>
                <a:r>
                  <a:rPr lang="en-US" dirty="0" smtClean="0"/>
                  <a:t>noise</a:t>
                </a:r>
              </a:p>
              <a:p>
                <a:pPr lvl="1"/>
                <a:r>
                  <a:rPr lang="en-US" dirty="0" smtClean="0"/>
                  <a:t>Reduces data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Netflix prize</a:t>
                </a:r>
              </a:p>
              <a:p>
                <a:pPr lvl="1"/>
                <a:r>
                  <a:rPr lang="en-US" dirty="0" smtClean="0"/>
                  <a:t>Face recognition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55341"/>
            <a:ext cx="4225925" cy="24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8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19" idx="0"/>
            <a:endCxn id="11" idx="4"/>
          </p:cNvCxnSpPr>
          <p:nvPr/>
        </p:nvCxnSpPr>
        <p:spPr>
          <a:xfrm flipV="1">
            <a:off x="4541520" y="3901440"/>
            <a:ext cx="0" cy="17373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14" idx="4"/>
          </p:cNvCxnSpPr>
          <p:nvPr/>
        </p:nvCxnSpPr>
        <p:spPr>
          <a:xfrm flipV="1">
            <a:off x="6065520" y="3825240"/>
            <a:ext cx="0" cy="12801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3800" y="1600200"/>
            <a:ext cx="0" cy="4953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76400" y="4572000"/>
            <a:ext cx="64008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rot="20755608" flipH="1">
            <a:off x="2556255" y="3259285"/>
            <a:ext cx="4460761" cy="1749676"/>
          </a:xfrm>
          <a:prstGeom prst="parallelogram">
            <a:avLst>
              <a:gd name="adj" fmla="val 46119"/>
            </a:avLst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/>
              <a:t>P</a:t>
            </a:r>
            <a:r>
              <a:rPr lang="en-US" dirty="0" smtClean="0"/>
              <a:t>rinciple </a:t>
            </a:r>
            <a:r>
              <a:rPr lang="en-US" b="1" u="sng" dirty="0" smtClean="0"/>
              <a:t>C</a:t>
            </a:r>
            <a:r>
              <a:rPr lang="en-US" dirty="0" smtClean="0"/>
              <a:t>omponent </a:t>
            </a:r>
            <a:r>
              <a:rPr lang="en-US" b="1" u="sng" dirty="0" smtClean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495800" y="38100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181600" y="39624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715000" y="41910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019800" y="37338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191000" y="4267200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75760" y="25908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81600" y="27432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715000" y="3429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495800" y="56388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019800" y="51054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6" idx="4"/>
            <a:endCxn id="15" idx="0"/>
          </p:cNvCxnSpPr>
          <p:nvPr/>
        </p:nvCxnSpPr>
        <p:spPr>
          <a:xfrm>
            <a:off x="4221480" y="2682240"/>
            <a:ext cx="15240" cy="15849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2" idx="0"/>
          </p:cNvCxnSpPr>
          <p:nvPr/>
        </p:nvCxnSpPr>
        <p:spPr>
          <a:xfrm>
            <a:off x="5227320" y="2834640"/>
            <a:ext cx="0" cy="11277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13" idx="0"/>
          </p:cNvCxnSpPr>
          <p:nvPr/>
        </p:nvCxnSpPr>
        <p:spPr>
          <a:xfrm>
            <a:off x="5760720" y="3520440"/>
            <a:ext cx="0" cy="67056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1676400"/>
            <a:ext cx="318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Minimize: </a:t>
            </a:r>
          </a:p>
          <a:p>
            <a:r>
              <a:rPr lang="en-US" dirty="0" smtClean="0"/>
              <a:t>Sum of lengths of purple arrows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</a:t>
            </a:r>
            <a:r>
              <a:rPr lang="en-US" dirty="0"/>
              <a:t>rinciple </a:t>
            </a:r>
            <a:r>
              <a:rPr lang="en-US" b="1" u="sng" dirty="0"/>
              <a:t>C</a:t>
            </a:r>
            <a:r>
              <a:rPr lang="en-US" dirty="0"/>
              <a:t>omponent </a:t>
            </a:r>
            <a:r>
              <a:rPr lang="en-US" b="1" u="sng" dirty="0" smtClean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regression and </a:t>
            </a:r>
            <a:r>
              <a:rPr lang="en-US" dirty="0" smtClean="0">
                <a:solidFill>
                  <a:srgbClr val="0070C0"/>
                </a:solidFill>
              </a:rPr>
              <a:t>PCA</a:t>
            </a:r>
          </a:p>
          <a:p>
            <a:pPr lvl="1"/>
            <a:r>
              <a:rPr lang="en-US" dirty="0" smtClean="0"/>
              <a:t>Regression: Sum of squared distances to plane in y-direction</a:t>
            </a:r>
          </a:p>
          <a:p>
            <a:pPr lvl="1"/>
            <a:r>
              <a:rPr lang="en-US" dirty="0" smtClean="0"/>
              <a:t>PCA: Sum of squared distances of points to plane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0" y="4434840"/>
            <a:ext cx="0" cy="2316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19200" y="637032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2804160" y="5989319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148840" y="53035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372911" y="5782087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895600" y="469392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76400" y="4960620"/>
            <a:ext cx="1943100" cy="12573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</p:cNvCxnSpPr>
          <p:nvPr/>
        </p:nvCxnSpPr>
        <p:spPr>
          <a:xfrm>
            <a:off x="2194560" y="5394960"/>
            <a:ext cx="22860" cy="4633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</p:cNvCxnSpPr>
          <p:nvPr/>
        </p:nvCxnSpPr>
        <p:spPr>
          <a:xfrm>
            <a:off x="2941320" y="478536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 flipV="1">
            <a:off x="3418631" y="5151121"/>
            <a:ext cx="0" cy="6309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2849880" y="5425440"/>
            <a:ext cx="0" cy="5638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38800" y="4465320"/>
            <a:ext cx="0" cy="2316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34000" y="640080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6918960" y="6019799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26364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7487711" y="5812567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010400" y="47244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91200" y="4991100"/>
            <a:ext cx="1943100" cy="12573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5"/>
          </p:cNvCxnSpPr>
          <p:nvPr/>
        </p:nvCxnSpPr>
        <p:spPr>
          <a:xfrm>
            <a:off x="6341689" y="5412049"/>
            <a:ext cx="211511" cy="3029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</p:cNvCxnSpPr>
          <p:nvPr/>
        </p:nvCxnSpPr>
        <p:spPr>
          <a:xfrm>
            <a:off x="7088449" y="4802449"/>
            <a:ext cx="270664" cy="379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1"/>
          </p:cNvCxnSpPr>
          <p:nvPr/>
        </p:nvCxnSpPr>
        <p:spPr>
          <a:xfrm flipH="1" flipV="1">
            <a:off x="7162800" y="5379720"/>
            <a:ext cx="338302" cy="4462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1"/>
          </p:cNvCxnSpPr>
          <p:nvPr/>
        </p:nvCxnSpPr>
        <p:spPr>
          <a:xfrm flipH="1" flipV="1">
            <a:off x="6690361" y="5715000"/>
            <a:ext cx="241990" cy="318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09800" y="396240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79231" y="39624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4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</a:t>
            </a:r>
            <a:r>
              <a:rPr lang="en-US" dirty="0"/>
              <a:t>rinciple </a:t>
            </a:r>
            <a:r>
              <a:rPr lang="en-US" b="1" u="sng" dirty="0"/>
              <a:t>C</a:t>
            </a:r>
            <a:r>
              <a:rPr lang="en-US" dirty="0"/>
              <a:t>omponent </a:t>
            </a:r>
            <a:r>
              <a:rPr lang="en-US" b="1" u="sng" dirty="0" smtClean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JL and </a:t>
            </a:r>
            <a:r>
              <a:rPr lang="en-US" dirty="0" smtClean="0">
                <a:solidFill>
                  <a:srgbClr val="0070C0"/>
                </a:solidFill>
              </a:rPr>
              <a:t>PCA</a:t>
            </a:r>
          </a:p>
          <a:p>
            <a:pPr lvl="1"/>
            <a:r>
              <a:rPr lang="en-US" dirty="0" smtClean="0"/>
              <a:t>JL: Worst-case distortion among new points</a:t>
            </a:r>
          </a:p>
          <a:p>
            <a:pPr lvl="1"/>
            <a:r>
              <a:rPr lang="en-US" dirty="0" smtClean="0"/>
              <a:t>PCA: Sum of squared distances of original points to new points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638800" y="4465320"/>
            <a:ext cx="0" cy="2316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34000" y="640080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6918960" y="6019799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26364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7487711" y="5812567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010400" y="47244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91200" y="4991100"/>
            <a:ext cx="1943100" cy="12573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5"/>
          </p:cNvCxnSpPr>
          <p:nvPr/>
        </p:nvCxnSpPr>
        <p:spPr>
          <a:xfrm>
            <a:off x="6341689" y="5412049"/>
            <a:ext cx="211511" cy="3029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</p:cNvCxnSpPr>
          <p:nvPr/>
        </p:nvCxnSpPr>
        <p:spPr>
          <a:xfrm>
            <a:off x="7088449" y="4802449"/>
            <a:ext cx="270664" cy="379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1"/>
          </p:cNvCxnSpPr>
          <p:nvPr/>
        </p:nvCxnSpPr>
        <p:spPr>
          <a:xfrm flipH="1" flipV="1">
            <a:off x="7162800" y="5379720"/>
            <a:ext cx="338302" cy="4462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690361" y="5715000"/>
            <a:ext cx="241990" cy="318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79231" y="39624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4000" y="4465320"/>
            <a:ext cx="0" cy="2316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19200" y="640080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2804160" y="6019799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148840" y="53340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372911" y="5812567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2895600" y="4724400"/>
            <a:ext cx="91440" cy="914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676400" y="4991100"/>
            <a:ext cx="1943100" cy="125730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5"/>
          </p:cNvCxnSpPr>
          <p:nvPr/>
        </p:nvCxnSpPr>
        <p:spPr>
          <a:xfrm>
            <a:off x="2226889" y="5412049"/>
            <a:ext cx="211511" cy="3029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5"/>
          </p:cNvCxnSpPr>
          <p:nvPr/>
        </p:nvCxnSpPr>
        <p:spPr>
          <a:xfrm>
            <a:off x="2973649" y="4802449"/>
            <a:ext cx="270664" cy="379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 flipV="1">
            <a:off x="3048000" y="5379720"/>
            <a:ext cx="338302" cy="4462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1"/>
          </p:cNvCxnSpPr>
          <p:nvPr/>
        </p:nvCxnSpPr>
        <p:spPr>
          <a:xfrm flipH="1" flipV="1">
            <a:off x="2575561" y="5715000"/>
            <a:ext cx="241990" cy="318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64431" y="3962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JL</a:t>
            </a:r>
            <a:endParaRPr lang="en-US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423160" y="5715000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2514600" y="5638800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002280" y="5343861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217151" y="5181600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6553200" y="5715000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6644640" y="5638800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7132320" y="5343861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347191" y="5181600"/>
            <a:ext cx="91440" cy="914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Formally:</a:t>
                </a:r>
              </a:p>
              <a:p>
                <a:pPr lvl="1"/>
                <a:r>
                  <a:rPr lang="en-US" dirty="0" smtClean="0"/>
                  <a:t>Given: </a:t>
                </a:r>
                <a:r>
                  <a:rPr lang="en-US" dirty="0"/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target dimension </a:t>
                </a:r>
                <a:r>
                  <a:rPr lang="en-US" dirty="0" smtClean="0"/>
                  <a:t>k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≪</m:t>
                    </m:r>
                  </m:oMath>
                </a14:m>
                <a:r>
                  <a:rPr lang="en-US" dirty="0" smtClean="0"/>
                  <a:t>d</a:t>
                </a:r>
              </a:p>
              <a:p>
                <a:pPr lvl="1"/>
                <a:r>
                  <a:rPr lang="en-US" dirty="0" smtClean="0"/>
                  <a:t>Find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𝑈𝑉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Matrix V 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compressor</a:t>
                </a:r>
              </a:p>
              <a:p>
                <a:pPr lvl="1"/>
                <a:r>
                  <a:rPr lang="en-US" dirty="0" smtClean="0"/>
                  <a:t>It maps the points to the k-dimensional subspace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Matrix U 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decompressor</a:t>
                </a:r>
              </a:p>
              <a:p>
                <a:pPr lvl="1"/>
                <a:r>
                  <a:rPr lang="en-US" dirty="0" smtClean="0"/>
                  <a:t>It maps the k-dimensional subspace back to the d-dimensional space, so we can measure how much the point moved.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0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Claim</a:t>
                </a:r>
                <a:r>
                  <a:rPr lang="en-US" dirty="0" smtClean="0"/>
                  <a:t>: in the optimal solution,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	← compressor = decompressor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	← columns of U are orthonormal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 smtClean="0"/>
                  <a:t>Proof</a:t>
                </a:r>
                <a:r>
                  <a:rPr lang="en-US" dirty="0" smtClean="0"/>
                  <a:t>: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Proof</a:t>
                </a:r>
                <a:r>
                  <a:rPr lang="en-US" dirty="0" smtClean="0"/>
                  <a:t>: Map </a:t>
                </a:r>
                <a:r>
                  <a:rPr lang="en-US" dirty="0" err="1" smtClean="0"/>
                  <a:t>UVx</a:t>
                </a:r>
                <a:r>
                  <a:rPr lang="en-US" dirty="0" smtClean="0"/>
                  <a:t> has range R of dimension k.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be an orthonormal basis for R. </a:t>
                </a:r>
              </a:p>
              <a:p>
                <a:pPr lvl="1"/>
                <a:r>
                  <a:rPr lang="en-US" dirty="0" smtClean="0"/>
                  <a:t>Let W be a matrix with these columns </a:t>
                </a:r>
                <a:r>
                  <a:rPr lang="en-US" dirty="0"/>
                  <a:t>(W</a:t>
                </a:r>
                <a:r>
                  <a:rPr lang="en-US" baseline="30000" dirty="0"/>
                  <a:t>T</a:t>
                </a:r>
                <a:r>
                  <a:rPr lang="en-US" dirty="0"/>
                  <a:t>W=I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So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there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satisfying: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𝑈𝑉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Which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r>
                  <a:rPr lang="en-US" dirty="0"/>
                  <a:t> minimizes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𝑊𝑧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𝑧𝑊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0=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     →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𝑈𝑉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Take U=W, V=W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=U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,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14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1554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Principal Component Analysis </vt:lpstr>
      <vt:lpstr>Dimension reduction</vt:lpstr>
      <vt:lpstr>PCA</vt:lpstr>
      <vt:lpstr>PowerPoint Presentation</vt:lpstr>
      <vt:lpstr>Principle Component Analysis</vt:lpstr>
      <vt:lpstr>Principle Component Analysis</vt:lpstr>
      <vt:lpstr>PCA</vt:lpstr>
      <vt:lpstr>PCA</vt:lpstr>
      <vt:lpstr>PCA</vt:lpstr>
      <vt:lpstr>PCA</vt:lpstr>
      <vt:lpstr>PCA</vt:lpstr>
      <vt:lpstr>PCA</vt:lpstr>
      <vt:lpstr>Eigenvectors</vt:lpstr>
      <vt:lpstr>Eigenvectors</vt:lpstr>
      <vt:lpstr>PCA</vt:lpstr>
      <vt:lpstr>PCA</vt:lpstr>
      <vt:lpstr>PCA</vt:lpstr>
      <vt:lpstr>PCA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</dc:title>
  <dc:creator>teaching</dc:creator>
  <cp:lastModifiedBy>teaching</cp:lastModifiedBy>
  <cp:revision>63</cp:revision>
  <dcterms:created xsi:type="dcterms:W3CDTF">2020-12-05T19:02:42Z</dcterms:created>
  <dcterms:modified xsi:type="dcterms:W3CDTF">2022-01-02T09:10:17Z</dcterms:modified>
</cp:coreProperties>
</file>