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9" r:id="rId21"/>
    <p:sldId id="281" r:id="rId22"/>
    <p:sldId id="276" r:id="rId23"/>
    <p:sldId id="284" r:id="rId24"/>
    <p:sldId id="282" r:id="rId25"/>
    <p:sldId id="28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7E6E-5D03-450C-911F-A29A29A4A7E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E464-B3B2-4D5E-B20D-FD18E742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Sample: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Same as asking: What’s the probability that the sample misses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-weight near the truth?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World: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657600" y="25908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62400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251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0" y="251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1136" y="27548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27548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477000" y="19812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9949" y="1611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715000" y="1981200"/>
            <a:ext cx="1524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16002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00" y="58674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5715000" y="5257800"/>
            <a:ext cx="1524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86400" y="48768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962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958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05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104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200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31136" y="60314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81800" y="60314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2672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486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7338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722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056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152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8674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248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5978393" y="5902194"/>
            <a:ext cx="381000" cy="768614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0311" y="6400800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11" y="6400800"/>
                <a:ext cx="3522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2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581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What’s the probability that the sample misses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-weight near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truth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probability of one sample point missing this area is pretty high,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the probability of all </a:t>
                </a:r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sample points missing this area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want the error to be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/>
                  <a:t>, so take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         →            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  <m:r>
                            <a:rPr lang="en-US" i="1">
                              <a:latin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581400"/>
              </a:xfrm>
              <a:blipFill rotWithShape="1">
                <a:blip r:embed="rId2"/>
                <a:stretch>
                  <a:fillRect l="-815" t="-272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657600" y="58674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5715000" y="5257800"/>
            <a:ext cx="1524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86400" y="48768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962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958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05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104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200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31136" y="60314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81800" y="60314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2672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486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7338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722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056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152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8674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248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5978393" y="5902194"/>
            <a:ext cx="381000" cy="768614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0311" y="6400800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11" y="6400800"/>
                <a:ext cx="3522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65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581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Question: Is the following different analysis also correct?</a:t>
                </a:r>
                <a:endParaRPr lang="en-US" dirty="0"/>
              </a:p>
              <a:p>
                <a:r>
                  <a:rPr lang="en-US" dirty="0" smtClean="0"/>
                  <a:t>What’s the probability that the sample missed an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-weight near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guess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probability of one sample point missing this area is pretty high,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But the probability of all </a:t>
                </a:r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sample points missing this area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so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          →           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  <m:r>
                          <a:rPr lang="en-US" i="1"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581400"/>
              </a:xfrm>
              <a:blipFill rotWithShape="1">
                <a:blip r:embed="rId2"/>
                <a:stretch>
                  <a:fillRect l="-1185" t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29524" y="6553200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24" y="6553200"/>
                <a:ext cx="3522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4191000" y="61722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958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388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104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438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534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64536" y="63362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15200" y="63362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7010400" y="5562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33349" y="51932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 rot="16200000">
            <a:off x="6511793" y="6130793"/>
            <a:ext cx="381000" cy="768614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Question: Is the following different analysis also correct?</a:t>
            </a:r>
            <a:endParaRPr lang="en-US" dirty="0"/>
          </a:p>
          <a:p>
            <a:r>
              <a:rPr lang="en-US" dirty="0" smtClean="0"/>
              <a:t>No, guess is determined </a:t>
            </a:r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sample.</a:t>
            </a:r>
          </a:p>
          <a:p>
            <a:pPr lvl="1"/>
            <a:r>
              <a:rPr lang="en-US" dirty="0" smtClean="0"/>
              <a:t>Sample dependent.</a:t>
            </a:r>
          </a:p>
          <a:p>
            <a:pPr lvl="1"/>
            <a:r>
              <a:rPr lang="en-US" dirty="0" smtClean="0"/>
              <a:t>Fix: could multiply probability by number of possible guesses.</a:t>
            </a:r>
          </a:p>
          <a:p>
            <a:pPr lvl="1"/>
            <a:r>
              <a:rPr lang="en-US" dirty="0" smtClean="0"/>
              <a:t>But this could be large.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29524" y="6553200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24" y="6553200"/>
                <a:ext cx="3522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4191000" y="61722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958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388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104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438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534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64536" y="63362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15200" y="63362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7010400" y="5562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33349" y="51932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 rot="16200000">
            <a:off x="6511793" y="6130793"/>
            <a:ext cx="381000" cy="768614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previous 1-D example to 2-D</a:t>
            </a:r>
          </a:p>
          <a:p>
            <a:r>
              <a:rPr lang="en-US" dirty="0" smtClean="0"/>
              <a:t>Let our rules be rectangles.</a:t>
            </a:r>
          </a:p>
          <a:p>
            <a:pPr lvl="1"/>
            <a:r>
              <a:rPr lang="en-US" dirty="0" smtClean="0"/>
              <a:t>Ex: Sample of baby height, weight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9000" y="4038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45057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786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57592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4604" y="48422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3505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5457" y="3505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3962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6544" y="4876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04208" y="4419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724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2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22796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70396" y="4267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8422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13343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previous 1-D example to 2-D</a:t>
            </a:r>
          </a:p>
          <a:p>
            <a:r>
              <a:rPr lang="en-US" dirty="0" smtClean="0"/>
              <a:t>Let our rules be rectangles.</a:t>
            </a:r>
          </a:p>
          <a:p>
            <a:pPr lvl="1"/>
            <a:r>
              <a:rPr lang="en-US" dirty="0" smtClean="0"/>
              <a:t>Ex: Sample of baby height, weight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9000" y="4038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45057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786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57592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4604" y="48422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3505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5457" y="3505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3962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6544" y="4876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04208" y="4419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724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2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22796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70396" y="4267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8422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13343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1657" y="4419600"/>
            <a:ext cx="1146143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977" y="4185501"/>
            <a:ext cx="1936423" cy="1377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31823" y="59113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9857" y="44196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3404843" flipH="1">
            <a:off x="3959256" y="5344273"/>
            <a:ext cx="152400" cy="596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5400000" flipH="1">
            <a:off x="6197094" y="4331849"/>
            <a:ext cx="115954" cy="5962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Extend the previous 1-D analysis to 2-D</a:t>
                </a:r>
              </a:p>
              <a:p>
                <a:r>
                  <a:rPr lang="en-US" dirty="0" smtClean="0"/>
                  <a:t>Four areas, each of weight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Analysis:</a:t>
                </a:r>
              </a:p>
              <a:p>
                <a:pPr lvl="1"/>
                <a:r>
                  <a:rPr lang="en-US" dirty="0" err="1" smtClean="0"/>
                  <a:t>Pr</a:t>
                </a:r>
                <a:r>
                  <a:rPr lang="en-US" dirty="0" smtClean="0"/>
                  <a:t>[sample missed area A]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Pr</a:t>
                </a:r>
                <a:r>
                  <a:rPr lang="en-US" dirty="0" smtClean="0"/>
                  <a:t>[sample missed even one area of A,B,C,D] ≤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[missed A] +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[missed B] +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[missed C] +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[missed D]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4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With probability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no areas no missed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we </a:t>
                </a:r>
                <a:r>
                  <a:rPr lang="en-US" dirty="0"/>
                  <a:t>make a mistake </a:t>
                </a:r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on 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most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 fraction of the </a:t>
                </a:r>
                <a:r>
                  <a:rPr lang="en-US" dirty="0" smtClean="0"/>
                  <a:t>babies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055177" y="5316939"/>
            <a:ext cx="336223" cy="1377099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86800" y="5316153"/>
            <a:ext cx="304800" cy="13716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55177" y="5316152"/>
            <a:ext cx="1936423" cy="310299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55177" y="6377453"/>
            <a:ext cx="1936423" cy="310299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55177" y="5310653"/>
            <a:ext cx="1936423" cy="1377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64430" y="5814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64530" y="53106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73884" y="5820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64530" y="6336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32170" y="3063711"/>
            <a:ext cx="1234912" cy="609600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rules are circles?</a:t>
            </a:r>
          </a:p>
          <a:p>
            <a:pPr lvl="1"/>
            <a:r>
              <a:rPr lang="en-US" dirty="0" smtClean="0"/>
              <a:t>Here’s our sample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98596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2396" y="3733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8453" y="3352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47182" y="4800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8796" y="427112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45374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4996" y="3200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28853" y="3200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4596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9940" y="4572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97604" y="4114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08196" y="4419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60596" y="4800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16192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63792" y="3962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396" y="45374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70196" y="5715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06739" y="556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60596" y="556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rules are circles?</a:t>
            </a:r>
          </a:p>
          <a:p>
            <a:pPr lvl="1"/>
            <a:r>
              <a:rPr lang="en-US" dirty="0" smtClean="0"/>
              <a:t>Here’s our sample and guess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98596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2396" y="3733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8453" y="3352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47182" y="4800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8796" y="4271128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45374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4996" y="3200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28853" y="3200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4596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9940" y="4572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97604" y="4114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08196" y="4419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60596" y="4800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16192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63792" y="3962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9396" y="453743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70196" y="5715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06739" y="556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60596" y="556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905053" y="3909767"/>
            <a:ext cx="1172066" cy="1172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828853" y="4038600"/>
            <a:ext cx="1428947" cy="1428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90800" y="3962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98834" y="46921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5400000" flipH="1">
            <a:off x="5556071" y="4604383"/>
            <a:ext cx="115954" cy="5962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 flipH="1">
            <a:off x="3498527" y="3848937"/>
            <a:ext cx="152401" cy="596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teaching\AppData\Local\Microsoft\Windows\INetCache\IE\JDP9C5JL\question-mark-1020165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81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2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previous analysis fails for circles!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f we have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finite</a:t>
                </a:r>
                <a:r>
                  <a:rPr lang="en-US" dirty="0" smtClean="0"/>
                  <a:t> set of objects (rules), we could prove the following:</a:t>
                </a:r>
              </a:p>
              <a:p>
                <a:pPr lvl="1"/>
                <a:r>
                  <a:rPr lang="en-US" dirty="0" smtClean="0"/>
                  <a:t>Let X be a point set, D a distribution on X, and H be a finite set of rules mapping X→{0,1}. </a:t>
                </a:r>
              </a:p>
              <a:p>
                <a:pPr lvl="1"/>
                <a:r>
                  <a:rPr lang="en-US" dirty="0" smtClean="0"/>
                  <a:t>Let S be a random sample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D.</a:t>
                </a:r>
              </a:p>
              <a:p>
                <a:pPr lvl="1"/>
                <a:r>
                  <a:rPr lang="en-US" dirty="0" smtClean="0"/>
                  <a:t>Suppose some rule 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H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consistent</a:t>
                </a:r>
                <a:r>
                  <a:rPr lang="en-US" dirty="0" smtClean="0"/>
                  <a:t> on S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 errors</a:t>
                </a:r>
                <a:r>
                  <a:rPr lang="en-US" dirty="0" smtClean="0"/>
                  <a:t>). Then </a:t>
                </a:r>
                <a:r>
                  <a:rPr lang="en-US" dirty="0"/>
                  <a:t>w</a:t>
                </a:r>
                <a:r>
                  <a:rPr lang="en-US" dirty="0" smtClean="0"/>
                  <a:t>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true error (e(h)) </a:t>
                </a:r>
                <a:r>
                  <a:rPr lang="en-US" dirty="0" smtClean="0"/>
                  <a:t>of h on all of X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dirty="0" smtClean="0"/>
                  <a:t>robably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/>
                  <a:t>pproximately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orrect</a:t>
                </a:r>
              </a:p>
              <a:p>
                <a:r>
                  <a:rPr lang="en-US" dirty="0" smtClean="0"/>
                  <a:t>Coin example: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the bias of the coin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5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 smtClean="0"/>
                  <a:t>Proof: </a:t>
                </a:r>
              </a:p>
              <a:p>
                <a:r>
                  <a:rPr lang="en-US" dirty="0" smtClean="0"/>
                  <a:t>For each rule </a:t>
                </a:r>
                <a:r>
                  <a:rPr lang="en-US" dirty="0"/>
                  <a:t>h</a:t>
                </a:r>
                <a:r>
                  <a:rPr lang="en-US" baseline="-25000" dirty="0" smtClean="0"/>
                  <a:t>i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H, if its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true error on X </a:t>
                </a:r>
                <a:r>
                  <a:rPr lang="en-US" dirty="0" smtClean="0"/>
                  <a:t>is e(h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[h is consistent on all of S]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r>
                      <a:rPr lang="en-US" i="1">
                        <a:latin typeface="Cambria Math"/>
                      </a:rPr>
                      <m:t>⁡[∃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 :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/>
                  <a:t> h consistent with S]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r>
                      <a:rPr lang="en-US" i="1">
                        <a:latin typeface="Cambria Math"/>
                      </a:rPr>
                      <m:t>⁡[</m:t>
                    </m:r>
                    <m:r>
                      <a:rPr lang="en-US" b="0" i="1" smtClean="0">
                        <a:latin typeface="Cambria Math"/>
                      </a:rPr>
                      <m:t> 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consistent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 |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consistent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 |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…]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  <m:r>
                          <a:rPr lang="en-US" i="1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consistent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 |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H|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≤ |H|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ake </a:t>
                </a:r>
                <a:r>
                  <a:rPr lang="en-US" dirty="0"/>
                  <a:t>|</a:t>
                </a:r>
                <a:r>
                  <a:rPr lang="en-US" dirty="0" smtClean="0"/>
                  <a:t>H|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the probability of finding a hypothesis with true error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but consistent with the sample is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we found a consistent hypothesis, then with probability 1-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it must have true error less than this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943600" y="3352800"/>
            <a:ext cx="1234912" cy="609600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 bound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3600" y="2667000"/>
            <a:ext cx="1234912" cy="609600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Conditional </a:t>
            </a:r>
          </a:p>
          <a:p>
            <a:pPr algn="ctr"/>
            <a:r>
              <a:rPr lang="en-US" sz="1100" dirty="0" smtClean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23833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What if the rule h is not consistent with the sample?</a:t>
                </a:r>
              </a:p>
              <a:p>
                <a:pPr lvl="1"/>
                <a:r>
                  <a:rPr lang="en-US" dirty="0" smtClean="0"/>
                  <a:t>Say it has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empirical error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on the sample.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e can still prove the following:</a:t>
                </a:r>
              </a:p>
              <a:p>
                <a:pPr lvl="1"/>
                <a:r>
                  <a:rPr lang="en-US" dirty="0" smtClean="0"/>
                  <a:t>Let X be a point set, D a distribution on X, and H be a finite set of rules mapping X→{0,1}. </a:t>
                </a:r>
              </a:p>
              <a:p>
                <a:pPr lvl="1"/>
                <a:r>
                  <a:rPr lang="en-US" dirty="0" smtClean="0"/>
                  <a:t>Let S be a random sample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D.</a:t>
                </a:r>
              </a:p>
              <a:p>
                <a:pPr lvl="1"/>
                <a:r>
                  <a:rPr lang="en-US" dirty="0" smtClean="0"/>
                  <a:t>Suppose some rule 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H has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empirical error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. Then </a:t>
                </a:r>
                <a:r>
                  <a:rPr lang="en-US" dirty="0"/>
                  <a:t>w</a:t>
                </a:r>
                <a:r>
                  <a:rPr lang="en-US" dirty="0" smtClean="0"/>
                  <a:t>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true error </a:t>
                </a:r>
                <a:r>
                  <a:rPr lang="en-US" dirty="0" smtClean="0"/>
                  <a:t>of h on all of X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11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Hoeffding’s</a:t>
            </a:r>
            <a:r>
              <a:rPr lang="en-US" dirty="0" smtClean="0"/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/>
                  <a:t> be a Bernoulli {0,1} distribution with parameter p. </a:t>
                </a:r>
              </a:p>
              <a:p>
                <a:r>
                  <a:rPr lang="en-US" dirty="0" smtClean="0"/>
                  <a:t>Draw n random independently distributed trials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 B,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be their empirical mean</a:t>
                </a:r>
              </a:p>
              <a:p>
                <a:r>
                  <a:rPr lang="en-US" dirty="0" smtClean="0"/>
                  <a:t>Then 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[|X-p|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] &lt; 2e</a:t>
                </a:r>
                <a:r>
                  <a:rPr lang="en-US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baseline="60000" dirty="0" smtClean="0"/>
                  <a:t>2</a:t>
                </a:r>
                <a:endParaRPr lang="en-US" baseline="600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5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Hoeffding’s</a:t>
            </a:r>
            <a:r>
              <a:rPr lang="en-US" dirty="0" smtClean="0"/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/>
                  <a:t> be a Bernoulli {0,1} distribution with parameter p. </a:t>
                </a:r>
              </a:p>
              <a:p>
                <a:r>
                  <a:rPr lang="en-US" dirty="0" smtClean="0"/>
                  <a:t>Draw n random independently distributed trials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 B,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be their empirical mean</a:t>
                </a:r>
              </a:p>
              <a:p>
                <a:r>
                  <a:rPr lang="en-US" dirty="0" smtClean="0"/>
                  <a:t>Then 	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[|X-p|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] &lt; 2e</a:t>
                </a:r>
                <a:r>
                  <a:rPr lang="en-US" baseline="30000" dirty="0" smtClean="0"/>
                  <a:t>-2n</a:t>
                </a:r>
                <a14:m>
                  <m:oMath xmlns:m="http://schemas.openxmlformats.org/officeDocument/2006/math">
                    <m:r>
                      <a:rPr lang="en-US" b="0" i="1" baseline="3000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baseline="60000" dirty="0" smtClean="0"/>
                  <a:t>2</a:t>
                </a:r>
                <a:endParaRPr lang="en-US" baseline="600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505200" y="5715000"/>
            <a:ext cx="838200" cy="609600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E[X]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8992579" flipH="1">
            <a:off x="3566966" y="5032249"/>
            <a:ext cx="172606" cy="596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Hoeffding: For a single rule h,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≤2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Corollary: For any set of rules H,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∪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 …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  →    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01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if we have an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set of rules, like circles?</a:t>
            </a:r>
          </a:p>
          <a:p>
            <a:r>
              <a:rPr lang="en-US" dirty="0" smtClean="0"/>
              <a:t>Need more advanced tools.</a:t>
            </a:r>
          </a:p>
          <a:p>
            <a:pPr lvl="1"/>
            <a:r>
              <a:rPr lang="en-US" dirty="0" smtClean="0"/>
              <a:t>Shattering</a:t>
            </a:r>
          </a:p>
          <a:p>
            <a:pPr lvl="1"/>
            <a:r>
              <a:rPr lang="en-US" dirty="0" smtClean="0"/>
              <a:t>VC-dimension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4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can’t we learn? Challenge can be: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Statistical</a:t>
            </a:r>
            <a:r>
              <a:rPr lang="en-US" dirty="0" smtClean="0"/>
              <a:t>: Take the distribution which assigns each point {0,1} with probability ½. </a:t>
            </a:r>
          </a:p>
          <a:p>
            <a:pPr lvl="1"/>
            <a:r>
              <a:rPr lang="en-US" dirty="0" smtClean="0"/>
              <a:t>This can’t be learned.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Computational</a:t>
            </a:r>
            <a:r>
              <a:rPr lang="en-US" dirty="0" smtClean="0"/>
              <a:t>: Take a distribution over graphs. We want to learn what percentage of the graphs are 3-colorable. </a:t>
            </a:r>
          </a:p>
          <a:p>
            <a:pPr lvl="1"/>
            <a:r>
              <a:rPr lang="en-US" dirty="0" smtClean="0"/>
              <a:t>Determining whether a graph is 3-colorable is NP-hard.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96871" y="6096000"/>
            <a:ext cx="276520" cy="2985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6471" y="5698503"/>
            <a:ext cx="276520" cy="298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14880" y="6407084"/>
            <a:ext cx="276520" cy="2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3280" y="6096000"/>
            <a:ext cx="276520" cy="298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4"/>
            <a:endCxn id="16" idx="0"/>
          </p:cNvCxnSpPr>
          <p:nvPr/>
        </p:nvCxnSpPr>
        <p:spPr>
          <a:xfrm>
            <a:off x="7144731" y="5997019"/>
            <a:ext cx="108409" cy="4100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7"/>
            <a:endCxn id="15" idx="3"/>
          </p:cNvCxnSpPr>
          <p:nvPr/>
        </p:nvCxnSpPr>
        <p:spPr>
          <a:xfrm flipV="1">
            <a:off x="6632896" y="5953302"/>
            <a:ext cx="414070" cy="186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5"/>
            <a:endCxn id="16" idx="2"/>
          </p:cNvCxnSpPr>
          <p:nvPr/>
        </p:nvCxnSpPr>
        <p:spPr>
          <a:xfrm>
            <a:off x="6632896" y="6350799"/>
            <a:ext cx="481984" cy="2055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6"/>
            <a:endCxn id="14" idx="2"/>
          </p:cNvCxnSpPr>
          <p:nvPr/>
        </p:nvCxnSpPr>
        <p:spPr>
          <a:xfrm>
            <a:off x="6019800" y="6245258"/>
            <a:ext cx="377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77471" y="6096000"/>
            <a:ext cx="276520" cy="2985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87071" y="5715000"/>
            <a:ext cx="276520" cy="298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95480" y="6423581"/>
            <a:ext cx="276520" cy="2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23880" y="6112497"/>
            <a:ext cx="276520" cy="2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8" idx="4"/>
            <a:endCxn id="39" idx="0"/>
          </p:cNvCxnSpPr>
          <p:nvPr/>
        </p:nvCxnSpPr>
        <p:spPr>
          <a:xfrm>
            <a:off x="4325331" y="6013516"/>
            <a:ext cx="108409" cy="4100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7"/>
            <a:endCxn id="38" idx="3"/>
          </p:cNvCxnSpPr>
          <p:nvPr/>
        </p:nvCxnSpPr>
        <p:spPr>
          <a:xfrm flipV="1">
            <a:off x="3813496" y="5969799"/>
            <a:ext cx="414070" cy="169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5"/>
            <a:endCxn id="39" idx="2"/>
          </p:cNvCxnSpPr>
          <p:nvPr/>
        </p:nvCxnSpPr>
        <p:spPr>
          <a:xfrm>
            <a:off x="3813496" y="6350799"/>
            <a:ext cx="481984" cy="222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6"/>
            <a:endCxn id="37" idx="2"/>
          </p:cNvCxnSpPr>
          <p:nvPr/>
        </p:nvCxnSpPr>
        <p:spPr>
          <a:xfrm flipV="1">
            <a:off x="3200400" y="6245258"/>
            <a:ext cx="377071" cy="16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7"/>
            <a:endCxn id="15" idx="2"/>
          </p:cNvCxnSpPr>
          <p:nvPr/>
        </p:nvCxnSpPr>
        <p:spPr>
          <a:xfrm flipV="1">
            <a:off x="5979305" y="5847761"/>
            <a:ext cx="1027166" cy="29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5"/>
            <a:endCxn id="16" idx="2"/>
          </p:cNvCxnSpPr>
          <p:nvPr/>
        </p:nvCxnSpPr>
        <p:spPr>
          <a:xfrm>
            <a:off x="5979305" y="6350799"/>
            <a:ext cx="1135575" cy="2055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4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dirty="0" smtClean="0"/>
                  <a:t>robably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/>
                  <a:t>pproximately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orrect</a:t>
                </a:r>
              </a:p>
              <a:p>
                <a:r>
                  <a:rPr lang="en-US" dirty="0" smtClean="0"/>
                  <a:t>Coin example: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the bias of the coin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19800" y="2209800"/>
            <a:ext cx="990600" cy="533400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0" y="2735344"/>
            <a:ext cx="1066800" cy="533400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3516868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434340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Approximately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2800574" flipH="1">
            <a:off x="3048000" y="3429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8199461" flipH="1">
            <a:off x="6770643" y="2743888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observe a sample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students (drawn uniformly at random) who were accepted and rejected to a certain program</a:t>
            </a:r>
          </a:p>
          <a:p>
            <a:r>
              <a:rPr lang="en-US" dirty="0" smtClean="0"/>
              <a:t>We also know each student’s psychometric score. Assume this is the sole criterion.</a:t>
            </a:r>
          </a:p>
          <a:p>
            <a:r>
              <a:rPr lang="en-US" dirty="0" smtClean="0"/>
              <a:t>Given a new random student and his psychometric score, can we guess if he will be admitted to the program?</a:t>
            </a:r>
          </a:p>
          <a:p>
            <a:endParaRPr lang="en-US" dirty="0"/>
          </a:p>
        </p:txBody>
      </p:sp>
      <p:pic>
        <p:nvPicPr>
          <p:cNvPr id="1027" name="Picture 3" descr="C:\Users\teaching\AppData\Local\Microsoft\Windows\INetCache\IE\JDP9C5JL\201503-18085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216736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observe a sample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students (drawn uniformly at random) who were accepted and rejected to a certain program</a:t>
            </a:r>
          </a:p>
          <a:p>
            <a:r>
              <a:rPr lang="en-US" dirty="0" smtClean="0"/>
              <a:t>We also know each student’s psychometric score</a:t>
            </a:r>
            <a:r>
              <a:rPr lang="en-US" dirty="0"/>
              <a:t>. Assume this is the sole </a:t>
            </a:r>
            <a:r>
              <a:rPr lang="en-US" dirty="0" smtClean="0"/>
              <a:t>criterion.</a:t>
            </a:r>
          </a:p>
          <a:p>
            <a:r>
              <a:rPr lang="en-US" dirty="0" smtClean="0"/>
              <a:t>Given a new random student and his psychometric score, can we guess if he will be admitted to the program?</a:t>
            </a:r>
          </a:p>
          <a:p>
            <a:endParaRPr lang="en-US" dirty="0"/>
          </a:p>
        </p:txBody>
      </p:sp>
      <p:pic>
        <p:nvPicPr>
          <p:cNvPr id="1027" name="Picture 3" descr="C:\Users\teaching\AppData\Local\Microsoft\Windows\INetCache\IE\JDP9C5JL\201503-18085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216736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38200" y="2133600"/>
            <a:ext cx="1676400" cy="533400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0019" y="1078468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equal probability, 1/n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9676537" flipH="1">
            <a:off x="1236600" y="1471299"/>
            <a:ext cx="304800" cy="596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data looks like this: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true cutoff must somewhere in the middle. What learning rule should we take?</a:t>
            </a:r>
          </a:p>
          <a:p>
            <a:pPr lvl="1"/>
            <a:r>
              <a:rPr lang="en-US" dirty="0" smtClean="0"/>
              <a:t>Guess a cutoff. Left is reject, right is accept</a:t>
            </a:r>
          </a:p>
          <a:p>
            <a:r>
              <a:rPr lang="en-US" dirty="0" smtClean="0"/>
              <a:t>Where should we put the threshold? </a:t>
            </a:r>
            <a:endParaRPr lang="en-US" dirty="0"/>
          </a:p>
          <a:p>
            <a:pPr lvl="1"/>
            <a:r>
              <a:rPr lang="en-US" dirty="0" smtClean="0"/>
              <a:t>Leftmost? No false negatives.</a:t>
            </a:r>
          </a:p>
          <a:p>
            <a:pPr lvl="1"/>
            <a:r>
              <a:rPr lang="en-US" dirty="0" smtClean="0"/>
              <a:t>Rightmost</a:t>
            </a:r>
            <a:r>
              <a:rPr lang="en-US" dirty="0"/>
              <a:t>?</a:t>
            </a:r>
            <a:r>
              <a:rPr lang="en-US" dirty="0" smtClean="0"/>
              <a:t> No false positives.</a:t>
            </a:r>
          </a:p>
          <a:p>
            <a:pPr lvl="1"/>
            <a:r>
              <a:rPr lang="en-US" dirty="0" smtClean="0"/>
              <a:t>something else?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81400" y="22860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86200" y="220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9668" y="220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20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4200" y="2209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2209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4936" y="24500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4500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5600700" y="2400300"/>
            <a:ext cx="381000" cy="1066800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486400" y="1676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04442" y="1307068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guess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7989" y="2089262"/>
            <a:ext cx="198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Psychometric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Before we begin the analysis…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Prove: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	for all real x</a:t>
                </a:r>
              </a:p>
              <a:p>
                <a:r>
                  <a:rPr lang="en-US" dirty="0" smtClean="0"/>
                  <a:t>Equivalently: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	for all real x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14813"/>
            <a:ext cx="263722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47170"/>
            <a:ext cx="2590112" cy="257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4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	for all real x</a:t>
                </a:r>
              </a:p>
              <a:p>
                <a:r>
                  <a:rPr lang="en-US" dirty="0" smtClean="0"/>
                  <a:t>Set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 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</a:rPr>
                      <m:t>′(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When x=0:</a:t>
                </a:r>
                <a:r>
                  <a:rPr lang="en-US" dirty="0"/>
                  <a:t>	</a:t>
                </a:r>
                <a:r>
                  <a:rPr lang="en-US" dirty="0" smtClean="0"/>
                  <a:t>f(x)=g(x)=1	</a:t>
                </a:r>
              </a:p>
              <a:p>
                <a:pPr lvl="1"/>
                <a:r>
                  <a:rPr lang="en-US" dirty="0" smtClean="0"/>
                  <a:t>When x&lt;0:	f’(x)=-1 &gt; g’(x)</a:t>
                </a:r>
              </a:p>
              <a:p>
                <a:pPr lvl="1"/>
                <a:r>
                  <a:rPr lang="en-US" dirty="0" smtClean="0"/>
                  <a:t>When x&gt;0:	f’(x)=-1 &lt; g’(x)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54" y="4191000"/>
            <a:ext cx="263722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7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learning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Back to the example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Let’s choose the rightmost possibility.</a:t>
                </a:r>
              </a:p>
              <a:p>
                <a:pPr lvl="1"/>
                <a:r>
                  <a:rPr lang="en-US" dirty="0" smtClean="0"/>
                  <a:t>No false positives </a:t>
                </a:r>
                <a:endParaRPr lang="en-US" dirty="0"/>
              </a:p>
              <a:p>
                <a:r>
                  <a:rPr lang="en-US" dirty="0" smtClean="0"/>
                  <a:t>What’s the probability of false negative?</a:t>
                </a:r>
              </a:p>
              <a:p>
                <a:pPr lvl="1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Want a PAC statement: With probability at 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east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we make a mistake on at most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fraction of the students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657600" y="2590800"/>
            <a:ext cx="510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62400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251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0" y="2514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1136" y="2754868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2754868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477000" y="19812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9949" y="1611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715000" y="1981200"/>
            <a:ext cx="1524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16002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1447</Words>
  <Application>Microsoft Office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PAC learning</vt:lpstr>
      <vt:lpstr>PAC Learning</vt:lpstr>
      <vt:lpstr>PAC Learning</vt:lpstr>
      <vt:lpstr>PAC learning example</vt:lpstr>
      <vt:lpstr>PAC learning example</vt:lpstr>
      <vt:lpstr>PAC learning example</vt:lpstr>
      <vt:lpstr>Preliminary</vt:lpstr>
      <vt:lpstr>Preliminary</vt:lpstr>
      <vt:lpstr>PAC learning example</vt:lpstr>
      <vt:lpstr>PAC learning example</vt:lpstr>
      <vt:lpstr>PAC learning example</vt:lpstr>
      <vt:lpstr>PAC learning example</vt:lpstr>
      <vt:lpstr>PAC learning example</vt:lpstr>
      <vt:lpstr>PAC learning example</vt:lpstr>
      <vt:lpstr>PAC learning example</vt:lpstr>
      <vt:lpstr>PAC learning example</vt:lpstr>
      <vt:lpstr>PAC learning example</vt:lpstr>
      <vt:lpstr>PAC learning example</vt:lpstr>
      <vt:lpstr>Generalization bound</vt:lpstr>
      <vt:lpstr>Generalization bound</vt:lpstr>
      <vt:lpstr>Generalization bound</vt:lpstr>
      <vt:lpstr>Hoeffding’s inequality</vt:lpstr>
      <vt:lpstr>Hoeffding’s inequality</vt:lpstr>
      <vt:lpstr>Generalization bound</vt:lpstr>
      <vt:lpstr>PAC learning</vt:lpstr>
      <vt:lpstr>PAC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learning &amp; Chernoff bounds</dc:title>
  <dc:creator>teaching</dc:creator>
  <cp:lastModifiedBy>teaching</cp:lastModifiedBy>
  <cp:revision>76</cp:revision>
  <dcterms:created xsi:type="dcterms:W3CDTF">2020-10-23T09:23:20Z</dcterms:created>
  <dcterms:modified xsi:type="dcterms:W3CDTF">2021-11-07T15:43:27Z</dcterms:modified>
</cp:coreProperties>
</file>