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2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F207-EBD3-407D-8D82-B1D660D74DA1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9FB4-071A-436E-A9A5-FF90A9CE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6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F207-EBD3-407D-8D82-B1D660D74DA1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9FB4-071A-436E-A9A5-FF90A9CE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5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F207-EBD3-407D-8D82-B1D660D74DA1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9FB4-071A-436E-A9A5-FF90A9CE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0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F207-EBD3-407D-8D82-B1D660D74DA1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9FB4-071A-436E-A9A5-FF90A9CE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4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F207-EBD3-407D-8D82-B1D660D74DA1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9FB4-071A-436E-A9A5-FF90A9CE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F207-EBD3-407D-8D82-B1D660D74DA1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9FB4-071A-436E-A9A5-FF90A9CE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1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F207-EBD3-407D-8D82-B1D660D74DA1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9FB4-071A-436E-A9A5-FF90A9CE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3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F207-EBD3-407D-8D82-B1D660D74DA1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9FB4-071A-436E-A9A5-FF90A9CE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0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F207-EBD3-407D-8D82-B1D660D74DA1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9FB4-071A-436E-A9A5-FF90A9CE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1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F207-EBD3-407D-8D82-B1D660D74DA1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9FB4-071A-436E-A9A5-FF90A9CE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7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F207-EBD3-407D-8D82-B1D660D74DA1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9FB4-071A-436E-A9A5-FF90A9CE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4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4F207-EBD3-407D-8D82-B1D660D74DA1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39FB4-071A-436E-A9A5-FF90A9CE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9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Chernoff</a:t>
            </a:r>
            <a:r>
              <a:rPr lang="en-US" smtClean="0"/>
              <a:t> bound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Lee-Ad Gottlieb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61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Chernoff</a:t>
            </a:r>
            <a:r>
              <a:rPr lang="en-US" dirty="0" smtClean="0"/>
              <a:t>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Let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B</a:t>
                </a:r>
                <a:r>
                  <a:rPr lang="en-US" dirty="0" smtClean="0"/>
                  <a:t> be a Bernoulli {0,1} distribution with parameter p: </a:t>
                </a:r>
              </a:p>
              <a:p>
                <a:pPr lvl="1"/>
                <a:r>
                  <a:rPr lang="en-US" dirty="0" err="1" smtClean="0"/>
                  <a:t>Pr</a:t>
                </a:r>
                <a:r>
                  <a:rPr lang="en-US" dirty="0" smtClean="0"/>
                  <a:t>[x = 1] = p		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[x=0] = 1-p</a:t>
                </a:r>
              </a:p>
              <a:p>
                <a:r>
                  <a:rPr lang="en-US" dirty="0"/>
                  <a:t>Draw n random independently distributed trials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~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B</a:t>
                </a:r>
                <a:r>
                  <a:rPr lang="en-US" dirty="0"/>
                  <a:t>, and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/>
                  <a:t>be their empirical </a:t>
                </a:r>
                <a:r>
                  <a:rPr lang="en-US" dirty="0" smtClean="0"/>
                  <a:t>sum.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&lt;1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𝜇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𝑛𝑝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  <m:r>
                      <a:rPr lang="en-US" i="1">
                        <a:latin typeface="Cambria Math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endParaRPr lang="en-US" baseline="60000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i="1">
                                <a:latin typeface="Cambria Math"/>
                              </a:rPr>
                              <m:t>&gt;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1+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𝜇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/3</m:t>
                        </m:r>
                      </m:sup>
                    </m:sSup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9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1. Markov: For any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≥0</m:t>
                    </m:r>
                  </m:oMath>
                </a14:m>
                <a:r>
                  <a:rPr lang="en-US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dirty="0" smtClean="0"/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𝑌</m:t>
                            </m:r>
                            <m:r>
                              <a:rPr lang="en-US" i="1">
                                <a:latin typeface="Cambria Math"/>
                              </a:rPr>
                              <m:t>&gt;</m:t>
                            </m:r>
                            <m:r>
                              <a:rPr lang="en-US" i="1">
                                <a:latin typeface="Cambria Math"/>
                              </a:rPr>
                              <m:t>𝑐𝐸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]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2. Taylor expansion at 0: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′(0)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1!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r>
                          <a:rPr lang="en-US" i="1">
                            <a:latin typeface="Cambria Math"/>
                          </a:rPr>
                          <m:t>′′(0)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r>
                          <a:rPr lang="en-US" i="1">
                            <a:latin typeface="Cambria Math"/>
                          </a:rPr>
                          <m:t>′′′(0)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…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=0+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−…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&gt;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b="0" dirty="0" smtClean="0"/>
                  <a:t>For x&lt;1: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658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For any t&gt;0,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𝜇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𝑡𝑋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1+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𝑡𝑋</m:t>
                                </m:r>
                              </m:sup>
                            </m:sSup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𝜇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Now let’s focus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𝑡𝑥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7848600" y="25146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Markov</a:t>
            </a:r>
            <a:endParaRPr lang="en-US" baseline="3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842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𝑡𝑋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sup>
                        </m:sSup>
                      </m:e>
                    </m:d>
                  </m:oMath>
                </a14:m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/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</m:oMath>
                </a14:m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/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</m:oMath>
                </a14:m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e>
                    </m:d>
                  </m:oMath>
                </a14:m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−1)</m:t>
                        </m:r>
                      </m:sup>
                    </m:sSup>
                  </m:oMath>
                </a14:m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−1)</m:t>
                        </m:r>
                      </m:sup>
                    </m:sSup>
                  </m:oMath>
                </a14:m>
                <a:endParaRPr lang="en-US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4038600" y="40386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1+x ≤ e</a:t>
            </a:r>
            <a:r>
              <a:rPr lang="en-US" baseline="30000" dirty="0" smtClean="0">
                <a:solidFill>
                  <a:schemeClr val="bg1"/>
                </a:solidFill>
              </a:rPr>
              <a:t>x</a:t>
            </a:r>
            <a:endParaRPr lang="en-US" baseline="30000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038600" y="2438400"/>
            <a:ext cx="1676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independence</a:t>
            </a:r>
            <a:endParaRPr lang="en-US" baseline="30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/>
              <p:cNvSpPr/>
              <p:nvPr/>
            </p:nvSpPr>
            <p:spPr>
              <a:xfrm>
                <a:off x="4038600" y="2971800"/>
                <a:ext cx="3886200" cy="6096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d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efinition of expectation: </a:t>
                </a:r>
                <a:endParaRPr lang="en-US" b="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⋅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971800"/>
                <a:ext cx="38862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 t="-5769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834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 smtClean="0"/>
                  <a:t>For any t&gt;0,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𝜇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𝑡𝑋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1+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𝑡𝑥</m:t>
                                </m:r>
                              </m:sup>
                            </m:sSup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𝜇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𝜇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 smtClean="0"/>
                  <a:t>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e>
                        </m:d>
                      </m:e>
                    </m:func>
                    <m:r>
                      <a:rPr lang="en-US" b="0" i="0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i="1">
                                <a:latin typeface="Cambria Math"/>
                              </a:rPr>
                              <m:t>&gt;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1+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𝜇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𝜇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1+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1+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𝛿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𝜇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𝛿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/3</m:t>
                        </m:r>
                      </m:sup>
                    </m:sSup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/>
              <p:cNvSpPr/>
              <p:nvPr/>
            </p:nvSpPr>
            <p:spPr>
              <a:xfrm>
                <a:off x="4038600" y="5334000"/>
                <a:ext cx="4038600" cy="838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lang="en-US" dirty="0" smtClean="0"/>
                  <a:t>Recall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1+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334000"/>
                <a:ext cx="4038600" cy="8382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2720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277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Chernoff bound</vt:lpstr>
      <vt:lpstr>Chernoff bound</vt:lpstr>
      <vt:lpstr>Preliminaries</vt:lpstr>
      <vt:lpstr>Proof</vt:lpstr>
      <vt:lpstr>Proof</vt:lpstr>
      <vt:lpstr>Proof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Chernoff bound</dc:title>
  <dc:creator>teaching</dc:creator>
  <cp:lastModifiedBy>teaching</cp:lastModifiedBy>
  <cp:revision>13</cp:revision>
  <dcterms:created xsi:type="dcterms:W3CDTF">2020-10-25T09:39:49Z</dcterms:created>
  <dcterms:modified xsi:type="dcterms:W3CDTF">2021-10-16T19:35:26Z</dcterms:modified>
</cp:coreProperties>
</file>