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6" r:id="rId5"/>
    <p:sldId id="27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8" r:id="rId22"/>
    <p:sldId id="286" r:id="rId23"/>
    <p:sldId id="287" r:id="rId24"/>
    <p:sldId id="284" r:id="rId25"/>
    <p:sldId id="279" r:id="rId26"/>
    <p:sldId id="281" r:id="rId27"/>
    <p:sldId id="280" r:id="rId28"/>
    <p:sldId id="282" r:id="rId29"/>
    <p:sldId id="283" r:id="rId30"/>
    <p:sldId id="288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1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53C-2637-494B-A69D-5A53C94E54E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CE6D-CC38-4DD9-B744-419E37BB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53C-2637-494B-A69D-5A53C94E54E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CE6D-CC38-4DD9-B744-419E37BB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53C-2637-494B-A69D-5A53C94E54E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CE6D-CC38-4DD9-B744-419E37BB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53C-2637-494B-A69D-5A53C94E54E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CE6D-CC38-4DD9-B744-419E37BB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53C-2637-494B-A69D-5A53C94E54E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CE6D-CC38-4DD9-B744-419E37BB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53C-2637-494B-A69D-5A53C94E54E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CE6D-CC38-4DD9-B744-419E37BB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53C-2637-494B-A69D-5A53C94E54E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CE6D-CC38-4DD9-B744-419E37BB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53C-2637-494B-A69D-5A53C94E54E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CE6D-CC38-4DD9-B744-419E37BB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53C-2637-494B-A69D-5A53C94E54E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CE6D-CC38-4DD9-B744-419E37BB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6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53C-2637-494B-A69D-5A53C94E54E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CE6D-CC38-4DD9-B744-419E37BB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1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53C-2637-494B-A69D-5A53C94E54E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CE6D-CC38-4DD9-B744-419E37BB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453C-2637-494B-A69D-5A53C94E54E9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CE6D-CC38-4DD9-B744-419E37BB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0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Shattering and VC-dimension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Lee-Ad Gottlieb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7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infinite set of </a:t>
            </a:r>
            <a:r>
              <a:rPr lang="en-US" dirty="0" err="1" smtClean="0">
                <a:solidFill>
                  <a:srgbClr val="FF0000"/>
                </a:solidFill>
              </a:rPr>
              <a:t>uni</a:t>
            </a:r>
            <a:r>
              <a:rPr lang="en-US" dirty="0" smtClean="0"/>
              <a:t>-directional intervals (right = red, left = blue) has VC-dimension 1.</a:t>
            </a:r>
          </a:p>
          <a:p>
            <a:pPr lvl="1"/>
            <a:r>
              <a:rPr lang="en-US" dirty="0" smtClean="0"/>
              <a:t>It can shatter one point.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It cannot shatter </a:t>
            </a:r>
            <a:r>
              <a:rPr lang="en-US" i="1" dirty="0" smtClean="0"/>
              <a:t>any</a:t>
            </a:r>
            <a:r>
              <a:rPr lang="en-US" dirty="0" smtClean="0"/>
              <a:t> set of two points, since it cannot make the left one red and the right one blue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71600" y="36576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981200" y="35814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00" y="61722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52600" y="60960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86000" y="60960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343400" y="36576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35814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6629400" y="36576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239000" y="3581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334000" y="3352800"/>
            <a:ext cx="0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086600" y="3352800"/>
            <a:ext cx="0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343400" y="61722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724400" y="6096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57800" y="6096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infinite set of bi-directional intervals has VC-dimension 2.</a:t>
            </a:r>
          </a:p>
          <a:p>
            <a:pPr lvl="1"/>
            <a:r>
              <a:rPr lang="en-US" dirty="0" smtClean="0"/>
              <a:t>It can shatter two points.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cannot shatter any set of three points, since it cannot give the end-point a different color than the middle point</a:t>
            </a:r>
          </a:p>
          <a:p>
            <a:pPr lvl="1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362200" y="38862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43200" y="38100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76600" y="38100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34000" y="32004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715000" y="3124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48400" y="3124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7620000" y="32004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01000" y="3124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34400" y="3124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334000" y="38862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715000" y="3810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248400" y="3810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7620000" y="38862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001000" y="3810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534400" y="3810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553200" y="2895600"/>
            <a:ext cx="0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305800" y="2895600"/>
            <a:ext cx="0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848600" y="3581400"/>
            <a:ext cx="0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019800" y="3581400"/>
            <a:ext cx="0" cy="6096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19600" y="6172200"/>
            <a:ext cx="1752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00600" y="60960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334000" y="60960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67400" y="60960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6781800" y="6172200"/>
            <a:ext cx="1752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162800" y="6096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696200" y="6096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229600" y="6096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infinite set of bi-directional </a:t>
            </a:r>
            <a:r>
              <a:rPr lang="en-US" b="1" dirty="0" smtClean="0"/>
              <a:t>lines</a:t>
            </a:r>
            <a:r>
              <a:rPr lang="en-US" dirty="0" smtClean="0"/>
              <a:t> has VC-dimension 3.</a:t>
            </a:r>
          </a:p>
          <a:p>
            <a:pPr lvl="1"/>
            <a:r>
              <a:rPr lang="en-US" dirty="0" smtClean="0"/>
              <a:t>It can shatter </a:t>
            </a:r>
            <a:r>
              <a:rPr lang="en-US" i="1" dirty="0" smtClean="0"/>
              <a:t>some</a:t>
            </a:r>
            <a:r>
              <a:rPr lang="en-US" dirty="0" smtClean="0"/>
              <a:t> set of three points. </a:t>
            </a:r>
          </a:p>
          <a:p>
            <a:pPr lvl="1"/>
            <a:r>
              <a:rPr lang="en-US" dirty="0" smtClean="0"/>
              <a:t>It cannot shatter </a:t>
            </a:r>
            <a:r>
              <a:rPr lang="en-US" i="1" dirty="0" smtClean="0"/>
              <a:t>any</a:t>
            </a:r>
            <a:r>
              <a:rPr lang="en-US" dirty="0" smtClean="0"/>
              <a:t> set of four points.</a:t>
            </a:r>
          </a:p>
          <a:p>
            <a:pPr lvl="1"/>
            <a:endParaRPr lang="en-US" dirty="0"/>
          </a:p>
          <a:p>
            <a:r>
              <a:rPr lang="en-US" dirty="0" smtClean="0"/>
              <a:t>Proof that lines cannot shatter any set of four points…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077200" y="2743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6200" y="3352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458200" y="3276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Claim: There does not exist </a:t>
            </a:r>
            <a:r>
              <a:rPr lang="en-US" i="1" dirty="0" smtClean="0"/>
              <a:t>any</a:t>
            </a:r>
            <a:r>
              <a:rPr lang="en-US" dirty="0" smtClean="0"/>
              <a:t> set of four points which can be shattered by the infinite set of lines.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Proof: Two possible cases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. One point is contained in the convex hull of the others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. </a:t>
            </a:r>
            <a:r>
              <a:rPr lang="en-US" dirty="0"/>
              <a:t>T</a:t>
            </a:r>
            <a:r>
              <a:rPr lang="en-US" dirty="0" smtClean="0"/>
              <a:t>he points are in general position.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2971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200" y="3581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3505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24600" y="2971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3600" y="3581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5600" y="3505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3352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4600" y="4114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54258" y="29834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7284" y="29834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5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</a:t>
            </a:r>
            <a:r>
              <a:rPr lang="en-US" dirty="0" smtClean="0"/>
              <a:t>. </a:t>
            </a:r>
            <a:r>
              <a:rPr lang="en-US" dirty="0"/>
              <a:t>O</a:t>
            </a:r>
            <a:r>
              <a:rPr lang="en-US" dirty="0" smtClean="0"/>
              <a:t>ne point is contained in the convex hull of the others</a:t>
            </a:r>
          </a:p>
          <a:p>
            <a:r>
              <a:rPr lang="en-US" dirty="0" smtClean="0"/>
              <a:t>A line cannot give the center point a different color than the outer points.</a:t>
            </a:r>
          </a:p>
          <a:p>
            <a:pPr lvl="1"/>
            <a:r>
              <a:rPr lang="en-US" dirty="0" smtClean="0"/>
              <a:t>Such a line would need to separate the center point from an outer point →</a:t>
            </a:r>
          </a:p>
          <a:p>
            <a:pPr lvl="1"/>
            <a:r>
              <a:rPr lang="en-US" dirty="0" smtClean="0"/>
              <a:t>So it goes through the triangle →</a:t>
            </a:r>
          </a:p>
          <a:p>
            <a:pPr lvl="1"/>
            <a:r>
              <a:rPr lang="en-US" dirty="0" smtClean="0"/>
              <a:t>So it separates two outer points →</a:t>
            </a:r>
            <a:endParaRPr lang="en-US" dirty="0"/>
          </a:p>
          <a:p>
            <a:pPr lvl="1"/>
            <a:r>
              <a:rPr lang="en-US" dirty="0" smtClean="0"/>
              <a:t>So it gives two outer points a different label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12" name="Oval 11"/>
          <p:cNvSpPr/>
          <p:nvPr/>
        </p:nvSpPr>
        <p:spPr>
          <a:xfrm>
            <a:off x="5562600" y="56388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81600" y="62484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6172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62600" y="6019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2" idx="3"/>
            <a:endCxn id="13" idx="0"/>
          </p:cNvCxnSpPr>
          <p:nvPr/>
        </p:nvCxnSpPr>
        <p:spPr>
          <a:xfrm flipH="1">
            <a:off x="5257800" y="5768882"/>
            <a:ext cx="327118" cy="47951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0"/>
            <a:endCxn id="12" idx="5"/>
          </p:cNvCxnSpPr>
          <p:nvPr/>
        </p:nvCxnSpPr>
        <p:spPr>
          <a:xfrm flipH="1" flipV="1">
            <a:off x="5692682" y="5768882"/>
            <a:ext cx="327118" cy="40331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2"/>
            <a:endCxn id="13" idx="6"/>
          </p:cNvCxnSpPr>
          <p:nvPr/>
        </p:nvCxnSpPr>
        <p:spPr>
          <a:xfrm flipH="1">
            <a:off x="5334000" y="6248400"/>
            <a:ext cx="609600" cy="762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743200" y="5638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62200" y="6248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24200" y="6172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43200" y="6019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648200" y="5562600"/>
            <a:ext cx="2057400" cy="68580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3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B.</a:t>
            </a:r>
            <a:r>
              <a:rPr lang="en-US" dirty="0" smtClean="0"/>
              <a:t> The points are in general position</a:t>
            </a:r>
          </a:p>
          <a:p>
            <a:r>
              <a:rPr lang="en-US" dirty="0" smtClean="0"/>
              <a:t>A line cannot give opposite endpoints different labels.</a:t>
            </a:r>
          </a:p>
          <a:p>
            <a:pPr lvl="1"/>
            <a:r>
              <a:rPr lang="en-US" dirty="0" smtClean="0"/>
              <a:t>Since a line is linear, if two points are on one side of a line, so is any point in between.</a:t>
            </a:r>
          </a:p>
          <a:p>
            <a:pPr lvl="1"/>
            <a:r>
              <a:rPr lang="en-US" dirty="0" smtClean="0"/>
              <a:t>There is a single point in between both pairs</a:t>
            </a:r>
          </a:p>
          <a:p>
            <a:pPr lvl="1"/>
            <a:r>
              <a:rPr lang="en-US" dirty="0" smtClean="0"/>
              <a:t>It cannot be both on both the blue and red sides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3600" y="5410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2600" y="6019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5943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6553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9600" y="5410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6019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00600" y="5943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6553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9" idx="6"/>
          </p:cNvCxnSpPr>
          <p:nvPr/>
        </p:nvCxnSpPr>
        <p:spPr>
          <a:xfrm flipH="1">
            <a:off x="4191000" y="6019800"/>
            <a:ext cx="609600" cy="762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4495800" y="5562600"/>
            <a:ext cx="0" cy="9906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9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7400" y="4419600"/>
            <a:ext cx="4724400" cy="12954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infinite set of bi-directional lines has VC-dimension 3.</a:t>
            </a:r>
          </a:p>
          <a:p>
            <a:pPr lvl="1"/>
            <a:r>
              <a:rPr lang="en-US" dirty="0" smtClean="0"/>
              <a:t>It can shatter </a:t>
            </a:r>
            <a:r>
              <a:rPr lang="en-US" i="1" dirty="0" smtClean="0"/>
              <a:t>some</a:t>
            </a:r>
            <a:r>
              <a:rPr lang="en-US" dirty="0" smtClean="0"/>
              <a:t> set of three points. </a:t>
            </a:r>
          </a:p>
          <a:p>
            <a:pPr lvl="1"/>
            <a:r>
              <a:rPr lang="en-US" dirty="0" smtClean="0"/>
              <a:t>It cannot shatter </a:t>
            </a:r>
            <a:r>
              <a:rPr lang="en-US" i="1" dirty="0" smtClean="0"/>
              <a:t>any</a:t>
            </a:r>
            <a:r>
              <a:rPr lang="en-US" dirty="0" smtClean="0"/>
              <a:t> set of four points.</a:t>
            </a:r>
          </a:p>
          <a:p>
            <a:pPr lvl="1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077200" y="2743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6200" y="3352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458200" y="3276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00400" y="2743200"/>
            <a:ext cx="914400" cy="45720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81953" y="3200400"/>
            <a:ext cx="661447" cy="53340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93634" y="4495800"/>
            <a:ext cx="394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sets of three points that a line</a:t>
            </a:r>
          </a:p>
          <a:p>
            <a:r>
              <a:rPr lang="en-US" dirty="0"/>
              <a:t>c</a:t>
            </a:r>
            <a:r>
              <a:rPr lang="en-US" dirty="0" smtClean="0"/>
              <a:t>an’t shatter: three collinear points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886200" y="5334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5334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3000" y="5334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1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infinite set of </a:t>
            </a:r>
            <a:r>
              <a:rPr lang="en-US" dirty="0" err="1" smtClean="0"/>
              <a:t>uni</a:t>
            </a:r>
            <a:r>
              <a:rPr lang="en-US" dirty="0" smtClean="0"/>
              <a:t>-directional axis-parallel </a:t>
            </a:r>
            <a:r>
              <a:rPr lang="en-US" b="1" dirty="0" smtClean="0"/>
              <a:t>rectangles</a:t>
            </a:r>
            <a:r>
              <a:rPr lang="en-US" dirty="0" smtClean="0"/>
              <a:t> (inside = red, outside = blue) has VC-dimension 4.</a:t>
            </a:r>
          </a:p>
          <a:p>
            <a:pPr lvl="1"/>
            <a:r>
              <a:rPr lang="en-US" dirty="0" smtClean="0"/>
              <a:t>It can shatter </a:t>
            </a:r>
            <a:r>
              <a:rPr lang="en-US" i="1" dirty="0" smtClean="0"/>
              <a:t>some</a:t>
            </a:r>
            <a:r>
              <a:rPr lang="en-US" dirty="0" smtClean="0"/>
              <a:t> set of 4 points</a:t>
            </a:r>
          </a:p>
          <a:p>
            <a:pPr lvl="1"/>
            <a:r>
              <a:rPr lang="en-US" dirty="0" smtClean="0"/>
              <a:t>It cannot shatter </a:t>
            </a:r>
            <a:r>
              <a:rPr lang="en-US" i="1" dirty="0" smtClean="0"/>
              <a:t>any</a:t>
            </a:r>
            <a:r>
              <a:rPr lang="en-US" dirty="0" smtClean="0"/>
              <a:t> set of 5 points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Proof: 2 cases</a:t>
            </a:r>
          </a:p>
          <a:p>
            <a:pPr lvl="1"/>
            <a:r>
              <a:rPr lang="en-US" b="1" dirty="0" smtClean="0"/>
              <a:t>A.</a:t>
            </a:r>
            <a:r>
              <a:rPr lang="en-US" dirty="0" smtClean="0"/>
              <a:t> One point is in the convex hull of the others</a:t>
            </a:r>
          </a:p>
          <a:p>
            <a:pPr lvl="1"/>
            <a:r>
              <a:rPr lang="en-US" b="1" dirty="0" smtClean="0"/>
              <a:t>B.</a:t>
            </a:r>
            <a:r>
              <a:rPr lang="en-US" dirty="0" smtClean="0"/>
              <a:t> The points are in general position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3657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200" y="4267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24200" y="4114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4038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54258" y="3669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7284" y="3669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43200" y="4495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77000" y="3657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0" y="4267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39000" y="4114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934200" y="3810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858000" y="4495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6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</a:t>
            </a:r>
            <a:r>
              <a:rPr lang="en-US" dirty="0" smtClean="0"/>
              <a:t>. </a:t>
            </a:r>
            <a:r>
              <a:rPr lang="en-US" dirty="0"/>
              <a:t>O</a:t>
            </a:r>
            <a:r>
              <a:rPr lang="en-US" dirty="0" smtClean="0"/>
              <a:t>ne point is contained in the convex hull of the others</a:t>
            </a:r>
          </a:p>
          <a:p>
            <a:r>
              <a:rPr lang="en-US" dirty="0" smtClean="0"/>
              <a:t>A rectangle cannot label the outer points red and the inner one green</a:t>
            </a:r>
          </a:p>
          <a:p>
            <a:pPr lvl="1"/>
            <a:r>
              <a:rPr lang="en-US" dirty="0" smtClean="0"/>
              <a:t>The outer points must be inside the rectangle</a:t>
            </a:r>
          </a:p>
          <a:p>
            <a:pPr lvl="1"/>
            <a:r>
              <a:rPr lang="en-US" dirty="0" smtClean="0"/>
              <a:t>A rectangle is a convex object →</a:t>
            </a:r>
          </a:p>
          <a:p>
            <a:pPr lvl="1"/>
            <a:r>
              <a:rPr lang="en-US" dirty="0" smtClean="0"/>
              <a:t>The inner point must be inside as well.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17" name="Oval 16"/>
          <p:cNvSpPr/>
          <p:nvPr/>
        </p:nvSpPr>
        <p:spPr>
          <a:xfrm>
            <a:off x="6324600" y="5486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43600" y="6096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086600" y="5943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53200" y="58674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05600" y="6324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400" y="5486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19400" y="6096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5943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29000" y="5867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6324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1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</a:t>
            </a:r>
            <a:r>
              <a:rPr lang="en-US" dirty="0" smtClean="0"/>
              <a:t>. </a:t>
            </a:r>
            <a:r>
              <a:rPr lang="en-US" dirty="0"/>
              <a:t>O</a:t>
            </a:r>
            <a:r>
              <a:rPr lang="en-US" dirty="0" smtClean="0"/>
              <a:t>ne point is contained in the convex hull of the others</a:t>
            </a:r>
          </a:p>
          <a:p>
            <a:r>
              <a:rPr lang="en-US" dirty="0" smtClean="0"/>
              <a:t>A rectangle cannot label the outer points red and the inner one green</a:t>
            </a:r>
          </a:p>
          <a:p>
            <a:pPr lvl="1"/>
            <a:r>
              <a:rPr lang="en-US" dirty="0" smtClean="0"/>
              <a:t>The outer points must be inside the rectangle</a:t>
            </a:r>
          </a:p>
          <a:p>
            <a:pPr lvl="1"/>
            <a:r>
              <a:rPr lang="en-US" dirty="0" smtClean="0"/>
              <a:t>A rectangle is a convex object →</a:t>
            </a:r>
          </a:p>
          <a:p>
            <a:pPr lvl="1"/>
            <a:r>
              <a:rPr lang="en-US" dirty="0" smtClean="0"/>
              <a:t>The inner point must be inside as well.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17" name="Oval 16"/>
          <p:cNvSpPr/>
          <p:nvPr/>
        </p:nvSpPr>
        <p:spPr>
          <a:xfrm>
            <a:off x="6324600" y="5486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43600" y="6096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086600" y="5943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53200" y="58674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05600" y="6324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400" y="5486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19400" y="6096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5943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29000" y="5867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6324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29000" y="3886200"/>
            <a:ext cx="1143000" cy="68580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47089" y="41148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works for</a:t>
            </a:r>
          </a:p>
          <a:p>
            <a:pPr algn="ctr"/>
            <a:r>
              <a:rPr lang="en-US" dirty="0" smtClean="0"/>
              <a:t>All convex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3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week, we showed how to learn where our rules are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Infinite</a:t>
            </a:r>
            <a:r>
              <a:rPr lang="en-US" dirty="0" smtClean="0"/>
              <a:t> intervals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Infinite</a:t>
            </a:r>
            <a:r>
              <a:rPr lang="en-US" dirty="0" smtClean="0"/>
              <a:t> rectangles</a:t>
            </a:r>
          </a:p>
          <a:p>
            <a:pPr lvl="1"/>
            <a:r>
              <a:rPr lang="en-US" dirty="0" smtClean="0"/>
              <a:t>Or any </a:t>
            </a:r>
            <a:r>
              <a:rPr lang="en-US" dirty="0" smtClean="0">
                <a:solidFill>
                  <a:srgbClr val="FF0000"/>
                </a:solidFill>
              </a:rPr>
              <a:t>finite</a:t>
            </a:r>
            <a:r>
              <a:rPr lang="en-US" dirty="0" smtClean="0"/>
              <a:t> set of rules (even complex)</a:t>
            </a:r>
            <a:endParaRPr lang="en-US" dirty="0"/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48200" y="2971800"/>
            <a:ext cx="419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876800" y="2895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30268" y="2895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91400" y="2895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24800" y="2895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34400" y="2895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68386" y="6011159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0" y="5481687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31144" y="5782559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18808" y="5325359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29400" y="5630159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81800" y="6011159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26257" y="5325359"/>
            <a:ext cx="1146143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49443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78744" y="44871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55920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88344" y="49443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37921" y="553039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647495" y="6477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37921" y="60873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10400" y="639215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1264358" y="4956522"/>
            <a:ext cx="2164642" cy="1520478"/>
          </a:xfrm>
          <a:custGeom>
            <a:avLst/>
            <a:gdLst>
              <a:gd name="connsiteX0" fmla="*/ 312200 w 2164642"/>
              <a:gd name="connsiteY0" fmla="*/ 924265 h 1520478"/>
              <a:gd name="connsiteX1" fmla="*/ 840101 w 2164642"/>
              <a:gd name="connsiteY1" fmla="*/ 452924 h 1520478"/>
              <a:gd name="connsiteX2" fmla="*/ 1009784 w 2164642"/>
              <a:gd name="connsiteY2" fmla="*/ 1452166 h 1520478"/>
              <a:gd name="connsiteX3" fmla="*/ 1716794 w 2164642"/>
              <a:gd name="connsiteY3" fmla="*/ 1037386 h 1520478"/>
              <a:gd name="connsiteX4" fmla="*/ 2037305 w 2164642"/>
              <a:gd name="connsiteY4" fmla="*/ 1518153 h 1520478"/>
              <a:gd name="connsiteX5" fmla="*/ 2141000 w 2164642"/>
              <a:gd name="connsiteY5" fmla="*/ 792289 h 1520478"/>
              <a:gd name="connsiteX6" fmla="*/ 1613099 w 2164642"/>
              <a:gd name="connsiteY6" fmla="*/ 660314 h 1520478"/>
              <a:gd name="connsiteX7" fmla="*/ 1895903 w 2164642"/>
              <a:gd name="connsiteY7" fmla="*/ 245535 h 1520478"/>
              <a:gd name="connsiteX8" fmla="*/ 1009784 w 2164642"/>
              <a:gd name="connsiteY8" fmla="*/ 438 h 1520478"/>
              <a:gd name="connsiteX9" fmla="*/ 29396 w 2164642"/>
              <a:gd name="connsiteY9" fmla="*/ 302096 h 1520478"/>
              <a:gd name="connsiteX10" fmla="*/ 312200 w 2164642"/>
              <a:gd name="connsiteY10" fmla="*/ 924265 h 152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4642" h="1520478">
                <a:moveTo>
                  <a:pt x="312200" y="924265"/>
                </a:moveTo>
                <a:cubicBezTo>
                  <a:pt x="447318" y="949403"/>
                  <a:pt x="723837" y="364940"/>
                  <a:pt x="840101" y="452924"/>
                </a:cubicBezTo>
                <a:cubicBezTo>
                  <a:pt x="956365" y="540907"/>
                  <a:pt x="863669" y="1354756"/>
                  <a:pt x="1009784" y="1452166"/>
                </a:cubicBezTo>
                <a:cubicBezTo>
                  <a:pt x="1155900" y="1549576"/>
                  <a:pt x="1545541" y="1026388"/>
                  <a:pt x="1716794" y="1037386"/>
                </a:cubicBezTo>
                <a:cubicBezTo>
                  <a:pt x="1888047" y="1048384"/>
                  <a:pt x="1966604" y="1559003"/>
                  <a:pt x="2037305" y="1518153"/>
                </a:cubicBezTo>
                <a:cubicBezTo>
                  <a:pt x="2108006" y="1477303"/>
                  <a:pt x="2211701" y="935262"/>
                  <a:pt x="2141000" y="792289"/>
                </a:cubicBezTo>
                <a:cubicBezTo>
                  <a:pt x="2070299" y="649316"/>
                  <a:pt x="1653948" y="751440"/>
                  <a:pt x="1613099" y="660314"/>
                </a:cubicBezTo>
                <a:cubicBezTo>
                  <a:pt x="1572250" y="569188"/>
                  <a:pt x="1996455" y="355514"/>
                  <a:pt x="1895903" y="245535"/>
                </a:cubicBezTo>
                <a:cubicBezTo>
                  <a:pt x="1795351" y="135556"/>
                  <a:pt x="1320868" y="-8989"/>
                  <a:pt x="1009784" y="438"/>
                </a:cubicBezTo>
                <a:cubicBezTo>
                  <a:pt x="698700" y="9865"/>
                  <a:pt x="147231" y="148125"/>
                  <a:pt x="29396" y="302096"/>
                </a:cubicBezTo>
                <a:cubicBezTo>
                  <a:pt x="-88439" y="456067"/>
                  <a:pt x="177082" y="899127"/>
                  <a:pt x="312200" y="924265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70479" y="6096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00400" y="6096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19400" y="5185528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31271" y="5742495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270479" y="5564361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47800" y="5469118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066070" y="542826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264358" y="4800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912070" y="564429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22879" y="4724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098276" y="4953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66800" y="5632516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505200" y="6064577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95600" y="6181627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11258" y="510461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52600" y="6096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9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B.</a:t>
            </a:r>
            <a:r>
              <a:rPr lang="en-US" dirty="0" smtClean="0"/>
              <a:t> The points are in general position.</a:t>
            </a:r>
          </a:p>
          <a:p>
            <a:r>
              <a:rPr lang="en-US" dirty="0" smtClean="0"/>
              <a:t>Take the four points which the max, min x-values, and max, min y-values.</a:t>
            </a:r>
          </a:p>
          <a:p>
            <a:pPr lvl="1"/>
            <a:r>
              <a:rPr lang="en-US" dirty="0" smtClean="0"/>
              <a:t>Any rectangle that contains them must contain the fifth point as well</a:t>
            </a:r>
          </a:p>
          <a:p>
            <a:pPr lvl="1"/>
            <a:r>
              <a:rPr lang="en-US" dirty="0" smtClean="0"/>
              <a:t>Can’t label the first four red and the last one green.</a:t>
            </a:r>
          </a:p>
        </p:txBody>
      </p:sp>
      <p:sp>
        <p:nvSpPr>
          <p:cNvPr id="4" name="Oval 3"/>
          <p:cNvSpPr/>
          <p:nvPr/>
        </p:nvSpPr>
        <p:spPr>
          <a:xfrm>
            <a:off x="6019800" y="5410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38800" y="6019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1800" y="5867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77000" y="5562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00800" y="6248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5410200"/>
            <a:ext cx="1295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95600" y="5410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14600" y="6019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7600" y="5867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52800" y="5562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76600" y="6248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95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Sauer’s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Sauer’s lemma</a:t>
                </a:r>
              </a:p>
              <a:p>
                <a:pPr lvl="1"/>
                <a:r>
                  <a:rPr lang="en-US" dirty="0" smtClean="0"/>
                  <a:t>Sauer-</a:t>
                </a:r>
                <a:r>
                  <a:rPr lang="en-US" dirty="0" err="1" smtClean="0"/>
                  <a:t>Shelah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Vapnik-Chervonenkis</a:t>
                </a:r>
                <a:r>
                  <a:rPr lang="en-US" dirty="0" smtClean="0"/>
                  <a:t> lemma.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Given </a:t>
                </a:r>
              </a:p>
              <a:p>
                <a:pPr lvl="1"/>
                <a:r>
                  <a:rPr lang="en-US" dirty="0" smtClean="0"/>
                  <a:t>Point-set S of size n</a:t>
                </a:r>
              </a:p>
              <a:p>
                <a:pPr lvl="1"/>
                <a:r>
                  <a:rPr lang="en-US" dirty="0" smtClean="0"/>
                  <a:t>Rule set H with VC-dimension d</a:t>
                </a:r>
              </a:p>
              <a:p>
                <a:pPr lvl="1"/>
                <a:r>
                  <a:rPr lang="en-US" dirty="0"/>
                  <a:t>L</a:t>
                </a:r>
                <a:r>
                  <a:rPr lang="en-US" dirty="0" smtClean="0"/>
                  <a:t>et ∏(H,S) be all possible </a:t>
                </a:r>
                <a:r>
                  <a:rPr lang="en-US" dirty="0" err="1" smtClean="0"/>
                  <a:t>labelings</a:t>
                </a:r>
                <a:r>
                  <a:rPr lang="en-US" dirty="0" smtClean="0"/>
                  <a:t> that H assigns to 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This could be much less than 2</a:t>
                </a:r>
                <a:r>
                  <a:rPr lang="en-US" baseline="30000" dirty="0" smtClean="0"/>
                  <a:t>n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03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Sauer’s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Sauer’s lemma</a:t>
                </a:r>
              </a:p>
              <a:p>
                <a:pPr lvl="1"/>
                <a:r>
                  <a:rPr lang="en-US" dirty="0" smtClean="0"/>
                  <a:t>Sauer-</a:t>
                </a:r>
                <a:r>
                  <a:rPr lang="en-US" dirty="0" err="1" smtClean="0"/>
                  <a:t>Shelah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Vapnik-Chervonenkis</a:t>
                </a:r>
                <a:r>
                  <a:rPr lang="en-US" dirty="0" smtClean="0"/>
                  <a:t> lemma.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Given </a:t>
                </a:r>
              </a:p>
              <a:p>
                <a:pPr lvl="1"/>
                <a:r>
                  <a:rPr lang="en-US" dirty="0"/>
                  <a:t>Point-set S of size </a:t>
                </a:r>
                <a:r>
                  <a:rPr lang="en-US" dirty="0" smtClean="0"/>
                  <a:t>n</a:t>
                </a:r>
              </a:p>
              <a:p>
                <a:pPr lvl="1"/>
                <a:r>
                  <a:rPr lang="en-US" dirty="0" smtClean="0"/>
                  <a:t>Rule set H with VC-dimension d</a:t>
                </a:r>
              </a:p>
              <a:p>
                <a:pPr lvl="1"/>
                <a:r>
                  <a:rPr lang="en-US" dirty="0"/>
                  <a:t>Let ∏(H,S) be all possible </a:t>
                </a:r>
                <a:r>
                  <a:rPr lang="en-US" dirty="0" err="1"/>
                  <a:t>labelings</a:t>
                </a:r>
                <a:r>
                  <a:rPr lang="en-US" dirty="0"/>
                  <a:t> that H assigns to 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This could be much less than 2</a:t>
                </a:r>
                <a:r>
                  <a:rPr lang="en-US" baseline="30000" dirty="0" smtClean="0"/>
                  <a:t>n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3200400" y="2858734"/>
                <a:ext cx="3352800" cy="1676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Biggest term: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…(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+1)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Other terms: geometry series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858734"/>
                <a:ext cx="3352800" cy="1676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 rot="7867665">
            <a:off x="4117424" y="4707247"/>
            <a:ext cx="579878" cy="2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45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Sauer’s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Sauer’s lemma</a:t>
                </a:r>
              </a:p>
              <a:p>
                <a:pPr lvl="1"/>
                <a:r>
                  <a:rPr lang="en-US" dirty="0" smtClean="0"/>
                  <a:t>Sauer-</a:t>
                </a:r>
                <a:r>
                  <a:rPr lang="en-US" dirty="0" err="1" smtClean="0"/>
                  <a:t>Shelah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Vapnik-Chervonenkis</a:t>
                </a:r>
                <a:r>
                  <a:rPr lang="en-US" dirty="0" smtClean="0"/>
                  <a:t> lemma.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Given </a:t>
                </a:r>
              </a:p>
              <a:p>
                <a:pPr lvl="1"/>
                <a:r>
                  <a:rPr lang="en-US" dirty="0"/>
                  <a:t>Point-set S of size </a:t>
                </a:r>
                <a:r>
                  <a:rPr lang="en-US" dirty="0" smtClean="0"/>
                  <a:t>n</a:t>
                </a:r>
              </a:p>
              <a:p>
                <a:pPr lvl="1"/>
                <a:r>
                  <a:rPr lang="en-US" dirty="0" smtClean="0"/>
                  <a:t>Rule set H with VC-dimension d</a:t>
                </a:r>
              </a:p>
              <a:p>
                <a:pPr lvl="1"/>
                <a:r>
                  <a:rPr lang="en-US" dirty="0"/>
                  <a:t>Let ∏(H,S) be all possible </a:t>
                </a:r>
                <a:r>
                  <a:rPr lang="en-US" dirty="0" err="1"/>
                  <a:t>labelings</a:t>
                </a:r>
                <a:r>
                  <a:rPr lang="en-US" dirty="0"/>
                  <a:t> that H assigns to 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This could be much less than 2</a:t>
                </a:r>
                <a:r>
                  <a:rPr lang="en-US" baseline="30000" dirty="0" smtClean="0"/>
                  <a:t>n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3654276" y="3276600"/>
                <a:ext cx="1979811" cy="11798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More precisely,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76" y="3276600"/>
                <a:ext cx="1979811" cy="117986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 rot="7867665">
            <a:off x="4117424" y="4707247"/>
            <a:ext cx="579878" cy="2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Intuition:</a:t>
                </a:r>
              </a:p>
              <a:p>
                <a:pPr lvl="1"/>
                <a:r>
                  <a:rPr lang="en-US" dirty="0" smtClean="0"/>
                  <a:t>First term: didn’t choose first element</a:t>
                </a:r>
              </a:p>
              <a:p>
                <a:pPr lvl="1"/>
                <a:r>
                  <a:rPr lang="en-US" dirty="0" smtClean="0"/>
                  <a:t>Second term: Chose first element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862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Sauer’s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Proof: By induction.</a:t>
            </a:r>
          </a:p>
          <a:p>
            <a:pPr lvl="1"/>
            <a:r>
              <a:rPr lang="en-US" dirty="0" smtClean="0"/>
              <a:t>Take all rules in H.</a:t>
            </a:r>
          </a:p>
          <a:p>
            <a:pPr lvl="1"/>
            <a:r>
              <a:rPr lang="en-US" dirty="0" smtClean="0"/>
              <a:t>If two rules differ only on the last point, put them in different groups.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59313"/>
              </p:ext>
            </p:extLst>
          </p:nvPr>
        </p:nvGraphicFramePr>
        <p:xfrm>
          <a:off x="1371600" y="4038600"/>
          <a:ext cx="2362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81000"/>
                <a:gridCol w="381000"/>
                <a:gridCol w="381000"/>
                <a:gridCol w="381000"/>
                <a:gridCol w="381000"/>
              </a:tblGrid>
              <a:tr h="142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9264" y="51816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" name="Oval 5"/>
          <p:cNvSpPr/>
          <p:nvPr/>
        </p:nvSpPr>
        <p:spPr>
          <a:xfrm>
            <a:off x="7391400" y="1447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10400" y="2057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53400" y="1905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8600" y="1600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2286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5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Sauer’s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possible </a:t>
            </a:r>
            <a:r>
              <a:rPr lang="en-US" dirty="0" err="1" smtClean="0"/>
              <a:t>labelings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H</a:t>
            </a:r>
            <a:r>
              <a:rPr lang="en-US" baseline="-25000" dirty="0" smtClean="0"/>
              <a:t>1</a:t>
            </a:r>
            <a:r>
              <a:rPr lang="en-US" dirty="0" smtClean="0"/>
              <a:t>, H</a:t>
            </a:r>
            <a:r>
              <a:rPr lang="en-US" baseline="-25000" dirty="0" smtClean="0"/>
              <a:t>2</a:t>
            </a:r>
            <a:r>
              <a:rPr lang="en-US" dirty="0" smtClean="0"/>
              <a:t> on S doesn’t change if</a:t>
            </a:r>
          </a:p>
          <a:p>
            <a:pPr marL="0" indent="0">
              <a:buNone/>
            </a:pPr>
            <a:r>
              <a:rPr lang="en-US" dirty="0" smtClean="0"/>
              <a:t>We erase x</a:t>
            </a:r>
            <a:r>
              <a:rPr lang="en-US" baseline="-25000" dirty="0" smtClean="0"/>
              <a:t>5</a:t>
            </a:r>
            <a:endParaRPr lang="en-US" baseline="-25000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53087"/>
              </p:ext>
            </p:extLst>
          </p:nvPr>
        </p:nvGraphicFramePr>
        <p:xfrm>
          <a:off x="1371600" y="4038600"/>
          <a:ext cx="2362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81000"/>
                <a:gridCol w="381000"/>
                <a:gridCol w="381000"/>
                <a:gridCol w="381000"/>
                <a:gridCol w="381000"/>
              </a:tblGrid>
              <a:tr h="142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16654"/>
              </p:ext>
            </p:extLst>
          </p:nvPr>
        </p:nvGraphicFramePr>
        <p:xfrm>
          <a:off x="6019800" y="3332480"/>
          <a:ext cx="2362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81000"/>
                <a:gridCol w="381000"/>
                <a:gridCol w="381000"/>
                <a:gridCol w="381000"/>
                <a:gridCol w="381000"/>
              </a:tblGrid>
              <a:tr h="142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74945"/>
              </p:ext>
            </p:extLst>
          </p:nvPr>
        </p:nvGraphicFramePr>
        <p:xfrm>
          <a:off x="6019800" y="5486400"/>
          <a:ext cx="2362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81000"/>
                <a:gridCol w="381000"/>
                <a:gridCol w="381000"/>
                <a:gridCol w="381000"/>
                <a:gridCol w="381000"/>
              </a:tblGrid>
              <a:tr h="142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264" y="51816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3664" y="4038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231316" y="58028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91400" y="1447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2057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3400" y="1905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48600" y="1600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2400" y="2286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271057">
            <a:off x="4035909" y="4517860"/>
            <a:ext cx="978408" cy="2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25342">
            <a:off x="4053483" y="5432260"/>
            <a:ext cx="978408" cy="2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81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Sauer’s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VC-dim(H) = d</a:t>
            </a:r>
          </a:p>
          <a:p>
            <a:r>
              <a:rPr lang="en-US" dirty="0" smtClean="0"/>
              <a:t>VC-dim(H</a:t>
            </a:r>
            <a:r>
              <a:rPr lang="en-US" baseline="-25000" dirty="0" smtClean="0"/>
              <a:t>1</a:t>
            </a:r>
            <a:r>
              <a:rPr lang="en-US" dirty="0" smtClean="0"/>
              <a:t>) ≤ </a:t>
            </a:r>
            <a:r>
              <a:rPr lang="en-US" dirty="0"/>
              <a:t>VC-dim(H) = 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VC-dim(H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 ≤ d-1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11054"/>
              </p:ext>
            </p:extLst>
          </p:nvPr>
        </p:nvGraphicFramePr>
        <p:xfrm>
          <a:off x="1371600" y="4038600"/>
          <a:ext cx="2362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81000"/>
                <a:gridCol w="381000"/>
                <a:gridCol w="381000"/>
                <a:gridCol w="381000"/>
                <a:gridCol w="381000"/>
              </a:tblGrid>
              <a:tr h="142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72254"/>
              </p:ext>
            </p:extLst>
          </p:nvPr>
        </p:nvGraphicFramePr>
        <p:xfrm>
          <a:off x="6019800" y="3332480"/>
          <a:ext cx="2362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81000"/>
                <a:gridCol w="381000"/>
                <a:gridCol w="381000"/>
                <a:gridCol w="381000"/>
                <a:gridCol w="381000"/>
              </a:tblGrid>
              <a:tr h="142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43500"/>
              </p:ext>
            </p:extLst>
          </p:nvPr>
        </p:nvGraphicFramePr>
        <p:xfrm>
          <a:off x="6019800" y="5486400"/>
          <a:ext cx="2381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81000"/>
                <a:gridCol w="381000"/>
                <a:gridCol w="400368"/>
                <a:gridCol w="381000"/>
                <a:gridCol w="381000"/>
              </a:tblGrid>
              <a:tr h="142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h</a:t>
                      </a:r>
                      <a:r>
                        <a:rPr lang="en-US" baseline="-25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264" y="51816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3664" y="4038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231316" y="58028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91400" y="1447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0400" y="2057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3400" y="1905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48600" y="1600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2400" y="2286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271057">
            <a:off x="4035909" y="4517860"/>
            <a:ext cx="978408" cy="2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25342">
            <a:off x="4053483" y="5432260"/>
            <a:ext cx="978408" cy="2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676400" y="3352800"/>
            <a:ext cx="3124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Whatever set H</a:t>
            </a:r>
            <a:r>
              <a:rPr lang="en-US" baseline="-25000" dirty="0" smtClean="0"/>
              <a:t>2</a:t>
            </a:r>
            <a:r>
              <a:rPr lang="en-US" dirty="0" smtClean="0"/>
              <a:t> can shatter, </a:t>
            </a:r>
          </a:p>
          <a:p>
            <a:pPr algn="ctr"/>
            <a:r>
              <a:rPr lang="en-US" dirty="0" smtClean="0"/>
              <a:t>H can shatter that set plus x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1736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Sauer’s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Proof by induction</a:t>
                </a:r>
              </a:p>
              <a:p>
                <a:pPr lvl="1"/>
                <a:r>
                  <a:rPr lang="en-US" dirty="0" smtClean="0"/>
                  <a:t>Base case: For n=d points,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=2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simply all ways of labeling d points → 2</a:t>
                </a:r>
                <a:r>
                  <a:rPr lang="en-US" baseline="30000" dirty="0" smtClean="0"/>
                  <a:t>d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Induction hypothesis: Assume it holds for n-1 points or less, and VC-dimension d or less</a:t>
                </a:r>
              </a:p>
              <a:p>
                <a:pPr lvl="1"/>
                <a:r>
                  <a:rPr lang="en-US" dirty="0" smtClean="0"/>
                  <a:t>Prove it’s correct for n points and VC-dimension 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919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Sauer’s lemmas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46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and shattering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the </a:t>
            </a:r>
            <a:r>
              <a:rPr lang="en-US" dirty="0" smtClean="0">
                <a:solidFill>
                  <a:srgbClr val="FF0000"/>
                </a:solidFill>
              </a:rPr>
              <a:t>infinite</a:t>
            </a:r>
            <a:r>
              <a:rPr lang="en-US" dirty="0" smtClean="0"/>
              <a:t> set simple rules?</a:t>
            </a:r>
          </a:p>
          <a:p>
            <a:pPr lvl="1"/>
            <a:r>
              <a:rPr lang="en-US" dirty="0" smtClean="0"/>
              <a:t>Lines, circles,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Basic idea to handle this case:</a:t>
            </a:r>
          </a:p>
          <a:p>
            <a:pPr lvl="1"/>
            <a:r>
              <a:rPr lang="en-US" dirty="0" smtClean="0"/>
              <a:t>Although one has an infinite number of lines, almost all of them do the same thing</a:t>
            </a:r>
          </a:p>
          <a:p>
            <a:pPr lvl="1"/>
            <a:r>
              <a:rPr lang="en-US" dirty="0" smtClean="0"/>
              <a:t>Reduce to case of </a:t>
            </a:r>
            <a:r>
              <a:rPr lang="en-US" dirty="0" smtClean="0">
                <a:solidFill>
                  <a:srgbClr val="FF0000"/>
                </a:solidFill>
              </a:rPr>
              <a:t>finite</a:t>
            </a:r>
            <a:r>
              <a:rPr lang="en-US" dirty="0" smtClean="0"/>
              <a:t> objects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0" name="Oval 19"/>
          <p:cNvSpPr/>
          <p:nvPr/>
        </p:nvSpPr>
        <p:spPr>
          <a:xfrm>
            <a:off x="7391400" y="259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10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0" y="3124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239000" y="2438400"/>
            <a:ext cx="685800" cy="11430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6962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601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077200" y="5943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772400" y="5181600"/>
            <a:ext cx="304800" cy="1295400"/>
          </a:xfrm>
          <a:prstGeom prst="line">
            <a:avLst/>
          </a:prstGeom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239000" y="5410200"/>
            <a:ext cx="1295400" cy="1066800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467600" y="5257800"/>
            <a:ext cx="914400" cy="12954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10400" y="5562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6106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305800" y="6400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686800" y="6248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15200" y="5562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8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bound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previously showed for finite set H and consistent classifiers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Plugging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𝑒𝑛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instead of |H| almost gives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d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𝑒𝑛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231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We previously showed for finite set H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2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dirty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Plugging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𝑒𝑛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instead of |H| almost gives </a:t>
                </a:r>
              </a:p>
              <a:p>
                <a:endParaRPr lang="en-US" dirty="0" smtClean="0"/>
              </a:p>
              <a:p>
                <a:pPr marL="0" lvl="1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b="0" i="0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/>
                                  </a:rPr>
                                  <m:t>d</m:t>
                                </m:r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𝑒𝑛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8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1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and shattering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know how many different </a:t>
            </a:r>
            <a:r>
              <a:rPr lang="en-US" dirty="0" smtClean="0">
                <a:solidFill>
                  <a:srgbClr val="FF0000"/>
                </a:solidFill>
              </a:rPr>
              <a:t>behaviors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FF0000"/>
                </a:solidFill>
              </a:rPr>
              <a:t>labelings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possible.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Then plug into analysis for finite point sets</a:t>
            </a:r>
          </a:p>
          <a:p>
            <a:pPr lvl="1"/>
            <a:r>
              <a:rPr lang="en-US" dirty="0" smtClean="0"/>
              <a:t>Not all 2</a:t>
            </a:r>
            <a:r>
              <a:rPr lang="en-US" baseline="30000" dirty="0" smtClean="0"/>
              <a:t>7</a:t>
            </a:r>
            <a:r>
              <a:rPr lang="en-US" dirty="0" smtClean="0"/>
              <a:t> behaviors can be achieved by a line</a:t>
            </a:r>
          </a:p>
          <a:p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1430518" y="378172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66800" y="3429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828800" y="3352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384955" y="3268744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200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57400" y="3810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38400" y="3657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6718" y="378172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953000" y="3429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15000" y="33528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71155" y="3268744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48400" y="3200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43600" y="3810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24600" y="3657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16718" y="644872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953000" y="6096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15000" y="6019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71155" y="5935744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48400" y="5867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43600" y="6477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324600" y="6324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638800" y="2819400"/>
            <a:ext cx="685800" cy="14478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423555" y="5486400"/>
            <a:ext cx="367645" cy="13716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887718" y="644872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524000" y="6096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86000" y="6019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842155" y="5935744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19400" y="58674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514600" y="6477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895600" y="6324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and shattering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Shattering:</a:t>
            </a:r>
          </a:p>
          <a:p>
            <a:pPr lvl="1"/>
            <a:r>
              <a:rPr lang="en-US" dirty="0"/>
              <a:t>Given a set of rules (hypothesis) H, and a set S of  </a:t>
            </a:r>
            <a:r>
              <a:rPr lang="en-US" dirty="0" smtClean="0"/>
              <a:t>n points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 </a:t>
            </a:r>
            <a:r>
              <a:rPr lang="en-US" dirty="0">
                <a:solidFill>
                  <a:srgbClr val="FF0000"/>
                </a:solidFill>
              </a:rPr>
              <a:t>shatters</a:t>
            </a:r>
            <a:r>
              <a:rPr lang="en-US" dirty="0"/>
              <a:t> S if there is a rule in H achieving each possible labeling for S (</a:t>
            </a:r>
            <a:r>
              <a:rPr lang="en-US" dirty="0" smtClean="0"/>
              <a:t>2</a:t>
            </a:r>
            <a:r>
              <a:rPr lang="en-US" baseline="30000" dirty="0"/>
              <a:t>n</a:t>
            </a:r>
            <a:r>
              <a:rPr lang="en-US" baseline="30000" dirty="0" smtClean="0"/>
              <a:t> </a:t>
            </a:r>
            <a:r>
              <a:rPr lang="en-US" dirty="0"/>
              <a:t>possible </a:t>
            </a:r>
            <a:r>
              <a:rPr lang="en-US" dirty="0" err="1"/>
              <a:t>labelings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Similar, but not identical to the question of how many </a:t>
            </a:r>
            <a:r>
              <a:rPr lang="en-US" dirty="0" err="1" smtClean="0"/>
              <a:t>labelings</a:t>
            </a:r>
            <a:r>
              <a:rPr lang="en-US" dirty="0" smtClean="0"/>
              <a:t> are possible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273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Shattering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Example: the infinite set of (</a:t>
            </a:r>
            <a:r>
              <a:rPr lang="en-US" sz="2800" dirty="0" smtClean="0">
                <a:solidFill>
                  <a:srgbClr val="FF0000"/>
                </a:solidFill>
              </a:rPr>
              <a:t>bi-directional</a:t>
            </a:r>
            <a:r>
              <a:rPr lang="en-US" sz="2800" dirty="0" smtClean="0"/>
              <a:t>) lines can shatter </a:t>
            </a:r>
            <a:r>
              <a:rPr lang="en-US" sz="2800" dirty="0" smtClean="0">
                <a:solidFill>
                  <a:srgbClr val="FF0000"/>
                </a:solidFill>
              </a:rPr>
              <a:t>some</a:t>
            </a:r>
            <a:r>
              <a:rPr lang="en-US" sz="2800" dirty="0" smtClean="0"/>
              <a:t> (but not all) sets of 3 points in 2D </a:t>
            </a:r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295400" y="4343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4953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76400" y="4876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3048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76600" y="3657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3581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27432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62600" y="3048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181600" y="3657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436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24400" y="27432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4676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86600" y="3657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848600" y="3581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629400" y="27432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57600" y="4419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766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38600" y="4953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19400" y="41148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626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181600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436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24400" y="41148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4676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0866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848600" y="4953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629400" y="41148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576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276600" y="640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038600" y="632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819400" y="54864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562600" y="579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1600" y="640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943600" y="632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24400" y="54864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2971800" y="2819400"/>
            <a:ext cx="685800" cy="11430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410200" y="2895600"/>
            <a:ext cx="685800" cy="11430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315200" y="4267200"/>
            <a:ext cx="685800" cy="11430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781800" y="3429000"/>
            <a:ext cx="1524000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914900" y="5600700"/>
            <a:ext cx="685800" cy="11430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971800" y="6172200"/>
            <a:ext cx="1524000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5181600" y="4419600"/>
            <a:ext cx="762000" cy="9906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3276600" y="4419600"/>
            <a:ext cx="762000" cy="9906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6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Shattering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infinite</a:t>
            </a:r>
            <a:r>
              <a:rPr lang="en-US" dirty="0" smtClean="0"/>
              <a:t> set of </a:t>
            </a:r>
            <a:r>
              <a:rPr lang="en-US" dirty="0" err="1" smtClean="0"/>
              <a:t>uni</a:t>
            </a:r>
            <a:r>
              <a:rPr lang="en-US" dirty="0" smtClean="0"/>
              <a:t>-directional intervals (right = red, left = blue) can shatter one point. 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labelings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infinite set of bi-directional intervals can shatter two points. 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labelings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43000" y="38862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52600" y="38100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43000" y="63246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24000" y="62484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57400" y="62484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14800" y="56388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495800" y="5562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029200" y="5562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400800" y="56388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1800" y="5562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15200" y="5562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114800" y="63246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95800" y="6248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62484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400800" y="63246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81800" y="6248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315200" y="6248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14800" y="38862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4400" y="3810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6400800" y="38862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010400" y="3810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105400" y="3581400"/>
            <a:ext cx="0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858000" y="3581400"/>
            <a:ext cx="0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334000" y="5334000"/>
            <a:ext cx="0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086600" y="5334000"/>
            <a:ext cx="0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629400" y="6019800"/>
            <a:ext cx="0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00600" y="6019800"/>
            <a:ext cx="0" cy="6096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23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Shattering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The </a:t>
            </a:r>
            <a:r>
              <a:rPr lang="en-US" dirty="0" smtClean="0">
                <a:solidFill>
                  <a:srgbClr val="FF0000"/>
                </a:solidFill>
              </a:rPr>
              <a:t>infinite</a:t>
            </a:r>
            <a:r>
              <a:rPr lang="en-US" dirty="0" smtClean="0"/>
              <a:t> set of </a:t>
            </a:r>
            <a:r>
              <a:rPr lang="en-US" dirty="0" err="1" smtClean="0"/>
              <a:t>uni</a:t>
            </a:r>
            <a:r>
              <a:rPr lang="en-US" dirty="0" smtClean="0"/>
              <a:t>-directional (inside = red, outside = blue) axis-aligned rectangles can shatter four points.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</a:t>
            </a:r>
            <a:r>
              <a:rPr lang="en-US" dirty="0" err="1" smtClean="0"/>
              <a:t>labelings</a:t>
            </a:r>
            <a:r>
              <a:rPr lang="en-US" dirty="0" smtClean="0"/>
              <a:t>. Four of them are drawn here</a:t>
            </a:r>
            <a:r>
              <a:rPr lang="en-US" dirty="0"/>
              <a:t>: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4652913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5110113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95400" y="5110113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5567313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43200" y="46529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2200" y="5110113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24200" y="5110113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43200" y="5567313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4652913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1000" y="51101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53000" y="51101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2000" y="5567313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0" y="46529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43600" y="5110113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51101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4600" y="5567313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01000" y="46529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20000" y="5110113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82000" y="51101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01000" y="55673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14600" y="4500513"/>
            <a:ext cx="609600" cy="45720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62400" y="4957713"/>
            <a:ext cx="1371600" cy="45720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48400" y="4576713"/>
            <a:ext cx="685800" cy="76200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24800" y="4576713"/>
            <a:ext cx="685800" cy="129540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57400" y="4195713"/>
            <a:ext cx="16002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657600" y="4195713"/>
            <a:ext cx="2057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15000" y="4195713"/>
            <a:ext cx="16002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15200" y="4191000"/>
            <a:ext cx="1676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</a:t>
            </a:r>
            <a:r>
              <a:rPr lang="en-US" dirty="0" err="1" smtClean="0"/>
              <a:t>apnik-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 err="1" smtClean="0"/>
              <a:t>hervonenkis</a:t>
            </a:r>
            <a:r>
              <a:rPr lang="en-US" dirty="0" smtClean="0"/>
              <a:t> dimension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VC-dimension of a set H of hypotheses is the maximum number of points it can shatter.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116" y="2514600"/>
            <a:ext cx="1683884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53" y="2514600"/>
            <a:ext cx="123264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90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1726</Words>
  <Application>Microsoft Office PowerPoint</Application>
  <PresentationFormat>On-screen Show (4:3)</PresentationFormat>
  <Paragraphs>442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Shattering and VC-dimension</vt:lpstr>
      <vt:lpstr>Learning</vt:lpstr>
      <vt:lpstr>Learning and shattering</vt:lpstr>
      <vt:lpstr>Learning and shattering</vt:lpstr>
      <vt:lpstr>Learning and shattering</vt:lpstr>
      <vt:lpstr>Shattering</vt:lpstr>
      <vt:lpstr>Shattering</vt:lpstr>
      <vt:lpstr>Shattering</vt:lpstr>
      <vt:lpstr>VC-dimension</vt:lpstr>
      <vt:lpstr>VC-dimension</vt:lpstr>
      <vt:lpstr>VC-dimension</vt:lpstr>
      <vt:lpstr>VC-dimension</vt:lpstr>
      <vt:lpstr>VC-dimension</vt:lpstr>
      <vt:lpstr>VC-dimension</vt:lpstr>
      <vt:lpstr>VC-dimension</vt:lpstr>
      <vt:lpstr>VC-dimension</vt:lpstr>
      <vt:lpstr>VC-dimension</vt:lpstr>
      <vt:lpstr>VC-dimension</vt:lpstr>
      <vt:lpstr>VC-dimension</vt:lpstr>
      <vt:lpstr>VC-dimension</vt:lpstr>
      <vt:lpstr>Sauer’s lemma</vt:lpstr>
      <vt:lpstr>Sauer’s lemma</vt:lpstr>
      <vt:lpstr>Sauer’s lemma</vt:lpstr>
      <vt:lpstr>Preliminary</vt:lpstr>
      <vt:lpstr>Sauer’s lemma</vt:lpstr>
      <vt:lpstr>Sauer’s lemma</vt:lpstr>
      <vt:lpstr>Sauer’s lemma</vt:lpstr>
      <vt:lpstr>Sauer’s lemma</vt:lpstr>
      <vt:lpstr>Sauer’s lemmas</vt:lpstr>
      <vt:lpstr>Generalization bound</vt:lpstr>
      <vt:lpstr>Generalization bounds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Shattering and VC-dimension</dc:title>
  <dc:creator>teaching</dc:creator>
  <cp:lastModifiedBy>teaching</cp:lastModifiedBy>
  <cp:revision>67</cp:revision>
  <dcterms:created xsi:type="dcterms:W3CDTF">2020-10-30T09:46:37Z</dcterms:created>
  <dcterms:modified xsi:type="dcterms:W3CDTF">2022-03-13T11:31:03Z</dcterms:modified>
</cp:coreProperties>
</file>