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6" r:id="rId5"/>
    <p:sldId id="267" r:id="rId6"/>
    <p:sldId id="260" r:id="rId7"/>
    <p:sldId id="261" r:id="rId8"/>
    <p:sldId id="262" r:id="rId9"/>
    <p:sldId id="275" r:id="rId10"/>
    <p:sldId id="274" r:id="rId11"/>
    <p:sldId id="273" r:id="rId12"/>
    <p:sldId id="272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83FAF-6353-4C34-AD2F-2AE490945ABB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95B18-4957-491F-94A4-915D515B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8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95B18-4957-491F-94A4-915D515B61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9E1B-C2FC-4993-8334-B537F1EAD37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41-BEE7-4A24-9F8F-A490D7E9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9E1B-C2FC-4993-8334-B537F1EAD37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41-BEE7-4A24-9F8F-A490D7E9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9E1B-C2FC-4993-8334-B537F1EAD37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41-BEE7-4A24-9F8F-A490D7E9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0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9E1B-C2FC-4993-8334-B537F1EAD37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41-BEE7-4A24-9F8F-A490D7E9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8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9E1B-C2FC-4993-8334-B537F1EAD37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41-BEE7-4A24-9F8F-A490D7E9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1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9E1B-C2FC-4993-8334-B537F1EAD37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41-BEE7-4A24-9F8F-A490D7E9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2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9E1B-C2FC-4993-8334-B537F1EAD37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41-BEE7-4A24-9F8F-A490D7E9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9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9E1B-C2FC-4993-8334-B537F1EAD37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41-BEE7-4A24-9F8F-A490D7E9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9E1B-C2FC-4993-8334-B537F1EAD37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41-BEE7-4A24-9F8F-A490D7E9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9E1B-C2FC-4993-8334-B537F1EAD37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41-BEE7-4A24-9F8F-A490D7E9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1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9E1B-C2FC-4993-8334-B537F1EAD37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C41-BEE7-4A24-9F8F-A490D7E9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2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9E1B-C2FC-4993-8334-B537F1EAD37E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7C41-BEE7-4A24-9F8F-A490D7E9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8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VC-dimension.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Lee-Ad Gottlieb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2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Radon’s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Proof:</a:t>
                </a:r>
              </a:p>
              <a:p>
                <a:pPr lvl="1"/>
                <a:r>
                  <a:rPr lang="en-US" dirty="0" smtClean="0"/>
                  <a:t>Let the points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Find non-zero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b="0" dirty="0" smtClean="0"/>
                  <a:t> satisfying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dirty="0" smtClean="0"/>
                  <a:t>		← d </a:t>
                </a:r>
                <a:r>
                  <a:rPr lang="en-US" dirty="0" smtClean="0"/>
                  <a:t>equalities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 smtClean="0"/>
                  <a:t>			← </a:t>
                </a:r>
                <a:r>
                  <a:rPr lang="en-US" dirty="0"/>
                  <a:t>1 </a:t>
                </a:r>
                <a:r>
                  <a:rPr lang="en-US" dirty="0" smtClean="0"/>
                  <a:t>equality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d+1 equations with d+2 unknowns must have </a:t>
                </a:r>
                <a:r>
                  <a:rPr lang="en-US" smtClean="0"/>
                  <a:t>a solution.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into </a:t>
                </a:r>
                <a:r>
                  <a:rPr lang="en-US" b="1" dirty="0" smtClean="0"/>
                  <a:t>I</a:t>
                </a:r>
                <a:r>
                  <a:rPr lang="en-US" dirty="0" smtClean="0"/>
                  <a:t>, else 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into </a:t>
                </a:r>
                <a:r>
                  <a:rPr lang="en-US" b="1" dirty="0" smtClean="0"/>
                  <a:t>J</a:t>
                </a:r>
              </a:p>
              <a:p>
                <a:pPr lvl="1"/>
                <a:r>
                  <a:rPr lang="en-US" dirty="0" smtClean="0"/>
                  <a:t>Convex hulls of </a:t>
                </a:r>
                <a:r>
                  <a:rPr lang="en-US" b="1" dirty="0" smtClean="0"/>
                  <a:t>I</a:t>
                </a:r>
                <a:r>
                  <a:rPr lang="en-US" dirty="0" smtClean="0"/>
                  <a:t>,</a:t>
                </a:r>
                <a:r>
                  <a:rPr lang="en-US" b="1" dirty="0" smtClean="0"/>
                  <a:t>J</a:t>
                </a:r>
                <a:r>
                  <a:rPr lang="en-US" dirty="0" smtClean="0"/>
                  <a:t> must intersect</a:t>
                </a:r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/>
                              </a:rPr>
                              <m:t>𝐽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den>
                        </m:f>
                      </m:e>
                    </m:nary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This is a point inside both hulls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Arrow 5"/>
          <p:cNvSpPr/>
          <p:nvPr/>
        </p:nvSpPr>
        <p:spPr>
          <a:xfrm>
            <a:off x="5334000" y="4800600"/>
            <a:ext cx="685800" cy="2423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6172200" y="4343400"/>
                <a:ext cx="2590800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Follows from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+2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343400"/>
                <a:ext cx="2590800" cy="762000"/>
              </a:xfrm>
              <a:prstGeom prst="roundRect">
                <a:avLst/>
              </a:prstGeom>
              <a:blipFill rotWithShape="1">
                <a:blip r:embed="rId3"/>
                <a:stretch>
                  <a:fillRect t="-10853" b="-79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6172200" y="5257800"/>
                <a:ext cx="2590800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Follows from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+2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acc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257800"/>
                <a:ext cx="2590800" cy="762000"/>
              </a:xfrm>
              <a:prstGeom prst="roundRect">
                <a:avLst/>
              </a:prstGeom>
              <a:blipFill rotWithShape="1">
                <a:blip r:embed="rId4"/>
                <a:stretch>
                  <a:fillRect t="-10078" b="-80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Arrow 8"/>
          <p:cNvSpPr/>
          <p:nvPr/>
        </p:nvSpPr>
        <p:spPr>
          <a:xfrm>
            <a:off x="5334000" y="5396484"/>
            <a:ext cx="685800" cy="2423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Planes with margin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hyperplane with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margin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 can shatter only O(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𝛾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baseline="30000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points within radius R, irrespective of the dimension.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648200" y="399971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3800" y="48387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4419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3505200" y="3581400"/>
            <a:ext cx="1600200" cy="19050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2941247">
            <a:off x="3764719" y="4264391"/>
            <a:ext cx="225222" cy="510289"/>
          </a:xfrm>
          <a:prstGeom prst="lef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2941247">
            <a:off x="4269119" y="3807191"/>
            <a:ext cx="225222" cy="510289"/>
          </a:xfrm>
          <a:prstGeom prst="lef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43200" y="3048000"/>
            <a:ext cx="3200400" cy="304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7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Planes with margin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Intuition, R=1</a:t>
                </a:r>
              </a:p>
              <a:p>
                <a:pPr lvl="1"/>
                <a:r>
                  <a:rPr lang="en-US" dirty="0" smtClean="0"/>
                  <a:t>2 points: margin 1</a:t>
                </a:r>
              </a:p>
              <a:p>
                <a:pPr lvl="1"/>
                <a:r>
                  <a:rPr lang="en-US" dirty="0" smtClean="0"/>
                  <a:t>4 points: margin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6 points: margin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k</a:t>
                </a:r>
                <a:r>
                  <a:rPr lang="en-US" dirty="0" smtClean="0"/>
                  <a:t> points: margin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≤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6096000" y="2174449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019800" y="209824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15200" y="2098249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781800" y="1869649"/>
            <a:ext cx="0" cy="60960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24600" y="1717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37314" y="1717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0" y="3469849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19800" y="339364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91400" y="3393649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096000" y="35052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 rot="5400000">
            <a:off x="6705600" y="2784049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5400000">
            <a:off x="6705600" y="4114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6096000" y="2784049"/>
            <a:ext cx="1447800" cy="144780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96000" y="5638800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19800" y="5562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15200" y="55626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6096000" y="5674151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 rot="5400000">
            <a:off x="6705600" y="4953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5400000">
            <a:off x="6705600" y="6283751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6292392" y="5344212"/>
            <a:ext cx="990600" cy="589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80082" y="5268012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5400000">
            <a:off x="6216192" y="5857187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 flipH="1">
            <a:off x="5983257" y="4867373"/>
            <a:ext cx="1712943" cy="1762027"/>
          </a:xfrm>
          <a:prstGeom prst="parallelogram">
            <a:avLst>
              <a:gd name="adj" fmla="val 69330"/>
            </a:avLst>
          </a:prstGeom>
          <a:solidFill>
            <a:srgbClr val="00B05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7818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5" name="Straight Connector 34"/>
          <p:cNvCxnSpPr>
            <a:stCxn id="17" idx="4"/>
          </p:cNvCxnSpPr>
          <p:nvPr/>
        </p:nvCxnSpPr>
        <p:spPr>
          <a:xfrm flipH="1">
            <a:off x="6475443" y="2860249"/>
            <a:ext cx="230157" cy="30788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81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of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objects that are the union or intersection of simple rules?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8200" y="35814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86200" y="35814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38600" y="3810000"/>
            <a:ext cx="9144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96000" y="3810000"/>
            <a:ext cx="914400" cy="914400"/>
          </a:xfrm>
          <a:prstGeom prst="ellipse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05600" y="3810000"/>
            <a:ext cx="914400" cy="914400"/>
          </a:xfrm>
          <a:prstGeom prst="ellipse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219200" y="3733800"/>
            <a:ext cx="1181100" cy="11430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3657600"/>
            <a:ext cx="990600" cy="12192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66800" y="4495800"/>
            <a:ext cx="1981200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50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of hypotheses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Theorem: 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,…⊆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be a class of hypotheses (rules) with VC-dimension d.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Then VC-dimension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≤2</m:t>
                    </m:r>
                    <m:r>
                      <a:rPr lang="en-US" b="0" i="1" smtClean="0">
                        <a:latin typeface="Cambria Math"/>
                      </a:rPr>
                      <m:t>𝑑𝑠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(3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Note: Can prove same theorem with intersection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∩</m:t>
                    </m:r>
                  </m:oMath>
                </a14:m>
                <a:r>
                  <a:rPr lang="en-US" dirty="0" smtClean="0"/>
                  <a:t>) instead of union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∪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48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of hypotheses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Proof: </a:t>
                </a:r>
              </a:p>
              <a:p>
                <a:pPr lvl="1"/>
                <a:r>
                  <a:rPr lang="en-US" dirty="0" smtClean="0"/>
                  <a:t>For any point-set P of size 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Π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𝑑𝑠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362200" y="3604182"/>
            <a:ext cx="2095108" cy="979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possible </a:t>
            </a:r>
            <a:r>
              <a:rPr lang="en-US" dirty="0" err="1" smtClean="0"/>
              <a:t>labellings</a:t>
            </a:r>
            <a:r>
              <a:rPr lang="en-US" dirty="0" smtClean="0"/>
              <a:t> in H, raised to the 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00600" y="3657600"/>
            <a:ext cx="1256908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Sauer’s lemma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3186684" y="3200400"/>
            <a:ext cx="242316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5244084" y="3200400"/>
            <a:ext cx="242316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of hypotheses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Proof: </a:t>
                </a:r>
              </a:p>
              <a:p>
                <a:pPr lvl="1"/>
                <a:r>
                  <a:rPr lang="en-US" dirty="0" smtClean="0"/>
                  <a:t>For any point-set P of size n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Π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𝐻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𝑑𝑠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Let P be the largest point-set shattered by H’,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&lt;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𝑒𝑛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𝑑𝑠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b="0" dirty="0" smtClean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≥2</m:t>
                    </m:r>
                    <m:r>
                      <a:rPr lang="en-US" b="0" i="1" smtClean="0">
                        <a:latin typeface="Cambria Math"/>
                      </a:rPr>
                      <m:t>𝑑𝑠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trike="sngStrike" smtClean="0">
                            <a:latin typeface="Cambria Math"/>
                          </a:rPr>
                          <m:t>𝑑𝑠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trike="sngStrike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en-US" b="0" i="1" strike="sngStrike" smtClean="0">
                                    <a:latin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trike="sngStrike" smtClean="0">
                            <a:latin typeface="Cambria Math"/>
                          </a:rPr>
                          <m:t>𝑑𝑠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Doesn’t hold for s≥2</a:t>
                </a:r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8006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95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</a:t>
            </a:r>
            <a:r>
              <a:rPr lang="en-US" sz="2800" dirty="0" smtClean="0"/>
              <a:t>he infinite set of (</a:t>
            </a:r>
            <a:r>
              <a:rPr lang="en-US" sz="2800" dirty="0" smtClean="0">
                <a:solidFill>
                  <a:srgbClr val="FF0000"/>
                </a:solidFill>
              </a:rPr>
              <a:t>bi-directional</a:t>
            </a:r>
            <a:r>
              <a:rPr lang="en-US" sz="2800" dirty="0" smtClean="0"/>
              <a:t>) lines can shatter </a:t>
            </a:r>
            <a:r>
              <a:rPr lang="en-US" sz="2800" dirty="0" smtClean="0">
                <a:solidFill>
                  <a:srgbClr val="FF0000"/>
                </a:solidFill>
              </a:rPr>
              <a:t>some</a:t>
            </a:r>
            <a:r>
              <a:rPr lang="en-US" sz="2800" dirty="0" smtClean="0"/>
              <a:t> set of 3 points in 2D </a:t>
            </a:r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295400" y="4343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49530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76400" y="4876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3048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76600" y="3657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3581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27432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62600" y="3048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181600" y="3657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43600" y="3581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24400" y="27432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4676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086600" y="3657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848600" y="3581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629400" y="27432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57600" y="4419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76600" y="502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38600" y="4953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19400" y="41148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562600" y="4419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181600" y="5029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436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24400" y="41148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467600" y="4419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086600" y="502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848600" y="4953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629400" y="41148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576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276600" y="6400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038600" y="632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819400" y="54864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562600" y="5791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1600" y="6400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943600" y="632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24400" y="54864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2971800" y="2819400"/>
            <a:ext cx="685800" cy="11430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410200" y="2895600"/>
            <a:ext cx="685800" cy="11430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7315200" y="4267200"/>
            <a:ext cx="685800" cy="11430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781800" y="3429000"/>
            <a:ext cx="1524000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914900" y="5600700"/>
            <a:ext cx="685800" cy="11430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971800" y="6172200"/>
            <a:ext cx="1524000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5181600" y="4419600"/>
            <a:ext cx="762000" cy="9906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3276600" y="4419600"/>
            <a:ext cx="762000" cy="9906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9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does not exist </a:t>
            </a:r>
            <a:r>
              <a:rPr lang="en-US" i="1" dirty="0" smtClean="0"/>
              <a:t>any</a:t>
            </a:r>
            <a:r>
              <a:rPr lang="en-US" dirty="0" smtClean="0"/>
              <a:t> set of four points which can be shattered by the infinite set of lines.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2200" y="3352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81200" y="3962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3886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24600" y="3352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3600" y="3962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5600" y="38862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62200" y="3733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24600" y="4495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54258" y="33644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7284" y="33644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38400" y="5486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57400" y="60960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19400" y="6019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38400" y="5867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5" idx="3"/>
            <a:endCxn id="16" idx="0"/>
          </p:cNvCxnSpPr>
          <p:nvPr/>
        </p:nvCxnSpPr>
        <p:spPr>
          <a:xfrm flipH="1">
            <a:off x="2133600" y="5616482"/>
            <a:ext cx="327118" cy="47951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0"/>
            <a:endCxn id="15" idx="5"/>
          </p:cNvCxnSpPr>
          <p:nvPr/>
        </p:nvCxnSpPr>
        <p:spPr>
          <a:xfrm flipH="1" flipV="1">
            <a:off x="2568482" y="5616482"/>
            <a:ext cx="327118" cy="40331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2"/>
            <a:endCxn id="16" idx="6"/>
          </p:cNvCxnSpPr>
          <p:nvPr/>
        </p:nvCxnSpPr>
        <p:spPr>
          <a:xfrm flipH="1">
            <a:off x="2209800" y="6096000"/>
            <a:ext cx="609600" cy="762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524000" y="5410200"/>
            <a:ext cx="2057400" cy="68580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24600" y="5257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5867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05600" y="5791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24600" y="6400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2"/>
            <a:endCxn id="24" idx="6"/>
          </p:cNvCxnSpPr>
          <p:nvPr/>
        </p:nvCxnSpPr>
        <p:spPr>
          <a:xfrm flipH="1">
            <a:off x="6096000" y="5867400"/>
            <a:ext cx="609600" cy="762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4"/>
            <a:endCxn id="26" idx="0"/>
          </p:cNvCxnSpPr>
          <p:nvPr/>
        </p:nvCxnSpPr>
        <p:spPr>
          <a:xfrm>
            <a:off x="6400800" y="5410200"/>
            <a:ext cx="0" cy="9906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69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Balls in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Claim: VC-dimension of infinite set of </a:t>
            </a:r>
            <a:r>
              <a:rPr lang="en-US" sz="2800" dirty="0" err="1" smtClean="0"/>
              <a:t>uni</a:t>
            </a:r>
            <a:r>
              <a:rPr lang="en-US" sz="2800" dirty="0" smtClean="0"/>
              <a:t>-directional balls (inside=red) in 2D is 3.</a:t>
            </a:r>
            <a:r>
              <a:rPr lang="en-US" dirty="0" smtClean="0"/>
              <a:t> </a:t>
            </a:r>
            <a:r>
              <a:rPr lang="en-US" sz="2800" dirty="0" smtClean="0"/>
              <a:t>Lower-bound</a:t>
            </a:r>
            <a:r>
              <a:rPr lang="en-US" sz="2800" dirty="0"/>
              <a:t>:</a:t>
            </a:r>
            <a:endParaRPr lang="en-US" sz="2800" dirty="0" smtClean="0"/>
          </a:p>
        </p:txBody>
      </p:sp>
      <p:sp>
        <p:nvSpPr>
          <p:cNvPr id="4" name="Oval 3"/>
          <p:cNvSpPr/>
          <p:nvPr/>
        </p:nvSpPr>
        <p:spPr>
          <a:xfrm>
            <a:off x="1295400" y="43434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49530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76400" y="4876800"/>
            <a:ext cx="152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57600" y="3048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76600" y="3657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3581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27432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62600" y="3048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181600" y="3657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43600" y="3581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24400" y="27432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4676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086600" y="3657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848600" y="3581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629400" y="27432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57600" y="4419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76600" y="502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38600" y="4953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19400" y="41148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562600" y="4419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181600" y="5029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436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24400" y="41148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467600" y="4419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086600" y="502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848600" y="4953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629400" y="41148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576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276600" y="6400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038600" y="632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819400" y="54864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562600" y="5791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1600" y="6400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943600" y="632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24400" y="5486400"/>
            <a:ext cx="1905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0400" y="2971800"/>
            <a:ext cx="10668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010400" y="3200400"/>
            <a:ext cx="10668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00600" y="2819400"/>
            <a:ext cx="10668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505200" y="4191000"/>
            <a:ext cx="10668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876800" y="46482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620000" y="47244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429000" y="5562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5562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3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Balls in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Proof: Upper-bound</a:t>
            </a:r>
          </a:p>
          <a:p>
            <a:pPr lvl="1"/>
            <a:r>
              <a:rPr lang="en-US" sz="2400" b="1" dirty="0" smtClean="0"/>
              <a:t>A</a:t>
            </a:r>
            <a:r>
              <a:rPr lang="en-US" sz="2400" dirty="0" smtClean="0"/>
              <a:t>. If one point is in the convex hull of the others, must have same label.</a:t>
            </a:r>
          </a:p>
          <a:p>
            <a:pPr lvl="1"/>
            <a:r>
              <a:rPr lang="en-US" sz="2400" b="1" dirty="0" smtClean="0"/>
              <a:t>B</a:t>
            </a:r>
            <a:r>
              <a:rPr lang="en-US" sz="2400" dirty="0" smtClean="0"/>
              <a:t>. If points are in general position, find opposite pairs. There must be a circle containing each pair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 smtClean="0"/>
              <a:t>But the symmetric difference of two circles is at most 2</a:t>
            </a:r>
          </a:p>
        </p:txBody>
      </p:sp>
      <p:sp>
        <p:nvSpPr>
          <p:cNvPr id="68" name="Oval 67"/>
          <p:cNvSpPr/>
          <p:nvPr/>
        </p:nvSpPr>
        <p:spPr>
          <a:xfrm>
            <a:off x="8229600" y="1143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848600" y="1752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610600" y="1676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29600" y="1524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68" idx="3"/>
            <a:endCxn id="70" idx="0"/>
          </p:cNvCxnSpPr>
          <p:nvPr/>
        </p:nvCxnSpPr>
        <p:spPr>
          <a:xfrm flipH="1">
            <a:off x="7924800" y="1273082"/>
            <a:ext cx="327118" cy="47951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1" idx="0"/>
            <a:endCxn id="68" idx="5"/>
          </p:cNvCxnSpPr>
          <p:nvPr/>
        </p:nvCxnSpPr>
        <p:spPr>
          <a:xfrm flipH="1" flipV="1">
            <a:off x="8359682" y="1273082"/>
            <a:ext cx="327118" cy="40331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1" idx="2"/>
            <a:endCxn id="70" idx="6"/>
          </p:cNvCxnSpPr>
          <p:nvPr/>
        </p:nvCxnSpPr>
        <p:spPr>
          <a:xfrm flipH="1">
            <a:off x="8001000" y="1752600"/>
            <a:ext cx="609600" cy="762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772400" y="1066800"/>
            <a:ext cx="1066800" cy="1066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819400" y="45720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581400" y="4495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200400" y="5105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>
            <a:stCxn id="82" idx="2"/>
            <a:endCxn id="81" idx="6"/>
          </p:cNvCxnSpPr>
          <p:nvPr/>
        </p:nvCxnSpPr>
        <p:spPr>
          <a:xfrm flipH="1">
            <a:off x="2971800" y="4572000"/>
            <a:ext cx="609600" cy="762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0" idx="4"/>
            <a:endCxn id="83" idx="0"/>
          </p:cNvCxnSpPr>
          <p:nvPr/>
        </p:nvCxnSpPr>
        <p:spPr>
          <a:xfrm>
            <a:off x="3276600" y="4114800"/>
            <a:ext cx="0" cy="9906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724400" y="3962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343400" y="45720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105400" y="4495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724400" y="5105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stCxn id="88" idx="2"/>
            <a:endCxn id="87" idx="6"/>
          </p:cNvCxnSpPr>
          <p:nvPr/>
        </p:nvCxnSpPr>
        <p:spPr>
          <a:xfrm flipH="1">
            <a:off x="4495800" y="4572000"/>
            <a:ext cx="609600" cy="762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6" idx="4"/>
            <a:endCxn id="89" idx="0"/>
          </p:cNvCxnSpPr>
          <p:nvPr/>
        </p:nvCxnSpPr>
        <p:spPr>
          <a:xfrm>
            <a:off x="4800600" y="4114800"/>
            <a:ext cx="0" cy="9906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048000" y="3810000"/>
            <a:ext cx="457200" cy="1676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181475" y="4286250"/>
            <a:ext cx="1238250" cy="6477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924550" y="4267200"/>
            <a:ext cx="1238250" cy="6477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324600" y="3810000"/>
            <a:ext cx="457200" cy="1676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191000" y="6096000"/>
            <a:ext cx="733326" cy="6858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71926" y="6248400"/>
            <a:ext cx="333474" cy="381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43600" y="6096000"/>
            <a:ext cx="733326" cy="6858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143526" y="6248400"/>
            <a:ext cx="333474" cy="381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76400" y="6096000"/>
            <a:ext cx="733326" cy="6858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638326" y="6248400"/>
            <a:ext cx="333474" cy="381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7162800" y="472754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34200" y="4532722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Claim: The set of d-1 dimensional hyperplanes has VC-dimension d+1 on R</a:t>
            </a:r>
            <a:r>
              <a:rPr lang="en-US" baseline="30000" dirty="0" smtClean="0"/>
              <a:t>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09800" y="41910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48006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57400" y="4038600"/>
            <a:ext cx="685800" cy="11430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45884" y="5562600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2D points</a:t>
            </a:r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4876800" y="4267199"/>
            <a:ext cx="4038600" cy="536544"/>
          </a:xfrm>
          <a:prstGeom prst="parallelogram">
            <a:avLst>
              <a:gd name="adj" fmla="val 90095"/>
            </a:avLst>
          </a:prstGeom>
          <a:solidFill>
            <a:schemeClr val="accent2">
              <a:lumMod val="40000"/>
              <a:lumOff val="60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00800" y="37338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19800" y="41910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5600" y="40386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86600" y="38862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20759" y="497892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43600" y="48768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58768" y="5574268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2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VC-dimension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Lower-bound: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set of d-1 dimensional hyperplanes can shatter d+1 points in R</a:t>
                </a:r>
                <a:r>
                  <a:rPr lang="en-US" baseline="30000" dirty="0" smtClean="0"/>
                  <a:t>d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Proof: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514600" y="57150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19600" y="57150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4600" y="42672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38600" y="51816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2667000" y="5791200"/>
            <a:ext cx="17526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4" idx="0"/>
          </p:cNvCxnSpPr>
          <p:nvPr/>
        </p:nvCxnSpPr>
        <p:spPr>
          <a:xfrm>
            <a:off x="2590800" y="4419600"/>
            <a:ext cx="0" cy="129540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7"/>
            <a:endCxn id="7" idx="3"/>
          </p:cNvCxnSpPr>
          <p:nvPr/>
        </p:nvCxnSpPr>
        <p:spPr>
          <a:xfrm flipV="1">
            <a:off x="2644682" y="5311682"/>
            <a:ext cx="1416236" cy="42563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05000" y="5943600"/>
                <a:ext cx="1295400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=(0,0,0)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943600"/>
                <a:ext cx="1295400" cy="404791"/>
              </a:xfrm>
              <a:prstGeom prst="rect">
                <a:avLst/>
              </a:prstGeom>
              <a:blipFill rotWithShape="1">
                <a:blip r:embed="rId3"/>
                <a:stretch>
                  <a:fillRect r="-141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34439" y="5967391"/>
                <a:ext cx="1731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=(1,0,0)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439" y="5967391"/>
                <a:ext cx="173139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12010" y="4126468"/>
                <a:ext cx="1731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=(0,1,0)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010" y="4126468"/>
                <a:ext cx="173139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36010" y="5040868"/>
                <a:ext cx="1731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=(0,0,1)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10" y="5040868"/>
                <a:ext cx="173139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85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Upper-bound: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set of d-1 dimensional hyperplanes cannot shatter d+2 points in R</a:t>
            </a:r>
            <a:r>
              <a:rPr lang="en-US" baseline="30000" dirty="0" smtClean="0"/>
              <a:t>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Proof:</a:t>
            </a:r>
          </a:p>
          <a:p>
            <a:pPr lvl="2"/>
            <a:r>
              <a:rPr lang="en-US" dirty="0" smtClean="0"/>
              <a:t>Radon’s theorem: any set of d+2 points in R</a:t>
            </a:r>
            <a:r>
              <a:rPr lang="en-US" baseline="30000" dirty="0" smtClean="0"/>
              <a:t>d</a:t>
            </a:r>
            <a:r>
              <a:rPr lang="en-US" dirty="0" smtClean="0"/>
              <a:t> can be partitioned into two disjoint sets whose convex hulls intersect.</a:t>
            </a:r>
          </a:p>
          <a:p>
            <a:pPr lvl="2"/>
            <a:r>
              <a:rPr lang="en-US" dirty="0" smtClean="0"/>
              <a:t>The intersection point can’t be both blue and red.</a:t>
            </a:r>
          </a:p>
        </p:txBody>
      </p:sp>
      <p:sp>
        <p:nvSpPr>
          <p:cNvPr id="15" name="Oval 14"/>
          <p:cNvSpPr/>
          <p:nvPr/>
        </p:nvSpPr>
        <p:spPr>
          <a:xfrm>
            <a:off x="8305800" y="5257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24800" y="58674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86800" y="57912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305800" y="6400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2"/>
            <a:endCxn id="16" idx="6"/>
          </p:cNvCxnSpPr>
          <p:nvPr/>
        </p:nvCxnSpPr>
        <p:spPr>
          <a:xfrm flipH="1">
            <a:off x="8077200" y="5867400"/>
            <a:ext cx="609600" cy="762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4"/>
            <a:endCxn id="18" idx="0"/>
          </p:cNvCxnSpPr>
          <p:nvPr/>
        </p:nvCxnSpPr>
        <p:spPr>
          <a:xfrm>
            <a:off x="8382000" y="5410200"/>
            <a:ext cx="0" cy="9906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2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convex hull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Given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every point on the segment connecting them satisfies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		</a:t>
                </a:r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Given three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every point </a:t>
                </a:r>
                <a:r>
                  <a:rPr lang="en-US" dirty="0" smtClean="0"/>
                  <a:t>in their triangle satisfies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	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every point </a:t>
                </a:r>
                <a:r>
                  <a:rPr lang="en-US" dirty="0" smtClean="0"/>
                  <a:t>in </a:t>
                </a:r>
                <a:r>
                  <a:rPr lang="en-US" dirty="0" smtClean="0"/>
                  <a:t>their hull satisfies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		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	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7543800" y="27432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427720" y="20574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3"/>
            <a:endCxn id="5" idx="7"/>
          </p:cNvCxnSpPr>
          <p:nvPr/>
        </p:nvCxnSpPr>
        <p:spPr>
          <a:xfrm flipH="1">
            <a:off x="7673882" y="2187482"/>
            <a:ext cx="776156" cy="57803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35433" y="2743200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433" y="2743200"/>
                <a:ext cx="46076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30833" y="1764268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833" y="1764268"/>
                <a:ext cx="46609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614677" y="4560332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498597" y="3874532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3"/>
            <a:endCxn id="13" idx="7"/>
          </p:cNvCxnSpPr>
          <p:nvPr/>
        </p:nvCxnSpPr>
        <p:spPr>
          <a:xfrm flipH="1">
            <a:off x="7744759" y="4004614"/>
            <a:ext cx="776156" cy="57803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306310" y="456033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10" y="4560332"/>
                <a:ext cx="4607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601710" y="358140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710" y="3581400"/>
                <a:ext cx="46609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8498597" y="5040868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2"/>
            <a:endCxn id="16" idx="3"/>
          </p:cNvCxnSpPr>
          <p:nvPr/>
        </p:nvCxnSpPr>
        <p:spPr>
          <a:xfrm flipH="1" flipV="1">
            <a:off x="7767077" y="4744998"/>
            <a:ext cx="731520" cy="37207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382000" y="5193268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5193268"/>
                <a:ext cx="46609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H="1">
            <a:off x="8601710" y="4026932"/>
            <a:ext cx="13335" cy="101393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098732" y="6133624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32792" y="55626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2"/>
            <a:endCxn id="39" idx="7"/>
          </p:cNvCxnSpPr>
          <p:nvPr/>
        </p:nvCxnSpPr>
        <p:spPr>
          <a:xfrm flipH="1">
            <a:off x="5495514" y="5638800"/>
            <a:ext cx="337278" cy="8685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4666" y="6528587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2" idx="2"/>
            <a:endCxn id="28" idx="5"/>
          </p:cNvCxnSpPr>
          <p:nvPr/>
        </p:nvCxnSpPr>
        <p:spPr>
          <a:xfrm flipH="1" flipV="1">
            <a:off x="5228814" y="6263706"/>
            <a:ext cx="435852" cy="34108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5"/>
            <a:endCxn id="38" idx="0"/>
          </p:cNvCxnSpPr>
          <p:nvPr/>
        </p:nvCxnSpPr>
        <p:spPr>
          <a:xfrm>
            <a:off x="5962874" y="5692682"/>
            <a:ext cx="361726" cy="33069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248400" y="6023372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65432" y="5703332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39" idx="3"/>
            <a:endCxn id="28" idx="0"/>
          </p:cNvCxnSpPr>
          <p:nvPr/>
        </p:nvCxnSpPr>
        <p:spPr>
          <a:xfrm flipH="1">
            <a:off x="5174932" y="5833414"/>
            <a:ext cx="212818" cy="30021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8" idx="3"/>
            <a:endCxn id="32" idx="7"/>
          </p:cNvCxnSpPr>
          <p:nvPr/>
        </p:nvCxnSpPr>
        <p:spPr>
          <a:xfrm flipH="1">
            <a:off x="5794748" y="6153454"/>
            <a:ext cx="475970" cy="39745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8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758</Words>
  <Application>Microsoft Office PowerPoint</Application>
  <PresentationFormat>On-screen Show (4:3)</PresentationFormat>
  <Paragraphs>108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More on VC-dimension.</vt:lpstr>
      <vt:lpstr>VC-dimension</vt:lpstr>
      <vt:lpstr>VC-dimension</vt:lpstr>
      <vt:lpstr>Balls in 2D</vt:lpstr>
      <vt:lpstr>Balls in 2D</vt:lpstr>
      <vt:lpstr>VC-dimension</vt:lpstr>
      <vt:lpstr>VC-dimension</vt:lpstr>
      <vt:lpstr>VC-dimension</vt:lpstr>
      <vt:lpstr>Background: convex hull</vt:lpstr>
      <vt:lpstr>Radon’s theorem</vt:lpstr>
      <vt:lpstr>Planes with margin</vt:lpstr>
      <vt:lpstr>Planes with margin</vt:lpstr>
      <vt:lpstr>Union of hypotheses</vt:lpstr>
      <vt:lpstr>Union of hypotheses</vt:lpstr>
      <vt:lpstr>Union of hypotheses</vt:lpstr>
      <vt:lpstr>Union of hypotheses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VC-dimension, perceptron and winnow algorithms</dc:title>
  <dc:creator>teaching</dc:creator>
  <cp:lastModifiedBy>teaching</cp:lastModifiedBy>
  <cp:revision>44</cp:revision>
  <dcterms:created xsi:type="dcterms:W3CDTF">2020-11-07T17:02:00Z</dcterms:created>
  <dcterms:modified xsi:type="dcterms:W3CDTF">2021-10-31T09:43:31Z</dcterms:modified>
</cp:coreProperties>
</file>