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0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3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9FA1-ECCC-4E82-A906-20749ABEE0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23F1-9CF7-41FD-AFEE-1BA22A8E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9FA1-ECCC-4E82-A906-20749ABEE0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23F1-9CF7-41FD-AFEE-1BA22A8E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0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9FA1-ECCC-4E82-A906-20749ABEE0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23F1-9CF7-41FD-AFEE-1BA22A8E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8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9FA1-ECCC-4E82-A906-20749ABEE0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23F1-9CF7-41FD-AFEE-1BA22A8E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5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9FA1-ECCC-4E82-A906-20749ABEE0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23F1-9CF7-41FD-AFEE-1BA22A8E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7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9FA1-ECCC-4E82-A906-20749ABEE0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23F1-9CF7-41FD-AFEE-1BA22A8E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6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9FA1-ECCC-4E82-A906-20749ABEE0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23F1-9CF7-41FD-AFEE-1BA22A8E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5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9FA1-ECCC-4E82-A906-20749ABEE0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23F1-9CF7-41FD-AFEE-1BA22A8E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1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9FA1-ECCC-4E82-A906-20749ABEE0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23F1-9CF7-41FD-AFEE-1BA22A8E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4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9FA1-ECCC-4E82-A906-20749ABEE0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23F1-9CF7-41FD-AFEE-1BA22A8E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9FA1-ECCC-4E82-A906-20749ABEE0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23F1-9CF7-41FD-AFEE-1BA22A8E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6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9FA1-ECCC-4E82-A906-20749ABEE01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A23F1-9CF7-41FD-AFEE-1BA22A8E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Winnow &amp; Perceptron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Lee-Ad Gottlieb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38893" y="5123468"/>
            <a:ext cx="609600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76600" y="3352800"/>
            <a:ext cx="609600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2. We claim that ǁw</a:t>
            </a:r>
            <a:r>
              <a:rPr lang="en-US" baseline="-25000" dirty="0" smtClean="0"/>
              <a:t>t+1</a:t>
            </a:r>
            <a:r>
              <a:rPr lang="en-US" dirty="0" smtClean="0"/>
              <a:t>ǁ</a:t>
            </a:r>
            <a:r>
              <a:rPr lang="en-US" baseline="30000" dirty="0" smtClean="0"/>
              <a:t>2</a:t>
            </a:r>
            <a:r>
              <a:rPr lang="en-US" dirty="0" smtClean="0"/>
              <a:t> ≤ ǁw</a:t>
            </a:r>
            <a:r>
              <a:rPr lang="en-US" baseline="-25000" dirty="0" smtClean="0"/>
              <a:t>t</a:t>
            </a:r>
            <a:r>
              <a:rPr lang="en-US" dirty="0" smtClean="0"/>
              <a:t>ǁ</a:t>
            </a:r>
            <a:r>
              <a:rPr lang="en-US" baseline="30000" dirty="0" smtClean="0"/>
              <a:t>2 </a:t>
            </a:r>
            <a:r>
              <a:rPr lang="en-US" dirty="0" smtClean="0"/>
              <a:t>+1 </a:t>
            </a:r>
          </a:p>
          <a:p>
            <a:pPr lvl="1"/>
            <a:r>
              <a:rPr lang="en-US" dirty="0" smtClean="0"/>
              <a:t>This means the vector  norm doesn’t get too large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mistake x is +:</a:t>
            </a:r>
          </a:p>
          <a:p>
            <a:pPr marL="0" indent="0">
              <a:buNone/>
            </a:pPr>
            <a:r>
              <a:rPr lang="en-US" dirty="0" smtClean="0"/>
              <a:t>	 ǁw</a:t>
            </a:r>
            <a:r>
              <a:rPr lang="en-US" baseline="-25000" dirty="0" smtClean="0"/>
              <a:t>t+1</a:t>
            </a:r>
            <a:r>
              <a:rPr lang="en-US" dirty="0" smtClean="0"/>
              <a:t>ǁ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	= </a:t>
            </a:r>
            <a:r>
              <a:rPr lang="en-US" dirty="0" err="1"/>
              <a:t>ǁw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+ xǁ</a:t>
            </a:r>
            <a:r>
              <a:rPr lang="en-US" baseline="30000" dirty="0"/>
              <a:t>2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= ǁw</a:t>
            </a:r>
            <a:r>
              <a:rPr lang="en-US" baseline="-25000" dirty="0" smtClean="0"/>
              <a:t>t</a:t>
            </a:r>
            <a:r>
              <a:rPr lang="en-US" dirty="0" smtClean="0"/>
              <a:t>ǁ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dirty="0"/>
              <a:t>2w</a:t>
            </a:r>
            <a:r>
              <a:rPr lang="en-US" baseline="-25000" dirty="0"/>
              <a:t>t </a:t>
            </a:r>
            <a:r>
              <a:rPr lang="en-US" dirty="0"/>
              <a:t>x + ǁxǁ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=</a:t>
            </a:r>
            <a:r>
              <a:rPr lang="en-US" dirty="0" smtClean="0"/>
              <a:t> </a:t>
            </a:r>
            <a:r>
              <a:rPr lang="en-US" dirty="0"/>
              <a:t>ǁw</a:t>
            </a:r>
            <a:r>
              <a:rPr lang="en-US" baseline="-25000" dirty="0"/>
              <a:t>t</a:t>
            </a:r>
            <a:r>
              <a:rPr lang="en-US" dirty="0"/>
              <a:t>ǁ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/>
              <a:t>2w</a:t>
            </a:r>
            <a:r>
              <a:rPr lang="en-US" baseline="-25000" dirty="0"/>
              <a:t>t </a:t>
            </a:r>
            <a:r>
              <a:rPr lang="en-US" dirty="0"/>
              <a:t>x + </a:t>
            </a:r>
            <a:r>
              <a:rPr lang="en-US" dirty="0" smtClean="0"/>
              <a:t>1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&lt; </a:t>
            </a:r>
            <a:r>
              <a:rPr lang="en-US" dirty="0"/>
              <a:t>ǁw</a:t>
            </a:r>
            <a:r>
              <a:rPr lang="en-US" baseline="-25000" dirty="0"/>
              <a:t>t</a:t>
            </a:r>
            <a:r>
              <a:rPr lang="en-US" dirty="0"/>
              <a:t>ǁ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If mistake x is -: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</a:t>
            </a:r>
            <a:r>
              <a:rPr lang="en-US" dirty="0"/>
              <a:t>ǁw</a:t>
            </a:r>
            <a:r>
              <a:rPr lang="en-US" baseline="-25000" dirty="0"/>
              <a:t>t+1</a:t>
            </a:r>
            <a:r>
              <a:rPr lang="en-US" dirty="0"/>
              <a:t>ǁ</a:t>
            </a:r>
            <a:r>
              <a:rPr lang="en-US" baseline="30000" dirty="0"/>
              <a:t>2</a:t>
            </a:r>
            <a:r>
              <a:rPr lang="en-US" dirty="0"/>
              <a:t> 	= </a:t>
            </a:r>
            <a:r>
              <a:rPr lang="en-US" dirty="0" err="1"/>
              <a:t>ǁw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xǁ</a:t>
            </a:r>
            <a:r>
              <a:rPr lang="en-US" baseline="30000" dirty="0"/>
              <a:t>2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= ǁw</a:t>
            </a:r>
            <a:r>
              <a:rPr lang="en-US" baseline="-25000" dirty="0" smtClean="0"/>
              <a:t>t</a:t>
            </a:r>
            <a:r>
              <a:rPr lang="en-US" dirty="0" smtClean="0"/>
              <a:t>ǁ</a:t>
            </a:r>
            <a:r>
              <a:rPr lang="en-US" baseline="30000" dirty="0"/>
              <a:t>2</a:t>
            </a:r>
            <a:r>
              <a:rPr lang="en-US" dirty="0" smtClean="0"/>
              <a:t> - 2w</a:t>
            </a:r>
            <a:r>
              <a:rPr lang="en-US" baseline="-25000" dirty="0" smtClean="0"/>
              <a:t>t </a:t>
            </a:r>
            <a:r>
              <a:rPr lang="en-US" dirty="0" smtClean="0"/>
              <a:t>x + ǁxǁ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ǁw</a:t>
            </a:r>
            <a:r>
              <a:rPr lang="en-US" baseline="-25000" dirty="0"/>
              <a:t>t</a:t>
            </a:r>
            <a:r>
              <a:rPr lang="en-US" dirty="0"/>
              <a:t>ǁ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- 2w</a:t>
            </a:r>
            <a:r>
              <a:rPr lang="en-US" baseline="-25000" dirty="0" smtClean="0"/>
              <a:t>t </a:t>
            </a:r>
            <a:r>
              <a:rPr lang="en-US" dirty="0"/>
              <a:t>x + </a:t>
            </a:r>
            <a:r>
              <a:rPr lang="en-US" dirty="0" smtClean="0"/>
              <a:t>1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&lt; ǁw</a:t>
            </a:r>
            <a:r>
              <a:rPr lang="en-US" baseline="-25000" dirty="0" smtClean="0"/>
              <a:t>t</a:t>
            </a:r>
            <a:r>
              <a:rPr lang="en-US" dirty="0" smtClean="0"/>
              <a:t>ǁ</a:t>
            </a:r>
            <a:r>
              <a:rPr lang="en-US" baseline="30000" dirty="0" smtClean="0"/>
              <a:t>2</a:t>
            </a:r>
            <a:r>
              <a:rPr lang="en-US" dirty="0" smtClean="0"/>
              <a:t> + 1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9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From claim 1, for any round M,</a:t>
                </a:r>
              </a:p>
              <a:p>
                <a:pPr marL="0" indent="0">
                  <a:buNone/>
                </a:pPr>
                <a:r>
                  <a:rPr lang="en-US" dirty="0" smtClean="0"/>
                  <a:t>	w</a:t>
                </a:r>
                <a:r>
                  <a:rPr lang="en-US" baseline="-25000" dirty="0" smtClean="0"/>
                  <a:t>M+1</a:t>
                </a:r>
                <a:r>
                  <a:rPr lang="en-US" dirty="0" smtClean="0"/>
                  <a:t>w</a:t>
                </a:r>
                <a:r>
                  <a:rPr lang="en-US" dirty="0"/>
                  <a:t>* ≥ 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smtClean="0"/>
                  <a:t>From claim 2, for any round M,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dirty="0"/>
                  <a:t> </a:t>
                </a:r>
                <a:r>
                  <a:rPr lang="en-US" dirty="0" smtClean="0"/>
                  <a:t>ǁw</a:t>
                </a:r>
                <a:r>
                  <a:rPr lang="en-US" baseline="-25000" dirty="0" smtClean="0"/>
                  <a:t>M+1</a:t>
                </a:r>
                <a:r>
                  <a:rPr lang="en-US" dirty="0" smtClean="0"/>
                  <a:t>ǁ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</a:t>
                </a:r>
                <a:r>
                  <a:rPr lang="en-US" dirty="0"/>
                  <a:t>≤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→ </m:t>
                    </m:r>
                  </m:oMath>
                </a14:m>
                <a:r>
                  <a:rPr lang="en-US" dirty="0" smtClean="0"/>
                  <a:t> ǁw</a:t>
                </a:r>
                <a:r>
                  <a:rPr lang="en-US" baseline="-25000" dirty="0" smtClean="0"/>
                  <a:t>M+1</a:t>
                </a:r>
                <a:r>
                  <a:rPr lang="en-US" dirty="0" smtClean="0"/>
                  <a:t>ǁ </a:t>
                </a:r>
                <a:r>
                  <a:rPr lang="en-US" dirty="0"/>
                  <a:t>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 smtClean="0"/>
                  <a:t>We have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(w</a:t>
                </a:r>
                <a:r>
                  <a:rPr lang="en-US" baseline="-25000" dirty="0" smtClean="0"/>
                  <a:t>M+1</a:t>
                </a:r>
                <a:r>
                  <a:rPr lang="en-US" dirty="0" smtClean="0"/>
                  <a:t>/ǁw</a:t>
                </a:r>
                <a:r>
                  <a:rPr lang="en-US" baseline="-25000" dirty="0" smtClean="0"/>
                  <a:t>M+1</a:t>
                </a:r>
                <a:r>
                  <a:rPr lang="en-US" dirty="0" smtClean="0"/>
                  <a:t>ǁ)w* ≤ 1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</a:t>
                </a:r>
                <a:r>
                  <a:rPr lang="en-US" baseline="-25000" dirty="0" smtClean="0"/>
                  <a:t>M+1</a:t>
                </a:r>
                <a:r>
                  <a:rPr lang="en-US" dirty="0" smtClean="0"/>
                  <a:t>w*	≤ ǁw</a:t>
                </a:r>
                <a:r>
                  <a:rPr lang="en-US" baseline="-25000" dirty="0" smtClean="0"/>
                  <a:t>M+1</a:t>
                </a:r>
                <a:r>
                  <a:rPr lang="en-US" dirty="0" smtClean="0"/>
                  <a:t>ǁ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 	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M	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7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winnow algorithm was developed in 1988, for when most of the features of a vector are not relevant.</a:t>
            </a:r>
          </a:p>
          <a:p>
            <a:r>
              <a:rPr lang="en-US" dirty="0" smtClean="0"/>
              <a:t>Assumption: The presence of even one relevant feature implies +.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983489"/>
              </p:ext>
            </p:extLst>
          </p:nvPr>
        </p:nvGraphicFramePr>
        <p:xfrm>
          <a:off x="2667000" y="4343400"/>
          <a:ext cx="4495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533400"/>
                <a:gridCol w="685800"/>
                <a:gridCol w="533400"/>
                <a:gridCol w="990600"/>
                <a:gridCol w="914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18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Notation: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/>
                  <a:t> is the number of total features,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dirty="0" smtClean="0"/>
                  <a:t> is the number of important features.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j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(X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dirty="0" smtClean="0"/>
                  <a:t> is feature F</a:t>
                </a:r>
                <a:r>
                  <a:rPr lang="en-US" baseline="-25000" dirty="0" smtClean="0"/>
                  <a:t>j</a:t>
                </a:r>
                <a:r>
                  <a:rPr lang="en-US" dirty="0" smtClean="0"/>
                  <a:t> of point 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Algorithm: </a:t>
                </a:r>
              </a:p>
              <a:p>
                <a:pPr lvl="1"/>
                <a:r>
                  <a:rPr lang="en-US" dirty="0" smtClean="0"/>
                  <a:t>1. set w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,…,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 = 1.		weight 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 corresponds to F</a:t>
                </a:r>
                <a:r>
                  <a:rPr lang="en-US" baseline="-25000" dirty="0" smtClean="0"/>
                  <a:t>j</a:t>
                </a:r>
              </a:p>
              <a:p>
                <a:pPr lvl="1"/>
                <a:r>
                  <a:rPr lang="en-US" dirty="0" smtClean="0"/>
                  <a:t>2. For each vector X</a:t>
                </a:r>
                <a:r>
                  <a:rPr lang="en-US" baseline="-25000" dirty="0" smtClean="0"/>
                  <a:t>i</a:t>
                </a:r>
              </a:p>
              <a:p>
                <a:pPr lvl="2"/>
                <a:r>
                  <a:rPr lang="en-US" dirty="0" smtClean="0"/>
                  <a:t>If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	guess + for coffee</a:t>
                </a:r>
              </a:p>
              <a:p>
                <a:pPr lvl="2"/>
                <a:r>
                  <a:rPr lang="en-US" dirty="0" smtClean="0"/>
                  <a:t>Else				guess – for coffee</a:t>
                </a:r>
              </a:p>
              <a:p>
                <a:pPr lvl="2"/>
                <a:r>
                  <a:rPr lang="en-US" dirty="0" smtClean="0"/>
                  <a:t>3. If we made a mistake on X</a:t>
                </a:r>
                <a:r>
                  <a:rPr lang="en-US" baseline="-25000" dirty="0" smtClean="0"/>
                  <a:t>i</a:t>
                </a:r>
              </a:p>
              <a:p>
                <a:pPr lvl="3"/>
                <a:r>
                  <a:rPr lang="en-US" b="1" dirty="0" smtClean="0"/>
                  <a:t>A</a:t>
                </a:r>
                <a:r>
                  <a:rPr lang="en-US" dirty="0" smtClean="0"/>
                  <a:t>. If we guessed + but – was true, 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for all j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lvl="3"/>
                <a:r>
                  <a:rPr lang="en-US" b="1" dirty="0" smtClean="0"/>
                  <a:t>B</a:t>
                </a:r>
                <a:r>
                  <a:rPr lang="en-US" dirty="0" smtClean="0"/>
                  <a:t>. If we guessed – but + was true,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for all j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4. Iterate on all points until no mistake is found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35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Claim: At most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2r log n </a:t>
                </a:r>
                <a:r>
                  <a:rPr lang="en-US" dirty="0" smtClean="0"/>
                  <a:t>mistakes</a:t>
                </a:r>
              </a:p>
              <a:p>
                <a:r>
                  <a:rPr lang="en-US" dirty="0" smtClean="0"/>
                  <a:t>Mistake B can happen at most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 log n </a:t>
                </a:r>
                <a:r>
                  <a:rPr lang="en-US" dirty="0" smtClean="0"/>
                  <a:t>times. </a:t>
                </a:r>
              </a:p>
              <a:p>
                <a:pPr lvl="1"/>
                <a:r>
                  <a:rPr lang="en-US" dirty="0" smtClean="0"/>
                  <a:t>After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 log n </a:t>
                </a:r>
                <a:r>
                  <a:rPr lang="en-US" dirty="0" smtClean="0"/>
                  <a:t>mistakes, every important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has weight n.</a:t>
                </a:r>
              </a:p>
              <a:p>
                <a:r>
                  <a:rPr lang="en-US" dirty="0" smtClean="0"/>
                  <a:t>Mistake A can happen at most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 log n </a:t>
                </a:r>
                <a:r>
                  <a:rPr lang="en-US" dirty="0" smtClean="0"/>
                  <a:t>times.</a:t>
                </a:r>
              </a:p>
              <a:p>
                <a:pPr lvl="1"/>
                <a:r>
                  <a:rPr lang="en-US" dirty="0" smtClean="0"/>
                  <a:t>After mistake of type A,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decreased by at least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Mistake B adds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less than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/>
                  <a:t>, total weight 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nr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log n 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 smtClean="0"/>
                  <a:t># of mistakes of type A &lt;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 </a:t>
                </a:r>
                <a:r>
                  <a:rPr lang="en-US" dirty="0">
                    <a:solidFill>
                      <a:srgbClr val="FF0000"/>
                    </a:solidFill>
                  </a:rPr>
                  <a:t>log n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84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We learned that hyperplanes with margin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 have VC-dimension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How do you find a good hyperplane for set S?</a:t>
                </a:r>
              </a:p>
              <a:p>
                <a:r>
                  <a:rPr lang="en-US" dirty="0" smtClean="0"/>
                  <a:t>Brute force: </a:t>
                </a:r>
              </a:p>
              <a:p>
                <a:pPr lvl="1"/>
                <a:r>
                  <a:rPr lang="en-US" dirty="0" smtClean="0"/>
                  <a:t>At most 3 points of S define the optimal hyperplane. </a:t>
                </a:r>
              </a:p>
              <a:p>
                <a:pPr lvl="1"/>
                <a:r>
                  <a:rPr lang="en-US" dirty="0" smtClean="0"/>
                  <a:t>Try all combinations of 3 points out of n points of S</a:t>
                </a:r>
              </a:p>
              <a:p>
                <a:pPr lvl="1"/>
                <a:r>
                  <a:rPr lang="en-US" dirty="0" smtClean="0"/>
                  <a:t>Check that no other point of S falls in the margin</a:t>
                </a:r>
              </a:p>
              <a:p>
                <a:pPr lvl="1"/>
                <a:r>
                  <a:rPr lang="en-US" dirty="0" smtClean="0"/>
                  <a:t>O(n</a:t>
                </a:r>
                <a:r>
                  <a:rPr lang="en-US" baseline="30000" dirty="0" smtClean="0"/>
                  <a:t>4</a:t>
                </a:r>
                <a:r>
                  <a:rPr lang="en-US" dirty="0" smtClean="0"/>
                  <a:t>) </a:t>
                </a:r>
                <a:r>
                  <a:rPr lang="en-US" smtClean="0"/>
                  <a:t>→ O(n</a:t>
                </a:r>
                <a:r>
                  <a:rPr lang="en-US" baseline="30000" smtClean="0"/>
                  <a:t>d+2</a:t>
                </a:r>
                <a:r>
                  <a:rPr lang="en-US" smtClean="0"/>
                  <a:t>)</a:t>
                </a:r>
                <a:endParaRPr lang="en-US" dirty="0" smtClean="0"/>
              </a:p>
              <a:p>
                <a:r>
                  <a:rPr lang="en-US" dirty="0" smtClean="0"/>
                  <a:t>We’ll see a better algorithm</a:t>
                </a:r>
              </a:p>
              <a:p>
                <a:pPr lvl="1"/>
                <a:r>
                  <a:rPr lang="en-US" dirty="0" smtClean="0"/>
                  <a:t>Perceptron, 1958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667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934200" y="51941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53200" y="580376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15200" y="57275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6553200" y="5194169"/>
            <a:ext cx="762000" cy="990600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467600" y="510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72400" y="53465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72200" y="572756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53200" y="6260969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Properties of vector dot-product</a:t>
            </a:r>
          </a:p>
          <a:p>
            <a:pPr lvl="1"/>
            <a:r>
              <a:rPr lang="en-US" dirty="0" smtClean="0"/>
              <a:t>Equal to cosine</a:t>
            </a:r>
          </a:p>
          <a:p>
            <a:pPr lvl="1"/>
            <a:r>
              <a:rPr lang="en-US" dirty="0" smtClean="0"/>
              <a:t>Orthogonal vectors have product 0</a:t>
            </a:r>
          </a:p>
          <a:p>
            <a:pPr lvl="1"/>
            <a:r>
              <a:rPr lang="en-US" dirty="0" smtClean="0"/>
              <a:t>Identical normalized vectors have dot product 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Denote hyperplane using </a:t>
            </a:r>
            <a:r>
              <a:rPr lang="en-US" dirty="0" smtClean="0">
                <a:solidFill>
                  <a:srgbClr val="FF0000"/>
                </a:solidFill>
              </a:rPr>
              <a:t>orthogonal vector</a:t>
            </a:r>
          </a:p>
          <a:p>
            <a:pPr lvl="1"/>
            <a:r>
              <a:rPr lang="en-US" dirty="0" smtClean="0"/>
              <a:t>For any point, its distance to the line is its dot product with the vector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524000" y="3678570"/>
            <a:ext cx="374628" cy="57150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4250070"/>
            <a:ext cx="570714" cy="34290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98628" y="3429000"/>
                <a:ext cx="1626664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628" y="3429000"/>
                <a:ext cx="1626664" cy="401970"/>
              </a:xfrm>
              <a:prstGeom prst="rect">
                <a:avLst/>
              </a:prstGeom>
              <a:blipFill rotWithShape="1">
                <a:blip r:embed="rId2"/>
                <a:stretch>
                  <a:fillRect l="-3745" t="-100000" r="-14607" b="-16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051028" y="4343400"/>
                <a:ext cx="1799788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28" y="4343400"/>
                <a:ext cx="1799788" cy="401970"/>
              </a:xfrm>
              <a:prstGeom prst="rect">
                <a:avLst/>
              </a:prstGeom>
              <a:blipFill rotWithShape="1">
                <a:blip r:embed="rId3"/>
                <a:stretch>
                  <a:fillRect l="-3378" t="-100000" r="-12838" b="-16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V="1">
            <a:off x="5214114" y="4544385"/>
            <a:ext cx="2247114" cy="10485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337671" y="3526170"/>
            <a:ext cx="0" cy="1023458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56228" y="39643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13428" y="417387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27828" y="395175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endCxn id="23" idx="3"/>
          </p:cNvCxnSpPr>
          <p:nvPr/>
        </p:nvCxnSpPr>
        <p:spPr>
          <a:xfrm flipV="1">
            <a:off x="6337671" y="4081833"/>
            <a:ext cx="612475" cy="462553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957565" y="474571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7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Algorithm:</a:t>
                </a:r>
              </a:p>
              <a:p>
                <a:pPr lvl="1"/>
                <a:r>
                  <a:rPr lang="en-US" dirty="0" smtClean="0"/>
                  <a:t>1. Set </a:t>
                </a:r>
                <a:r>
                  <a:rPr lang="en-US" dirty="0" smtClean="0"/>
                  <a:t>vector w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 smtClean="0"/>
                  <a:t>		orthogonal to </a:t>
                </a:r>
                <a:r>
                  <a:rPr lang="en-US" dirty="0" smtClean="0"/>
                  <a:t>w*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(not normalized)</a:t>
                </a:r>
              </a:p>
              <a:p>
                <a:pPr lvl="1"/>
                <a:r>
                  <a:rPr lang="en-US" dirty="0" smtClean="0"/>
                  <a:t>2. For round t=1,2,…</a:t>
                </a:r>
              </a:p>
              <a:p>
                <a:pPr lvl="1"/>
                <a:r>
                  <a:rPr lang="en-US" dirty="0" smtClean="0"/>
                  <a:t>3. 	Iterate over all points x</a:t>
                </a:r>
                <a:r>
                  <a:rPr lang="en-US" baseline="-25000" dirty="0" smtClean="0"/>
                  <a:t>i</a:t>
                </a:r>
              </a:p>
              <a:p>
                <a:pPr lvl="1"/>
                <a:r>
                  <a:rPr lang="en-US" dirty="0" smtClean="0"/>
                  <a:t>4.	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		Guess +</a:t>
                </a:r>
              </a:p>
              <a:p>
                <a:pPr lvl="1"/>
                <a:r>
                  <a:rPr lang="en-US" dirty="0" smtClean="0"/>
                  <a:t>5. 		Else			Guess –</a:t>
                </a:r>
              </a:p>
              <a:p>
                <a:pPr lvl="1"/>
                <a:r>
                  <a:rPr lang="en-US" dirty="0" smtClean="0"/>
                  <a:t>6.	</a:t>
                </a:r>
                <a:r>
                  <a:rPr lang="en-US" dirty="0"/>
                  <a:t>	</a:t>
                </a:r>
                <a:r>
                  <a:rPr lang="en-US" dirty="0" smtClean="0"/>
                  <a:t>On </a:t>
                </a:r>
                <a:r>
                  <a:rPr lang="en-US" dirty="0" smtClean="0"/>
                  <a:t>mistake:</a:t>
                </a:r>
              </a:p>
              <a:p>
                <a:pPr lvl="1"/>
                <a:r>
                  <a:rPr lang="en-US" dirty="0" smtClean="0"/>
                  <a:t>7.		</a:t>
                </a:r>
                <a:r>
                  <a:rPr lang="en-US" dirty="0" smtClean="0"/>
                  <a:t>	If </a:t>
                </a:r>
                <a:r>
                  <a:rPr lang="en-US" dirty="0" smtClean="0"/>
                  <a:t>x is really +: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8.		</a:t>
                </a:r>
                <a:r>
                  <a:rPr lang="en-US" dirty="0" smtClean="0"/>
                  <a:t>	If </a:t>
                </a:r>
                <a:r>
                  <a:rPr lang="en-US" dirty="0" smtClean="0"/>
                  <a:t>x is really -: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9.		</a:t>
                </a:r>
                <a:r>
                  <a:rPr lang="en-US" dirty="0" smtClean="0"/>
                  <a:t>	exit </a:t>
                </a:r>
                <a:r>
                  <a:rPr lang="en-US" dirty="0" smtClean="0"/>
                  <a:t>round t</a:t>
                </a:r>
              </a:p>
              <a:p>
                <a:pPr lvl="1"/>
                <a:r>
                  <a:rPr lang="en-US" dirty="0" smtClean="0"/>
                  <a:t>9.	If no mistakes this round, exit algorithm</a:t>
                </a:r>
                <a:endParaRPr lang="en-US" baseline="-25000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61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Claim: Perceptron finds a hyperplane consistent with 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rounds, </a:t>
                </a:r>
              </a:p>
              <a:p>
                <a:pPr lvl="1"/>
                <a:r>
                  <a:rPr lang="en-US" dirty="0" smtClean="0"/>
                  <a:t>Runtime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(where n is the number of points)</a:t>
                </a:r>
                <a:endParaRPr lang="en-US" dirty="0"/>
              </a:p>
              <a:p>
                <a:r>
                  <a:rPr lang="en-US" dirty="0" smtClean="0"/>
                  <a:t>Let w* be the (normalized) hyperplane that separates the points of S with margin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Recall that 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 is not normalized…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47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1. We claim that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w</a:t>
                </a:r>
                <a:r>
                  <a:rPr lang="en-US" baseline="-25000" dirty="0" smtClean="0"/>
                  <a:t>t+1</a:t>
                </a:r>
                <a:r>
                  <a:rPr lang="en-US" dirty="0" smtClean="0"/>
                  <a:t>w</a:t>
                </a:r>
                <a:r>
                  <a:rPr lang="en-US" dirty="0"/>
                  <a:t>* ≥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t</a:t>
                </a:r>
                <a:r>
                  <a:rPr lang="en-US" dirty="0" err="1"/>
                  <a:t>w</a:t>
                </a:r>
                <a:r>
                  <a:rPr lang="en-US" dirty="0"/>
                  <a:t>*+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This means the vector gets closer to w*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</a:p>
              <a:p>
                <a:pPr lvl="1"/>
                <a:r>
                  <a:rPr lang="en-US" dirty="0" smtClean="0"/>
                  <a:t>If mistake x is +: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</a:t>
                </a:r>
                <a:r>
                  <a:rPr lang="en-US" baseline="-25000" dirty="0" smtClean="0"/>
                  <a:t>t+1</a:t>
                </a:r>
                <a:r>
                  <a:rPr lang="en-US" dirty="0" smtClean="0"/>
                  <a:t>w</a:t>
                </a:r>
                <a:r>
                  <a:rPr lang="en-US" dirty="0"/>
                  <a:t>* </a:t>
                </a:r>
                <a:r>
                  <a:rPr lang="en-US" dirty="0" smtClean="0"/>
                  <a:t>	= </a:t>
                </a:r>
                <a:r>
                  <a:rPr lang="en-US" dirty="0"/>
                  <a:t>(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t</a:t>
                </a:r>
                <a:r>
                  <a:rPr lang="en-US" dirty="0" err="1"/>
                  <a:t>+x</a:t>
                </a:r>
                <a:r>
                  <a:rPr lang="en-US" dirty="0"/>
                  <a:t>)w*	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=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t</a:t>
                </a:r>
                <a:r>
                  <a:rPr lang="en-US" dirty="0" err="1"/>
                  <a:t>w</a:t>
                </a:r>
                <a:r>
                  <a:rPr lang="en-US" dirty="0"/>
                  <a:t>* + </a:t>
                </a:r>
                <a:r>
                  <a:rPr lang="en-US" dirty="0" err="1"/>
                  <a:t>xw</a:t>
                </a:r>
                <a:r>
                  <a:rPr lang="en-US" dirty="0" smtClean="0"/>
                  <a:t>*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≥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t</a:t>
                </a:r>
                <a:r>
                  <a:rPr lang="en-US" dirty="0" err="1"/>
                  <a:t>w</a:t>
                </a:r>
                <a:r>
                  <a:rPr lang="en-US" dirty="0"/>
                  <a:t>*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𝛾</m:t>
                    </m:r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If mistake x </a:t>
                </a:r>
                <a:r>
                  <a:rPr lang="en-US" dirty="0"/>
                  <a:t>is </a:t>
                </a:r>
                <a:r>
                  <a:rPr lang="en-US" dirty="0" smtClean="0"/>
                  <a:t>-: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</a:t>
                </a:r>
                <a:r>
                  <a:rPr lang="en-US" baseline="-25000" dirty="0" smtClean="0"/>
                  <a:t>t+1</a:t>
                </a:r>
                <a:r>
                  <a:rPr lang="en-US" dirty="0" smtClean="0"/>
                  <a:t>w* 	= (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t</a:t>
                </a:r>
                <a:r>
                  <a:rPr lang="en-US" dirty="0" smtClean="0"/>
                  <a:t>-x)w*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		= 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t</a:t>
                </a:r>
                <a:r>
                  <a:rPr lang="en-US" dirty="0" err="1" smtClean="0"/>
                  <a:t>w</a:t>
                </a:r>
                <a:r>
                  <a:rPr lang="en-US" dirty="0" smtClean="0"/>
                  <a:t>* - </a:t>
                </a:r>
                <a:r>
                  <a:rPr lang="en-US" dirty="0" err="1" smtClean="0"/>
                  <a:t>xw</a:t>
                </a:r>
                <a:r>
                  <a:rPr lang="en-US" dirty="0" smtClean="0"/>
                  <a:t>*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≥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t</a:t>
                </a:r>
                <a:r>
                  <a:rPr lang="en-US" dirty="0" err="1"/>
                  <a:t>w</a:t>
                </a:r>
                <a:r>
                  <a:rPr lang="en-US" dirty="0" smtClean="0"/>
                  <a:t>*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16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418</Words>
  <Application>Microsoft Office PowerPoint</Application>
  <PresentationFormat>On-screen Show (4:3)</PresentationFormat>
  <Paragraphs>144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Winnow &amp; Perceptron</vt:lpstr>
      <vt:lpstr>Winnow</vt:lpstr>
      <vt:lpstr>Winnow</vt:lpstr>
      <vt:lpstr>Winnow</vt:lpstr>
      <vt:lpstr>Perceptron algorithm</vt:lpstr>
      <vt:lpstr>Dot product</vt:lpstr>
      <vt:lpstr>Perceptron</vt:lpstr>
      <vt:lpstr>Perceptron</vt:lpstr>
      <vt:lpstr>Perceptron</vt:lpstr>
      <vt:lpstr>Perceptron</vt:lpstr>
      <vt:lpstr>Perceptron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Winnow &amp; Perceptron</dc:title>
  <dc:creator>teaching</dc:creator>
  <cp:lastModifiedBy>teaching</cp:lastModifiedBy>
  <cp:revision>37</cp:revision>
  <dcterms:created xsi:type="dcterms:W3CDTF">2020-11-07T19:46:49Z</dcterms:created>
  <dcterms:modified xsi:type="dcterms:W3CDTF">2021-11-07T09:38:22Z</dcterms:modified>
</cp:coreProperties>
</file>