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42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5F13-4D70-42B5-A6F4-028A6696187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FAD4-2A69-40BB-9104-E4DC32BA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6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5F13-4D70-42B5-A6F4-028A6696187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FAD4-2A69-40BB-9104-E4DC32BA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6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5F13-4D70-42B5-A6F4-028A6696187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FAD4-2A69-40BB-9104-E4DC32BA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1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5F13-4D70-42B5-A6F4-028A6696187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FAD4-2A69-40BB-9104-E4DC32BA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3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5F13-4D70-42B5-A6F4-028A6696187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FAD4-2A69-40BB-9104-E4DC32BA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7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5F13-4D70-42B5-A6F4-028A6696187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FAD4-2A69-40BB-9104-E4DC32BA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5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5F13-4D70-42B5-A6F4-028A6696187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FAD4-2A69-40BB-9104-E4DC32BA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5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5F13-4D70-42B5-A6F4-028A6696187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FAD4-2A69-40BB-9104-E4DC32BA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2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5F13-4D70-42B5-A6F4-028A6696187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FAD4-2A69-40BB-9104-E4DC32BA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7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5F13-4D70-42B5-A6F4-028A6696187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FAD4-2A69-40BB-9104-E4DC32BA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5F13-4D70-42B5-A6F4-028A6696187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FAD4-2A69-40BB-9104-E4DC32BA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7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25F13-4D70-42B5-A6F4-028A6696187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6FAD4-2A69-40BB-9104-E4DC32BA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4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Lee-Ad Gottlieb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2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Analysis: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))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⋯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Here Z is the normalization constant 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⋯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nary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the second equality follows from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1 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1018" t="-2426" b="-18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875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Claim:</a:t>
                </a:r>
              </a:p>
              <a:p>
                <a:pPr lvl="1"/>
                <a:r>
                  <a:rPr lang="en-US" dirty="0" err="1" smtClean="0"/>
                  <a:t>Empirical_Error</a:t>
                </a:r>
                <a:r>
                  <a:rPr lang="en-US" dirty="0" smtClean="0"/>
                  <a:t>(H) ≤ Z		Good! </a:t>
                </a:r>
                <a:r>
                  <a:rPr lang="en-US" dirty="0"/>
                  <a:t>D</a:t>
                </a:r>
                <a:r>
                  <a:rPr lang="en-US" dirty="0" smtClean="0"/>
                  <a:t>ecreases each round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Proof:</a:t>
                </a:r>
              </a:p>
              <a:p>
                <a:pPr lvl="1"/>
                <a:r>
                  <a:rPr lang="en-US" dirty="0" smtClean="0"/>
                  <a:t>F(x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) = sign(F(x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)) |F(x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)| = H(x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) |F(x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)|</a:t>
                </a:r>
              </a:p>
              <a:p>
                <a:pPr lvl="1"/>
                <a:r>
                  <a:rPr lang="en-US" dirty="0" smtClean="0"/>
                  <a:t>If H(x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) ≠ </a:t>
                </a:r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	</a:t>
                </a:r>
              </a:p>
              <a:p>
                <a:pPr lvl="2"/>
                <a:r>
                  <a:rPr lang="en-US" dirty="0" smtClean="0"/>
                  <a:t>LHS: Error(H(x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)) = 1</a:t>
                </a:r>
              </a:p>
              <a:p>
                <a:pPr lvl="2"/>
                <a:r>
                  <a:rPr lang="en-US" b="0" dirty="0"/>
                  <a:t>R</a:t>
                </a:r>
                <a:r>
                  <a:rPr lang="en-US" b="0" dirty="0" smtClean="0"/>
                  <a:t>HS: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)|</m:t>
                        </m:r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≥1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H(x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) = </a:t>
                </a:r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	</a:t>
                </a:r>
              </a:p>
              <a:p>
                <a:pPr lvl="2"/>
                <a:r>
                  <a:rPr lang="en-US" dirty="0" smtClean="0"/>
                  <a:t>LHS: Error(H(x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)) = 0</a:t>
                </a:r>
              </a:p>
              <a:p>
                <a:pPr lvl="2"/>
                <a:r>
                  <a:rPr lang="en-US" b="0" dirty="0"/>
                  <a:t>R</a:t>
                </a:r>
                <a:r>
                  <a:rPr lang="en-US" b="0" dirty="0" smtClean="0"/>
                  <a:t>HS: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)|</m:t>
                        </m:r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−|</m:t>
                        </m:r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≥0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1153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024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9067800" cy="4525963"/>
              </a:xfrm>
            </p:spPr>
            <p:txBody>
              <a:bodyPr/>
              <a:lstStyle/>
              <a:p>
                <a:r>
                  <a:rPr lang="en-US" dirty="0" smtClean="0"/>
                  <a:t>So we want to minimize Z</a:t>
                </a:r>
              </a:p>
              <a:p>
                <a:pPr lvl="1"/>
                <a:r>
                  <a:rPr lang="en-US" dirty="0" smtClean="0"/>
                  <a:t>How do we do this?</a:t>
                </a:r>
              </a:p>
              <a:p>
                <a:r>
                  <a:rPr lang="en-US" dirty="0" smtClean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</m:e>
                        </m:nary>
                      </m:e>
                      <m:sub/>
                    </m:sSub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 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A are the correctly classified points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9067800" cy="4525963"/>
              </a:xfrm>
              <a:blipFill rotWithShape="1">
                <a:blip r:embed="rId2"/>
                <a:stretch>
                  <a:fillRect l="-14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451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988172" y="2590800"/>
            <a:ext cx="1793628" cy="609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895600" y="2590800"/>
            <a:ext cx="1702284" cy="609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Take derivative of </a:t>
                </a:r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t</a:t>
                </a:r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0=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</m:sub>
                      <m:sup>
                        <m:r>
                          <a:rPr lang="en-US" b="0" i="0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 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So we want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 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Exactly the value </a:t>
                </a:r>
                <a:r>
                  <a:rPr lang="en-US" dirty="0" err="1" smtClean="0"/>
                  <a:t>Adaboost</a:t>
                </a:r>
                <a:r>
                  <a:rPr lang="en-US" dirty="0" smtClean="0"/>
                  <a:t> takes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</a:t>
                </a:r>
                <a:r>
                  <a:rPr lang="en-US" dirty="0" err="1" smtClean="0"/>
                  <a:t>Adaboost</a:t>
                </a:r>
                <a:r>
                  <a:rPr lang="en-US" dirty="0" smtClean="0"/>
                  <a:t> maximizes the decrease in Z at every step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144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24200" y="3505200"/>
                <a:ext cx="1245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505200"/>
                <a:ext cx="124508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20108" y="3505200"/>
                <a:ext cx="841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108" y="3505200"/>
                <a:ext cx="841128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840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Plug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into </a:t>
                </a:r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t</a:t>
                </a:r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 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rad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/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ra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rad>
                  </m:oMath>
                </a14:m>
                <a:endParaRPr lang="en-US" dirty="0" smtClean="0"/>
              </a:p>
              <a:p>
                <a:r>
                  <a:rPr lang="en-US" dirty="0" smtClean="0"/>
                  <a:t>Substitute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∈[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So: Error(H)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𝑍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Decrease faster with smaller error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1132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37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Suppose we have many </a:t>
            </a:r>
            <a:r>
              <a:rPr lang="en-US" b="1" dirty="0" smtClean="0"/>
              <a:t>weak learners</a:t>
            </a:r>
          </a:p>
          <a:p>
            <a:pPr lvl="1"/>
            <a:r>
              <a:rPr lang="en-US" dirty="0" smtClean="0"/>
              <a:t>Their error is better than .5</a:t>
            </a:r>
          </a:p>
          <a:p>
            <a:pPr lvl="1"/>
            <a:r>
              <a:rPr lang="en-US" dirty="0" smtClean="0"/>
              <a:t>but maybe not much better</a:t>
            </a:r>
          </a:p>
          <a:p>
            <a:pPr lvl="1"/>
            <a:endParaRPr lang="en-US" dirty="0"/>
          </a:p>
          <a:p>
            <a:r>
              <a:rPr lang="en-US" dirty="0" smtClean="0"/>
              <a:t>Example: Spam detection</a:t>
            </a:r>
          </a:p>
          <a:p>
            <a:pPr lvl="1"/>
            <a:r>
              <a:rPr lang="en-US" dirty="0" smtClean="0"/>
              <a:t>Contains “buy now” in title</a:t>
            </a:r>
          </a:p>
          <a:p>
            <a:pPr lvl="1"/>
            <a:r>
              <a:rPr lang="en-US" dirty="0" smtClean="0"/>
              <a:t>Contains “</a:t>
            </a:r>
            <a:r>
              <a:rPr lang="en-US" dirty="0" err="1" smtClean="0"/>
              <a:t>medz</a:t>
            </a:r>
            <a:r>
              <a:rPr lang="en-US" dirty="0" smtClean="0"/>
              <a:t>” in title</a:t>
            </a:r>
          </a:p>
          <a:p>
            <a:pPr lvl="1"/>
            <a:r>
              <a:rPr lang="en-US" dirty="0" smtClean="0"/>
              <a:t>Contains link in body</a:t>
            </a:r>
          </a:p>
          <a:p>
            <a:pPr lvl="1"/>
            <a:r>
              <a:rPr lang="en-US" dirty="0" smtClean="0"/>
              <a:t>Contains prices in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we have many </a:t>
            </a:r>
            <a:r>
              <a:rPr lang="en-US" b="1" dirty="0" smtClean="0"/>
              <a:t>weak learners</a:t>
            </a:r>
          </a:p>
          <a:p>
            <a:pPr lvl="1"/>
            <a:r>
              <a:rPr lang="en-US" dirty="0" smtClean="0"/>
              <a:t>Their error is better than .5</a:t>
            </a:r>
          </a:p>
          <a:p>
            <a:pPr lvl="1"/>
            <a:r>
              <a:rPr lang="en-US" dirty="0" smtClean="0"/>
              <a:t>but maybe not much better</a:t>
            </a:r>
          </a:p>
          <a:p>
            <a:pPr lvl="1"/>
            <a:endParaRPr lang="en-US" dirty="0"/>
          </a:p>
          <a:p>
            <a:r>
              <a:rPr lang="en-US" dirty="0" smtClean="0"/>
              <a:t>Example: betting on horses</a:t>
            </a:r>
          </a:p>
          <a:p>
            <a:pPr lvl="1"/>
            <a:r>
              <a:rPr lang="en-US" dirty="0" smtClean="0"/>
              <a:t>Win streak</a:t>
            </a:r>
          </a:p>
          <a:p>
            <a:pPr lvl="1"/>
            <a:r>
              <a:rPr lang="en-US" dirty="0" smtClean="0"/>
              <a:t>Winning percentage</a:t>
            </a:r>
          </a:p>
          <a:p>
            <a:pPr lvl="1"/>
            <a:r>
              <a:rPr lang="en-US" dirty="0" smtClean="0"/>
              <a:t>Pedigree</a:t>
            </a:r>
          </a:p>
        </p:txBody>
      </p:sp>
    </p:spTree>
    <p:extLst>
      <p:ext uri="{BB962C8B-B14F-4D97-AF65-F5344CB8AC3E}">
        <p14:creationId xmlns:p14="http://schemas.microsoft.com/office/powerpoint/2010/main" val="11758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7239000" y="4876800"/>
            <a:ext cx="606066" cy="1676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239001" y="4876800"/>
            <a:ext cx="1244001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873848" y="4876800"/>
            <a:ext cx="1246952" cy="1676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514600" y="4876800"/>
            <a:ext cx="1828799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55934" y="4876800"/>
            <a:ext cx="606066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join together weak rules to derive a stronger rule?</a:t>
            </a:r>
          </a:p>
          <a:p>
            <a:r>
              <a:rPr lang="en-US" dirty="0" smtClean="0"/>
              <a:t>Approach: </a:t>
            </a:r>
          </a:p>
          <a:p>
            <a:pPr lvl="1"/>
            <a:r>
              <a:rPr lang="en-US" dirty="0" smtClean="0"/>
              <a:t>Give each rule a weight of importance</a:t>
            </a:r>
          </a:p>
          <a:p>
            <a:pPr lvl="1"/>
            <a:r>
              <a:rPr lang="en-US" dirty="0" smtClean="0"/>
              <a:t>Take a weighted vote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5934" y="4876800"/>
            <a:ext cx="1825265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8643" y="6019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5562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1918" y="4953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5193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4876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04918" y="49530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1602" y="54864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68802" y="565046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60198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73602" y="59436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18134" y="4876800"/>
            <a:ext cx="1825265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740843" y="6019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14600" y="5562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24118" y="4953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24200" y="5193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29000" y="4876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67118" y="49530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73802" y="54864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31002" y="565046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24200" y="60198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35802" y="59436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880333" y="4876800"/>
            <a:ext cx="1825265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03042" y="6019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76799" y="5562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186317" y="4953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86399" y="5193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91200" y="4876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29317" y="49530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36001" y="54864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93201" y="565046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86399" y="60198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98001" y="59436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242535" y="4876800"/>
            <a:ext cx="1825265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465244" y="6019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239001" y="5562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548519" y="4953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848601" y="5193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153400" y="4876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691519" y="49530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98203" y="54864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355403" y="565046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848601" y="60198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660203" y="59436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62000" y="4419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200400" y="44196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57700" y="44196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543800" y="4431268"/>
                <a:ext cx="1233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∪</m:t>
                    </m:r>
                  </m:oMath>
                </a14:m>
                <a:r>
                  <a:rPr lang="en-US" dirty="0" smtClean="0"/>
                  <a:t> B)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∩</m:t>
                    </m:r>
                  </m:oMath>
                </a14:m>
                <a:r>
                  <a:rPr lang="en-US" dirty="0" smtClean="0"/>
                  <a:t> C</a:t>
                </a:r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4431268"/>
                <a:ext cx="123303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4455" t="-8197" r="-39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10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weak learners should we choose?</a:t>
            </a:r>
          </a:p>
          <a:p>
            <a:r>
              <a:rPr lang="en-US" dirty="0" smtClean="0"/>
              <a:t>Bias-variance tradeoff</a:t>
            </a:r>
          </a:p>
          <a:p>
            <a:pPr lvl="1"/>
            <a:r>
              <a:rPr lang="en-US" dirty="0" smtClean="0"/>
              <a:t>Bias: Empirical error on sample</a:t>
            </a:r>
          </a:p>
          <a:p>
            <a:pPr lvl="1"/>
            <a:r>
              <a:rPr lang="en-US" dirty="0" smtClean="0"/>
              <a:t>Variance: Complexity of solution (VC-dimension)</a:t>
            </a:r>
            <a:endParaRPr lang="en-US" dirty="0"/>
          </a:p>
          <a:p>
            <a:r>
              <a:rPr lang="en-US" dirty="0" smtClean="0"/>
              <a:t>Overfitting: </a:t>
            </a:r>
          </a:p>
          <a:p>
            <a:pPr lvl="1"/>
            <a:r>
              <a:rPr lang="en-US" dirty="0" smtClean="0"/>
              <a:t>Low empirical error but high VC-dimension</a:t>
            </a:r>
          </a:p>
          <a:p>
            <a:pPr lvl="1"/>
            <a:r>
              <a:rPr lang="en-US" dirty="0" smtClean="0"/>
              <a:t>Bad on world (true error)</a:t>
            </a:r>
          </a:p>
        </p:txBody>
      </p:sp>
    </p:spTree>
    <p:extLst>
      <p:ext uri="{BB962C8B-B14F-4D97-AF65-F5344CB8AC3E}">
        <p14:creationId xmlns:p14="http://schemas.microsoft.com/office/powerpoint/2010/main" val="401092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Input: </a:t>
                </a:r>
              </a:p>
              <a:p>
                <a:pPr lvl="1"/>
                <a:r>
                  <a:rPr lang="en-US" dirty="0"/>
                  <a:t>S</a:t>
                </a:r>
                <a:r>
                  <a:rPr lang="en-US" dirty="0" smtClean="0"/>
                  <a:t>et S of points, x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dirty="0" smtClean="0"/>
                  <a:t> S, with </a:t>
                </a:r>
                <a:r>
                  <a:rPr lang="en-US" dirty="0"/>
                  <a:t>labels </a:t>
                </a:r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  <a:p>
                <a:pPr lvl="1"/>
                <a:r>
                  <a:rPr lang="en-US" dirty="0" smtClean="0"/>
                  <a:t>Number of iterations k.</a:t>
                </a:r>
              </a:p>
              <a:p>
                <a:pPr lvl="1"/>
                <a:r>
                  <a:rPr lang="en-US" dirty="0" smtClean="0"/>
                  <a:t>A set </a:t>
                </a:r>
                <a:r>
                  <a:rPr lang="en-US" b="1" dirty="0" smtClean="0"/>
                  <a:t>H</a:t>
                </a:r>
                <a:r>
                  <a:rPr lang="en-US" dirty="0" smtClean="0"/>
                  <a:t> of T (weak) classifiers, </a:t>
                </a:r>
                <a:r>
                  <a:rPr lang="en-US" dirty="0" err="1" smtClean="0"/>
                  <a:t>h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: S →{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-1,1</a:t>
                </a:r>
                <a:r>
                  <a:rPr lang="en-US" dirty="0" smtClean="0"/>
                  <a:t>}</a:t>
                </a:r>
                <a:r>
                  <a:rPr lang="en-US" baseline="30000" dirty="0" smtClean="0"/>
                  <a:t>|S|</a:t>
                </a:r>
                <a:endParaRPr lang="en-US" baseline="30000" dirty="0"/>
              </a:p>
              <a:p>
                <a:r>
                  <a:rPr lang="en-US" dirty="0" smtClean="0"/>
                  <a:t>Output: a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for each classifier </a:t>
                </a:r>
                <a:r>
                  <a:rPr lang="en-US" dirty="0" err="1" smtClean="0"/>
                  <a:t>h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Final decision function: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𝑠𝑖𝑔𝑛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868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Algorithm:</a:t>
                </a:r>
              </a:p>
              <a:p>
                <a:pPr lvl="1"/>
                <a:r>
                  <a:rPr lang="en-US" dirty="0" smtClean="0"/>
                  <a:t>1. Initialize point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2. For iteration t=1,…,k</a:t>
                </a:r>
              </a:p>
              <a:p>
                <a:pPr lvl="1"/>
                <a:r>
                  <a:rPr lang="en-US" dirty="0" smtClean="0"/>
                  <a:t>3. </a:t>
                </a:r>
                <a:r>
                  <a:rPr lang="en-US" dirty="0"/>
                  <a:t> </a:t>
                </a:r>
                <a:r>
                  <a:rPr lang="en-US" dirty="0" smtClean="0"/>
                  <a:t>  Compute weighted error for each </a:t>
                </a:r>
                <a:r>
                  <a:rPr lang="en-US" dirty="0"/>
                  <a:t>h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H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4.    Select classifier with min weighted error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𝑎𝑟𝑔𝑚𝑖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5.    Set classifier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based on its error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6.    Update point weights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	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/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bSup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t</a:t>
                </a:r>
                <a:r>
                  <a:rPr lang="en-US" dirty="0" smtClean="0"/>
                  <a:t> is a normalizing constant giving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156" b="-8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11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Algorithm:</a:t>
                </a:r>
              </a:p>
              <a:p>
                <a:pPr lvl="1"/>
                <a:r>
                  <a:rPr lang="en-US" dirty="0" smtClean="0"/>
                  <a:t>1. Initialize point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2. For iteration t=1,…,k</a:t>
                </a:r>
              </a:p>
              <a:p>
                <a:pPr lvl="1"/>
                <a:r>
                  <a:rPr lang="en-US" dirty="0" smtClean="0"/>
                  <a:t>3.    Compute weighted error for each </a:t>
                </a:r>
                <a:r>
                  <a:rPr lang="en-US" dirty="0"/>
                  <a:t>h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H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4.    Select classifier with min weighted error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𝑎𝑟𝑔𝑚𝑖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5.    Set classifier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based on its error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6.    Update point weights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	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/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bSup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t</a:t>
                </a:r>
                <a:r>
                  <a:rPr lang="en-US" dirty="0" smtClean="0"/>
                  <a:t> is a normalizing constant giving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156" b="-8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6248400" y="3886200"/>
                <a:ext cx="2819400" cy="1143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close to 0, </a:t>
                </a:r>
              </a:p>
              <a:p>
                <a:pPr algn="ctr"/>
                <a:r>
                  <a:rPr lang="en-US" dirty="0" smtClean="0"/>
                  <a:t>weight of classifier is high</a:t>
                </a:r>
              </a:p>
              <a:p>
                <a:pPr algn="ctr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close to ½, </a:t>
                </a:r>
              </a:p>
              <a:p>
                <a:pPr algn="ctr"/>
                <a:r>
                  <a:rPr lang="en-US" dirty="0" smtClean="0"/>
                  <a:t>weight of classifier is low</a:t>
                </a: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886200"/>
                <a:ext cx="2819400" cy="1143000"/>
              </a:xfrm>
              <a:prstGeom prst="roundRect">
                <a:avLst/>
              </a:prstGeom>
              <a:blipFill rotWithShape="1">
                <a:blip r:embed="rId3"/>
                <a:stretch>
                  <a:fillRect t="-3665" b="-9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Arrow 4"/>
          <p:cNvSpPr/>
          <p:nvPr/>
        </p:nvSpPr>
        <p:spPr>
          <a:xfrm>
            <a:off x="5372100" y="4304907"/>
            <a:ext cx="685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1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Algorithm:</a:t>
                </a:r>
              </a:p>
              <a:p>
                <a:pPr lvl="1"/>
                <a:r>
                  <a:rPr lang="en-US" dirty="0" smtClean="0"/>
                  <a:t>1. Initialize point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2. For iteration t=1,…,k</a:t>
                </a:r>
              </a:p>
              <a:p>
                <a:pPr lvl="1"/>
                <a:r>
                  <a:rPr lang="en-US" dirty="0" smtClean="0"/>
                  <a:t>3.    Compute weighted error for each </a:t>
                </a:r>
                <a:r>
                  <a:rPr lang="en-US" dirty="0"/>
                  <a:t>h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H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4.    Select classifier with min weighted error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𝑎𝑟𝑔𝑚𝑖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5.    Set classifier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based on its error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6.    Update point weights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	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/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bSup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t</a:t>
                </a:r>
                <a:r>
                  <a:rPr lang="en-US" dirty="0" smtClean="0"/>
                  <a:t> is a normalizing constant giving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156" b="-8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6248400" y="3429000"/>
                <a:ext cx="2819400" cy="190500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, and point weight decreases</a:t>
                </a:r>
              </a:p>
              <a:p>
                <a:pPr algn="ctr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=−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, and point weight increases</a:t>
                </a: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429000"/>
                <a:ext cx="2819400" cy="1905001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Arrow 4"/>
          <p:cNvSpPr/>
          <p:nvPr/>
        </p:nvSpPr>
        <p:spPr>
          <a:xfrm rot="18917884">
            <a:off x="5402173" y="4464325"/>
            <a:ext cx="685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12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828</Words>
  <Application>Microsoft Office PowerPoint</Application>
  <PresentationFormat>On-screen Show (4:3)</PresentationFormat>
  <Paragraphs>183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Adaboost</vt:lpstr>
      <vt:lpstr>Adaboost</vt:lpstr>
      <vt:lpstr>Adaboost</vt:lpstr>
      <vt:lpstr>Adaboost</vt:lpstr>
      <vt:lpstr>Adaboost</vt:lpstr>
      <vt:lpstr>Adaboost</vt:lpstr>
      <vt:lpstr>Adaboost</vt:lpstr>
      <vt:lpstr>Adaboost</vt:lpstr>
      <vt:lpstr>Adaboost</vt:lpstr>
      <vt:lpstr>Adaboost</vt:lpstr>
      <vt:lpstr>Adaboost</vt:lpstr>
      <vt:lpstr>Adaboost</vt:lpstr>
      <vt:lpstr>Adaboost</vt:lpstr>
      <vt:lpstr>Adaboost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Adaboost</dc:title>
  <dc:creator>teaching</dc:creator>
  <cp:lastModifiedBy>teaching</cp:lastModifiedBy>
  <cp:revision>34</cp:revision>
  <dcterms:created xsi:type="dcterms:W3CDTF">2020-11-14T18:46:06Z</dcterms:created>
  <dcterms:modified xsi:type="dcterms:W3CDTF">2022-04-11T10:15:13Z</dcterms:modified>
</cp:coreProperties>
</file>