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305" r:id="rId3"/>
    <p:sldId id="302" r:id="rId4"/>
    <p:sldId id="307" r:id="rId5"/>
    <p:sldId id="270" r:id="rId6"/>
    <p:sldId id="303" r:id="rId7"/>
    <p:sldId id="304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306" r:id="rId18"/>
    <p:sldId id="280" r:id="rId19"/>
    <p:sldId id="281" r:id="rId20"/>
    <p:sldId id="282" r:id="rId21"/>
    <p:sldId id="283" r:id="rId22"/>
    <p:sldId id="308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1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6E88B-D92F-4DC7-8745-A46B9A8348B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51D85-0A69-4BC7-97F5-987B4A2E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7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F1561B-F116-4EE3-B613-33EE954B36E5}" type="slidenum">
              <a:rPr lang="en-US">
                <a:latin typeface="Arial" pitchFamily="34" charset="0"/>
                <a:cs typeface="Arial" pitchFamily="34" charset="0"/>
              </a:rPr>
              <a:pPr/>
              <a:t>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F527BB-9458-427D-A96F-B073C39B16DF}" type="slidenum">
              <a:rPr lang="en-US">
                <a:latin typeface="Arial" pitchFamily="34" charset="0"/>
                <a:cs typeface="Arial" pitchFamily="34" charset="0"/>
              </a:rPr>
              <a:pPr/>
              <a:t>15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EB04C4-4F64-451D-9BBD-F7A676E4BA8A}" type="slidenum">
              <a:rPr lang="en-US">
                <a:latin typeface="Arial" pitchFamily="34" charset="0"/>
                <a:cs typeface="Arial" pitchFamily="34" charset="0"/>
              </a:rPr>
              <a:pPr/>
              <a:t>16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355A46D-D36E-408E-BAE4-46DBA2990E57}" type="slidenum">
              <a:rPr lang="en-US">
                <a:latin typeface="Arial" pitchFamily="34" charset="0"/>
                <a:cs typeface="Arial" pitchFamily="34" charset="0"/>
              </a:rPr>
              <a:pPr/>
              <a:t>17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355A46D-D36E-408E-BAE4-46DBA2990E57}" type="slidenum">
              <a:rPr lang="en-US">
                <a:latin typeface="Arial" pitchFamily="34" charset="0"/>
                <a:cs typeface="Arial" pitchFamily="34" charset="0"/>
              </a:rPr>
              <a:pPr/>
              <a:t>18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1C0A3EF-E4C0-4C7F-8D67-2A785AD8A242}" type="slidenum">
              <a:rPr lang="en-US">
                <a:latin typeface="Arial" pitchFamily="34" charset="0"/>
                <a:cs typeface="Arial" pitchFamily="34" charset="0"/>
              </a:rPr>
              <a:pPr/>
              <a:t>19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7EA786B-CF94-4D1F-9F6A-2BDA637E6FDD}" type="slidenum">
              <a:rPr lang="en-US">
                <a:latin typeface="Arial" pitchFamily="34" charset="0"/>
                <a:cs typeface="Arial" pitchFamily="34" charset="0"/>
              </a:rPr>
              <a:pPr/>
              <a:t>20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5592D6D-E975-402A-895A-0E82A532CFC7}" type="slidenum">
              <a:rPr lang="en-US">
                <a:latin typeface="Arial" pitchFamily="34" charset="0"/>
                <a:cs typeface="Arial" pitchFamily="34" charset="0"/>
              </a:rPr>
              <a:pPr/>
              <a:t>21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1F1F38D-BF59-44B8-A87B-4AAECFBE2EED}" type="slidenum">
              <a:rPr lang="en-US">
                <a:latin typeface="Arial" pitchFamily="34" charset="0"/>
                <a:cs typeface="Arial" pitchFamily="34" charset="0"/>
              </a:rPr>
              <a:pPr/>
              <a:t>23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00A1A18-1904-4562-9A2A-358D5342C669}" type="slidenum">
              <a:rPr lang="en-US">
                <a:latin typeface="Arial" pitchFamily="34" charset="0"/>
                <a:cs typeface="Arial" pitchFamily="34" charset="0"/>
              </a:rPr>
              <a:pPr/>
              <a:t>24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65D64F9-5503-40C2-8326-B24DE9E4ECC9}" type="slidenum">
              <a:rPr lang="en-US">
                <a:latin typeface="Arial" pitchFamily="34" charset="0"/>
                <a:cs typeface="Arial" pitchFamily="34" charset="0"/>
              </a:rPr>
              <a:pPr/>
              <a:t>25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54E6DB1-474F-4594-82A4-DF75FB52E4DF}" type="slidenum">
              <a:rPr lang="en-US">
                <a:latin typeface="Arial" pitchFamily="34" charset="0"/>
                <a:cs typeface="Arial" pitchFamily="34" charset="0"/>
              </a:rPr>
              <a:pPr/>
              <a:t>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C48905E-96E5-4766-A032-2E3819F91526}" type="slidenum">
              <a:rPr lang="en-US">
                <a:latin typeface="Arial" pitchFamily="34" charset="0"/>
                <a:cs typeface="Arial" pitchFamily="34" charset="0"/>
              </a:rPr>
              <a:pPr/>
              <a:t>26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F0C6B38-8715-462D-98EA-E97EA8934AB3}" type="slidenum">
              <a:rPr lang="en-US">
                <a:latin typeface="Arial" pitchFamily="34" charset="0"/>
                <a:cs typeface="Arial" pitchFamily="34" charset="0"/>
              </a:rPr>
              <a:pPr/>
              <a:t>27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662B948-2300-47FF-9D00-DBED615C00B5}" type="slidenum">
              <a:rPr lang="en-US">
                <a:latin typeface="Arial" pitchFamily="34" charset="0"/>
                <a:cs typeface="Arial" pitchFamily="34" charset="0"/>
              </a:rPr>
              <a:pPr/>
              <a:t>28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A8D74B9-BD8E-4408-86E5-C93183B6C7E9}" type="slidenum">
              <a:rPr lang="en-US">
                <a:latin typeface="Arial" pitchFamily="34" charset="0"/>
                <a:cs typeface="Arial" pitchFamily="34" charset="0"/>
              </a:rPr>
              <a:pPr/>
              <a:t>29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535BCE2-D66B-4A07-BCB6-B25C632F79ED}" type="slidenum">
              <a:rPr lang="en-US">
                <a:latin typeface="Arial" pitchFamily="34" charset="0"/>
                <a:cs typeface="Arial" pitchFamily="34" charset="0"/>
              </a:rPr>
              <a:pPr/>
              <a:t>30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13AAA54-7B9C-4898-9C52-F6A34C9EA31C}" type="slidenum">
              <a:rPr lang="en-US">
                <a:latin typeface="Arial" pitchFamily="34" charset="0"/>
                <a:cs typeface="Arial" pitchFamily="34" charset="0"/>
              </a:rPr>
              <a:pPr/>
              <a:t>31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74CB146-D243-4D84-9719-258A05A9A642}" type="slidenum">
              <a:rPr lang="en-US">
                <a:latin typeface="Arial" pitchFamily="34" charset="0"/>
                <a:cs typeface="Arial" pitchFamily="34" charset="0"/>
              </a:rPr>
              <a:pPr/>
              <a:t>32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74CB146-D243-4D84-9719-258A05A9A642}" type="slidenum">
              <a:rPr lang="en-US">
                <a:latin typeface="Arial" pitchFamily="34" charset="0"/>
                <a:cs typeface="Arial" pitchFamily="34" charset="0"/>
              </a:rPr>
              <a:pPr/>
              <a:t>33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28CBA4-0981-4F36-B0D6-C1A4E3145622}" type="slidenum">
              <a:rPr lang="en-US">
                <a:latin typeface="Arial" pitchFamily="34" charset="0"/>
                <a:cs typeface="Arial" pitchFamily="34" charset="0"/>
              </a:rPr>
              <a:pPr/>
              <a:t>34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434C61B-391F-48FC-9EC5-356B65B99F8B}" type="slidenum">
              <a:rPr lang="en-US">
                <a:latin typeface="Arial" pitchFamily="34" charset="0"/>
                <a:cs typeface="Arial" pitchFamily="34" charset="0"/>
              </a:rPr>
              <a:pPr/>
              <a:t>35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2B7B9A9-7126-4083-9E05-25CDACCF9293}" type="slidenum">
              <a:rPr lang="en-US">
                <a:latin typeface="Arial" pitchFamily="34" charset="0"/>
                <a:cs typeface="Arial" pitchFamily="34" charset="0"/>
              </a:rPr>
              <a:pPr/>
              <a:t>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434C61B-391F-48FC-9EC5-356B65B99F8B}" type="slidenum">
              <a:rPr lang="en-US">
                <a:latin typeface="Arial" pitchFamily="34" charset="0"/>
                <a:cs typeface="Arial" pitchFamily="34" charset="0"/>
              </a:rPr>
              <a:pPr/>
              <a:t>36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059E384-3D12-4550-AB72-9620FEC085C6}" type="slidenum">
              <a:rPr lang="en-US">
                <a:latin typeface="Arial" pitchFamily="34" charset="0"/>
                <a:cs typeface="Arial" pitchFamily="34" charset="0"/>
              </a:rPr>
              <a:pPr/>
              <a:t>37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88C1DE6-AB82-4A5C-82F5-E9906CE60652}" type="slidenum">
              <a:rPr lang="en-US">
                <a:latin typeface="Arial" pitchFamily="34" charset="0"/>
                <a:cs typeface="Arial" pitchFamily="34" charset="0"/>
              </a:rPr>
              <a:pPr/>
              <a:t>38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45E0480-8931-4315-BEA8-9E5927E6A852}" type="slidenum">
              <a:rPr lang="en-US">
                <a:latin typeface="Arial" pitchFamily="34" charset="0"/>
                <a:cs typeface="Arial" pitchFamily="34" charset="0"/>
              </a:rPr>
              <a:pPr/>
              <a:t>39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ABDDC8D-5D4A-4F9C-8FB7-ABC077996FA5}" type="slidenum">
              <a:rPr lang="en-US">
                <a:latin typeface="Arial" pitchFamily="34" charset="0"/>
                <a:cs typeface="Arial" pitchFamily="34" charset="0"/>
              </a:rPr>
              <a:pPr/>
              <a:t>40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FD38361-E815-4BB9-8ED2-3869772C4A08}" type="slidenum">
              <a:rPr lang="en-US">
                <a:latin typeface="Arial" pitchFamily="34" charset="0"/>
                <a:cs typeface="Arial" pitchFamily="34" charset="0"/>
              </a:rPr>
              <a:pPr/>
              <a:t>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4A09C6A-AA4D-4983-851E-47EE962E6586}" type="slidenum">
              <a:rPr lang="en-US">
                <a:latin typeface="Arial" pitchFamily="34" charset="0"/>
                <a:cs typeface="Arial" pitchFamily="34" charset="0"/>
              </a:rPr>
              <a:pPr/>
              <a:t>10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527583E-05FE-47D0-B141-D02DB0C56D9B}" type="slidenum">
              <a:rPr lang="en-US">
                <a:latin typeface="Arial" pitchFamily="34" charset="0"/>
                <a:cs typeface="Arial" pitchFamily="34" charset="0"/>
              </a:rPr>
              <a:pPr/>
              <a:t>11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2505391-0BE4-4A8D-88E9-DA0D25665C70}" type="slidenum">
              <a:rPr lang="en-US">
                <a:latin typeface="Arial" pitchFamily="34" charset="0"/>
                <a:cs typeface="Arial" pitchFamily="34" charset="0"/>
              </a:rPr>
              <a:pPr/>
              <a:t>12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A5B23FA-8EFB-42B7-B53F-E1C93F817FA2}" type="slidenum">
              <a:rPr lang="en-US">
                <a:latin typeface="Arial" pitchFamily="34" charset="0"/>
                <a:cs typeface="Arial" pitchFamily="34" charset="0"/>
              </a:rPr>
              <a:pPr/>
              <a:t>13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217634F-EDBB-4CE3-BE91-6AFBA885AFE0}" type="slidenum">
              <a:rPr lang="en-US">
                <a:latin typeface="Arial" pitchFamily="34" charset="0"/>
                <a:cs typeface="Arial" pitchFamily="34" charset="0"/>
              </a:rPr>
              <a:pPr/>
              <a:t>14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B2CF-1D01-4737-A7EE-6D549162933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A099-922E-48F6-BC49-89680FD69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0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B2CF-1D01-4737-A7EE-6D549162933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A099-922E-48F6-BC49-89680FD69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9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B2CF-1D01-4737-A7EE-6D549162933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A099-922E-48F6-BC49-89680FD69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8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B2CF-1D01-4737-A7EE-6D549162933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A099-922E-48F6-BC49-89680FD69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2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B2CF-1D01-4737-A7EE-6D549162933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A099-922E-48F6-BC49-89680FD69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2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B2CF-1D01-4737-A7EE-6D549162933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A099-922E-48F6-BC49-89680FD69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3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B2CF-1D01-4737-A7EE-6D549162933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A099-922E-48F6-BC49-89680FD69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8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B2CF-1D01-4737-A7EE-6D549162933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A099-922E-48F6-BC49-89680FD69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0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B2CF-1D01-4737-A7EE-6D549162933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A099-922E-48F6-BC49-89680FD69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3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B2CF-1D01-4737-A7EE-6D549162933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A099-922E-48F6-BC49-89680FD69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3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B2CF-1D01-4737-A7EE-6D549162933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A099-922E-48F6-BC49-89680FD69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3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5B2CF-1D01-4737-A7EE-6D549162933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CA099-922E-48F6-BC49-89680FD69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2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Clarkson’s algorithms</a:t>
            </a:r>
          </a:p>
        </p:txBody>
      </p:sp>
      <p:sp>
        <p:nvSpPr>
          <p:cNvPr id="2051" name="כותרת משנה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Lee-Ad Gottlieb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603672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3" name="Rectangle 2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 B to S’</a:t>
            </a:r>
            <a:endParaRPr lang="he-IL" dirty="0" smtClean="0"/>
          </a:p>
        </p:txBody>
      </p:sp>
      <p:sp>
        <p:nvSpPr>
          <p:cNvPr id="18434" name="Oval 2"/>
          <p:cNvSpPr>
            <a:spLocks noChangeArrowheads="1"/>
          </p:cNvSpPr>
          <p:nvPr/>
        </p:nvSpPr>
        <p:spPr bwMode="auto">
          <a:xfrm rot="1754535">
            <a:off x="3200400" y="4419600"/>
            <a:ext cx="16002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Clarkson 1</a:t>
            </a:r>
          </a:p>
        </p:txBody>
      </p:sp>
      <p:sp>
        <p:nvSpPr>
          <p:cNvPr id="18436" name="Oval 5"/>
          <p:cNvSpPr>
            <a:spLocks noChangeArrowheads="1"/>
          </p:cNvSpPr>
          <p:nvPr/>
        </p:nvSpPr>
        <p:spPr bwMode="auto">
          <a:xfrm>
            <a:off x="3886200" y="304800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8437" name="Oval 6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4267200" y="51816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8439" name="Oval 8"/>
          <p:cNvSpPr>
            <a:spLocks noChangeArrowheads="1"/>
          </p:cNvSpPr>
          <p:nvPr/>
        </p:nvSpPr>
        <p:spPr bwMode="auto">
          <a:xfrm>
            <a:off x="3352800" y="5410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8440" name="Oval 9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8441" name="Oval 10"/>
          <p:cNvSpPr>
            <a:spLocks noChangeArrowheads="1"/>
          </p:cNvSpPr>
          <p:nvPr/>
        </p:nvSpPr>
        <p:spPr bwMode="auto">
          <a:xfrm>
            <a:off x="2438400" y="4876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8442" name="Oval 11"/>
          <p:cNvSpPr>
            <a:spLocks noChangeArrowheads="1"/>
          </p:cNvSpPr>
          <p:nvPr/>
        </p:nvSpPr>
        <p:spPr bwMode="auto">
          <a:xfrm>
            <a:off x="1752600" y="4953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8443" name="Oval 12"/>
          <p:cNvSpPr>
            <a:spLocks noChangeArrowheads="1"/>
          </p:cNvSpPr>
          <p:nvPr/>
        </p:nvSpPr>
        <p:spPr bwMode="auto">
          <a:xfrm>
            <a:off x="4953000" y="6019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8444" name="Oval 13"/>
          <p:cNvSpPr>
            <a:spLocks noChangeArrowheads="1"/>
          </p:cNvSpPr>
          <p:nvPr/>
        </p:nvSpPr>
        <p:spPr bwMode="auto">
          <a:xfrm>
            <a:off x="4267200" y="6096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8445" name="Oval 15"/>
          <p:cNvSpPr>
            <a:spLocks noChangeArrowheads="1"/>
          </p:cNvSpPr>
          <p:nvPr/>
        </p:nvSpPr>
        <p:spPr bwMode="auto">
          <a:xfrm>
            <a:off x="2057400" y="4267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8446" name="Oval 16"/>
          <p:cNvSpPr>
            <a:spLocks noChangeArrowheads="1"/>
          </p:cNvSpPr>
          <p:nvPr/>
        </p:nvSpPr>
        <p:spPr bwMode="auto">
          <a:xfrm>
            <a:off x="533400" y="3733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8447" name="Oval 17"/>
          <p:cNvSpPr>
            <a:spLocks noChangeArrowheads="1"/>
          </p:cNvSpPr>
          <p:nvPr/>
        </p:nvSpPr>
        <p:spPr bwMode="auto">
          <a:xfrm>
            <a:off x="56388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8448" name="Oval 18"/>
          <p:cNvSpPr>
            <a:spLocks noChangeArrowheads="1"/>
          </p:cNvSpPr>
          <p:nvPr/>
        </p:nvSpPr>
        <p:spPr bwMode="auto">
          <a:xfrm>
            <a:off x="4038600" y="4648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8449" name="Oval 19"/>
          <p:cNvSpPr>
            <a:spLocks noChangeArrowheads="1"/>
          </p:cNvSpPr>
          <p:nvPr/>
        </p:nvSpPr>
        <p:spPr bwMode="auto">
          <a:xfrm>
            <a:off x="3048000" y="3886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8450" name="Oval 20"/>
          <p:cNvSpPr>
            <a:spLocks noChangeArrowheads="1"/>
          </p:cNvSpPr>
          <p:nvPr/>
        </p:nvSpPr>
        <p:spPr bwMode="auto">
          <a:xfrm>
            <a:off x="7543800" y="5257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8451" name="Oval 21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8452" name="Text Box 23"/>
          <p:cNvSpPr txBox="1">
            <a:spLocks noChangeArrowheads="1"/>
          </p:cNvSpPr>
          <p:nvPr/>
        </p:nvSpPr>
        <p:spPr bwMode="auto">
          <a:xfrm>
            <a:off x="4784725" y="4989513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S’</a:t>
            </a:r>
          </a:p>
        </p:txBody>
      </p:sp>
    </p:spTree>
    <p:extLst>
      <p:ext uri="{BB962C8B-B14F-4D97-AF65-F5344CB8AC3E}">
        <p14:creationId xmlns:p14="http://schemas.microsoft.com/office/powerpoint/2010/main" val="184364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5" name="Rectangle 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Run P on S’ in time P(|</a:t>
            </a:r>
            <a:r>
              <a:rPr lang="en-US" dirty="0" err="1" smtClean="0"/>
              <a:t>S’|,d</a:t>
            </a:r>
            <a:r>
              <a:rPr lang="en-US" dirty="0" smtClean="0"/>
              <a:t>)</a:t>
            </a:r>
            <a:endParaRPr lang="he-IL" dirty="0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Clarkson 1</a:t>
            </a:r>
          </a:p>
        </p:txBody>
      </p:sp>
      <p:sp>
        <p:nvSpPr>
          <p:cNvPr id="19459" name="Oval 4"/>
          <p:cNvSpPr>
            <a:spLocks noChangeArrowheads="1"/>
          </p:cNvSpPr>
          <p:nvPr/>
        </p:nvSpPr>
        <p:spPr bwMode="auto">
          <a:xfrm>
            <a:off x="3886200" y="304800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9460" name="Oval 5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9461" name="Oval 6"/>
          <p:cNvSpPr>
            <a:spLocks noChangeArrowheads="1"/>
          </p:cNvSpPr>
          <p:nvPr/>
        </p:nvSpPr>
        <p:spPr bwMode="auto">
          <a:xfrm>
            <a:off x="4267200" y="51816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9462" name="Oval 7"/>
          <p:cNvSpPr>
            <a:spLocks noChangeArrowheads="1"/>
          </p:cNvSpPr>
          <p:nvPr/>
        </p:nvSpPr>
        <p:spPr bwMode="auto">
          <a:xfrm>
            <a:off x="3352800" y="5410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9463" name="Oval 8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9464" name="Oval 9"/>
          <p:cNvSpPr>
            <a:spLocks noChangeArrowheads="1"/>
          </p:cNvSpPr>
          <p:nvPr/>
        </p:nvSpPr>
        <p:spPr bwMode="auto">
          <a:xfrm>
            <a:off x="2438400" y="4876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9465" name="Oval 10"/>
          <p:cNvSpPr>
            <a:spLocks noChangeArrowheads="1"/>
          </p:cNvSpPr>
          <p:nvPr/>
        </p:nvSpPr>
        <p:spPr bwMode="auto">
          <a:xfrm>
            <a:off x="1752600" y="4953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9466" name="Oval 11"/>
          <p:cNvSpPr>
            <a:spLocks noChangeArrowheads="1"/>
          </p:cNvSpPr>
          <p:nvPr/>
        </p:nvSpPr>
        <p:spPr bwMode="auto">
          <a:xfrm>
            <a:off x="4953000" y="6019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9467" name="Oval 12"/>
          <p:cNvSpPr>
            <a:spLocks noChangeArrowheads="1"/>
          </p:cNvSpPr>
          <p:nvPr/>
        </p:nvSpPr>
        <p:spPr bwMode="auto">
          <a:xfrm>
            <a:off x="4267200" y="6096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9468" name="Oval 14"/>
          <p:cNvSpPr>
            <a:spLocks noChangeArrowheads="1"/>
          </p:cNvSpPr>
          <p:nvPr/>
        </p:nvSpPr>
        <p:spPr bwMode="auto">
          <a:xfrm>
            <a:off x="2057400" y="4267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9469" name="Oval 15"/>
          <p:cNvSpPr>
            <a:spLocks noChangeArrowheads="1"/>
          </p:cNvSpPr>
          <p:nvPr/>
        </p:nvSpPr>
        <p:spPr bwMode="auto">
          <a:xfrm>
            <a:off x="533400" y="3733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9470" name="Oval 16"/>
          <p:cNvSpPr>
            <a:spLocks noChangeArrowheads="1"/>
          </p:cNvSpPr>
          <p:nvPr/>
        </p:nvSpPr>
        <p:spPr bwMode="auto">
          <a:xfrm>
            <a:off x="56388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9471" name="Oval 17"/>
          <p:cNvSpPr>
            <a:spLocks noChangeArrowheads="1"/>
          </p:cNvSpPr>
          <p:nvPr/>
        </p:nvSpPr>
        <p:spPr bwMode="auto">
          <a:xfrm>
            <a:off x="4038600" y="4648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9472" name="Oval 18"/>
          <p:cNvSpPr>
            <a:spLocks noChangeArrowheads="1"/>
          </p:cNvSpPr>
          <p:nvPr/>
        </p:nvSpPr>
        <p:spPr bwMode="auto">
          <a:xfrm>
            <a:off x="3048000" y="3886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9473" name="Oval 19"/>
          <p:cNvSpPr>
            <a:spLocks noChangeArrowheads="1"/>
          </p:cNvSpPr>
          <p:nvPr/>
        </p:nvSpPr>
        <p:spPr bwMode="auto">
          <a:xfrm>
            <a:off x="7543800" y="5257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9474" name="Oval 20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5804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Clarkson 1</a:t>
            </a:r>
          </a:p>
        </p:txBody>
      </p:sp>
      <p:sp>
        <p:nvSpPr>
          <p:cNvPr id="20483" name="Oval 4"/>
          <p:cNvSpPr>
            <a:spLocks noChangeArrowheads="1"/>
          </p:cNvSpPr>
          <p:nvPr/>
        </p:nvSpPr>
        <p:spPr bwMode="auto">
          <a:xfrm>
            <a:off x="3886200" y="304800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484" name="Line 5"/>
          <p:cNvSpPr>
            <a:spLocks noChangeShapeType="1"/>
          </p:cNvSpPr>
          <p:nvPr/>
        </p:nvSpPr>
        <p:spPr bwMode="auto">
          <a:xfrm flipV="1">
            <a:off x="762000" y="4648200"/>
            <a:ext cx="77724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20485" name="Oval 6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486" name="Oval 7"/>
          <p:cNvSpPr>
            <a:spLocks noChangeArrowheads="1"/>
          </p:cNvSpPr>
          <p:nvPr/>
        </p:nvSpPr>
        <p:spPr bwMode="auto">
          <a:xfrm>
            <a:off x="4267200" y="51816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487" name="Oval 8"/>
          <p:cNvSpPr>
            <a:spLocks noChangeArrowheads="1"/>
          </p:cNvSpPr>
          <p:nvPr/>
        </p:nvSpPr>
        <p:spPr bwMode="auto">
          <a:xfrm>
            <a:off x="3352800" y="5410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488" name="Oval 9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489" name="Oval 10"/>
          <p:cNvSpPr>
            <a:spLocks noChangeArrowheads="1"/>
          </p:cNvSpPr>
          <p:nvPr/>
        </p:nvSpPr>
        <p:spPr bwMode="auto">
          <a:xfrm>
            <a:off x="2438400" y="4876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490" name="Oval 11"/>
          <p:cNvSpPr>
            <a:spLocks noChangeArrowheads="1"/>
          </p:cNvSpPr>
          <p:nvPr/>
        </p:nvSpPr>
        <p:spPr bwMode="auto">
          <a:xfrm>
            <a:off x="1752600" y="4953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491" name="Oval 12"/>
          <p:cNvSpPr>
            <a:spLocks noChangeArrowheads="1"/>
          </p:cNvSpPr>
          <p:nvPr/>
        </p:nvSpPr>
        <p:spPr bwMode="auto">
          <a:xfrm>
            <a:off x="4953000" y="6019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492" name="Oval 13"/>
          <p:cNvSpPr>
            <a:spLocks noChangeArrowheads="1"/>
          </p:cNvSpPr>
          <p:nvPr/>
        </p:nvSpPr>
        <p:spPr bwMode="auto">
          <a:xfrm>
            <a:off x="4267200" y="6096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493" name="Oval 15"/>
          <p:cNvSpPr>
            <a:spLocks noChangeArrowheads="1"/>
          </p:cNvSpPr>
          <p:nvPr/>
        </p:nvSpPr>
        <p:spPr bwMode="auto">
          <a:xfrm>
            <a:off x="2057400" y="4267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494" name="Oval 16"/>
          <p:cNvSpPr>
            <a:spLocks noChangeArrowheads="1"/>
          </p:cNvSpPr>
          <p:nvPr/>
        </p:nvSpPr>
        <p:spPr bwMode="auto">
          <a:xfrm>
            <a:off x="533400" y="3733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495" name="Oval 17"/>
          <p:cNvSpPr>
            <a:spLocks noChangeArrowheads="1"/>
          </p:cNvSpPr>
          <p:nvPr/>
        </p:nvSpPr>
        <p:spPr bwMode="auto">
          <a:xfrm>
            <a:off x="56388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496" name="Oval 18"/>
          <p:cNvSpPr>
            <a:spLocks noChangeArrowheads="1"/>
          </p:cNvSpPr>
          <p:nvPr/>
        </p:nvSpPr>
        <p:spPr bwMode="auto">
          <a:xfrm>
            <a:off x="4038600" y="4648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497" name="Oval 19"/>
          <p:cNvSpPr>
            <a:spLocks noChangeArrowheads="1"/>
          </p:cNvSpPr>
          <p:nvPr/>
        </p:nvSpPr>
        <p:spPr bwMode="auto">
          <a:xfrm>
            <a:off x="3048000" y="3886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498" name="Oval 20"/>
          <p:cNvSpPr>
            <a:spLocks noChangeArrowheads="1"/>
          </p:cNvSpPr>
          <p:nvPr/>
        </p:nvSpPr>
        <p:spPr bwMode="auto">
          <a:xfrm>
            <a:off x="7543800" y="5257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499" name="Oval 21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500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Compute max-margin h on S’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32191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2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 points misclassified by h, add them to S’</a:t>
            </a:r>
            <a:endParaRPr lang="he-IL" dirty="0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Clarkson 1</a:t>
            </a:r>
          </a:p>
        </p:txBody>
      </p:sp>
      <p:sp>
        <p:nvSpPr>
          <p:cNvPr id="21507" name="Oval 4"/>
          <p:cNvSpPr>
            <a:spLocks noChangeArrowheads="1"/>
          </p:cNvSpPr>
          <p:nvPr/>
        </p:nvSpPr>
        <p:spPr bwMode="auto">
          <a:xfrm>
            <a:off x="3886200" y="304800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1508" name="Line 5"/>
          <p:cNvSpPr>
            <a:spLocks noChangeShapeType="1"/>
          </p:cNvSpPr>
          <p:nvPr/>
        </p:nvSpPr>
        <p:spPr bwMode="auto">
          <a:xfrm flipV="1">
            <a:off x="762000" y="4648200"/>
            <a:ext cx="77724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21509" name="Oval 6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1510" name="Oval 7"/>
          <p:cNvSpPr>
            <a:spLocks noChangeArrowheads="1"/>
          </p:cNvSpPr>
          <p:nvPr/>
        </p:nvSpPr>
        <p:spPr bwMode="auto">
          <a:xfrm>
            <a:off x="4267200" y="51816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1511" name="Oval 8"/>
          <p:cNvSpPr>
            <a:spLocks noChangeArrowheads="1"/>
          </p:cNvSpPr>
          <p:nvPr/>
        </p:nvSpPr>
        <p:spPr bwMode="auto">
          <a:xfrm>
            <a:off x="3352800" y="5410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1512" name="Oval 9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2438400" y="4876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1514" name="Oval 11"/>
          <p:cNvSpPr>
            <a:spLocks noChangeArrowheads="1"/>
          </p:cNvSpPr>
          <p:nvPr/>
        </p:nvSpPr>
        <p:spPr bwMode="auto">
          <a:xfrm>
            <a:off x="1752600" y="4953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1515" name="Oval 12"/>
          <p:cNvSpPr>
            <a:spLocks noChangeArrowheads="1"/>
          </p:cNvSpPr>
          <p:nvPr/>
        </p:nvSpPr>
        <p:spPr bwMode="auto">
          <a:xfrm>
            <a:off x="4953000" y="6019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1516" name="Oval 13"/>
          <p:cNvSpPr>
            <a:spLocks noChangeArrowheads="1"/>
          </p:cNvSpPr>
          <p:nvPr/>
        </p:nvSpPr>
        <p:spPr bwMode="auto">
          <a:xfrm>
            <a:off x="4267200" y="6096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1517" name="Oval 15"/>
          <p:cNvSpPr>
            <a:spLocks noChangeArrowheads="1"/>
          </p:cNvSpPr>
          <p:nvPr/>
        </p:nvSpPr>
        <p:spPr bwMode="auto">
          <a:xfrm>
            <a:off x="2057400" y="4267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1518" name="Oval 16"/>
          <p:cNvSpPr>
            <a:spLocks noChangeArrowheads="1"/>
          </p:cNvSpPr>
          <p:nvPr/>
        </p:nvSpPr>
        <p:spPr bwMode="auto">
          <a:xfrm>
            <a:off x="533400" y="37338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1519" name="Oval 17"/>
          <p:cNvSpPr>
            <a:spLocks noChangeArrowheads="1"/>
          </p:cNvSpPr>
          <p:nvPr/>
        </p:nvSpPr>
        <p:spPr bwMode="auto">
          <a:xfrm>
            <a:off x="56388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1520" name="Oval 18"/>
          <p:cNvSpPr>
            <a:spLocks noChangeArrowheads="1"/>
          </p:cNvSpPr>
          <p:nvPr/>
        </p:nvSpPr>
        <p:spPr bwMode="auto">
          <a:xfrm>
            <a:off x="4038600" y="4648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1521" name="Oval 19"/>
          <p:cNvSpPr>
            <a:spLocks noChangeArrowheads="1"/>
          </p:cNvSpPr>
          <p:nvPr/>
        </p:nvSpPr>
        <p:spPr bwMode="auto">
          <a:xfrm>
            <a:off x="3048000" y="3886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1522" name="Oval 20"/>
          <p:cNvSpPr>
            <a:spLocks noChangeArrowheads="1"/>
          </p:cNvSpPr>
          <p:nvPr/>
        </p:nvSpPr>
        <p:spPr bwMode="auto">
          <a:xfrm>
            <a:off x="7543800" y="5257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1523" name="Oval 21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1524" name="Text Box 22"/>
          <p:cNvSpPr txBox="1">
            <a:spLocks noChangeArrowheads="1"/>
          </p:cNvSpPr>
          <p:nvPr/>
        </p:nvSpPr>
        <p:spPr bwMode="auto">
          <a:xfrm>
            <a:off x="1447800" y="2895600"/>
            <a:ext cx="123187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Add these </a:t>
            </a:r>
          </a:p>
          <a:p>
            <a:r>
              <a:rPr lang="en-US" dirty="0"/>
              <a:t>points to S</a:t>
            </a:r>
            <a:r>
              <a:rPr lang="en-US" dirty="0" smtClean="0"/>
              <a:t>’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4886196" y="3276600"/>
            <a:ext cx="1733808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At least one of </a:t>
            </a:r>
          </a:p>
          <a:p>
            <a:r>
              <a:rPr lang="en-US" dirty="0" smtClean="0"/>
              <a:t>these must be a </a:t>
            </a:r>
          </a:p>
          <a:p>
            <a:r>
              <a:rPr lang="en-US" dirty="0" smtClean="0"/>
              <a:t>Support Vector</a:t>
            </a:r>
          </a:p>
        </p:txBody>
      </p:sp>
    </p:spTree>
    <p:extLst>
      <p:ext uri="{BB962C8B-B14F-4D97-AF65-F5344CB8AC3E}">
        <p14:creationId xmlns:p14="http://schemas.microsoft.com/office/powerpoint/2010/main" val="134975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9" name="Rectangle 2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Run P on S’, find new max-margin separator h</a:t>
            </a:r>
            <a:endParaRPr lang="he-IL" dirty="0" smtClean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Clarkson 1</a:t>
            </a:r>
          </a:p>
        </p:txBody>
      </p: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3886200" y="304800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 flipV="1">
            <a:off x="762000" y="46482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22533" name="Oval 6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>
            <a:off x="2057400" y="2971800"/>
            <a:ext cx="4648200" cy="3581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22535" name="Oval 8"/>
          <p:cNvSpPr>
            <a:spLocks noChangeArrowheads="1"/>
          </p:cNvSpPr>
          <p:nvPr/>
        </p:nvSpPr>
        <p:spPr bwMode="auto">
          <a:xfrm>
            <a:off x="4267200" y="51816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2536" name="Oval 9"/>
          <p:cNvSpPr>
            <a:spLocks noChangeArrowheads="1"/>
          </p:cNvSpPr>
          <p:nvPr/>
        </p:nvSpPr>
        <p:spPr bwMode="auto">
          <a:xfrm>
            <a:off x="3352800" y="5410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2537" name="Oval 10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2538" name="Oval 11"/>
          <p:cNvSpPr>
            <a:spLocks noChangeArrowheads="1"/>
          </p:cNvSpPr>
          <p:nvPr/>
        </p:nvSpPr>
        <p:spPr bwMode="auto">
          <a:xfrm>
            <a:off x="2438400" y="4876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2539" name="Oval 12"/>
          <p:cNvSpPr>
            <a:spLocks noChangeArrowheads="1"/>
          </p:cNvSpPr>
          <p:nvPr/>
        </p:nvSpPr>
        <p:spPr bwMode="auto">
          <a:xfrm>
            <a:off x="1752600" y="4953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2540" name="Oval 13"/>
          <p:cNvSpPr>
            <a:spLocks noChangeArrowheads="1"/>
          </p:cNvSpPr>
          <p:nvPr/>
        </p:nvSpPr>
        <p:spPr bwMode="auto">
          <a:xfrm>
            <a:off x="4953000" y="6019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2541" name="Oval 14"/>
          <p:cNvSpPr>
            <a:spLocks noChangeArrowheads="1"/>
          </p:cNvSpPr>
          <p:nvPr/>
        </p:nvSpPr>
        <p:spPr bwMode="auto">
          <a:xfrm>
            <a:off x="4267200" y="6096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2542" name="Oval 16"/>
          <p:cNvSpPr>
            <a:spLocks noChangeArrowheads="1"/>
          </p:cNvSpPr>
          <p:nvPr/>
        </p:nvSpPr>
        <p:spPr bwMode="auto">
          <a:xfrm>
            <a:off x="2057400" y="4267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2543" name="Oval 17"/>
          <p:cNvSpPr>
            <a:spLocks noChangeArrowheads="1"/>
          </p:cNvSpPr>
          <p:nvPr/>
        </p:nvSpPr>
        <p:spPr bwMode="auto">
          <a:xfrm>
            <a:off x="533400" y="37338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2544" name="Oval 18"/>
          <p:cNvSpPr>
            <a:spLocks noChangeArrowheads="1"/>
          </p:cNvSpPr>
          <p:nvPr/>
        </p:nvSpPr>
        <p:spPr bwMode="auto">
          <a:xfrm>
            <a:off x="56388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2545" name="Oval 19"/>
          <p:cNvSpPr>
            <a:spLocks noChangeArrowheads="1"/>
          </p:cNvSpPr>
          <p:nvPr/>
        </p:nvSpPr>
        <p:spPr bwMode="auto">
          <a:xfrm>
            <a:off x="4038600" y="4648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2546" name="Oval 20"/>
          <p:cNvSpPr>
            <a:spLocks noChangeArrowheads="1"/>
          </p:cNvSpPr>
          <p:nvPr/>
        </p:nvSpPr>
        <p:spPr bwMode="auto">
          <a:xfrm>
            <a:off x="3048000" y="3886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2547" name="Oval 21"/>
          <p:cNvSpPr>
            <a:spLocks noChangeArrowheads="1"/>
          </p:cNvSpPr>
          <p:nvPr/>
        </p:nvSpPr>
        <p:spPr bwMode="auto">
          <a:xfrm>
            <a:off x="7543800" y="5257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2548" name="Oval 22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3551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4" name="Rectangle 2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 misclassified points to S’</a:t>
            </a:r>
            <a:endParaRPr lang="he-IL" dirty="0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Clarkson 1</a:t>
            </a:r>
          </a:p>
        </p:txBody>
      </p:sp>
      <p:sp>
        <p:nvSpPr>
          <p:cNvPr id="23555" name="Oval 4"/>
          <p:cNvSpPr>
            <a:spLocks noChangeArrowheads="1"/>
          </p:cNvSpPr>
          <p:nvPr/>
        </p:nvSpPr>
        <p:spPr bwMode="auto">
          <a:xfrm>
            <a:off x="3886200" y="304800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556" name="Line 5"/>
          <p:cNvSpPr>
            <a:spLocks noChangeShapeType="1"/>
          </p:cNvSpPr>
          <p:nvPr/>
        </p:nvSpPr>
        <p:spPr bwMode="auto">
          <a:xfrm flipV="1">
            <a:off x="762000" y="46482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23557" name="Oval 6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558" name="Line 7"/>
          <p:cNvSpPr>
            <a:spLocks noChangeShapeType="1"/>
          </p:cNvSpPr>
          <p:nvPr/>
        </p:nvSpPr>
        <p:spPr bwMode="auto">
          <a:xfrm>
            <a:off x="2057400" y="2971800"/>
            <a:ext cx="4648200" cy="3581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23559" name="Oval 8"/>
          <p:cNvSpPr>
            <a:spLocks noChangeArrowheads="1"/>
          </p:cNvSpPr>
          <p:nvPr/>
        </p:nvSpPr>
        <p:spPr bwMode="auto">
          <a:xfrm>
            <a:off x="4267200" y="51816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560" name="Oval 9"/>
          <p:cNvSpPr>
            <a:spLocks noChangeArrowheads="1"/>
          </p:cNvSpPr>
          <p:nvPr/>
        </p:nvSpPr>
        <p:spPr bwMode="auto">
          <a:xfrm>
            <a:off x="3352800" y="5410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561" name="Oval 10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562" name="Oval 11"/>
          <p:cNvSpPr>
            <a:spLocks noChangeArrowheads="1"/>
          </p:cNvSpPr>
          <p:nvPr/>
        </p:nvSpPr>
        <p:spPr bwMode="auto">
          <a:xfrm>
            <a:off x="2438400" y="4876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1752600" y="4953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564" name="Oval 13"/>
          <p:cNvSpPr>
            <a:spLocks noChangeArrowheads="1"/>
          </p:cNvSpPr>
          <p:nvPr/>
        </p:nvSpPr>
        <p:spPr bwMode="auto">
          <a:xfrm>
            <a:off x="4953000" y="6019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565" name="Oval 14"/>
          <p:cNvSpPr>
            <a:spLocks noChangeArrowheads="1"/>
          </p:cNvSpPr>
          <p:nvPr/>
        </p:nvSpPr>
        <p:spPr bwMode="auto">
          <a:xfrm>
            <a:off x="4267200" y="6096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566" name="Oval 16"/>
          <p:cNvSpPr>
            <a:spLocks noChangeArrowheads="1"/>
          </p:cNvSpPr>
          <p:nvPr/>
        </p:nvSpPr>
        <p:spPr bwMode="auto">
          <a:xfrm>
            <a:off x="2057400" y="4267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567" name="Oval 17"/>
          <p:cNvSpPr>
            <a:spLocks noChangeArrowheads="1"/>
          </p:cNvSpPr>
          <p:nvPr/>
        </p:nvSpPr>
        <p:spPr bwMode="auto">
          <a:xfrm>
            <a:off x="533400" y="37338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568" name="Oval 18"/>
          <p:cNvSpPr>
            <a:spLocks noChangeArrowheads="1"/>
          </p:cNvSpPr>
          <p:nvPr/>
        </p:nvSpPr>
        <p:spPr bwMode="auto">
          <a:xfrm>
            <a:off x="5638800" y="4648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569" name="Oval 19"/>
          <p:cNvSpPr>
            <a:spLocks noChangeArrowheads="1"/>
          </p:cNvSpPr>
          <p:nvPr/>
        </p:nvSpPr>
        <p:spPr bwMode="auto">
          <a:xfrm>
            <a:off x="4038600" y="4648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570" name="Oval 20"/>
          <p:cNvSpPr>
            <a:spLocks noChangeArrowheads="1"/>
          </p:cNvSpPr>
          <p:nvPr/>
        </p:nvSpPr>
        <p:spPr bwMode="auto">
          <a:xfrm>
            <a:off x="3048000" y="3886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571" name="Oval 21"/>
          <p:cNvSpPr>
            <a:spLocks noChangeArrowheads="1"/>
          </p:cNvSpPr>
          <p:nvPr/>
        </p:nvSpPr>
        <p:spPr bwMode="auto">
          <a:xfrm>
            <a:off x="7543800" y="52578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572" name="Oval 22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573" name="Text Box 23"/>
          <p:cNvSpPr txBox="1">
            <a:spLocks noChangeArrowheads="1"/>
          </p:cNvSpPr>
          <p:nvPr/>
        </p:nvSpPr>
        <p:spPr bwMode="auto">
          <a:xfrm>
            <a:off x="6934200" y="5826125"/>
            <a:ext cx="13239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Add these </a:t>
            </a:r>
          </a:p>
          <a:p>
            <a:r>
              <a:rPr lang="en-US"/>
              <a:t>points to S’</a:t>
            </a:r>
          </a:p>
        </p:txBody>
      </p:sp>
    </p:spTree>
    <p:extLst>
      <p:ext uri="{BB962C8B-B14F-4D97-AF65-F5344CB8AC3E}">
        <p14:creationId xmlns:p14="http://schemas.microsoft.com/office/powerpoint/2010/main" val="1208014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9" name="Rectangle 2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Run P again on S’, find max-margin h, and exit</a:t>
            </a:r>
            <a:endParaRPr lang="he-IL" dirty="0" smtClean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Clarkson 1</a:t>
            </a:r>
          </a:p>
        </p:txBody>
      </p:sp>
      <p:sp>
        <p:nvSpPr>
          <p:cNvPr id="24579" name="Oval 4"/>
          <p:cNvSpPr>
            <a:spLocks noChangeArrowheads="1"/>
          </p:cNvSpPr>
          <p:nvPr/>
        </p:nvSpPr>
        <p:spPr bwMode="auto">
          <a:xfrm>
            <a:off x="3886200" y="304800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580" name="Line 5"/>
          <p:cNvSpPr>
            <a:spLocks noChangeShapeType="1"/>
          </p:cNvSpPr>
          <p:nvPr/>
        </p:nvSpPr>
        <p:spPr bwMode="auto">
          <a:xfrm flipV="1">
            <a:off x="762000" y="46482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24581" name="Oval 6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>
            <a:off x="2057400" y="2971800"/>
            <a:ext cx="4648200" cy="35814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24583" name="Oval 8"/>
          <p:cNvSpPr>
            <a:spLocks noChangeArrowheads="1"/>
          </p:cNvSpPr>
          <p:nvPr/>
        </p:nvSpPr>
        <p:spPr bwMode="auto">
          <a:xfrm>
            <a:off x="4267200" y="51816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584" name="Oval 9"/>
          <p:cNvSpPr>
            <a:spLocks noChangeArrowheads="1"/>
          </p:cNvSpPr>
          <p:nvPr/>
        </p:nvSpPr>
        <p:spPr bwMode="auto">
          <a:xfrm>
            <a:off x="3352800" y="5410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585" name="Oval 10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586" name="Oval 11"/>
          <p:cNvSpPr>
            <a:spLocks noChangeArrowheads="1"/>
          </p:cNvSpPr>
          <p:nvPr/>
        </p:nvSpPr>
        <p:spPr bwMode="auto">
          <a:xfrm>
            <a:off x="2438400" y="4876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587" name="Oval 12"/>
          <p:cNvSpPr>
            <a:spLocks noChangeArrowheads="1"/>
          </p:cNvSpPr>
          <p:nvPr/>
        </p:nvSpPr>
        <p:spPr bwMode="auto">
          <a:xfrm>
            <a:off x="1752600" y="4953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588" name="Oval 13"/>
          <p:cNvSpPr>
            <a:spLocks noChangeArrowheads="1"/>
          </p:cNvSpPr>
          <p:nvPr/>
        </p:nvSpPr>
        <p:spPr bwMode="auto">
          <a:xfrm>
            <a:off x="4953000" y="6019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589" name="Oval 14"/>
          <p:cNvSpPr>
            <a:spLocks noChangeArrowheads="1"/>
          </p:cNvSpPr>
          <p:nvPr/>
        </p:nvSpPr>
        <p:spPr bwMode="auto">
          <a:xfrm>
            <a:off x="4267200" y="6096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590" name="Line 15"/>
          <p:cNvSpPr>
            <a:spLocks noChangeShapeType="1"/>
          </p:cNvSpPr>
          <p:nvPr/>
        </p:nvSpPr>
        <p:spPr bwMode="auto">
          <a:xfrm>
            <a:off x="914400" y="3162300"/>
            <a:ext cx="7543800" cy="22479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24591" name="Text Box 16"/>
          <p:cNvSpPr txBox="1">
            <a:spLocks noChangeArrowheads="1"/>
          </p:cNvSpPr>
          <p:nvPr/>
        </p:nvSpPr>
        <p:spPr bwMode="auto">
          <a:xfrm>
            <a:off x="1143000" y="5638800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“safe zone”</a:t>
            </a:r>
          </a:p>
        </p:txBody>
      </p:sp>
      <p:sp>
        <p:nvSpPr>
          <p:cNvPr id="24592" name="Oval 17"/>
          <p:cNvSpPr>
            <a:spLocks noChangeArrowheads="1"/>
          </p:cNvSpPr>
          <p:nvPr/>
        </p:nvSpPr>
        <p:spPr bwMode="auto">
          <a:xfrm>
            <a:off x="2057400" y="4267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593" name="Oval 18"/>
          <p:cNvSpPr>
            <a:spLocks noChangeArrowheads="1"/>
          </p:cNvSpPr>
          <p:nvPr/>
        </p:nvSpPr>
        <p:spPr bwMode="auto">
          <a:xfrm>
            <a:off x="533400" y="37338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594" name="Oval 19"/>
          <p:cNvSpPr>
            <a:spLocks noChangeArrowheads="1"/>
          </p:cNvSpPr>
          <p:nvPr/>
        </p:nvSpPr>
        <p:spPr bwMode="auto">
          <a:xfrm>
            <a:off x="5638800" y="4648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595" name="Oval 20"/>
          <p:cNvSpPr>
            <a:spLocks noChangeArrowheads="1"/>
          </p:cNvSpPr>
          <p:nvPr/>
        </p:nvSpPr>
        <p:spPr bwMode="auto">
          <a:xfrm>
            <a:off x="4038600" y="4648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596" name="Oval 21"/>
          <p:cNvSpPr>
            <a:spLocks noChangeArrowheads="1"/>
          </p:cNvSpPr>
          <p:nvPr/>
        </p:nvSpPr>
        <p:spPr bwMode="auto">
          <a:xfrm>
            <a:off x="3048000" y="3886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597" name="Oval 22"/>
          <p:cNvSpPr>
            <a:spLocks noChangeArrowheads="1"/>
          </p:cNvSpPr>
          <p:nvPr/>
        </p:nvSpPr>
        <p:spPr bwMode="auto">
          <a:xfrm>
            <a:off x="7543800" y="52578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598" name="Oval 23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1847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Analysis of Clarkson 1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How many iterations does the algorithm make?</a:t>
            </a:r>
          </a:p>
          <a:p>
            <a:pPr lvl="1"/>
            <a:r>
              <a:rPr lang="en-US" sz="2400" dirty="0" smtClean="0"/>
              <a:t>Claim: In every iteration, </a:t>
            </a:r>
            <a:r>
              <a:rPr lang="en-US" sz="2400" b="1" dirty="0" smtClean="0"/>
              <a:t>h</a:t>
            </a:r>
            <a:r>
              <a:rPr lang="en-US" sz="2400" dirty="0" smtClean="0"/>
              <a:t> is either consistent on all of </a:t>
            </a:r>
            <a:r>
              <a:rPr lang="en-US" sz="2400" b="1" dirty="0" smtClean="0"/>
              <a:t>S</a:t>
            </a:r>
            <a:r>
              <a:rPr lang="en-US" sz="2400" dirty="0" smtClean="0"/>
              <a:t>, or misclassifies at least one </a:t>
            </a:r>
            <a:r>
              <a:rPr lang="en-US" sz="2400" dirty="0"/>
              <a:t>S</a:t>
            </a:r>
            <a:r>
              <a:rPr lang="en-US" sz="2400" dirty="0" smtClean="0"/>
              <a:t>upport Vector</a:t>
            </a:r>
          </a:p>
          <a:p>
            <a:pPr lvl="1"/>
            <a:r>
              <a:rPr lang="en-US" sz="2400" dirty="0" smtClean="0"/>
              <a:t>Proof: By definition, a max-margin hyperplane that is consistent on all </a:t>
            </a:r>
            <a:r>
              <a:rPr lang="en-US" sz="2400" dirty="0"/>
              <a:t>S</a:t>
            </a:r>
            <a:r>
              <a:rPr lang="en-US" sz="2400" dirty="0" smtClean="0"/>
              <a:t>upport Vectors is consistent on all points.</a:t>
            </a:r>
          </a:p>
          <a:p>
            <a:pPr eaLnBrk="1" hangingPunct="1"/>
            <a:r>
              <a:rPr lang="en-US" sz="2800" dirty="0" smtClean="0"/>
              <a:t>There are d+1 support vectors, so there are at most d+2 iterations.</a:t>
            </a:r>
          </a:p>
        </p:txBody>
      </p:sp>
    </p:spTree>
    <p:extLst>
      <p:ext uri="{BB962C8B-B14F-4D97-AF65-F5344CB8AC3E}">
        <p14:creationId xmlns:p14="http://schemas.microsoft.com/office/powerpoint/2010/main" val="3094949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Analysis of Clarkson 1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How big should our should our samples from </a:t>
            </a:r>
            <a:r>
              <a:rPr lang="en-US" sz="2800" b="1" dirty="0" smtClean="0"/>
              <a:t>S</a:t>
            </a:r>
            <a:r>
              <a:rPr lang="en-US" sz="2800" dirty="0" smtClean="0"/>
              <a:t> be?</a:t>
            </a:r>
          </a:p>
          <a:p>
            <a:pPr eaLnBrk="1" hangingPunct="1"/>
            <a:r>
              <a:rPr lang="en-US" sz="2800" dirty="0" smtClean="0"/>
              <a:t>Recall: </a:t>
            </a:r>
            <a:r>
              <a:rPr lang="en-US" sz="2800" dirty="0"/>
              <a:t>W</a:t>
            </a:r>
            <a:r>
              <a:rPr lang="en-US" sz="2800" dirty="0" smtClean="0"/>
              <a:t>ith probability 1-1/m, </a:t>
            </a:r>
          </a:p>
          <a:p>
            <a:pPr lvl="1"/>
            <a:r>
              <a:rPr lang="en-US" sz="2400" dirty="0" smtClean="0"/>
              <a:t>any hypothesis that correctly classifies all point of </a:t>
            </a:r>
            <a:r>
              <a:rPr lang="en-US" sz="2400" dirty="0" smtClean="0"/>
              <a:t>an m-point sample S’</a:t>
            </a:r>
            <a:r>
              <a:rPr lang="en-US" sz="2400" dirty="0" smtClean="0"/>
              <a:t>, </a:t>
            </a:r>
            <a:r>
              <a:rPr lang="en-US" sz="2400" dirty="0" smtClean="0"/>
              <a:t>misclassifies at most </a:t>
            </a:r>
          </a:p>
          <a:p>
            <a:pPr lvl="1"/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			O( </a:t>
            </a:r>
            <a:r>
              <a:rPr lang="en-US" sz="2400" b="1" dirty="0" smtClean="0"/>
              <a:t>n/m</a:t>
            </a:r>
            <a:r>
              <a:rPr lang="en-US" sz="2400" dirty="0" smtClean="0"/>
              <a:t> (log m + </a:t>
            </a:r>
            <a:r>
              <a:rPr lang="en-US" sz="2400" b="1" dirty="0" err="1" smtClean="0"/>
              <a:t>d</a:t>
            </a:r>
            <a:r>
              <a:rPr lang="en-US" sz="2400" b="1" baseline="-25000" dirty="0" err="1" smtClean="0"/>
              <a:t>VC</a:t>
            </a:r>
            <a:r>
              <a:rPr lang="en-US" sz="2400" dirty="0" smtClean="0"/>
              <a:t> log(m/</a:t>
            </a:r>
            <a:r>
              <a:rPr lang="en-US" sz="2400" dirty="0" err="1" smtClean="0"/>
              <a:t>d</a:t>
            </a:r>
            <a:r>
              <a:rPr lang="en-US" sz="2400" baseline="-25000" dirty="0" err="1" smtClean="0"/>
              <a:t>VC</a:t>
            </a:r>
            <a:r>
              <a:rPr lang="en-US" sz="2400" dirty="0" smtClean="0"/>
              <a:t>))  ) =</a:t>
            </a:r>
          </a:p>
          <a:p>
            <a:pPr lvl="1">
              <a:buNone/>
            </a:pPr>
            <a:r>
              <a:rPr lang="en-US" sz="2400" dirty="0" smtClean="0"/>
              <a:t>			O*(</a:t>
            </a:r>
            <a:r>
              <a:rPr lang="en-US" sz="2400" b="1" dirty="0" err="1" smtClean="0"/>
              <a:t>d</a:t>
            </a:r>
            <a:r>
              <a:rPr lang="en-US" sz="2400" b="1" baseline="-25000" dirty="0" err="1" smtClean="0"/>
              <a:t>VC</a:t>
            </a:r>
            <a:r>
              <a:rPr lang="en-US" sz="2400" b="1" dirty="0" err="1" smtClean="0"/>
              <a:t>n</a:t>
            </a:r>
            <a:r>
              <a:rPr lang="en-US" sz="2400" b="1" dirty="0" smtClean="0"/>
              <a:t>/m</a:t>
            </a:r>
            <a:r>
              <a:rPr lang="en-US" sz="2400" dirty="0" smtClean="0"/>
              <a:t>)</a:t>
            </a:r>
          </a:p>
          <a:p>
            <a:pPr lvl="1">
              <a:buNone/>
            </a:pPr>
            <a:r>
              <a:rPr lang="en-US" sz="2400" dirty="0" smtClean="0"/>
              <a:t>	</a:t>
            </a:r>
          </a:p>
          <a:p>
            <a:pPr lvl="1">
              <a:buNone/>
            </a:pPr>
            <a:r>
              <a:rPr lang="en-US" sz="2400" dirty="0" smtClean="0"/>
              <a:t>	points of S.</a:t>
            </a:r>
            <a:endParaRPr lang="en-US" sz="2800" dirty="0" smtClean="0"/>
          </a:p>
          <a:p>
            <a:pPr lvl="1"/>
            <a:r>
              <a:rPr lang="en-US" sz="2400" dirty="0" smtClean="0"/>
              <a:t>Our hyperplanes have VC-dimension d+1</a:t>
            </a:r>
          </a:p>
        </p:txBody>
      </p:sp>
    </p:spTree>
    <p:extLst>
      <p:ext uri="{BB962C8B-B14F-4D97-AF65-F5344CB8AC3E}">
        <p14:creationId xmlns:p14="http://schemas.microsoft.com/office/powerpoint/2010/main" val="26790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Analysis of Clarkson 1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</a:t>
            </a:r>
            <a:r>
              <a:rPr lang="en-US" dirty="0" smtClean="0"/>
              <a:t>hoose m</a:t>
            </a:r>
            <a:r>
              <a:rPr lang="en-US" b="1" dirty="0" smtClean="0"/>
              <a:t>= O(dn</a:t>
            </a:r>
            <a:r>
              <a:rPr lang="en-US" b="1" baseline="30000" dirty="0" smtClean="0"/>
              <a:t>.5</a:t>
            </a:r>
            <a:r>
              <a:rPr lang="en-US" dirty="0" smtClean="0"/>
              <a:t>) </a:t>
            </a:r>
          </a:p>
          <a:p>
            <a:r>
              <a:rPr lang="en-US" dirty="0" smtClean="0"/>
              <a:t>At each iteration, h misclassifies </a:t>
            </a:r>
          </a:p>
          <a:p>
            <a:pPr>
              <a:buNone/>
            </a:pPr>
            <a:r>
              <a:rPr lang="en-US" b="1" dirty="0" smtClean="0"/>
              <a:t>			O(</a:t>
            </a:r>
            <a:r>
              <a:rPr lang="en-US" b="1" dirty="0" err="1" smtClean="0"/>
              <a:t>d</a:t>
            </a:r>
            <a:r>
              <a:rPr lang="en-US" b="1" baseline="-25000" dirty="0" err="1" smtClean="0"/>
              <a:t>VC</a:t>
            </a:r>
            <a:r>
              <a:rPr lang="en-US" b="1" dirty="0" err="1" smtClean="0"/>
              <a:t>n</a:t>
            </a:r>
            <a:r>
              <a:rPr lang="en-US" b="1" dirty="0" smtClean="0"/>
              <a:t>/m) = O(</a:t>
            </a:r>
            <a:r>
              <a:rPr lang="en-US" b="1" dirty="0" err="1" smtClean="0"/>
              <a:t>dn</a:t>
            </a:r>
            <a:r>
              <a:rPr lang="en-US" b="1" dirty="0" smtClean="0"/>
              <a:t> / dn</a:t>
            </a:r>
            <a:r>
              <a:rPr lang="en-US" b="1" baseline="30000" dirty="0" smtClean="0"/>
              <a:t>.5</a:t>
            </a:r>
            <a:r>
              <a:rPr lang="en-US" b="1" dirty="0" smtClean="0"/>
              <a:t>) = O(n</a:t>
            </a:r>
            <a:r>
              <a:rPr lang="en-US" b="1" baseline="30000" dirty="0" smtClean="0"/>
              <a:t>.5</a:t>
            </a:r>
            <a:r>
              <a:rPr lang="en-US" b="1" dirty="0" smtClean="0"/>
              <a:t>)</a:t>
            </a:r>
            <a:endParaRPr lang="en-US" b="1" baseline="30000" dirty="0" smtClean="0"/>
          </a:p>
          <a:p>
            <a:pPr>
              <a:buNone/>
            </a:pPr>
            <a:r>
              <a:rPr lang="en-US" b="1" baseline="30000" dirty="0" smtClean="0"/>
              <a:t>	</a:t>
            </a:r>
            <a:r>
              <a:rPr lang="en-US" dirty="0" smtClean="0"/>
              <a:t>points.</a:t>
            </a:r>
          </a:p>
          <a:p>
            <a:r>
              <a:rPr lang="en-US" dirty="0" smtClean="0"/>
              <a:t>After d+2 iterations, |S’|=</a:t>
            </a:r>
            <a:r>
              <a:rPr lang="en-US" b="1" dirty="0" smtClean="0"/>
              <a:t> </a:t>
            </a:r>
            <a:r>
              <a:rPr lang="en-US" b="1" dirty="0" smtClean="0"/>
              <a:t>O(dn</a:t>
            </a:r>
            <a:r>
              <a:rPr lang="en-US" b="1" baseline="30000" dirty="0" smtClean="0"/>
              <a:t>.5</a:t>
            </a:r>
            <a:r>
              <a:rPr lang="en-US" b="1" dirty="0" smtClean="0"/>
              <a:t>)</a:t>
            </a:r>
            <a:endParaRPr lang="en-US" dirty="0" smtClean="0"/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794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Hyperplanes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Perceptron: </a:t>
                </a:r>
              </a:p>
              <a:p>
                <a:pPr lvl="1"/>
                <a:r>
                  <a:rPr lang="en-US" b="0" dirty="0" smtClean="0"/>
                  <a:t>Runtime: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, expensive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𝛾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small</a:t>
                </a:r>
              </a:p>
              <a:p>
                <a:pPr lvl="1"/>
                <a:r>
                  <a:rPr lang="en-US" dirty="0" smtClean="0"/>
                  <a:t>Doesn’t return max-margin hyperplane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7848600" y="52578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467600" y="5867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229600" y="5791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7467600" y="5257800"/>
            <a:ext cx="762000" cy="9906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382000" y="5169031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686800" y="5410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086600" y="5791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67600" y="6324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30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Analysis of Clarkson 1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Synopsis:</a:t>
            </a:r>
          </a:p>
          <a:p>
            <a:pPr lvl="1"/>
            <a:r>
              <a:rPr lang="en-US" dirty="0" smtClean="0"/>
              <a:t>C1 brakes the problem down into </a:t>
            </a:r>
            <a:r>
              <a:rPr lang="en-US" b="1" dirty="0" smtClean="0"/>
              <a:t>d</a:t>
            </a:r>
            <a:r>
              <a:rPr lang="en-US" dirty="0" smtClean="0"/>
              <a:t> computations of </a:t>
            </a:r>
            <a:r>
              <a:rPr lang="en-US" b="1" dirty="0" smtClean="0"/>
              <a:t>P(dn</a:t>
            </a:r>
            <a:r>
              <a:rPr lang="en-US" b="1" baseline="30000" dirty="0" smtClean="0"/>
              <a:t>.5</a:t>
            </a:r>
            <a:r>
              <a:rPr lang="en-US" b="1" dirty="0" smtClean="0"/>
              <a:t>,d)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each hyperplane, did </a:t>
            </a:r>
            <a:r>
              <a:rPr lang="en-US" b="1" dirty="0" err="1" smtClean="0"/>
              <a:t>dn</a:t>
            </a:r>
            <a:r>
              <a:rPr lang="en-US" dirty="0" smtClean="0"/>
              <a:t> work.</a:t>
            </a:r>
          </a:p>
          <a:p>
            <a:pPr lvl="1"/>
            <a:r>
              <a:rPr lang="en-US" b="1" dirty="0" smtClean="0"/>
              <a:t>P(</a:t>
            </a:r>
            <a:r>
              <a:rPr lang="en-US" b="1" dirty="0" err="1" smtClean="0"/>
              <a:t>n,d</a:t>
            </a:r>
            <a:r>
              <a:rPr lang="en-US" b="1" dirty="0" smtClean="0"/>
              <a:t>)</a:t>
            </a:r>
            <a:r>
              <a:rPr lang="en-US" dirty="0" smtClean="0"/>
              <a:t> = O(d</a:t>
            </a:r>
            <a:r>
              <a:rPr lang="en-US" baseline="30000" dirty="0" smtClean="0"/>
              <a:t>2</a:t>
            </a:r>
            <a:r>
              <a:rPr lang="en-US" dirty="0" smtClean="0"/>
              <a:t>n) + d </a:t>
            </a:r>
            <a:r>
              <a:rPr lang="en-US" b="1" dirty="0" smtClean="0"/>
              <a:t>P(dn</a:t>
            </a:r>
            <a:r>
              <a:rPr lang="en-US" b="1" baseline="30000" dirty="0" smtClean="0"/>
              <a:t>.5</a:t>
            </a:r>
            <a:r>
              <a:rPr lang="en-US" b="1" dirty="0" smtClean="0"/>
              <a:t>)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If P is brute force algorithm, this gives a runtime of about d</a:t>
            </a:r>
            <a:r>
              <a:rPr lang="en-US" baseline="30000" dirty="0" smtClean="0"/>
              <a:t>3</a:t>
            </a:r>
            <a:r>
              <a:rPr lang="en-US" dirty="0" smtClean="0"/>
              <a:t>n</a:t>
            </a:r>
            <a:r>
              <a:rPr lang="en-US" baseline="30000" dirty="0" smtClean="0"/>
              <a:t>d/2</a:t>
            </a:r>
            <a:r>
              <a:rPr lang="en-US" dirty="0" smtClean="0"/>
              <a:t> instead of about </a:t>
            </a:r>
            <a:r>
              <a:rPr lang="en-US" dirty="0" err="1" smtClean="0"/>
              <a:t>n</a:t>
            </a:r>
            <a:r>
              <a:rPr lang="en-US" baseline="30000" dirty="0" err="1" smtClean="0"/>
              <a:t>d</a:t>
            </a:r>
            <a:r>
              <a:rPr lang="en-US" dirty="0" smtClean="0"/>
              <a:t>.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4662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Clarkson 2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Clarkson’s second algorithm uses iterative </a:t>
            </a:r>
            <a:r>
              <a:rPr lang="en-US" dirty="0" smtClean="0"/>
              <a:t>reweighting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smtClean="0"/>
              <a:t>Multiple iterations of sampling with replacement</a:t>
            </a:r>
          </a:p>
          <a:p>
            <a:pPr lvl="1" eaLnBrk="1" hangingPunct="1"/>
            <a:r>
              <a:rPr lang="en-US" dirty="0" smtClean="0"/>
              <a:t>Each iteration produces a hyperplane </a:t>
            </a:r>
          </a:p>
          <a:p>
            <a:pPr lvl="1" eaLnBrk="1" hangingPunct="1"/>
            <a:r>
              <a:rPr lang="en-US" dirty="0" smtClean="0"/>
              <a:t>Each point has a </a:t>
            </a:r>
            <a:r>
              <a:rPr lang="en-US" i="1" dirty="0" smtClean="0"/>
              <a:t>weight</a:t>
            </a:r>
            <a:r>
              <a:rPr lang="en-US" dirty="0" smtClean="0"/>
              <a:t>. Think of this as copies of the point.</a:t>
            </a:r>
          </a:p>
          <a:p>
            <a:pPr eaLnBrk="1" hangingPunct="1"/>
            <a:r>
              <a:rPr lang="en-US" dirty="0" smtClean="0"/>
              <a:t>Let’s take a look…</a:t>
            </a:r>
          </a:p>
        </p:txBody>
      </p:sp>
    </p:spTree>
    <p:extLst>
      <p:ext uri="{BB962C8B-B14F-4D97-AF65-F5344CB8AC3E}">
        <p14:creationId xmlns:p14="http://schemas.microsoft.com/office/powerpoint/2010/main" val="2316777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Clarkson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Clarkson’s second algorithm</a:t>
                </a:r>
              </a:p>
              <a:p>
                <a:r>
                  <a:rPr lang="en-US" dirty="0" smtClean="0"/>
                  <a:t>Input: d-dimensional </a:t>
                </a:r>
                <a:r>
                  <a:rPr lang="en-US" dirty="0" smtClean="0"/>
                  <a:t>point </a:t>
                </a:r>
                <a:r>
                  <a:rPr lang="en-US" dirty="0" smtClean="0"/>
                  <a:t>set </a:t>
                </a:r>
                <a:r>
                  <a:rPr lang="en-US" b="1" dirty="0" smtClean="0"/>
                  <a:t>S</a:t>
                </a:r>
                <a:r>
                  <a:rPr lang="en-US" dirty="0" smtClean="0"/>
                  <a:t> of size n.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dirty="0" smtClean="0"/>
                  <a:t> is some constant</a:t>
                </a:r>
              </a:p>
              <a:p>
                <a:pPr lvl="1"/>
                <a:r>
                  <a:rPr lang="en-US" dirty="0" smtClean="0"/>
                  <a:t>1. Set weight w(x) ← 1 for every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 S</a:t>
                </a:r>
              </a:p>
              <a:p>
                <a:pPr lvl="1"/>
                <a:r>
                  <a:rPr lang="en-US" dirty="0"/>
                  <a:t>2</a:t>
                </a:r>
                <a:r>
                  <a:rPr lang="en-US" dirty="0" smtClean="0"/>
                  <a:t>. Sample from </a:t>
                </a:r>
                <a:r>
                  <a:rPr lang="en-US" b="1" dirty="0" smtClean="0"/>
                  <a:t>S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by weight </a:t>
                </a:r>
                <a:r>
                  <a:rPr lang="en-US" dirty="0" smtClean="0"/>
                  <a:t>a subset 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 of size cd</a:t>
                </a:r>
                <a:r>
                  <a:rPr lang="en-US" baseline="30000" dirty="0" smtClean="0"/>
                  <a:t>2</a:t>
                </a:r>
                <a:endParaRPr lang="en-US" b="1" baseline="30000" dirty="0" smtClean="0"/>
              </a:p>
              <a:p>
                <a:pPr lvl="1"/>
                <a:r>
                  <a:rPr lang="en-US" dirty="0"/>
                  <a:t>3</a:t>
                </a:r>
                <a:r>
                  <a:rPr lang="en-US" dirty="0" smtClean="0"/>
                  <a:t>. Run </a:t>
                </a:r>
                <a:r>
                  <a:rPr lang="en-US" b="1" dirty="0" smtClean="0"/>
                  <a:t>P</a:t>
                </a:r>
                <a:r>
                  <a:rPr lang="en-US" dirty="0" smtClean="0"/>
                  <a:t> on </a:t>
                </a:r>
                <a:r>
                  <a:rPr lang="en-US" b="1" dirty="0"/>
                  <a:t>B</a:t>
                </a:r>
                <a:r>
                  <a:rPr lang="en-US" dirty="0" smtClean="0"/>
                  <a:t> to find a max-margin separator </a:t>
                </a:r>
                <a:r>
                  <a:rPr lang="en-US" b="1" dirty="0" smtClean="0"/>
                  <a:t>h</a:t>
                </a:r>
                <a:r>
                  <a:rPr lang="en-US" dirty="0" smtClean="0"/>
                  <a:t> on </a:t>
                </a:r>
                <a:r>
                  <a:rPr lang="en-US" b="1" dirty="0"/>
                  <a:t>B</a:t>
                </a:r>
                <a:r>
                  <a:rPr lang="en-US" dirty="0" smtClean="0"/>
                  <a:t> in time </a:t>
                </a:r>
                <a:r>
                  <a:rPr lang="en-US" dirty="0" smtClean="0"/>
                  <a:t>P(cd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,d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/>
                  <a:t>4</a:t>
                </a:r>
                <a:r>
                  <a:rPr lang="en-US" dirty="0" smtClean="0"/>
                  <a:t>. If </a:t>
                </a:r>
                <a:r>
                  <a:rPr lang="en-US" b="1" dirty="0" smtClean="0"/>
                  <a:t>h</a:t>
                </a:r>
                <a:r>
                  <a:rPr lang="en-US" dirty="0" smtClean="0"/>
                  <a:t> is consistent on </a:t>
                </a:r>
                <a:r>
                  <a:rPr lang="en-US" b="1" dirty="0" smtClean="0"/>
                  <a:t>S</a:t>
                </a:r>
                <a:r>
                  <a:rPr lang="en-US" dirty="0" smtClean="0"/>
                  <a:t>, exit program</a:t>
                </a:r>
              </a:p>
              <a:p>
                <a:pPr lvl="1"/>
                <a:r>
                  <a:rPr lang="en-US" dirty="0" smtClean="0"/>
                  <a:t>5. For all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 S misclassified by h, w(x) ← 2w(x)</a:t>
                </a:r>
              </a:p>
              <a:p>
                <a:pPr lvl="1"/>
                <a:r>
                  <a:rPr lang="en-US" dirty="0" smtClean="0"/>
                  <a:t>6. Go to 2.</a:t>
                </a:r>
              </a:p>
              <a:p>
                <a:r>
                  <a:rPr lang="en-US" dirty="0" smtClean="0"/>
                  <a:t>How many iterations does the program make?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r="-1852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891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Clarkson 2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3886200" y="304800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426720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3352800" y="5410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2438400" y="4876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1752600" y="4953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4953000" y="6019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4267200" y="6096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9708" name="Oval 12"/>
          <p:cNvSpPr>
            <a:spLocks noChangeArrowheads="1"/>
          </p:cNvSpPr>
          <p:nvPr/>
        </p:nvSpPr>
        <p:spPr bwMode="auto">
          <a:xfrm>
            <a:off x="2057400" y="4267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533400" y="3733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9710" name="Oval 14"/>
          <p:cNvSpPr>
            <a:spLocks noChangeArrowheads="1"/>
          </p:cNvSpPr>
          <p:nvPr/>
        </p:nvSpPr>
        <p:spPr bwMode="auto">
          <a:xfrm>
            <a:off x="56388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40386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3048000" y="3886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7543800" y="5257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9714" name="Oval 18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9" name="Rectangle 24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Sample a subset B of size 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28578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Clarkson 2</a:t>
            </a:r>
          </a:p>
        </p:txBody>
      </p:sp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3886200" y="304800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4267200" y="51816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3352800" y="5410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2438400" y="4876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0729" name="Oval 9"/>
          <p:cNvSpPr>
            <a:spLocks noChangeArrowheads="1"/>
          </p:cNvSpPr>
          <p:nvPr/>
        </p:nvSpPr>
        <p:spPr bwMode="auto">
          <a:xfrm>
            <a:off x="1752600" y="4953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4953000" y="6019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0731" name="Oval 11"/>
          <p:cNvSpPr>
            <a:spLocks noChangeArrowheads="1"/>
          </p:cNvSpPr>
          <p:nvPr/>
        </p:nvSpPr>
        <p:spPr bwMode="auto">
          <a:xfrm>
            <a:off x="4267200" y="6096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0732" name="Oval 12"/>
          <p:cNvSpPr>
            <a:spLocks noChangeArrowheads="1"/>
          </p:cNvSpPr>
          <p:nvPr/>
        </p:nvSpPr>
        <p:spPr bwMode="auto">
          <a:xfrm>
            <a:off x="2057400" y="4267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0733" name="Oval 13"/>
          <p:cNvSpPr>
            <a:spLocks noChangeArrowheads="1"/>
          </p:cNvSpPr>
          <p:nvPr/>
        </p:nvSpPr>
        <p:spPr bwMode="auto">
          <a:xfrm>
            <a:off x="533400" y="3733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0734" name="Oval 14"/>
          <p:cNvSpPr>
            <a:spLocks noChangeArrowheads="1"/>
          </p:cNvSpPr>
          <p:nvPr/>
        </p:nvSpPr>
        <p:spPr bwMode="auto">
          <a:xfrm>
            <a:off x="56388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0735" name="Oval 15"/>
          <p:cNvSpPr>
            <a:spLocks noChangeArrowheads="1"/>
          </p:cNvSpPr>
          <p:nvPr/>
        </p:nvSpPr>
        <p:spPr bwMode="auto">
          <a:xfrm>
            <a:off x="4038600" y="4648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0736" name="Oval 16"/>
          <p:cNvSpPr>
            <a:spLocks noChangeArrowheads="1"/>
          </p:cNvSpPr>
          <p:nvPr/>
        </p:nvSpPr>
        <p:spPr bwMode="auto">
          <a:xfrm>
            <a:off x="3048000" y="3886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0737" name="Oval 17"/>
          <p:cNvSpPr>
            <a:spLocks noChangeArrowheads="1"/>
          </p:cNvSpPr>
          <p:nvPr/>
        </p:nvSpPr>
        <p:spPr bwMode="auto">
          <a:xfrm>
            <a:off x="7543800" y="5257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0738" name="Oval 18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8163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Clarkson 2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3886200" y="304800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flipV="1">
            <a:off x="762000" y="4648200"/>
            <a:ext cx="77724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4267200" y="51816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3352800" y="5410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2438400" y="4876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1752600" y="4953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4953000" y="6019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4267200" y="6096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1757" name="Oval 13"/>
          <p:cNvSpPr>
            <a:spLocks noChangeArrowheads="1"/>
          </p:cNvSpPr>
          <p:nvPr/>
        </p:nvSpPr>
        <p:spPr bwMode="auto">
          <a:xfrm>
            <a:off x="2057400" y="4267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>
            <a:off x="533400" y="3733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1759" name="Oval 15"/>
          <p:cNvSpPr>
            <a:spLocks noChangeArrowheads="1"/>
          </p:cNvSpPr>
          <p:nvPr/>
        </p:nvSpPr>
        <p:spPr bwMode="auto">
          <a:xfrm>
            <a:off x="56388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4038600" y="4648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1761" name="Oval 17"/>
          <p:cNvSpPr>
            <a:spLocks noChangeArrowheads="1"/>
          </p:cNvSpPr>
          <p:nvPr/>
        </p:nvSpPr>
        <p:spPr bwMode="auto">
          <a:xfrm>
            <a:off x="3048000" y="3886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1762" name="Oval 18"/>
          <p:cNvSpPr>
            <a:spLocks noChangeArrowheads="1"/>
          </p:cNvSpPr>
          <p:nvPr/>
        </p:nvSpPr>
        <p:spPr bwMode="auto">
          <a:xfrm>
            <a:off x="7543800" y="5257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1763" name="Oval 19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1764" name="AutoShape 22"/>
          <p:cNvSpPr>
            <a:spLocks noChangeArrowheads="1"/>
          </p:cNvSpPr>
          <p:nvPr/>
        </p:nvSpPr>
        <p:spPr bwMode="auto">
          <a:xfrm rot="-1881165">
            <a:off x="838200" y="26670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765" name="Text Box 23"/>
          <p:cNvSpPr txBox="1">
            <a:spLocks noChangeArrowheads="1"/>
          </p:cNvSpPr>
          <p:nvPr/>
        </p:nvSpPr>
        <p:spPr bwMode="auto">
          <a:xfrm>
            <a:off x="454025" y="1512888"/>
            <a:ext cx="16795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At least one </a:t>
            </a:r>
          </a:p>
          <a:p>
            <a:r>
              <a:rPr lang="en-US" dirty="0"/>
              <a:t>of these points</a:t>
            </a:r>
          </a:p>
          <a:p>
            <a:r>
              <a:rPr lang="en-US" dirty="0"/>
              <a:t>Must be a SV</a:t>
            </a:r>
          </a:p>
        </p:txBody>
      </p:sp>
    </p:spTree>
    <p:extLst>
      <p:ext uri="{BB962C8B-B14F-4D97-AF65-F5344CB8AC3E}">
        <p14:creationId xmlns:p14="http://schemas.microsoft.com/office/powerpoint/2010/main" val="3382136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Clarkson 2</a:t>
            </a:r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3886200" y="304800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V="1">
            <a:off x="762000" y="4648200"/>
            <a:ext cx="77724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4267200" y="51816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3352800" y="5410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2438400" y="4876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1752600" y="4953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4953000" y="6019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4267200" y="6096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2057400" y="4267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2782" name="Oval 14"/>
          <p:cNvSpPr>
            <a:spLocks noChangeArrowheads="1"/>
          </p:cNvSpPr>
          <p:nvPr/>
        </p:nvSpPr>
        <p:spPr bwMode="auto">
          <a:xfrm>
            <a:off x="533400" y="3733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2783" name="Oval 15"/>
          <p:cNvSpPr>
            <a:spLocks noChangeArrowheads="1"/>
          </p:cNvSpPr>
          <p:nvPr/>
        </p:nvSpPr>
        <p:spPr bwMode="auto">
          <a:xfrm>
            <a:off x="56388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2784" name="Oval 16"/>
          <p:cNvSpPr>
            <a:spLocks noChangeArrowheads="1"/>
          </p:cNvSpPr>
          <p:nvPr/>
        </p:nvSpPr>
        <p:spPr bwMode="auto">
          <a:xfrm>
            <a:off x="4038600" y="4648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3048000" y="3886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7543800" y="5257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2787" name="Oval 19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457200" y="1600200"/>
            <a:ext cx="12096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Reweight </a:t>
            </a:r>
          </a:p>
          <a:p>
            <a:r>
              <a:rPr lang="en-US"/>
              <a:t>these</a:t>
            </a:r>
          </a:p>
          <a:p>
            <a:r>
              <a:rPr lang="en-US"/>
              <a:t>points</a:t>
            </a:r>
          </a:p>
        </p:txBody>
      </p:sp>
      <p:sp>
        <p:nvSpPr>
          <p:cNvPr id="32789" name="AutoShape 21"/>
          <p:cNvSpPr>
            <a:spLocks noChangeArrowheads="1"/>
          </p:cNvSpPr>
          <p:nvPr/>
        </p:nvSpPr>
        <p:spPr bwMode="auto">
          <a:xfrm rot="-1881165">
            <a:off x="838200" y="26670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3012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4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Next iteration</a:t>
            </a:r>
            <a:endParaRPr lang="he-IL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Clarkson 2</a:t>
            </a:r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3886200" y="304800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3796" name="Oval 5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797" name="Oval 6"/>
          <p:cNvSpPr>
            <a:spLocks noChangeArrowheads="1"/>
          </p:cNvSpPr>
          <p:nvPr/>
        </p:nvSpPr>
        <p:spPr bwMode="auto">
          <a:xfrm>
            <a:off x="426720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3798" name="Oval 7"/>
          <p:cNvSpPr>
            <a:spLocks noChangeArrowheads="1"/>
          </p:cNvSpPr>
          <p:nvPr/>
        </p:nvSpPr>
        <p:spPr bwMode="auto">
          <a:xfrm>
            <a:off x="3352800" y="5410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3799" name="Oval 8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3800" name="Oval 9"/>
          <p:cNvSpPr>
            <a:spLocks noChangeArrowheads="1"/>
          </p:cNvSpPr>
          <p:nvPr/>
        </p:nvSpPr>
        <p:spPr bwMode="auto">
          <a:xfrm>
            <a:off x="2438400" y="4876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3801" name="Oval 10"/>
          <p:cNvSpPr>
            <a:spLocks noChangeArrowheads="1"/>
          </p:cNvSpPr>
          <p:nvPr/>
        </p:nvSpPr>
        <p:spPr bwMode="auto">
          <a:xfrm>
            <a:off x="1752600" y="4953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3802" name="Oval 11"/>
          <p:cNvSpPr>
            <a:spLocks noChangeArrowheads="1"/>
          </p:cNvSpPr>
          <p:nvPr/>
        </p:nvSpPr>
        <p:spPr bwMode="auto">
          <a:xfrm>
            <a:off x="4953000" y="6019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3803" name="Oval 12"/>
          <p:cNvSpPr>
            <a:spLocks noChangeArrowheads="1"/>
          </p:cNvSpPr>
          <p:nvPr/>
        </p:nvSpPr>
        <p:spPr bwMode="auto">
          <a:xfrm>
            <a:off x="4267200" y="6096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3804" name="Oval 13"/>
          <p:cNvSpPr>
            <a:spLocks noChangeArrowheads="1"/>
          </p:cNvSpPr>
          <p:nvPr/>
        </p:nvSpPr>
        <p:spPr bwMode="auto">
          <a:xfrm>
            <a:off x="2057400" y="4267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3805" name="Oval 14"/>
          <p:cNvSpPr>
            <a:spLocks noChangeArrowheads="1"/>
          </p:cNvSpPr>
          <p:nvPr/>
        </p:nvSpPr>
        <p:spPr bwMode="auto">
          <a:xfrm>
            <a:off x="533400" y="3733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3806" name="Oval 15"/>
          <p:cNvSpPr>
            <a:spLocks noChangeArrowheads="1"/>
          </p:cNvSpPr>
          <p:nvPr/>
        </p:nvSpPr>
        <p:spPr bwMode="auto">
          <a:xfrm>
            <a:off x="56388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3807" name="Oval 16"/>
          <p:cNvSpPr>
            <a:spLocks noChangeArrowheads="1"/>
          </p:cNvSpPr>
          <p:nvPr/>
        </p:nvSpPr>
        <p:spPr bwMode="auto">
          <a:xfrm>
            <a:off x="40386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3808" name="Oval 17"/>
          <p:cNvSpPr>
            <a:spLocks noChangeArrowheads="1"/>
          </p:cNvSpPr>
          <p:nvPr/>
        </p:nvSpPr>
        <p:spPr bwMode="auto">
          <a:xfrm>
            <a:off x="3048000" y="3886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3809" name="Oval 18"/>
          <p:cNvSpPr>
            <a:spLocks noChangeArrowheads="1"/>
          </p:cNvSpPr>
          <p:nvPr/>
        </p:nvSpPr>
        <p:spPr bwMode="auto">
          <a:xfrm>
            <a:off x="7543800" y="5257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3810" name="Oval 19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84135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Clarkson 2</a:t>
            </a:r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3886200" y="304800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426720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3352800" y="5410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2438400" y="4876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1752600" y="4953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4953000" y="6019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4827" name="Oval 11"/>
          <p:cNvSpPr>
            <a:spLocks noChangeArrowheads="1"/>
          </p:cNvSpPr>
          <p:nvPr/>
        </p:nvSpPr>
        <p:spPr bwMode="auto">
          <a:xfrm>
            <a:off x="4267200" y="6096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4828" name="Oval 12"/>
          <p:cNvSpPr>
            <a:spLocks noChangeArrowheads="1"/>
          </p:cNvSpPr>
          <p:nvPr/>
        </p:nvSpPr>
        <p:spPr bwMode="auto">
          <a:xfrm>
            <a:off x="2057400" y="4267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4829" name="Oval 13"/>
          <p:cNvSpPr>
            <a:spLocks noChangeArrowheads="1"/>
          </p:cNvSpPr>
          <p:nvPr/>
        </p:nvSpPr>
        <p:spPr bwMode="auto">
          <a:xfrm>
            <a:off x="533400" y="37338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4830" name="Oval 14"/>
          <p:cNvSpPr>
            <a:spLocks noChangeArrowheads="1"/>
          </p:cNvSpPr>
          <p:nvPr/>
        </p:nvSpPr>
        <p:spPr bwMode="auto">
          <a:xfrm>
            <a:off x="56388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4831" name="Oval 15"/>
          <p:cNvSpPr>
            <a:spLocks noChangeArrowheads="1"/>
          </p:cNvSpPr>
          <p:nvPr/>
        </p:nvSpPr>
        <p:spPr bwMode="auto">
          <a:xfrm>
            <a:off x="4038600" y="4648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3048000" y="3886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4833" name="Oval 17"/>
          <p:cNvSpPr>
            <a:spLocks noChangeArrowheads="1"/>
          </p:cNvSpPr>
          <p:nvPr/>
        </p:nvSpPr>
        <p:spPr bwMode="auto">
          <a:xfrm>
            <a:off x="7543800" y="5257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4834" name="Oval 18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9" name="Rectangle 24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Sample again a subset B of size 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9123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4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Compute max-margin separator</a:t>
            </a:r>
            <a:endParaRPr lang="he-IL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Clarkson 2</a:t>
            </a:r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3886200" y="304800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426720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3352800" y="5410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2438400" y="4876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1752600" y="4953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4953000" y="6019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4267200" y="6096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2057400" y="4267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533400" y="37338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56388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5855" name="Oval 15"/>
          <p:cNvSpPr>
            <a:spLocks noChangeArrowheads="1"/>
          </p:cNvSpPr>
          <p:nvPr/>
        </p:nvSpPr>
        <p:spPr bwMode="auto">
          <a:xfrm>
            <a:off x="4038600" y="4648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5856" name="Oval 16"/>
          <p:cNvSpPr>
            <a:spLocks noChangeArrowheads="1"/>
          </p:cNvSpPr>
          <p:nvPr/>
        </p:nvSpPr>
        <p:spPr bwMode="auto">
          <a:xfrm>
            <a:off x="3048000" y="3886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857" name="Oval 17"/>
          <p:cNvSpPr>
            <a:spLocks noChangeArrowheads="1"/>
          </p:cNvSpPr>
          <p:nvPr/>
        </p:nvSpPr>
        <p:spPr bwMode="auto">
          <a:xfrm>
            <a:off x="7543800" y="5257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5858" name="Oval 18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381000" y="3657600"/>
            <a:ext cx="8001000" cy="2057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211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Hyperplanes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1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How expensive is it to find the max-margin hyperplane separator?</a:t>
            </a:r>
          </a:p>
          <a:p>
            <a:pPr lvl="1"/>
            <a:r>
              <a:rPr lang="en-US" dirty="0" smtClean="0"/>
              <a:t>Let’s try brute force </a:t>
            </a:r>
          </a:p>
          <a:p>
            <a:r>
              <a:rPr lang="en-US" dirty="0" smtClean="0"/>
              <a:t>Definition: The </a:t>
            </a:r>
            <a:r>
              <a:rPr lang="en-US" dirty="0" smtClean="0">
                <a:solidFill>
                  <a:srgbClr val="FF0000"/>
                </a:solidFill>
              </a:rPr>
              <a:t>Support Vectors </a:t>
            </a:r>
            <a:r>
              <a:rPr lang="en-US" dirty="0" smtClean="0"/>
              <a:t>of S are those which define the max-margin of S</a:t>
            </a:r>
          </a:p>
          <a:p>
            <a:pPr lvl="1"/>
            <a:r>
              <a:rPr lang="en-US" dirty="0" smtClean="0"/>
              <a:t>If even one of them is removed, a bigger margin is possible (assuming no ties)</a:t>
            </a:r>
          </a:p>
          <a:p>
            <a:pPr lvl="1"/>
            <a:r>
              <a:rPr lang="en-US" dirty="0" smtClean="0"/>
              <a:t>Any subset of S that contains the Support Vectors has the same max-margin</a:t>
            </a:r>
          </a:p>
          <a:p>
            <a:r>
              <a:rPr lang="en-US" dirty="0" smtClean="0"/>
              <a:t>In d-dimensional space, at most d+1 support vectors</a:t>
            </a:r>
          </a:p>
        </p:txBody>
      </p:sp>
      <p:sp>
        <p:nvSpPr>
          <p:cNvPr id="4" name="Oval 3"/>
          <p:cNvSpPr/>
          <p:nvPr/>
        </p:nvSpPr>
        <p:spPr>
          <a:xfrm>
            <a:off x="1600200" y="53340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19200" y="5943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81200" y="58674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1219200" y="5334000"/>
            <a:ext cx="762000" cy="9906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133600" y="5245231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54864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8200" y="5867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19200" y="6400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53000" y="5346569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72000" y="595616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4572000" y="5346569"/>
            <a:ext cx="762000" cy="9906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486400" y="52578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91200" y="5498969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91000" y="587996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72000" y="641336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001000" y="5346569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620000" y="595616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382000" y="5879969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7620000" y="5346569"/>
            <a:ext cx="762000" cy="9906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4038600" y="5092830"/>
            <a:ext cx="1828800" cy="1460370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Arrow 36"/>
          <p:cNvSpPr/>
          <p:nvPr/>
        </p:nvSpPr>
        <p:spPr>
          <a:xfrm rot="17273643">
            <a:off x="1653330" y="4998692"/>
            <a:ext cx="305582" cy="173964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Arrow 37"/>
          <p:cNvSpPr/>
          <p:nvPr/>
        </p:nvSpPr>
        <p:spPr>
          <a:xfrm rot="674207">
            <a:off x="2232088" y="5895507"/>
            <a:ext cx="305582" cy="173964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Arrow 38"/>
          <p:cNvSpPr/>
          <p:nvPr/>
        </p:nvSpPr>
        <p:spPr>
          <a:xfrm rot="8013027">
            <a:off x="929923" y="6179687"/>
            <a:ext cx="305582" cy="173964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91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4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Double the weight of misclassified points</a:t>
            </a:r>
            <a:endParaRPr lang="he-IL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Clarkson 2</a:t>
            </a:r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3886200" y="304800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426720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3352800" y="5410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2438400" y="4876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1752600" y="4953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4953000" y="6019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6875" name="Oval 11"/>
          <p:cNvSpPr>
            <a:spLocks noChangeArrowheads="1"/>
          </p:cNvSpPr>
          <p:nvPr/>
        </p:nvSpPr>
        <p:spPr bwMode="auto">
          <a:xfrm>
            <a:off x="4267200" y="6096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2057400" y="4267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533400" y="37338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56388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6879" name="Oval 15"/>
          <p:cNvSpPr>
            <a:spLocks noChangeArrowheads="1"/>
          </p:cNvSpPr>
          <p:nvPr/>
        </p:nvSpPr>
        <p:spPr bwMode="auto">
          <a:xfrm>
            <a:off x="4038600" y="4648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6880" name="Oval 16"/>
          <p:cNvSpPr>
            <a:spLocks noChangeArrowheads="1"/>
          </p:cNvSpPr>
          <p:nvPr/>
        </p:nvSpPr>
        <p:spPr bwMode="auto">
          <a:xfrm>
            <a:off x="3048000" y="3886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6881" name="Oval 17"/>
          <p:cNvSpPr>
            <a:spLocks noChangeArrowheads="1"/>
          </p:cNvSpPr>
          <p:nvPr/>
        </p:nvSpPr>
        <p:spPr bwMode="auto">
          <a:xfrm>
            <a:off x="7543800" y="5257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6882" name="Oval 18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381000" y="3657600"/>
            <a:ext cx="8001000" cy="2057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7064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Clarkson 2</a:t>
            </a:r>
          </a:p>
        </p:txBody>
      </p:sp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3886200" y="30480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426720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3352800" y="5410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2438400" y="4876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1752600" y="4953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4953000" y="6019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7899" name="Oval 11"/>
          <p:cNvSpPr>
            <a:spLocks noChangeArrowheads="1"/>
          </p:cNvSpPr>
          <p:nvPr/>
        </p:nvSpPr>
        <p:spPr bwMode="auto">
          <a:xfrm>
            <a:off x="4267200" y="6096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2057400" y="4267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7901" name="Oval 13"/>
          <p:cNvSpPr>
            <a:spLocks noChangeArrowheads="1"/>
          </p:cNvSpPr>
          <p:nvPr/>
        </p:nvSpPr>
        <p:spPr bwMode="auto">
          <a:xfrm>
            <a:off x="533400" y="3733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7902" name="Oval 14"/>
          <p:cNvSpPr>
            <a:spLocks noChangeArrowheads="1"/>
          </p:cNvSpPr>
          <p:nvPr/>
        </p:nvSpPr>
        <p:spPr bwMode="auto">
          <a:xfrm>
            <a:off x="56388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7903" name="Oval 15"/>
          <p:cNvSpPr>
            <a:spLocks noChangeArrowheads="1"/>
          </p:cNvSpPr>
          <p:nvPr/>
        </p:nvSpPr>
        <p:spPr bwMode="auto">
          <a:xfrm>
            <a:off x="40386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7904" name="Oval 16"/>
          <p:cNvSpPr>
            <a:spLocks noChangeArrowheads="1"/>
          </p:cNvSpPr>
          <p:nvPr/>
        </p:nvSpPr>
        <p:spPr bwMode="auto">
          <a:xfrm>
            <a:off x="3048000" y="3886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7905" name="Oval 17"/>
          <p:cNvSpPr>
            <a:spLocks noChangeArrowheads="1"/>
          </p:cNvSpPr>
          <p:nvPr/>
        </p:nvSpPr>
        <p:spPr bwMode="auto">
          <a:xfrm>
            <a:off x="7543800" y="5257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7906" name="Oval 18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9" name="Rectangle 24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Next iteration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5226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Clarkson 2</a:t>
            </a:r>
          </a:p>
        </p:txBody>
      </p:sp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3886200" y="304800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426720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3352800" y="5410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2438400" y="4876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>
            <a:off x="1752600" y="4953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8922" name="Oval 10"/>
          <p:cNvSpPr>
            <a:spLocks noChangeArrowheads="1"/>
          </p:cNvSpPr>
          <p:nvPr/>
        </p:nvSpPr>
        <p:spPr bwMode="auto">
          <a:xfrm>
            <a:off x="4953000" y="6019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8923" name="Oval 11"/>
          <p:cNvSpPr>
            <a:spLocks noChangeArrowheads="1"/>
          </p:cNvSpPr>
          <p:nvPr/>
        </p:nvSpPr>
        <p:spPr bwMode="auto">
          <a:xfrm>
            <a:off x="4267200" y="6096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2057400" y="4267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8925" name="Oval 13"/>
          <p:cNvSpPr>
            <a:spLocks noChangeArrowheads="1"/>
          </p:cNvSpPr>
          <p:nvPr/>
        </p:nvSpPr>
        <p:spPr bwMode="auto">
          <a:xfrm>
            <a:off x="533400" y="3733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56388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8927" name="Oval 15"/>
          <p:cNvSpPr>
            <a:spLocks noChangeArrowheads="1"/>
          </p:cNvSpPr>
          <p:nvPr/>
        </p:nvSpPr>
        <p:spPr bwMode="auto">
          <a:xfrm>
            <a:off x="4038600" y="4648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8928" name="Oval 16"/>
          <p:cNvSpPr>
            <a:spLocks noChangeArrowheads="1"/>
          </p:cNvSpPr>
          <p:nvPr/>
        </p:nvSpPr>
        <p:spPr bwMode="auto">
          <a:xfrm>
            <a:off x="3048000" y="3886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8929" name="Oval 17"/>
          <p:cNvSpPr>
            <a:spLocks noChangeArrowheads="1"/>
          </p:cNvSpPr>
          <p:nvPr/>
        </p:nvSpPr>
        <p:spPr bwMode="auto">
          <a:xfrm>
            <a:off x="7543800" y="5257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8930" name="Oval 18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9" name="Rectangle 24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Sample a subset B of size 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4654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Clarkson 2</a:t>
            </a:r>
          </a:p>
        </p:txBody>
      </p:sp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3886200" y="304800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426720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3352800" y="5410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2438400" y="4876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>
            <a:off x="1752600" y="4953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8922" name="Oval 10"/>
          <p:cNvSpPr>
            <a:spLocks noChangeArrowheads="1"/>
          </p:cNvSpPr>
          <p:nvPr/>
        </p:nvSpPr>
        <p:spPr bwMode="auto">
          <a:xfrm>
            <a:off x="4953000" y="6019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8923" name="Oval 11"/>
          <p:cNvSpPr>
            <a:spLocks noChangeArrowheads="1"/>
          </p:cNvSpPr>
          <p:nvPr/>
        </p:nvSpPr>
        <p:spPr bwMode="auto">
          <a:xfrm>
            <a:off x="4267200" y="6096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2057400" y="4267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8925" name="Oval 13"/>
          <p:cNvSpPr>
            <a:spLocks noChangeArrowheads="1"/>
          </p:cNvSpPr>
          <p:nvPr/>
        </p:nvSpPr>
        <p:spPr bwMode="auto">
          <a:xfrm>
            <a:off x="533400" y="3733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56388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927" name="Oval 15"/>
          <p:cNvSpPr>
            <a:spLocks noChangeArrowheads="1"/>
          </p:cNvSpPr>
          <p:nvPr/>
        </p:nvSpPr>
        <p:spPr bwMode="auto">
          <a:xfrm>
            <a:off x="4038600" y="4648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8928" name="Oval 16"/>
          <p:cNvSpPr>
            <a:spLocks noChangeArrowheads="1"/>
          </p:cNvSpPr>
          <p:nvPr/>
        </p:nvSpPr>
        <p:spPr bwMode="auto">
          <a:xfrm>
            <a:off x="3048000" y="3886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8929" name="Oval 17"/>
          <p:cNvSpPr>
            <a:spLocks noChangeArrowheads="1"/>
          </p:cNvSpPr>
          <p:nvPr/>
        </p:nvSpPr>
        <p:spPr bwMode="auto">
          <a:xfrm>
            <a:off x="7543800" y="5257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930" name="Oval 18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1066800" y="2286000"/>
            <a:ext cx="5486400" cy="4038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20" name="Rectangle 24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Compute max-margin separator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45911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Clarkson 2</a:t>
            </a:r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3886200" y="304800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426720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3352800" y="5410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2438400" y="4876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1752600" y="4953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4953000" y="6019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9947" name="Oval 11"/>
          <p:cNvSpPr>
            <a:spLocks noChangeArrowheads="1"/>
          </p:cNvSpPr>
          <p:nvPr/>
        </p:nvSpPr>
        <p:spPr bwMode="auto">
          <a:xfrm>
            <a:off x="4267200" y="6096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2057400" y="4267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533400" y="3733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56388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9951" name="Oval 15"/>
          <p:cNvSpPr>
            <a:spLocks noChangeArrowheads="1"/>
          </p:cNvSpPr>
          <p:nvPr/>
        </p:nvSpPr>
        <p:spPr bwMode="auto">
          <a:xfrm>
            <a:off x="4038600" y="4648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3048000" y="3886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9953" name="Oval 17"/>
          <p:cNvSpPr>
            <a:spLocks noChangeArrowheads="1"/>
          </p:cNvSpPr>
          <p:nvPr/>
        </p:nvSpPr>
        <p:spPr bwMode="auto">
          <a:xfrm>
            <a:off x="7543800" y="5257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9954" name="Oval 18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1066800" y="2286000"/>
            <a:ext cx="5486400" cy="4038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20" name="Rectangle 24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Double the weight of misclassified points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7388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Clarkson 2</a:t>
            </a:r>
          </a:p>
        </p:txBody>
      </p:sp>
      <p:sp>
        <p:nvSpPr>
          <p:cNvPr id="40963" name="Oval 3"/>
          <p:cNvSpPr>
            <a:spLocks noChangeArrowheads="1"/>
          </p:cNvSpPr>
          <p:nvPr/>
        </p:nvSpPr>
        <p:spPr bwMode="auto">
          <a:xfrm>
            <a:off x="3886200" y="304800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426720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3352800" y="5410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2438400" y="4876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1752600" y="4953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4953000" y="6019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4267200" y="6096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2057400" y="4267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533400" y="3733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56388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975" name="Oval 15"/>
          <p:cNvSpPr>
            <a:spLocks noChangeArrowheads="1"/>
          </p:cNvSpPr>
          <p:nvPr/>
        </p:nvSpPr>
        <p:spPr bwMode="auto">
          <a:xfrm>
            <a:off x="40386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3048000" y="3886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977" name="Oval 17"/>
          <p:cNvSpPr>
            <a:spLocks noChangeArrowheads="1"/>
          </p:cNvSpPr>
          <p:nvPr/>
        </p:nvSpPr>
        <p:spPr bwMode="auto">
          <a:xfrm>
            <a:off x="7543800" y="5257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0978" name="Oval 18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ectangle 24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Next iteration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9349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Clarkson 2</a:t>
            </a:r>
          </a:p>
        </p:txBody>
      </p:sp>
      <p:sp>
        <p:nvSpPr>
          <p:cNvPr id="40963" name="Oval 3"/>
          <p:cNvSpPr>
            <a:spLocks noChangeArrowheads="1"/>
          </p:cNvSpPr>
          <p:nvPr/>
        </p:nvSpPr>
        <p:spPr bwMode="auto">
          <a:xfrm>
            <a:off x="3886200" y="304800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426720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3352800" y="5410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2438400" y="4876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1752600" y="4953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4953000" y="6019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4267200" y="6096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2057400" y="4267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533400" y="3733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5638800" y="4648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0975" name="Oval 15"/>
          <p:cNvSpPr>
            <a:spLocks noChangeArrowheads="1"/>
          </p:cNvSpPr>
          <p:nvPr/>
        </p:nvSpPr>
        <p:spPr bwMode="auto">
          <a:xfrm>
            <a:off x="40386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3048000" y="3886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0977" name="Oval 17"/>
          <p:cNvSpPr>
            <a:spLocks noChangeArrowheads="1"/>
          </p:cNvSpPr>
          <p:nvPr/>
        </p:nvSpPr>
        <p:spPr bwMode="auto">
          <a:xfrm>
            <a:off x="7543800" y="5257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0978" name="Oval 18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9" name="Rectangle 24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Sample a set B of m points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13950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Clarkson 2</a:t>
            </a:r>
          </a:p>
        </p:txBody>
      </p:sp>
      <p:sp>
        <p:nvSpPr>
          <p:cNvPr id="41987" name="Oval 3"/>
          <p:cNvSpPr>
            <a:spLocks noChangeArrowheads="1"/>
          </p:cNvSpPr>
          <p:nvPr/>
        </p:nvSpPr>
        <p:spPr bwMode="auto">
          <a:xfrm>
            <a:off x="3886200" y="304800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426720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3352800" y="5410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2438400" y="4876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1752600" y="4953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4953000" y="6019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1995" name="Oval 11"/>
          <p:cNvSpPr>
            <a:spLocks noChangeArrowheads="1"/>
          </p:cNvSpPr>
          <p:nvPr/>
        </p:nvSpPr>
        <p:spPr bwMode="auto">
          <a:xfrm>
            <a:off x="4267200" y="6096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996" name="Oval 12"/>
          <p:cNvSpPr>
            <a:spLocks noChangeArrowheads="1"/>
          </p:cNvSpPr>
          <p:nvPr/>
        </p:nvSpPr>
        <p:spPr bwMode="auto">
          <a:xfrm>
            <a:off x="2057400" y="4267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1997" name="Oval 13"/>
          <p:cNvSpPr>
            <a:spLocks noChangeArrowheads="1"/>
          </p:cNvSpPr>
          <p:nvPr/>
        </p:nvSpPr>
        <p:spPr bwMode="auto">
          <a:xfrm>
            <a:off x="533400" y="3733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1998" name="Oval 14"/>
          <p:cNvSpPr>
            <a:spLocks noChangeArrowheads="1"/>
          </p:cNvSpPr>
          <p:nvPr/>
        </p:nvSpPr>
        <p:spPr bwMode="auto">
          <a:xfrm>
            <a:off x="5638800" y="4648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1999" name="Oval 15"/>
          <p:cNvSpPr>
            <a:spLocks noChangeArrowheads="1"/>
          </p:cNvSpPr>
          <p:nvPr/>
        </p:nvSpPr>
        <p:spPr bwMode="auto">
          <a:xfrm>
            <a:off x="40386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2000" name="Oval 16"/>
          <p:cNvSpPr>
            <a:spLocks noChangeArrowheads="1"/>
          </p:cNvSpPr>
          <p:nvPr/>
        </p:nvSpPr>
        <p:spPr bwMode="auto">
          <a:xfrm>
            <a:off x="3048000" y="3886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2001" name="Oval 17"/>
          <p:cNvSpPr>
            <a:spLocks noChangeArrowheads="1"/>
          </p:cNvSpPr>
          <p:nvPr/>
        </p:nvSpPr>
        <p:spPr bwMode="auto">
          <a:xfrm>
            <a:off x="7543800" y="5257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002" name="Oval 18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>
            <a:off x="914400" y="3200400"/>
            <a:ext cx="7315200" cy="2133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20" name="Rectangle 24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Compute max-margin separator</a:t>
            </a:r>
          </a:p>
          <a:p>
            <a:r>
              <a:rPr lang="en-US" dirty="0" smtClean="0"/>
              <a:t>Consistent with all of S – exit!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9701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Analysis of Clarkson 2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Quite surprisingly, this actually works.</a:t>
            </a:r>
          </a:p>
          <a:p>
            <a:pPr eaLnBrk="1" hangingPunct="1"/>
            <a:r>
              <a:rPr lang="en-US" dirty="0" smtClean="0"/>
              <a:t>We need only two simple facts to prove correctness. (next slide)</a:t>
            </a:r>
          </a:p>
          <a:p>
            <a:pPr eaLnBrk="1" hangingPunct="1"/>
            <a:r>
              <a:rPr lang="en-US" dirty="0" smtClean="0"/>
              <a:t>Important caveat:</a:t>
            </a:r>
          </a:p>
          <a:p>
            <a:pPr lvl="1" eaLnBrk="1" hangingPunct="1"/>
            <a:r>
              <a:rPr lang="en-US" dirty="0" smtClean="0"/>
              <a:t>If the weight of points misclassified by h is very heavy (</a:t>
            </a:r>
            <a:r>
              <a:rPr lang="en-US" dirty="0" smtClean="0"/>
              <a:t>2n/cd  </a:t>
            </a:r>
            <a:r>
              <a:rPr lang="en-US" dirty="0" smtClean="0"/>
              <a:t>or more), complete iteration and resample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smtClean="0"/>
              <a:t>Chance of this happening is small: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dirty="0"/>
              <a:t>O(</a:t>
            </a:r>
            <a:r>
              <a:rPr lang="en-US" b="1" dirty="0" err="1"/>
              <a:t>d</a:t>
            </a:r>
            <a:r>
              <a:rPr lang="en-US" b="1" baseline="-25000" dirty="0" err="1"/>
              <a:t>VC</a:t>
            </a:r>
            <a:r>
              <a:rPr lang="en-US" b="1" dirty="0" err="1"/>
              <a:t>n</a:t>
            </a:r>
            <a:r>
              <a:rPr lang="en-US" b="1" dirty="0"/>
              <a:t>/m) = O(</a:t>
            </a:r>
            <a:r>
              <a:rPr lang="en-US" b="1" dirty="0" err="1"/>
              <a:t>dn</a:t>
            </a:r>
            <a:r>
              <a:rPr lang="en-US" b="1" dirty="0"/>
              <a:t> / </a:t>
            </a:r>
            <a:r>
              <a:rPr lang="en-US" b="1" dirty="0" smtClean="0"/>
              <a:t>d</a:t>
            </a:r>
            <a:r>
              <a:rPr lang="en-US" b="1" baseline="30000" dirty="0" smtClean="0"/>
              <a:t>2</a:t>
            </a:r>
            <a:r>
              <a:rPr lang="en-US" b="1" dirty="0" smtClean="0"/>
              <a:t>) </a:t>
            </a:r>
            <a:r>
              <a:rPr lang="en-US" b="1" dirty="0"/>
              <a:t>= </a:t>
            </a:r>
            <a:r>
              <a:rPr lang="en-US" b="1" dirty="0" smtClean="0"/>
              <a:t>O(n/d)</a:t>
            </a:r>
            <a:endParaRPr lang="en-US" b="1" baseline="30000" dirty="0"/>
          </a:p>
          <a:p>
            <a:pPr marL="457200" lvl="1" indent="0" eaLnBrk="1" hangingPunct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25278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Analysis of Clarkson 2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Fact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At each iteration, the weight of at least one SV is doubled.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After </a:t>
            </a:r>
            <a:r>
              <a:rPr lang="en-US" sz="2000" b="1" dirty="0" smtClean="0"/>
              <a:t>d+1</a:t>
            </a:r>
            <a:r>
              <a:rPr lang="en-US" sz="2000" dirty="0" smtClean="0"/>
              <a:t> iterations, the weight of the set of SV at least doubles.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After </a:t>
            </a:r>
            <a:r>
              <a:rPr lang="en-US" sz="2000" b="1" dirty="0" smtClean="0"/>
              <a:t>k(d+1)</a:t>
            </a:r>
            <a:r>
              <a:rPr lang="en-US" sz="2000" dirty="0" smtClean="0"/>
              <a:t> </a:t>
            </a:r>
            <a:r>
              <a:rPr lang="en-US" sz="2000" dirty="0" smtClean="0"/>
              <a:t>iterations, the weight of the set of SV is at least </a:t>
            </a:r>
            <a:r>
              <a:rPr lang="en-US" sz="2000" b="1" dirty="0" smtClean="0"/>
              <a:t>2</a:t>
            </a:r>
            <a:r>
              <a:rPr lang="en-US" sz="2000" b="1" baseline="30000" dirty="0" smtClean="0"/>
              <a:t>k</a:t>
            </a:r>
            <a:r>
              <a:rPr lang="en-US" sz="2000" b="1" dirty="0" smtClean="0"/>
              <a:t>(d+1)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Fact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At each iteration, the weight of the entire set increases by at most </a:t>
            </a:r>
            <a:r>
              <a:rPr lang="en-US" sz="2000" b="1" dirty="0" smtClean="0"/>
              <a:t>2w(S)/cd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After </a:t>
            </a:r>
            <a:r>
              <a:rPr lang="en-US" sz="2000" dirty="0" err="1" smtClean="0"/>
              <a:t>kd</a:t>
            </a:r>
            <a:r>
              <a:rPr lang="en-US" sz="2000" dirty="0" smtClean="0"/>
              <a:t> iterations, the weight of the entire set is at most </a:t>
            </a:r>
            <a:endParaRPr lang="en-US" sz="2000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(1+2/cd)</a:t>
            </a:r>
            <a:r>
              <a:rPr lang="en-US" sz="2000" b="1" baseline="30000" dirty="0" err="1" smtClean="0"/>
              <a:t>kd</a:t>
            </a:r>
            <a:r>
              <a:rPr lang="en-US" sz="2000" b="1" dirty="0" err="1" smtClean="0"/>
              <a:t>n</a:t>
            </a:r>
            <a:r>
              <a:rPr lang="en-US" sz="2000" b="1" dirty="0" smtClean="0"/>
              <a:t> </a:t>
            </a:r>
            <a:r>
              <a:rPr lang="en-US" sz="2000" b="1" dirty="0" smtClean="0"/>
              <a:t>&lt; e</a:t>
            </a:r>
            <a:r>
              <a:rPr lang="en-US" sz="2000" b="1" baseline="30000" dirty="0" smtClean="0"/>
              <a:t>2k/</a:t>
            </a:r>
            <a:r>
              <a:rPr lang="en-US" sz="2000" b="1" baseline="30000" dirty="0" err="1" smtClean="0"/>
              <a:t>c</a:t>
            </a:r>
            <a:r>
              <a:rPr lang="en-US" sz="2000" b="1" dirty="0" err="1" smtClean="0"/>
              <a:t>n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weight of the set of SV can’t be greater than the weight of entire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smtClean="0"/>
              <a:t>2</a:t>
            </a:r>
            <a:r>
              <a:rPr lang="en-US" sz="2000" b="1" baseline="30000" dirty="0" smtClean="0"/>
              <a:t>k</a:t>
            </a:r>
            <a:r>
              <a:rPr lang="en-US" sz="2000" b="1" dirty="0" smtClean="0"/>
              <a:t>d &lt; e</a:t>
            </a:r>
            <a:r>
              <a:rPr lang="en-US" sz="2000" b="1" baseline="30000" dirty="0" smtClean="0"/>
              <a:t>2k/</a:t>
            </a:r>
            <a:r>
              <a:rPr lang="en-US" sz="2000" b="1" baseline="30000" dirty="0" err="1" smtClean="0"/>
              <a:t>c</a:t>
            </a:r>
            <a:r>
              <a:rPr lang="en-US" sz="2000" b="1" dirty="0" err="1" smtClean="0"/>
              <a:t>n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err="1" smtClean="0"/>
              <a:t>kd</a:t>
            </a:r>
            <a:r>
              <a:rPr lang="en-US" sz="2000" b="1" dirty="0" smtClean="0"/>
              <a:t> = O(d log n) </a:t>
            </a:r>
            <a:r>
              <a:rPr lang="en-US" sz="2000" dirty="0" smtClean="0"/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261316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Hyperplanes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expensive is it to find the max-margin hyperplane separator?</a:t>
            </a:r>
          </a:p>
          <a:p>
            <a:r>
              <a:rPr lang="en-US" dirty="0" smtClean="0"/>
              <a:t>Brute force: </a:t>
            </a:r>
          </a:p>
          <a:p>
            <a:pPr lvl="1"/>
            <a:r>
              <a:rPr lang="en-US" dirty="0" smtClean="0"/>
              <a:t>Try all combinations of d+1 points out of n points in S. One combination has all support vectors</a:t>
            </a:r>
          </a:p>
          <a:p>
            <a:pPr lvl="1"/>
            <a:r>
              <a:rPr lang="en-US" dirty="0" smtClean="0"/>
              <a:t>Runtime: </a:t>
            </a:r>
            <a:r>
              <a:rPr lang="en-US" dirty="0" err="1" smtClean="0"/>
              <a:t>n</a:t>
            </a:r>
            <a:r>
              <a:rPr lang="en-US" baseline="30000" dirty="0" err="1" smtClean="0"/>
              <a:t>O</a:t>
            </a:r>
            <a:r>
              <a:rPr lang="en-US" baseline="30000" dirty="0" smtClean="0"/>
              <a:t>(d)</a:t>
            </a:r>
            <a:endParaRPr lang="en-US" dirty="0" smtClean="0"/>
          </a:p>
          <a:p>
            <a:pPr lvl="1"/>
            <a:r>
              <a:rPr lang="en-US" dirty="0" smtClean="0"/>
              <a:t>Finds max-margin hyperplane</a:t>
            </a:r>
          </a:p>
          <a:p>
            <a:r>
              <a:rPr lang="en-US" dirty="0" smtClean="0"/>
              <a:t>Can we improve on the runtime?</a:t>
            </a:r>
          </a:p>
          <a:p>
            <a:pPr lvl="1"/>
            <a:r>
              <a:rPr lang="en-US" dirty="0" smtClean="0"/>
              <a:t>Clarkson’s algorithms</a:t>
            </a:r>
          </a:p>
        </p:txBody>
      </p:sp>
      <p:sp>
        <p:nvSpPr>
          <p:cNvPr id="4" name="Oval 3"/>
          <p:cNvSpPr/>
          <p:nvPr/>
        </p:nvSpPr>
        <p:spPr>
          <a:xfrm>
            <a:off x="7848600" y="52578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467600" y="5867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229600" y="5791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7467600" y="5257800"/>
            <a:ext cx="762000" cy="9906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382000" y="5169031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686800" y="5410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086600" y="5791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67600" y="6324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68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Analysis of Clarkson 2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Synopsis: </a:t>
            </a:r>
          </a:p>
          <a:p>
            <a:pPr lvl="1" eaLnBrk="1" hangingPunct="1"/>
            <a:r>
              <a:rPr lang="en-US" b="1" dirty="0" smtClean="0"/>
              <a:t>O(d log n)</a:t>
            </a:r>
            <a:r>
              <a:rPr lang="en-US" dirty="0" smtClean="0"/>
              <a:t> iterations.</a:t>
            </a:r>
          </a:p>
          <a:p>
            <a:pPr lvl="1" eaLnBrk="1" hangingPunct="1"/>
            <a:r>
              <a:rPr lang="en-US" dirty="0" smtClean="0"/>
              <a:t>Each iteration requires </a:t>
            </a:r>
            <a:r>
              <a:rPr lang="en-US" b="1" dirty="0" smtClean="0"/>
              <a:t>O(</a:t>
            </a:r>
            <a:r>
              <a:rPr lang="en-US" b="1" dirty="0" err="1" smtClean="0"/>
              <a:t>dn</a:t>
            </a:r>
            <a:r>
              <a:rPr lang="en-US" b="1" dirty="0" smtClean="0"/>
              <a:t>) +  P(d</a:t>
            </a:r>
            <a:r>
              <a:rPr lang="en-US" b="1" baseline="30000" dirty="0" smtClean="0"/>
              <a:t>2</a:t>
            </a:r>
            <a:r>
              <a:rPr lang="en-US" b="1" dirty="0" smtClean="0"/>
              <a:t>,d)</a:t>
            </a:r>
            <a:r>
              <a:rPr lang="en-US" dirty="0" smtClean="0"/>
              <a:t> work</a:t>
            </a:r>
          </a:p>
          <a:p>
            <a:pPr lvl="1" eaLnBrk="1" hangingPunct="1"/>
            <a:r>
              <a:rPr lang="en-US" dirty="0" smtClean="0"/>
              <a:t>Total:</a:t>
            </a:r>
            <a:r>
              <a:rPr lang="en-US" b="1" dirty="0" smtClean="0"/>
              <a:t>  O(d</a:t>
            </a:r>
            <a:r>
              <a:rPr lang="en-US" b="1" baseline="30000" dirty="0" smtClean="0"/>
              <a:t>2</a:t>
            </a:r>
            <a:r>
              <a:rPr lang="en-US" b="1" dirty="0" smtClean="0"/>
              <a:t>n log n) + d log n P(d</a:t>
            </a:r>
            <a:r>
              <a:rPr lang="en-US" b="1" baseline="30000" dirty="0" smtClean="0"/>
              <a:t>2</a:t>
            </a:r>
            <a:r>
              <a:rPr lang="en-US" b="1" dirty="0" smtClean="0"/>
              <a:t>)</a:t>
            </a:r>
          </a:p>
          <a:p>
            <a:pPr eaLnBrk="1" hangingPunct="1"/>
            <a:r>
              <a:rPr lang="en-US" dirty="0" smtClean="0"/>
              <a:t>Combined with C1, this gives</a:t>
            </a:r>
          </a:p>
          <a:p>
            <a:pPr lvl="1" eaLnBrk="1" hangingPunct="1"/>
            <a:r>
              <a:rPr lang="en-US" b="1" dirty="0" smtClean="0"/>
              <a:t>P</a:t>
            </a:r>
            <a:r>
              <a:rPr lang="en-US" b="1" baseline="-25000" dirty="0" smtClean="0"/>
              <a:t>C2</a:t>
            </a:r>
            <a:r>
              <a:rPr lang="en-US" b="1" dirty="0" smtClean="0"/>
              <a:t>(n) = d</a:t>
            </a:r>
            <a:r>
              <a:rPr lang="en-US" b="1" baseline="30000" dirty="0" smtClean="0"/>
              <a:t>2</a:t>
            </a:r>
            <a:r>
              <a:rPr lang="en-US" b="1" dirty="0" smtClean="0"/>
              <a:t>n + d</a:t>
            </a:r>
            <a:r>
              <a:rPr lang="en-US" b="1" baseline="30000" dirty="0" smtClean="0"/>
              <a:t>2</a:t>
            </a:r>
            <a:r>
              <a:rPr lang="en-US" b="1" dirty="0" smtClean="0"/>
              <a:t> log n P(d</a:t>
            </a:r>
            <a:r>
              <a:rPr lang="en-US" b="1" baseline="30000" dirty="0" smtClean="0"/>
              <a:t>2</a:t>
            </a:r>
            <a:r>
              <a:rPr lang="en-US" b="1" dirty="0" smtClean="0"/>
              <a:t>)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821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Preliminaries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VC dimension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line can </a:t>
            </a:r>
            <a:r>
              <a:rPr lang="en-US" sz="2000" b="1" dirty="0" smtClean="0"/>
              <a:t>shatter</a:t>
            </a:r>
            <a:r>
              <a:rPr lang="en-US" sz="2000" dirty="0" smtClean="0"/>
              <a:t> 3 points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A line cannot </a:t>
            </a:r>
            <a:r>
              <a:rPr lang="en-US" sz="2000" b="1" dirty="0" smtClean="0"/>
              <a:t>shatter</a:t>
            </a:r>
            <a:r>
              <a:rPr lang="en-US" sz="2000" dirty="0" smtClean="0"/>
              <a:t> any collection of 4 points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So a line has VC dimension of </a:t>
            </a:r>
            <a:r>
              <a:rPr lang="en-US" sz="2000" b="1" dirty="0" smtClean="0"/>
              <a:t>3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More generally, a d-dimensional hyperplane has VC dimension: </a:t>
            </a:r>
            <a:r>
              <a:rPr lang="en-US" sz="2000" b="1" dirty="0" smtClean="0"/>
              <a:t>d+1</a:t>
            </a:r>
            <a:r>
              <a:rPr lang="en-US" sz="2000" dirty="0" smtClean="0"/>
              <a:t>.</a:t>
            </a:r>
          </a:p>
        </p:txBody>
      </p:sp>
      <p:sp>
        <p:nvSpPr>
          <p:cNvPr id="15364" name="Oval 5"/>
          <p:cNvSpPr>
            <a:spLocks noChangeArrowheads="1"/>
          </p:cNvSpPr>
          <p:nvPr/>
        </p:nvSpPr>
        <p:spPr bwMode="auto">
          <a:xfrm>
            <a:off x="6096000" y="43434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365" name="Oval 6"/>
          <p:cNvSpPr>
            <a:spLocks noChangeArrowheads="1"/>
          </p:cNvSpPr>
          <p:nvPr/>
        </p:nvSpPr>
        <p:spPr bwMode="auto">
          <a:xfrm>
            <a:off x="6477000" y="396240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366" name="Oval 7"/>
          <p:cNvSpPr>
            <a:spLocks noChangeArrowheads="1"/>
          </p:cNvSpPr>
          <p:nvPr/>
        </p:nvSpPr>
        <p:spPr bwMode="auto">
          <a:xfrm>
            <a:off x="6858000" y="43434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367" name="Oval 10"/>
          <p:cNvSpPr>
            <a:spLocks noChangeArrowheads="1"/>
          </p:cNvSpPr>
          <p:nvPr/>
        </p:nvSpPr>
        <p:spPr bwMode="auto">
          <a:xfrm>
            <a:off x="3200400" y="26670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368" name="Oval 11"/>
          <p:cNvSpPr>
            <a:spLocks noChangeArrowheads="1"/>
          </p:cNvSpPr>
          <p:nvPr/>
        </p:nvSpPr>
        <p:spPr bwMode="auto">
          <a:xfrm>
            <a:off x="2590800" y="266700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369" name="Oval 12"/>
          <p:cNvSpPr>
            <a:spLocks noChangeArrowheads="1"/>
          </p:cNvSpPr>
          <p:nvPr/>
        </p:nvSpPr>
        <p:spPr bwMode="auto">
          <a:xfrm>
            <a:off x="2895600" y="32004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370" name="Oval 14"/>
          <p:cNvSpPr>
            <a:spLocks noChangeArrowheads="1"/>
          </p:cNvSpPr>
          <p:nvPr/>
        </p:nvSpPr>
        <p:spPr bwMode="auto">
          <a:xfrm>
            <a:off x="6477000" y="472440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371" name="Oval 15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372" name="Oval 16"/>
          <p:cNvSpPr>
            <a:spLocks noChangeArrowheads="1"/>
          </p:cNvSpPr>
          <p:nvPr/>
        </p:nvSpPr>
        <p:spPr bwMode="auto">
          <a:xfrm>
            <a:off x="4648200" y="26670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373" name="Oval 17"/>
          <p:cNvSpPr>
            <a:spLocks noChangeArrowheads="1"/>
          </p:cNvSpPr>
          <p:nvPr/>
        </p:nvSpPr>
        <p:spPr bwMode="auto">
          <a:xfrm>
            <a:off x="4953000" y="320040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374" name="Oval 18"/>
          <p:cNvSpPr>
            <a:spLocks noChangeArrowheads="1"/>
          </p:cNvSpPr>
          <p:nvPr/>
        </p:nvSpPr>
        <p:spPr bwMode="auto">
          <a:xfrm>
            <a:off x="7315200" y="266700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375" name="Oval 19"/>
          <p:cNvSpPr>
            <a:spLocks noChangeArrowheads="1"/>
          </p:cNvSpPr>
          <p:nvPr/>
        </p:nvSpPr>
        <p:spPr bwMode="auto">
          <a:xfrm>
            <a:off x="6705600" y="26670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376" name="Oval 20"/>
          <p:cNvSpPr>
            <a:spLocks noChangeArrowheads="1"/>
          </p:cNvSpPr>
          <p:nvPr/>
        </p:nvSpPr>
        <p:spPr bwMode="auto">
          <a:xfrm>
            <a:off x="7010400" y="32004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377" name="Line 21"/>
          <p:cNvSpPr>
            <a:spLocks noChangeShapeType="1"/>
          </p:cNvSpPr>
          <p:nvPr/>
        </p:nvSpPr>
        <p:spPr bwMode="auto">
          <a:xfrm>
            <a:off x="4495800" y="3048000"/>
            <a:ext cx="11430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5378" name="Line 22"/>
          <p:cNvSpPr>
            <a:spLocks noChangeShapeType="1"/>
          </p:cNvSpPr>
          <p:nvPr/>
        </p:nvSpPr>
        <p:spPr bwMode="auto">
          <a:xfrm flipV="1">
            <a:off x="2590800" y="2438400"/>
            <a:ext cx="685800" cy="914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5379" name="Line 23"/>
          <p:cNvSpPr>
            <a:spLocks noChangeShapeType="1"/>
          </p:cNvSpPr>
          <p:nvPr/>
        </p:nvSpPr>
        <p:spPr bwMode="auto">
          <a:xfrm flipH="1" flipV="1">
            <a:off x="6858000" y="2362200"/>
            <a:ext cx="762000" cy="11430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709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Clarkson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Clarkson gave two algorithms </a:t>
            </a:r>
          </a:p>
          <a:p>
            <a:r>
              <a:rPr lang="en-US" dirty="0" smtClean="0"/>
              <a:t>They breaks down the problem into smaller sub-problems:</a:t>
            </a:r>
          </a:p>
          <a:p>
            <a:pPr lvl="1"/>
            <a:r>
              <a:rPr lang="en-US" dirty="0" smtClean="0"/>
              <a:t>Let </a:t>
            </a:r>
            <a:r>
              <a:rPr lang="en-US" b="1" dirty="0" smtClean="0"/>
              <a:t>P</a:t>
            </a:r>
            <a:r>
              <a:rPr lang="en-US" dirty="0" smtClean="0"/>
              <a:t> be an algorithm that finds the max-margin separator.</a:t>
            </a:r>
          </a:p>
          <a:p>
            <a:pPr lvl="1"/>
            <a:r>
              <a:rPr lang="en-US" dirty="0" smtClean="0"/>
              <a:t>Let </a:t>
            </a:r>
            <a:r>
              <a:rPr lang="en-US" b="1" dirty="0" smtClean="0"/>
              <a:t>P(</a:t>
            </a:r>
            <a:r>
              <a:rPr lang="en-US" b="1" dirty="0" err="1" smtClean="0"/>
              <a:t>n,d</a:t>
            </a:r>
            <a:r>
              <a:rPr lang="en-US" b="1" dirty="0" smtClean="0"/>
              <a:t>)</a:t>
            </a:r>
            <a:r>
              <a:rPr lang="en-US" dirty="0" smtClean="0"/>
              <a:t> on a set of size n with dimension d</a:t>
            </a:r>
          </a:p>
          <a:p>
            <a:pPr lvl="2"/>
            <a:r>
              <a:rPr lang="en-US" dirty="0" smtClean="0"/>
              <a:t>For example, the brute-force algorithm has 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	P(</a:t>
            </a:r>
            <a:r>
              <a:rPr lang="en-US" dirty="0" err="1" smtClean="0"/>
              <a:t>n,d</a:t>
            </a:r>
            <a:r>
              <a:rPr lang="en-US" dirty="0" smtClean="0"/>
              <a:t>) = </a:t>
            </a:r>
            <a:r>
              <a:rPr lang="en-US" dirty="0" err="1" smtClean="0"/>
              <a:t>n</a:t>
            </a:r>
            <a:r>
              <a:rPr lang="en-US" baseline="30000" dirty="0" err="1" smtClean="0"/>
              <a:t>O</a:t>
            </a:r>
            <a:r>
              <a:rPr lang="en-US" baseline="30000" dirty="0" smtClean="0"/>
              <a:t>(d)</a:t>
            </a:r>
            <a:endParaRPr lang="en-US" dirty="0" smtClean="0"/>
          </a:p>
          <a:p>
            <a:pPr lvl="1"/>
            <a:r>
              <a:rPr lang="en-US" dirty="0" smtClean="0"/>
              <a:t>Instead of running </a:t>
            </a:r>
            <a:r>
              <a:rPr lang="en-US" b="1" dirty="0" smtClean="0"/>
              <a:t>P</a:t>
            </a:r>
            <a:r>
              <a:rPr lang="en-US" dirty="0" smtClean="0"/>
              <a:t> on all our set, we’ll run it on sub-problems of size smaller than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5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Clarkson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Clarkson’s first algorithm</a:t>
                </a:r>
              </a:p>
              <a:p>
                <a:r>
                  <a:rPr lang="en-US" dirty="0" smtClean="0"/>
                  <a:t>Input: d-dimensional points set </a:t>
                </a:r>
                <a:r>
                  <a:rPr lang="en-US" b="1" dirty="0" smtClean="0"/>
                  <a:t>S</a:t>
                </a:r>
                <a:r>
                  <a:rPr lang="en-US" dirty="0" smtClean="0"/>
                  <a:t> of size n</a:t>
                </a:r>
              </a:p>
              <a:p>
                <a:pPr lvl="1"/>
                <a:r>
                  <a:rPr lang="en-US" dirty="0" smtClean="0"/>
                  <a:t>1. Set </a:t>
                </a:r>
                <a:r>
                  <a:rPr lang="en-US" b="1" dirty="0" smtClean="0"/>
                  <a:t>S’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∅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2. Sample from </a:t>
                </a:r>
                <a:r>
                  <a:rPr lang="en-US" b="1" dirty="0" smtClean="0"/>
                  <a:t>S</a:t>
                </a:r>
                <a:r>
                  <a:rPr lang="en-US" dirty="0" smtClean="0"/>
                  <a:t> a subset 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 of size m.</a:t>
                </a:r>
              </a:p>
              <a:p>
                <a:pPr lvl="1"/>
                <a:r>
                  <a:rPr lang="en-US" dirty="0" smtClean="0"/>
                  <a:t>3. </a:t>
                </a:r>
                <a:r>
                  <a:rPr lang="en-US" b="1" dirty="0" smtClean="0"/>
                  <a:t>S’</a:t>
                </a:r>
                <a:r>
                  <a:rPr lang="en-US" dirty="0" smtClean="0"/>
                  <a:t> = </a:t>
                </a:r>
                <a:r>
                  <a:rPr lang="en-US" b="1" dirty="0" smtClean="0"/>
                  <a:t>S’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∪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</a:t>
                </a:r>
              </a:p>
              <a:p>
                <a:pPr lvl="1"/>
                <a:r>
                  <a:rPr lang="en-US" dirty="0" smtClean="0"/>
                  <a:t>4. Run </a:t>
                </a:r>
                <a:r>
                  <a:rPr lang="en-US" b="1" dirty="0" smtClean="0"/>
                  <a:t>P</a:t>
                </a:r>
                <a:r>
                  <a:rPr lang="en-US" dirty="0" smtClean="0"/>
                  <a:t> on </a:t>
                </a:r>
                <a:r>
                  <a:rPr lang="en-US" b="1" dirty="0" smtClean="0"/>
                  <a:t>S’</a:t>
                </a:r>
                <a:r>
                  <a:rPr lang="en-US" dirty="0" smtClean="0"/>
                  <a:t> to find a max-margin separator </a:t>
                </a:r>
                <a:r>
                  <a:rPr lang="en-US" b="1" dirty="0" smtClean="0"/>
                  <a:t>h</a:t>
                </a:r>
                <a:r>
                  <a:rPr lang="en-US" dirty="0" smtClean="0"/>
                  <a:t> on </a:t>
                </a:r>
                <a:r>
                  <a:rPr lang="en-US" b="1" dirty="0" smtClean="0"/>
                  <a:t>S’</a:t>
                </a:r>
                <a:r>
                  <a:rPr lang="en-US" dirty="0" smtClean="0"/>
                  <a:t> in time P(|</a:t>
                </a:r>
                <a:r>
                  <a:rPr lang="en-US" dirty="0" err="1" smtClean="0"/>
                  <a:t>S’|,</a:t>
                </a:r>
                <a:r>
                  <a:rPr lang="en-US" dirty="0" err="1"/>
                  <a:t>d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5. If </a:t>
                </a:r>
                <a:r>
                  <a:rPr lang="en-US" b="1" dirty="0" smtClean="0"/>
                  <a:t>h</a:t>
                </a:r>
                <a:r>
                  <a:rPr lang="en-US" dirty="0" smtClean="0"/>
                  <a:t> is </a:t>
                </a:r>
                <a:r>
                  <a:rPr lang="en-US" dirty="0" smtClean="0"/>
                  <a:t>max-margin classifier on </a:t>
                </a:r>
                <a:r>
                  <a:rPr lang="en-US" b="1" dirty="0" smtClean="0"/>
                  <a:t>S</a:t>
                </a:r>
                <a:r>
                  <a:rPr lang="en-US" dirty="0" smtClean="0"/>
                  <a:t>, exit </a:t>
                </a:r>
                <a:r>
                  <a:rPr lang="en-US" dirty="0" smtClean="0"/>
                  <a:t>program</a:t>
                </a:r>
              </a:p>
              <a:p>
                <a:pPr lvl="1"/>
                <a:r>
                  <a:rPr lang="en-US" dirty="0" smtClean="0"/>
                  <a:t>6. Add to </a:t>
                </a:r>
                <a:r>
                  <a:rPr lang="en-US" b="1" dirty="0"/>
                  <a:t>S’</a:t>
                </a:r>
                <a:r>
                  <a:rPr lang="en-US" dirty="0"/>
                  <a:t> </a:t>
                </a:r>
                <a:r>
                  <a:rPr lang="en-US" dirty="0" smtClean="0"/>
                  <a:t>points of </a:t>
                </a:r>
                <a:r>
                  <a:rPr lang="en-US" b="1" dirty="0" smtClean="0"/>
                  <a:t>S</a:t>
                </a:r>
                <a:r>
                  <a:rPr lang="en-US" dirty="0" smtClean="0"/>
                  <a:t> misclassified by </a:t>
                </a:r>
                <a:r>
                  <a:rPr lang="en-US" b="1" dirty="0" smtClean="0"/>
                  <a:t>h</a:t>
                </a:r>
                <a:endParaRPr lang="en-US" b="1" dirty="0" smtClean="0"/>
              </a:p>
              <a:p>
                <a:pPr lvl="1"/>
                <a:r>
                  <a:rPr lang="en-US" dirty="0"/>
                  <a:t>7</a:t>
                </a:r>
                <a:r>
                  <a:rPr lang="en-US" dirty="0" smtClean="0"/>
                  <a:t>. </a:t>
                </a:r>
                <a:r>
                  <a:rPr lang="en-US" dirty="0" smtClean="0"/>
                  <a:t>Go to </a:t>
                </a:r>
                <a:r>
                  <a:rPr lang="en-US" dirty="0" smtClean="0"/>
                  <a:t>4.</a:t>
                </a:r>
                <a:endParaRPr lang="en-US" dirty="0" smtClean="0"/>
              </a:p>
              <a:p>
                <a:r>
                  <a:rPr lang="en-US" dirty="0" smtClean="0"/>
                  <a:t>How many iterations does the program make?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b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08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3" name="Rectangle 2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simplicity, </a:t>
            </a:r>
            <a:r>
              <a:rPr lang="en-US" dirty="0"/>
              <a:t>a</a:t>
            </a:r>
            <a:r>
              <a:rPr lang="en-US" dirty="0" smtClean="0"/>
              <a:t>ssume we have only one blue point and are sampling from the reds.</a:t>
            </a:r>
            <a:endParaRPr lang="he-IL" dirty="0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Clarkson 1</a:t>
            </a:r>
          </a:p>
        </p:txBody>
      </p:sp>
      <p:sp>
        <p:nvSpPr>
          <p:cNvPr id="16387" name="Oval 4"/>
          <p:cNvSpPr>
            <a:spLocks noChangeArrowheads="1"/>
          </p:cNvSpPr>
          <p:nvPr/>
        </p:nvSpPr>
        <p:spPr bwMode="auto">
          <a:xfrm>
            <a:off x="3886200" y="304800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388" name="Oval 6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389" name="Oval 8"/>
          <p:cNvSpPr>
            <a:spLocks noChangeArrowheads="1"/>
          </p:cNvSpPr>
          <p:nvPr/>
        </p:nvSpPr>
        <p:spPr bwMode="auto">
          <a:xfrm>
            <a:off x="426720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390" name="Oval 9"/>
          <p:cNvSpPr>
            <a:spLocks noChangeArrowheads="1"/>
          </p:cNvSpPr>
          <p:nvPr/>
        </p:nvSpPr>
        <p:spPr bwMode="auto">
          <a:xfrm>
            <a:off x="3352800" y="5410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391" name="Oval 10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392" name="Oval 11"/>
          <p:cNvSpPr>
            <a:spLocks noChangeArrowheads="1"/>
          </p:cNvSpPr>
          <p:nvPr/>
        </p:nvSpPr>
        <p:spPr bwMode="auto">
          <a:xfrm>
            <a:off x="2438400" y="4876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393" name="Oval 12"/>
          <p:cNvSpPr>
            <a:spLocks noChangeArrowheads="1"/>
          </p:cNvSpPr>
          <p:nvPr/>
        </p:nvSpPr>
        <p:spPr bwMode="auto">
          <a:xfrm>
            <a:off x="1752600" y="4953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394" name="Oval 13"/>
          <p:cNvSpPr>
            <a:spLocks noChangeArrowheads="1"/>
          </p:cNvSpPr>
          <p:nvPr/>
        </p:nvSpPr>
        <p:spPr bwMode="auto">
          <a:xfrm>
            <a:off x="4953000" y="6019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395" name="Oval 14"/>
          <p:cNvSpPr>
            <a:spLocks noChangeArrowheads="1"/>
          </p:cNvSpPr>
          <p:nvPr/>
        </p:nvSpPr>
        <p:spPr bwMode="auto">
          <a:xfrm>
            <a:off x="4267200" y="6096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396" name="Oval 17"/>
          <p:cNvSpPr>
            <a:spLocks noChangeArrowheads="1"/>
          </p:cNvSpPr>
          <p:nvPr/>
        </p:nvSpPr>
        <p:spPr bwMode="auto">
          <a:xfrm>
            <a:off x="2057400" y="4267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397" name="Oval 18"/>
          <p:cNvSpPr>
            <a:spLocks noChangeArrowheads="1"/>
          </p:cNvSpPr>
          <p:nvPr/>
        </p:nvSpPr>
        <p:spPr bwMode="auto">
          <a:xfrm>
            <a:off x="533400" y="3733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398" name="Oval 20"/>
          <p:cNvSpPr>
            <a:spLocks noChangeArrowheads="1"/>
          </p:cNvSpPr>
          <p:nvPr/>
        </p:nvSpPr>
        <p:spPr bwMode="auto">
          <a:xfrm>
            <a:off x="56388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399" name="Oval 21"/>
          <p:cNvSpPr>
            <a:spLocks noChangeArrowheads="1"/>
          </p:cNvSpPr>
          <p:nvPr/>
        </p:nvSpPr>
        <p:spPr bwMode="auto">
          <a:xfrm>
            <a:off x="40386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400" name="Oval 22"/>
          <p:cNvSpPr>
            <a:spLocks noChangeArrowheads="1"/>
          </p:cNvSpPr>
          <p:nvPr/>
        </p:nvSpPr>
        <p:spPr bwMode="auto">
          <a:xfrm>
            <a:off x="3048000" y="3886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401" name="Oval 23"/>
          <p:cNvSpPr>
            <a:spLocks noChangeArrowheads="1"/>
          </p:cNvSpPr>
          <p:nvPr/>
        </p:nvSpPr>
        <p:spPr bwMode="auto">
          <a:xfrm>
            <a:off x="7543800" y="5257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402" name="Oval 24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966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7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Sample a subset B of size m</a:t>
            </a:r>
            <a:endParaRPr lang="he-IL" dirty="0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Clarkson 1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3886200" y="304800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4267200" y="51816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3352800" y="5410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2667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2438400" y="4876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1752600" y="4953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4953000" y="6019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4267200" y="6096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420" name="Oval 14"/>
          <p:cNvSpPr>
            <a:spLocks noChangeArrowheads="1"/>
          </p:cNvSpPr>
          <p:nvPr/>
        </p:nvSpPr>
        <p:spPr bwMode="auto">
          <a:xfrm>
            <a:off x="2057400" y="4267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421" name="Oval 15"/>
          <p:cNvSpPr>
            <a:spLocks noChangeArrowheads="1"/>
          </p:cNvSpPr>
          <p:nvPr/>
        </p:nvSpPr>
        <p:spPr bwMode="auto">
          <a:xfrm>
            <a:off x="533400" y="3733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422" name="Oval 16"/>
          <p:cNvSpPr>
            <a:spLocks noChangeArrowheads="1"/>
          </p:cNvSpPr>
          <p:nvPr/>
        </p:nvSpPr>
        <p:spPr bwMode="auto">
          <a:xfrm>
            <a:off x="5638800" y="4648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423" name="Oval 17"/>
          <p:cNvSpPr>
            <a:spLocks noChangeArrowheads="1"/>
          </p:cNvSpPr>
          <p:nvPr/>
        </p:nvSpPr>
        <p:spPr bwMode="auto">
          <a:xfrm>
            <a:off x="4038600" y="4648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424" name="Oval 18"/>
          <p:cNvSpPr>
            <a:spLocks noChangeArrowheads="1"/>
          </p:cNvSpPr>
          <p:nvPr/>
        </p:nvSpPr>
        <p:spPr bwMode="auto">
          <a:xfrm>
            <a:off x="3048000" y="3886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425" name="Oval 19"/>
          <p:cNvSpPr>
            <a:spLocks noChangeArrowheads="1"/>
          </p:cNvSpPr>
          <p:nvPr/>
        </p:nvSpPr>
        <p:spPr bwMode="auto">
          <a:xfrm>
            <a:off x="7543800" y="5257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426" name="Oval 20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483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1310</Words>
  <Application>Microsoft Office PowerPoint</Application>
  <PresentationFormat>On-screen Show (4:3)</PresentationFormat>
  <Paragraphs>443</Paragraphs>
  <Slides>40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Clarkson’s algorithms</vt:lpstr>
      <vt:lpstr>Hyperplanes </vt:lpstr>
      <vt:lpstr>Hyperplanes </vt:lpstr>
      <vt:lpstr>Hyperplanes </vt:lpstr>
      <vt:lpstr>Preliminaries</vt:lpstr>
      <vt:lpstr>Clarkson</vt:lpstr>
      <vt:lpstr>Clarkson 1</vt:lpstr>
      <vt:lpstr>Clarkson 1</vt:lpstr>
      <vt:lpstr>Clarkson 1</vt:lpstr>
      <vt:lpstr>Clarkson 1</vt:lpstr>
      <vt:lpstr>Clarkson 1</vt:lpstr>
      <vt:lpstr>Clarkson 1</vt:lpstr>
      <vt:lpstr>Clarkson 1</vt:lpstr>
      <vt:lpstr>Clarkson 1</vt:lpstr>
      <vt:lpstr>Clarkson 1</vt:lpstr>
      <vt:lpstr>Clarkson 1</vt:lpstr>
      <vt:lpstr>Analysis of Clarkson 1</vt:lpstr>
      <vt:lpstr>Analysis of Clarkson 1</vt:lpstr>
      <vt:lpstr>Analysis of Clarkson 1</vt:lpstr>
      <vt:lpstr>Analysis of Clarkson 1</vt:lpstr>
      <vt:lpstr>Clarkson 2</vt:lpstr>
      <vt:lpstr>Clarkson 2</vt:lpstr>
      <vt:lpstr>Clarkson 2</vt:lpstr>
      <vt:lpstr>Clarkson 2</vt:lpstr>
      <vt:lpstr>Clarkson 2</vt:lpstr>
      <vt:lpstr>Clarkson 2</vt:lpstr>
      <vt:lpstr>Clarkson 2</vt:lpstr>
      <vt:lpstr>Clarkson 2</vt:lpstr>
      <vt:lpstr>Clarkson 2</vt:lpstr>
      <vt:lpstr>Clarkson 2</vt:lpstr>
      <vt:lpstr>Clarkson 2</vt:lpstr>
      <vt:lpstr>Clarkson 2</vt:lpstr>
      <vt:lpstr>Clarkson 2</vt:lpstr>
      <vt:lpstr>Clarkson 2</vt:lpstr>
      <vt:lpstr>Clarkson 2</vt:lpstr>
      <vt:lpstr>Clarkson 2</vt:lpstr>
      <vt:lpstr>Clarkson 2</vt:lpstr>
      <vt:lpstr>Analysis of Clarkson 2</vt:lpstr>
      <vt:lpstr>Analysis of Clarkson 2</vt:lpstr>
      <vt:lpstr>Analysis of Clarkson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teaching</dc:creator>
  <cp:lastModifiedBy>teaching</cp:lastModifiedBy>
  <cp:revision>24</cp:revision>
  <dcterms:created xsi:type="dcterms:W3CDTF">2020-11-13T08:22:42Z</dcterms:created>
  <dcterms:modified xsi:type="dcterms:W3CDTF">2020-11-15T08:48:14Z</dcterms:modified>
</cp:coreProperties>
</file>