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0" r:id="rId13"/>
    <p:sldId id="267" r:id="rId14"/>
    <p:sldId id="268" r:id="rId15"/>
    <p:sldId id="270" r:id="rId16"/>
    <p:sldId id="269" r:id="rId17"/>
    <p:sldId id="257" r:id="rId18"/>
    <p:sldId id="282" r:id="rId19"/>
    <p:sldId id="284" r:id="rId20"/>
    <p:sldId id="288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DCF1-B423-4F37-85D8-0CA8E6FA5F2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F58E-83B4-44BD-A885-8A0E5A9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23BEA1-0784-4732-94A7-E0D035744EB1}" type="slidenum">
              <a:rPr lang="en-US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7D19-A1F1-4A73-B2DA-49A5FD7C373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7F27-7A54-4E5E-B97A-C1967780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1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with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Now suppose the set isn’t separable</a:t>
                </a:r>
              </a:p>
              <a:p>
                <a:pPr lvl="1"/>
                <a:r>
                  <a:rPr lang="en-US" dirty="0" smtClean="0"/>
                  <a:t>Every hyperplane has some errors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know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dirty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𝑒𝑛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i="1" dirty="0">
                                  <a:latin typeface="Cambria Math"/>
                                </a:rPr>
                                <m:t> + 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96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48200" y="2438400"/>
            <a:ext cx="304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19400" y="2819400"/>
            <a:ext cx="838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with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199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know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dirty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𝑒𝑛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i="1" dirty="0">
                                  <a:latin typeface="Cambria Math"/>
                                </a:rPr>
                                <m:t> + 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Tradeoff:</a:t>
                </a:r>
              </a:p>
              <a:p>
                <a:pPr lvl="1"/>
                <a:r>
                  <a:rPr lang="en-US" dirty="0" smtClean="0"/>
                  <a:t>Larger margin → smaller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Smaller margin </a:t>
                </a:r>
                <a:r>
                  <a:rPr lang="en-US" dirty="0"/>
                  <a:t>→ </a:t>
                </a:r>
                <a:r>
                  <a:rPr lang="en-US" dirty="0" smtClean="0"/>
                  <a:t>smaller empirical error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199"/>
              </a:xfrm>
              <a:blipFill rotWithShape="1">
                <a:blip r:embed="rId2"/>
                <a:stretch>
                  <a:fillRect l="-1630" t="-1575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2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061837">
            <a:off x="1098174" y="5456836"/>
            <a:ext cx="3016177" cy="148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with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hyperplane, we can consider different margins</a:t>
            </a:r>
          </a:p>
          <a:p>
            <a:pPr lvl="1"/>
            <a:r>
              <a:rPr lang="en-US" dirty="0" smtClean="0"/>
              <a:t>The wider margin has higher empirical error </a:t>
            </a:r>
            <a:r>
              <a:rPr lang="en-US" dirty="0"/>
              <a:t>(</a:t>
            </a:r>
            <a:r>
              <a:rPr lang="en-US" dirty="0" smtClean="0"/>
              <a:t>all points falling in the margin) </a:t>
            </a:r>
          </a:p>
          <a:p>
            <a:pPr lvl="1"/>
            <a:r>
              <a:rPr lang="en-US" dirty="0" smtClean="0"/>
              <a:t>but lower VC-dimension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5972" y="51609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3014" y="54281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8042" y="50243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199" y="54815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014" y="60644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3716" y="4775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13599" y="5846711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7486" y="606343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6166" y="587936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97516" y="54053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05086" y="557456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1"/>
            <a:endCxn id="16" idx="3"/>
          </p:cNvCxnSpPr>
          <p:nvPr/>
        </p:nvCxnSpPr>
        <p:spPr>
          <a:xfrm>
            <a:off x="1657818" y="4358432"/>
            <a:ext cx="1896889" cy="2345024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3061837">
            <a:off x="5275343" y="5269872"/>
            <a:ext cx="3016177" cy="5046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987810" y="51564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64852" y="54236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09880" y="50199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33037" y="5477122"/>
            <a:ext cx="152400" cy="152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564852" y="60600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45554" y="47713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185437" y="5842288"/>
            <a:ext cx="152400" cy="152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29324" y="605901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98004" y="58749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69354" y="5400922"/>
            <a:ext cx="152400" cy="152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76924" y="55701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35" idx="1"/>
            <a:endCxn id="35" idx="3"/>
          </p:cNvCxnSpPr>
          <p:nvPr/>
        </p:nvCxnSpPr>
        <p:spPr>
          <a:xfrm>
            <a:off x="5834987" y="4349696"/>
            <a:ext cx="1896889" cy="2345024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/>
              <a:t>S</a:t>
            </a:r>
            <a:r>
              <a:rPr lang="en-US" dirty="0" smtClean="0"/>
              <a:t> be a set of n d-dimensional points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Given </a:t>
            </a:r>
            <a:r>
              <a:rPr lang="en-US" b="1" dirty="0" smtClean="0"/>
              <a:t>S</a:t>
            </a:r>
            <a:endParaRPr lang="en-US" b="1" dirty="0" smtClean="0"/>
          </a:p>
          <a:p>
            <a:pPr lvl="1"/>
            <a:r>
              <a:rPr lang="en-US" dirty="0" smtClean="0"/>
              <a:t>Find a (d-1)-dimensional hyperplane with as few errors as possible.</a:t>
            </a:r>
          </a:p>
          <a:p>
            <a:r>
              <a:rPr lang="en-US" dirty="0" smtClean="0"/>
              <a:t>Claim: NP-hard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Proof: Reduction from Min Vertex </a:t>
            </a:r>
            <a:r>
              <a:rPr lang="en-US" dirty="0"/>
              <a:t>C</a:t>
            </a:r>
            <a:r>
              <a:rPr lang="en-US" dirty="0" smtClean="0"/>
              <a:t>over</a:t>
            </a:r>
          </a:p>
          <a:p>
            <a:r>
              <a:rPr lang="en-US" dirty="0" smtClean="0"/>
              <a:t>Vertex cover:</a:t>
            </a:r>
          </a:p>
          <a:p>
            <a:pPr lvl="1"/>
            <a:r>
              <a:rPr lang="en-US" dirty="0" smtClean="0"/>
              <a:t>Input: a graph G=(V,E) of vertices V and edges E</a:t>
            </a:r>
            <a:endParaRPr lang="en-US" dirty="0"/>
          </a:p>
          <a:p>
            <a:pPr lvl="1"/>
            <a:r>
              <a:rPr lang="en-US" dirty="0" smtClean="0"/>
              <a:t>Output: the smallest subset of V which </a:t>
            </a:r>
            <a:r>
              <a:rPr lang="en-US" i="1" dirty="0" smtClean="0"/>
              <a:t>covers</a:t>
            </a:r>
            <a:r>
              <a:rPr lang="en-US" dirty="0" smtClean="0"/>
              <a:t> all edges</a:t>
            </a:r>
          </a:p>
          <a:p>
            <a:pPr lvl="1"/>
            <a:r>
              <a:rPr lang="en-US" dirty="0" smtClean="0"/>
              <a:t>Classic NP-hard problem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5029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70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5715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6477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0"/>
            <a:endCxn id="4" idx="3"/>
          </p:cNvCxnSpPr>
          <p:nvPr/>
        </p:nvCxnSpPr>
        <p:spPr>
          <a:xfrm flipV="1">
            <a:off x="2743200" y="5159282"/>
            <a:ext cx="327118" cy="631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 flipV="1">
            <a:off x="2819400" y="5791200"/>
            <a:ext cx="8382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6" idx="4"/>
          </p:cNvCxnSpPr>
          <p:nvPr/>
        </p:nvCxnSpPr>
        <p:spPr>
          <a:xfrm flipV="1">
            <a:off x="3406682" y="5867400"/>
            <a:ext cx="327118" cy="631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5"/>
          </p:cNvCxnSpPr>
          <p:nvPr/>
        </p:nvCxnSpPr>
        <p:spPr>
          <a:xfrm flipH="1" flipV="1">
            <a:off x="3178082" y="5159282"/>
            <a:ext cx="555718" cy="55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67400" y="5029200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864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77000" y="5715000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96000" y="6477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4" idx="0"/>
            <a:endCxn id="23" idx="3"/>
          </p:cNvCxnSpPr>
          <p:nvPr/>
        </p:nvCxnSpPr>
        <p:spPr>
          <a:xfrm flipV="1">
            <a:off x="5562600" y="5159282"/>
            <a:ext cx="327118" cy="631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6"/>
            <a:endCxn id="25" idx="2"/>
          </p:cNvCxnSpPr>
          <p:nvPr/>
        </p:nvCxnSpPr>
        <p:spPr>
          <a:xfrm flipV="1">
            <a:off x="5638800" y="5791200"/>
            <a:ext cx="8382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7"/>
            <a:endCxn id="25" idx="4"/>
          </p:cNvCxnSpPr>
          <p:nvPr/>
        </p:nvCxnSpPr>
        <p:spPr>
          <a:xfrm flipV="1">
            <a:off x="6226082" y="5867400"/>
            <a:ext cx="327118" cy="631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0"/>
            <a:endCxn id="23" idx="5"/>
          </p:cNvCxnSpPr>
          <p:nvPr/>
        </p:nvCxnSpPr>
        <p:spPr>
          <a:xfrm flipH="1" flipV="1">
            <a:off x="5997482" y="5159282"/>
            <a:ext cx="555718" cy="55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4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895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Reduction: Given an instance G=(V,E) of Vertex Cover</a:t>
                </a:r>
              </a:p>
              <a:p>
                <a:r>
                  <a:rPr lang="en-US" dirty="0" smtClean="0"/>
                  <a:t>Create an instance S of min hyperplane errors problem:</a:t>
                </a:r>
              </a:p>
              <a:p>
                <a:pPr lvl="1"/>
                <a:r>
                  <a:rPr lang="en-US" dirty="0"/>
                  <a:t>Origin is labelled </a:t>
                </a:r>
                <a:r>
                  <a:rPr lang="en-US" dirty="0" smtClean="0"/>
                  <a:t>positive with weight n</a:t>
                </a:r>
                <a:endParaRPr lang="en-US" dirty="0"/>
              </a:p>
              <a:p>
                <a:pPr lvl="1"/>
                <a:r>
                  <a:rPr lang="en-US" dirty="0"/>
                  <a:t>Each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corresponds to basis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is labelled negative.</a:t>
                </a:r>
              </a:p>
              <a:p>
                <a:pPr lvl="1"/>
                <a:r>
                  <a:rPr lang="en-US" dirty="0"/>
                  <a:t>If two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connected</a:t>
                </a:r>
                <a:r>
                  <a:rPr lang="en-US" dirty="0"/>
                  <a:t>, </a:t>
                </a:r>
                <a:r>
                  <a:rPr lang="en-US" dirty="0" smtClean="0"/>
                  <a:t>add </a:t>
                </a:r>
                <a:r>
                  <a:rPr lang="en-US" dirty="0"/>
                  <a:t>a positive point with weight n in the middle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895600"/>
              </a:xfrm>
              <a:blipFill rotWithShape="1">
                <a:blip r:embed="rId2"/>
                <a:stretch>
                  <a:fillRect l="-1185" t="-3158" r="-963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57400" y="5181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5943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4" idx="3"/>
          </p:cNvCxnSpPr>
          <p:nvPr/>
        </p:nvCxnSpPr>
        <p:spPr>
          <a:xfrm flipV="1">
            <a:off x="1752600" y="5311682"/>
            <a:ext cx="327118" cy="631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4" idx="5"/>
          </p:cNvCxnSpPr>
          <p:nvPr/>
        </p:nvCxnSpPr>
        <p:spPr>
          <a:xfrm flipH="1" flipV="1">
            <a:off x="2187482" y="5311682"/>
            <a:ext cx="555718" cy="55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81600" y="622460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86600" y="6224609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776809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5691209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2" idx="6"/>
            <a:endCxn id="13" idx="2"/>
          </p:cNvCxnSpPr>
          <p:nvPr/>
        </p:nvCxnSpPr>
        <p:spPr>
          <a:xfrm>
            <a:off x="5334000" y="6300809"/>
            <a:ext cx="17526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4"/>
            <a:endCxn id="12" idx="0"/>
          </p:cNvCxnSpPr>
          <p:nvPr/>
        </p:nvCxnSpPr>
        <p:spPr>
          <a:xfrm>
            <a:off x="5257800" y="4929209"/>
            <a:ext cx="0" cy="12954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7"/>
            <a:endCxn id="15" idx="3"/>
          </p:cNvCxnSpPr>
          <p:nvPr/>
        </p:nvCxnSpPr>
        <p:spPr>
          <a:xfrm flipV="1">
            <a:off x="5311682" y="5821291"/>
            <a:ext cx="1416236" cy="42563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05400" y="6453209"/>
                <a:ext cx="304800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453209"/>
                <a:ext cx="304800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39000" y="6096000"/>
                <a:ext cx="361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6096000"/>
                <a:ext cx="3613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55210" y="4636077"/>
                <a:ext cx="35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10" y="4636077"/>
                <a:ext cx="3597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79210" y="5550477"/>
                <a:ext cx="35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210" y="5550477"/>
                <a:ext cx="35979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63305" y="6083877"/>
                <a:ext cx="35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05" y="6083877"/>
                <a:ext cx="35979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72705" y="6116143"/>
                <a:ext cx="35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05" y="6116143"/>
                <a:ext cx="359790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81200" y="4800600"/>
                <a:ext cx="35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800600"/>
                <a:ext cx="359790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14" idx="5"/>
            <a:endCxn id="15" idx="1"/>
          </p:cNvCxnSpPr>
          <p:nvPr/>
        </p:nvCxnSpPr>
        <p:spPr>
          <a:xfrm>
            <a:off x="5311682" y="4906891"/>
            <a:ext cx="1416236" cy="80663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5"/>
            <a:endCxn id="13" idx="0"/>
          </p:cNvCxnSpPr>
          <p:nvPr/>
        </p:nvCxnSpPr>
        <p:spPr>
          <a:xfrm>
            <a:off x="6835682" y="5821291"/>
            <a:ext cx="327118" cy="40331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43600" y="5257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06705" y="595790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937" y="5308972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0361" y="492920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Hyperplane</a:t>
            </a:r>
          </a:p>
          <a:p>
            <a:r>
              <a:rPr lang="en-US" dirty="0" smtClean="0"/>
              <a:t>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</a:t>
            </a:r>
            <a:r>
              <a:rPr lang="en-US" dirty="0" smtClean="0"/>
              <a:t>In the reduction, the following are equivalent: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hyperplane erring </a:t>
            </a:r>
            <a:r>
              <a:rPr lang="en-US" dirty="0" smtClean="0"/>
              <a:t>on </a:t>
            </a:r>
            <a:r>
              <a:rPr lang="en-US" dirty="0"/>
              <a:t>k&lt;n points in </a:t>
            </a:r>
            <a:r>
              <a:rPr lang="en-US" dirty="0" smtClean="0"/>
              <a:t>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vertex cover for G </a:t>
            </a:r>
            <a:r>
              <a:rPr lang="en-US" dirty="0"/>
              <a:t>of </a:t>
            </a:r>
            <a:r>
              <a:rPr lang="en-US" dirty="0" smtClean="0"/>
              <a:t>size k</a:t>
            </a:r>
          </a:p>
          <a:p>
            <a:endParaRPr lang="en-US" dirty="0" smtClean="0"/>
          </a:p>
          <a:p>
            <a:r>
              <a:rPr lang="en-US" dirty="0" smtClean="0"/>
              <a:t>Back to SVM…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 rot="5400000">
            <a:off x="3038094" y="3530345"/>
            <a:ext cx="822960" cy="3459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1"/>
                <a:ext cx="8229600" cy="2514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/>
                <a:r>
                  <a:rPr lang="en-US" dirty="0" smtClean="0"/>
                  <a:t>Vapnik and Cortes considered SVM when the point set isn’t separable.</a:t>
                </a:r>
              </a:p>
              <a:p>
                <a:pPr eaLnBrk="1" hangingPunct="1"/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Soft margin </a:t>
                </a:r>
                <a:r>
                  <a:rPr lang="en-US" dirty="0" smtClean="0"/>
                  <a:t>– errors allowed </a:t>
                </a:r>
              </a:p>
              <a:p>
                <a:pPr lvl="1"/>
                <a:r>
                  <a:rPr lang="en-US" dirty="0" smtClean="0"/>
                  <a:t>For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on the wrong side</a:t>
                </a:r>
              </a:p>
              <a:p>
                <a:pPr lvl="1"/>
                <a:r>
                  <a:rPr lang="en-US" dirty="0" smtClean="0"/>
                  <a:t>pay a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equal to how far it’s on the wrong side</a:t>
                </a:r>
              </a:p>
              <a:p>
                <a:pPr lvl="1"/>
                <a:r>
                  <a:rPr lang="en-US" dirty="0" smtClean="0"/>
                  <a:t>Want to minimize the sum of penalties  </a:t>
                </a:r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1"/>
                <a:ext cx="8229600" cy="2514600"/>
              </a:xfrm>
              <a:blipFill rotWithShape="1">
                <a:blip r:embed="rId3"/>
                <a:stretch>
                  <a:fillRect l="-1185" t="-3641" r="-222" b="-4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12" name="Rectangle 11"/>
          <p:cNvSpPr/>
          <p:nvPr/>
        </p:nvSpPr>
        <p:spPr>
          <a:xfrm rot="3061837">
            <a:off x="2455943" y="5269872"/>
            <a:ext cx="3016177" cy="5046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68410" y="51564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5452" y="54236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0480" y="50199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13637" y="5477122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45452" y="60600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6154" y="47713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66037" y="58422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9924" y="605901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78604" y="58749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9954" y="540092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57524" y="55701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2" idx="1"/>
            <a:endCxn id="12" idx="3"/>
          </p:cNvCxnSpPr>
          <p:nvPr/>
        </p:nvCxnSpPr>
        <p:spPr>
          <a:xfrm>
            <a:off x="3015587" y="4349696"/>
            <a:ext cx="1896889" cy="2345024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3061837">
            <a:off x="5729280" y="5269872"/>
            <a:ext cx="3016177" cy="5046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41747" y="51564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39374" y="58422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23291" y="540092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5" idx="1"/>
            <a:endCxn id="25" idx="3"/>
          </p:cNvCxnSpPr>
          <p:nvPr/>
        </p:nvCxnSpPr>
        <p:spPr>
          <a:xfrm>
            <a:off x="6288924" y="4349696"/>
            <a:ext cx="1896889" cy="2345024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7"/>
          </p:cNvCxnSpPr>
          <p:nvPr/>
        </p:nvCxnSpPr>
        <p:spPr>
          <a:xfrm flipV="1">
            <a:off x="6571829" y="4793650"/>
            <a:ext cx="438571" cy="38515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3"/>
          </p:cNvCxnSpPr>
          <p:nvPr/>
        </p:nvCxnSpPr>
        <p:spPr>
          <a:xfrm flipH="1">
            <a:off x="7412246" y="5972370"/>
            <a:ext cx="249446" cy="23904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7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6599" y="2044863"/>
            <a:ext cx="685801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42867" y="2035436"/>
            <a:ext cx="700333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convex program is:</a:t>
                </a:r>
              </a:p>
              <a:p>
                <a:pPr lvl="1"/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r>
                  <a:rPr lang="en-US" b="0" dirty="0" smtClean="0"/>
                  <a:t>Subject to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b="1" dirty="0" smtClean="0"/>
                  <a:t>hinge loss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What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Trying to minimize two things at once! </a:t>
                </a:r>
              </a:p>
              <a:p>
                <a:pPr lvl="1"/>
                <a:r>
                  <a:rPr lang="en-US" dirty="0" smtClean="0"/>
                  <a:t>Gives trade-off between them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4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Who </a:t>
                </a:r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Algorithm, uses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cross-validation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Cross validation: Technique for choosing algorithm parameters</a:t>
                </a:r>
              </a:p>
              <a:p>
                <a:pPr lvl="1"/>
                <a:r>
                  <a:rPr lang="en-US" dirty="0" smtClean="0"/>
                  <a:t>Training set is divided into two: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validation</a:t>
                </a:r>
              </a:p>
              <a:p>
                <a:pPr lvl="1"/>
                <a:r>
                  <a:rPr lang="en-US" dirty="0" smtClean="0"/>
                  <a:t>Run SVM on training with different values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Test all runs on validation set, and choose best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hyperplanes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Review: We saw several algorithms to find a separating hyperplane</a:t>
                </a:r>
              </a:p>
              <a:p>
                <a:pPr lvl="1"/>
                <a:r>
                  <a:rPr lang="en-US" dirty="0" smtClean="0"/>
                  <a:t>Brute force</a:t>
                </a:r>
              </a:p>
              <a:p>
                <a:pPr lvl="1"/>
                <a:r>
                  <a:rPr lang="en-US" dirty="0" smtClean="0"/>
                  <a:t>Winnow</a:t>
                </a:r>
              </a:p>
              <a:p>
                <a:pPr lvl="1"/>
                <a:r>
                  <a:rPr lang="en-US" dirty="0" smtClean="0"/>
                  <a:t>Perceptron</a:t>
                </a:r>
              </a:p>
              <a:p>
                <a:pPr lvl="1"/>
                <a:r>
                  <a:rPr lang="en-US" dirty="0" smtClean="0"/>
                  <a:t>Clarkson’s algorithms</a:t>
                </a:r>
              </a:p>
              <a:p>
                <a:r>
                  <a:rPr lang="en-US" dirty="0" smtClean="0"/>
                  <a:t>What is the VC-dimension of separating hyperplanes?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 dimensions: d+1	Could be large</a:t>
                </a:r>
              </a:p>
              <a:p>
                <a:pPr lvl="1"/>
                <a:r>
                  <a:rPr lang="en-US" dirty="0" smtClean="0"/>
                  <a:t>Margin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	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152940" y="48379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43800" y="5981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39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315200" y="4724400"/>
            <a:ext cx="1600200" cy="1905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2941247">
            <a:off x="7574719" y="5407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2941247">
            <a:off x="7773859" y="4645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9187" y="4507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87" y="4507468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15200" y="5269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269468"/>
                <a:ext cx="365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90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9342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What is the true error of SVM?</a:t>
                </a:r>
              </a:p>
              <a:p>
                <a:r>
                  <a:rPr lang="en-US" dirty="0"/>
                  <a:t>H</a:t>
                </a:r>
                <a:r>
                  <a:rPr lang="en-US" dirty="0" smtClean="0"/>
                  <a:t>inge loss ≥ empirical error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 smtClean="0"/>
                  <a:t>Hoeffding</a:t>
                </a:r>
                <a:r>
                  <a:rPr lang="en-US" dirty="0" smtClean="0"/>
                  <a:t>-like result:</a:t>
                </a:r>
              </a:p>
              <a:p>
                <a:pPr lvl="1"/>
                <a:r>
                  <a:rPr lang="en-US" dirty="0" smtClean="0"/>
                  <a:t>Let w be the output of SVM. Then with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1+2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934200" cy="4525963"/>
              </a:xfrm>
              <a:blipFill rotWithShape="1">
                <a:blip r:embed="rId2"/>
                <a:stretch>
                  <a:fillRect l="-123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3061837">
            <a:off x="6415080" y="2831472"/>
            <a:ext cx="3016177" cy="5046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27547" y="27180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25174" y="34038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9091" y="296252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6974724" y="1911296"/>
            <a:ext cx="1896889" cy="2345024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7"/>
          </p:cNvCxnSpPr>
          <p:nvPr/>
        </p:nvCxnSpPr>
        <p:spPr>
          <a:xfrm flipV="1">
            <a:off x="7257629" y="2355250"/>
            <a:ext cx="438571" cy="38515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8098046" y="3533970"/>
            <a:ext cx="249446" cy="23904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600200" y="5410200"/>
            <a:ext cx="1371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Bounds </a:t>
            </a:r>
          </a:p>
          <a:p>
            <a:pPr algn="ctr"/>
            <a:r>
              <a:rPr lang="en-US" dirty="0" smtClean="0"/>
              <a:t>Empirical </a:t>
            </a:r>
          </a:p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2043684" y="4887951"/>
            <a:ext cx="48463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want a separator that’s not a hyperplane?</a:t>
            </a:r>
          </a:p>
          <a:p>
            <a:pPr lvl="1"/>
            <a:r>
              <a:rPr lang="en-US" dirty="0" smtClean="0"/>
              <a:t>Not linear.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230" y="44304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1272" y="46976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6300" y="42939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09457" y="47511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41272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21974" y="404533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61857" y="511628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5744" y="5333011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74424" y="51489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45774" y="467492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53344" y="48441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09558" y="443464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47018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1628" y="42980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54785" y="47552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6600" y="53381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67302" y="40494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07185" y="5120442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1072" y="5337167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752" y="515309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91102" y="467907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98672" y="484829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40430" y="3886200"/>
            <a:ext cx="1436914" cy="1828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965272" y="4234543"/>
            <a:ext cx="1949921" cy="1556657"/>
          </a:xfrm>
          <a:custGeom>
            <a:avLst/>
            <a:gdLst>
              <a:gd name="connsiteX0" fmla="*/ 0 w 1949921"/>
              <a:gd name="connsiteY0" fmla="*/ 0 h 1556657"/>
              <a:gd name="connsiteX1" fmla="*/ 598714 w 1949921"/>
              <a:gd name="connsiteY1" fmla="*/ 478972 h 1556657"/>
              <a:gd name="connsiteX2" fmla="*/ 1251857 w 1949921"/>
              <a:gd name="connsiteY2" fmla="*/ 261257 h 1556657"/>
              <a:gd name="connsiteX3" fmla="*/ 1480457 w 1949921"/>
              <a:gd name="connsiteY3" fmla="*/ 827314 h 1556657"/>
              <a:gd name="connsiteX4" fmla="*/ 1937657 w 1949921"/>
              <a:gd name="connsiteY4" fmla="*/ 653143 h 1556657"/>
              <a:gd name="connsiteX5" fmla="*/ 1828800 w 1949921"/>
              <a:gd name="connsiteY5" fmla="*/ 1556657 h 1556657"/>
              <a:gd name="connsiteX6" fmla="*/ 1828800 w 1949921"/>
              <a:gd name="connsiteY6" fmla="*/ 1556657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9921" h="1556657">
                <a:moveTo>
                  <a:pt x="0" y="0"/>
                </a:moveTo>
                <a:cubicBezTo>
                  <a:pt x="195035" y="217714"/>
                  <a:pt x="390071" y="435429"/>
                  <a:pt x="598714" y="478972"/>
                </a:cubicBezTo>
                <a:cubicBezTo>
                  <a:pt x="807357" y="522515"/>
                  <a:pt x="1104900" y="203200"/>
                  <a:pt x="1251857" y="261257"/>
                </a:cubicBezTo>
                <a:cubicBezTo>
                  <a:pt x="1398814" y="319314"/>
                  <a:pt x="1366157" y="762000"/>
                  <a:pt x="1480457" y="827314"/>
                </a:cubicBezTo>
                <a:cubicBezTo>
                  <a:pt x="1594757" y="892628"/>
                  <a:pt x="1879600" y="531586"/>
                  <a:pt x="1937657" y="653143"/>
                </a:cubicBezTo>
                <a:cubicBezTo>
                  <a:pt x="1995714" y="774700"/>
                  <a:pt x="1828800" y="1556657"/>
                  <a:pt x="1828800" y="1556657"/>
                </a:cubicBezTo>
                <a:lnTo>
                  <a:pt x="1828800" y="1556657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Soft </a:t>
                </a:r>
                <a:r>
                  <a:rPr lang="en-US" dirty="0"/>
                  <a:t>margin SVM can be rewritten as the dual:</a:t>
                </a:r>
              </a:p>
              <a:p>
                <a:pPr marL="0" indent="0">
                  <a:buNone/>
                </a:pPr>
                <a:r>
                  <a:rPr lang="en-US" dirty="0"/>
                  <a:t>	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subject to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Dot product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known as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kernel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1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eplace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by other functions. Popular choices:</a:t>
                </a:r>
              </a:p>
              <a:p>
                <a:pPr lvl="1"/>
                <a:r>
                  <a:rPr lang="en-US" dirty="0" smtClean="0"/>
                  <a:t>Polynomial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Radial Basis Function (RBF):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does this do?</a:t>
                </a:r>
              </a:p>
              <a:p>
                <a:pPr lvl="1"/>
                <a:r>
                  <a:rPr lang="en-US" dirty="0" smtClean="0"/>
                  <a:t>embeds points in a high dimensional space</a:t>
                </a:r>
              </a:p>
              <a:p>
                <a:pPr lvl="1"/>
                <a:r>
                  <a:rPr lang="en-US" dirty="0" smtClean="0"/>
                  <a:t>Finds a linear separator in high dimension</a:t>
                </a:r>
              </a:p>
              <a:p>
                <a:pPr lvl="1"/>
                <a:r>
                  <a:rPr lang="en-US" dirty="0" smtClean="0"/>
                  <a:t>Corresponds to a non-linear separator in original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752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effect of the degree of a polynomial kernel. The polynomial kernel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4038600" cy="12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The Gaussian RBF Kernel in Non Linear SVM | by Suvigya Saxena | Medium"/>
          <p:cNvSpPr>
            <a:spLocks noChangeAspect="1" noChangeArrowheads="1"/>
          </p:cNvSpPr>
          <p:nvPr/>
        </p:nvSpPr>
        <p:spPr bwMode="auto">
          <a:xfrm>
            <a:off x="155575" y="-661988"/>
            <a:ext cx="3333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The Gaussian RBF Kernel in Non Linear SVM | by Suvigya Saxena | Medium"/>
          <p:cNvSpPr>
            <a:spLocks noChangeAspect="1" noChangeArrowheads="1"/>
          </p:cNvSpPr>
          <p:nvPr/>
        </p:nvSpPr>
        <p:spPr bwMode="auto">
          <a:xfrm>
            <a:off x="307975" y="-509588"/>
            <a:ext cx="3333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The Gaussian RBF Kernel in Non Linear SVM | by Suvigya Saxena | Medium"/>
          <p:cNvSpPr>
            <a:spLocks noChangeAspect="1" noChangeArrowheads="1"/>
          </p:cNvSpPr>
          <p:nvPr/>
        </p:nvSpPr>
        <p:spPr bwMode="auto">
          <a:xfrm>
            <a:off x="460375" y="-357188"/>
            <a:ext cx="3333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124200"/>
            <a:ext cx="3333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2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is high VC-dimension bad</a:t>
            </a:r>
          </a:p>
          <a:p>
            <a:pPr lvl="1"/>
            <a:r>
              <a:rPr lang="en-US" dirty="0" smtClean="0"/>
              <a:t>Like memorizing…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he-IL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Overfitting</a:t>
            </a:r>
          </a:p>
          <a:p>
            <a:pPr lvl="1"/>
            <a:r>
              <a:rPr lang="en-US" dirty="0" smtClean="0"/>
              <a:t>Learning the sample, not understanding the underlying rule behind the sample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77886" y="34398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54928" y="37070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99956" y="33033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3113" y="3760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4928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35630" y="305473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75513" y="412568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9400" y="4342411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88080" y="41583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59430" y="368432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000" y="38535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3214" y="344404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00256" y="37112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45284" y="33074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68441" y="37646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00256" y="43475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80958" y="30588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20841" y="4129842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64728" y="4346567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33408" y="416249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04758" y="368847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12328" y="385769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754086" y="2895600"/>
            <a:ext cx="1436914" cy="1828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5778928" y="3243943"/>
            <a:ext cx="1949921" cy="1556657"/>
          </a:xfrm>
          <a:custGeom>
            <a:avLst/>
            <a:gdLst>
              <a:gd name="connsiteX0" fmla="*/ 0 w 1949921"/>
              <a:gd name="connsiteY0" fmla="*/ 0 h 1556657"/>
              <a:gd name="connsiteX1" fmla="*/ 598714 w 1949921"/>
              <a:gd name="connsiteY1" fmla="*/ 478972 h 1556657"/>
              <a:gd name="connsiteX2" fmla="*/ 1251857 w 1949921"/>
              <a:gd name="connsiteY2" fmla="*/ 261257 h 1556657"/>
              <a:gd name="connsiteX3" fmla="*/ 1480457 w 1949921"/>
              <a:gd name="connsiteY3" fmla="*/ 827314 h 1556657"/>
              <a:gd name="connsiteX4" fmla="*/ 1937657 w 1949921"/>
              <a:gd name="connsiteY4" fmla="*/ 653143 h 1556657"/>
              <a:gd name="connsiteX5" fmla="*/ 1828800 w 1949921"/>
              <a:gd name="connsiteY5" fmla="*/ 1556657 h 1556657"/>
              <a:gd name="connsiteX6" fmla="*/ 1828800 w 1949921"/>
              <a:gd name="connsiteY6" fmla="*/ 1556657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9921" h="1556657">
                <a:moveTo>
                  <a:pt x="0" y="0"/>
                </a:moveTo>
                <a:cubicBezTo>
                  <a:pt x="195035" y="217714"/>
                  <a:pt x="390071" y="435429"/>
                  <a:pt x="598714" y="478972"/>
                </a:cubicBezTo>
                <a:cubicBezTo>
                  <a:pt x="807357" y="522515"/>
                  <a:pt x="1104900" y="203200"/>
                  <a:pt x="1251857" y="261257"/>
                </a:cubicBezTo>
                <a:cubicBezTo>
                  <a:pt x="1398814" y="319314"/>
                  <a:pt x="1366157" y="762000"/>
                  <a:pt x="1480457" y="827314"/>
                </a:cubicBezTo>
                <a:cubicBezTo>
                  <a:pt x="1594757" y="892628"/>
                  <a:pt x="1879600" y="531586"/>
                  <a:pt x="1937657" y="653143"/>
                </a:cubicBezTo>
                <a:cubicBezTo>
                  <a:pt x="1995714" y="774700"/>
                  <a:pt x="1828800" y="1556657"/>
                  <a:pt x="1828800" y="1556657"/>
                </a:cubicBezTo>
                <a:lnTo>
                  <a:pt x="1828800" y="1556657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data is separable</a:t>
            </a:r>
          </a:p>
          <a:p>
            <a:pPr lvl="1"/>
            <a:r>
              <a:rPr lang="en-US" dirty="0" smtClean="0"/>
              <a:t>We want to find a hyperplane separating the points with large margin</a:t>
            </a:r>
          </a:p>
          <a:p>
            <a:pPr lvl="1"/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hard margin </a:t>
            </a:r>
            <a:r>
              <a:rPr lang="en-US" dirty="0" smtClean="0"/>
              <a:t>is consistent with S</a:t>
            </a:r>
          </a:p>
          <a:p>
            <a:r>
              <a:rPr lang="en-US" dirty="0" smtClean="0"/>
              <a:t>A solution was given by </a:t>
            </a:r>
            <a:r>
              <a:rPr lang="en-US" dirty="0" err="1" smtClean="0"/>
              <a:t>Vapnik</a:t>
            </a:r>
            <a:r>
              <a:rPr lang="en-US" dirty="0" smtClean="0"/>
              <a:t> (with others) in 1990’s, while he was at Bell Labs, AT&amp;T.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upport </a:t>
            </a:r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ector </a:t>
            </a:r>
            <a:r>
              <a:rPr lang="en-US" b="1" dirty="0" smtClean="0"/>
              <a:t>M</a:t>
            </a:r>
            <a:r>
              <a:rPr lang="en-US" dirty="0" smtClean="0"/>
              <a:t>achines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00800" y="5410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198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81800" y="5943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6019800" y="54102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34200" y="532143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390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38800" y="594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6477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7273643">
            <a:off x="6453930" y="5074892"/>
            <a:ext cx="305582" cy="17396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674207">
            <a:off x="7032688" y="5971707"/>
            <a:ext cx="305582" cy="17396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8013027">
            <a:off x="5730523" y="6255887"/>
            <a:ext cx="305582" cy="17396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Problem: Given a set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with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∈{−1,1}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max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subject to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      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Note: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924340" y="52189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15200" y="6362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106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7086600" y="5105400"/>
            <a:ext cx="1371600" cy="16002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2941247">
            <a:off x="7346119" y="5788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2941247">
            <a:off x="7545259" y="5026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30587" y="4888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87" y="4888468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86600" y="5650468"/>
                <a:ext cx="3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650468"/>
                <a:ext cx="383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5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31954" y="6412468"/>
                <a:ext cx="3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4" y="6412468"/>
                <a:ext cx="3832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458200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17068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3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Problem: Given a set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with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max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subject to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      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Note: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6629400" y="3810000"/>
            <a:ext cx="2438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can be left out.</a:t>
            </a:r>
          </a:p>
          <a:p>
            <a:pPr algn="ctr"/>
            <a:r>
              <a:rPr lang="en-US" dirty="0" smtClean="0"/>
              <a:t>Then hyperplane goes through the origin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3487150">
            <a:off x="6165395" y="4083526"/>
            <a:ext cx="389930" cy="31904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4340" y="52189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6362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106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086600" y="5105400"/>
            <a:ext cx="1371600" cy="16002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2941247">
            <a:off x="7346119" y="5788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2941247">
            <a:off x="7545259" y="5026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30587" y="4888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87" y="4888468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86600" y="5650468"/>
                <a:ext cx="3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650468"/>
                <a:ext cx="383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5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31954" y="6412468"/>
                <a:ext cx="3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4" y="6412468"/>
                <a:ext cx="3832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458200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17068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5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There’s a different way to represent the same program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is normalized in the program (and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have norm at most 1)</a:t>
                </a:r>
              </a:p>
              <a:p>
                <a:pPr lvl="1"/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meaning </a:t>
                </a:r>
              </a:p>
              <a:p>
                <a:pPr lvl="1"/>
                <a:r>
                  <a:rPr lang="en-US" dirty="0" smtClean="0"/>
                  <a:t>Margin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relative to radius 1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7619540" y="52189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6362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05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6781800" y="5105400"/>
            <a:ext cx="1371600" cy="16002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2941247">
            <a:off x="7041319" y="5788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2941247">
            <a:off x="7240459" y="5026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25787" y="4888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7" y="4888468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81800" y="5650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650468"/>
                <a:ext cx="365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93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</a:t>
                </a:r>
                <a:r>
                  <a:rPr lang="en-US" b="1" dirty="0"/>
                  <a:t>w</a:t>
                </a:r>
                <a:r>
                  <a:rPr lang="en-US" dirty="0"/>
                  <a:t> is not normalized</a:t>
                </a:r>
              </a:p>
              <a:p>
                <a:pPr lvl="1"/>
                <a:r>
                  <a:rPr lang="en-US" dirty="0"/>
                  <a:t>Some other measure needs to decide what relative distances are</a:t>
                </a:r>
              </a:p>
              <a:p>
                <a:pPr lvl="1"/>
                <a:r>
                  <a:rPr lang="en-US" dirty="0"/>
                  <a:t>This will be the max margin: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Now the goal becomes</a:t>
                </a:r>
              </a:p>
              <a:p>
                <a:pPr lvl="1"/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‖</m:t>
                            </m:r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‖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maximize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‖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7619540" y="52189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6362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05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6781800" y="5105400"/>
            <a:ext cx="1371600" cy="16002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2941247">
            <a:off x="7041319" y="5788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2941247">
            <a:off x="7240459" y="5026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25787" y="4888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7" y="4888468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81800" y="5650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650468"/>
                <a:ext cx="365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0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Problem: Given a set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with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∈{−1,1}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If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 normalized </a:t>
                </a:r>
              </a:p>
              <a:p>
                <a:pPr marL="0" lvl="1" indent="0">
                  <a:buNone/>
                </a:pPr>
                <a:r>
                  <a:rPr lang="en-US" dirty="0"/>
                  <a:t>	</a:t>
                </a:r>
                <a:r>
                  <a:rPr lang="en-US" sz="3200" dirty="0" smtClean="0"/>
                  <a:t>min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‖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‖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subject to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≥1      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endParaRPr lang="en-US" dirty="0"/>
              </a:p>
              <a:p>
                <a:r>
                  <a:rPr lang="en-US" dirty="0" smtClean="0"/>
                  <a:t>Can be solved by convex </a:t>
                </a:r>
                <a:r>
                  <a:rPr lang="en-US" dirty="0" err="1" smtClean="0"/>
                  <a:t>opimization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Very expensive!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924340" y="52189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15200" y="6362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6106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7086600" y="5105400"/>
            <a:ext cx="1371600" cy="16002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2941247">
            <a:off x="7346119" y="5788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2941247">
            <a:off x="7545259" y="5026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30587" y="48884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87" y="4888468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86600" y="5650468"/>
                <a:ext cx="3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650468"/>
                <a:ext cx="383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5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31954" y="6412468"/>
                <a:ext cx="3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4" y="6412468"/>
                <a:ext cx="3832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58200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17068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82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1093</Words>
  <Application>Microsoft Office PowerPoint</Application>
  <PresentationFormat>On-screen Show (4:3)</PresentationFormat>
  <Paragraphs>203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Support Vector Machines</vt:lpstr>
      <vt:lpstr>Separating hyperplanes</vt:lpstr>
      <vt:lpstr>Overfitting</vt:lpstr>
      <vt:lpstr>Hard-margin SVM</vt:lpstr>
      <vt:lpstr>Hard-margin SVM</vt:lpstr>
      <vt:lpstr>Hard-margin SVM</vt:lpstr>
      <vt:lpstr>Hard-margin SVM</vt:lpstr>
      <vt:lpstr>Hard-margin SVM</vt:lpstr>
      <vt:lpstr>Hard-margin SVM</vt:lpstr>
      <vt:lpstr>Margin with error</vt:lpstr>
      <vt:lpstr>Margin with error</vt:lpstr>
      <vt:lpstr>Margin with error</vt:lpstr>
      <vt:lpstr>Minimizing errors</vt:lpstr>
      <vt:lpstr>Minimizing errors</vt:lpstr>
      <vt:lpstr>Minimizing errors</vt:lpstr>
      <vt:lpstr>Minimizing errors</vt:lpstr>
      <vt:lpstr>Support Vector Machines</vt:lpstr>
      <vt:lpstr>Soft margin SVM</vt:lpstr>
      <vt:lpstr>Soft margin SVM</vt:lpstr>
      <vt:lpstr>Generalization bounds</vt:lpstr>
      <vt:lpstr>Non-linear SVM</vt:lpstr>
      <vt:lpstr>Non-linear SVM</vt:lpstr>
      <vt:lpstr>Non-linear SVM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teaching</dc:creator>
  <cp:lastModifiedBy>teaching</cp:lastModifiedBy>
  <cp:revision>61</cp:revision>
  <dcterms:created xsi:type="dcterms:W3CDTF">2020-11-13T08:24:56Z</dcterms:created>
  <dcterms:modified xsi:type="dcterms:W3CDTF">2020-11-22T09:23:31Z</dcterms:modified>
</cp:coreProperties>
</file>