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66" r:id="rId3"/>
    <p:sldId id="268" r:id="rId4"/>
    <p:sldId id="269" r:id="rId5"/>
    <p:sldId id="273" r:id="rId6"/>
    <p:sldId id="271" r:id="rId7"/>
    <p:sldId id="272" r:id="rId8"/>
    <p:sldId id="270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99" r:id="rId18"/>
    <p:sldId id="26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0" r:id="rId32"/>
    <p:sldId id="262" r:id="rId33"/>
    <p:sldId id="296" r:id="rId34"/>
    <p:sldId id="295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10" autoAdjust="0"/>
  </p:normalViewPr>
  <p:slideViewPr>
    <p:cSldViewPr>
      <p:cViewPr varScale="1">
        <p:scale>
          <a:sx n="78" d="100"/>
          <a:sy n="78" d="100"/>
        </p:scale>
        <p:origin x="-43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002-0F52-4A99-8BCA-6DB04790C30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6570-F1DF-4F3F-BFDA-85B32322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6570-F1DF-4F3F-BFDA-85B32322F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0D68-61B7-43E8-AA8C-D5A3B7FF0BB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2DC0-932D-4C8A-822A-5899FCCA1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distance function</a:t>
                </a:r>
              </a:p>
              <a:p>
                <a:pPr lvl="1"/>
                <a:r>
                  <a:rPr lang="en-US" dirty="0" smtClean="0"/>
                  <a:t>Distance </a:t>
                </a:r>
                <a:r>
                  <a:rPr lang="en-US" dirty="0"/>
                  <a:t>between vectors x, 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Used to denote the number of non-zero values in vector x-y.</a:t>
                </a:r>
              </a:p>
              <a:p>
                <a:pPr lvl="1"/>
                <a:r>
                  <a:rPr lang="en-US" dirty="0" smtClean="0"/>
                  <a:t>But really if x-y=(1,1)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=∞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0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metric obeys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ymmetry: d(</a:t>
            </a:r>
            <a:r>
              <a:rPr lang="en-US" dirty="0" err="1" smtClean="0"/>
              <a:t>x,y</a:t>
            </a:r>
            <a:r>
              <a:rPr lang="en-US" dirty="0" smtClean="0"/>
              <a:t>) = d(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Triangle inequality: </a:t>
            </a:r>
            <a:r>
              <a:rPr lang="en-US" dirty="0" smtClean="0"/>
              <a:t>d(</a:t>
            </a:r>
            <a:r>
              <a:rPr lang="en-US" dirty="0" err="1" smtClean="0"/>
              <a:t>x,y</a:t>
            </a:r>
            <a:r>
              <a:rPr lang="en-US" dirty="0" smtClean="0"/>
              <a:t>) ≤ d(</a:t>
            </a:r>
            <a:r>
              <a:rPr lang="en-US" dirty="0" err="1" smtClean="0"/>
              <a:t>x,z</a:t>
            </a:r>
            <a:r>
              <a:rPr lang="en-US" dirty="0" smtClean="0"/>
              <a:t>) + d(</a:t>
            </a:r>
            <a:r>
              <a:rPr lang="en-US" dirty="0" err="1" smtClean="0"/>
              <a:t>z,y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 semi-metric obeys</a:t>
            </a:r>
          </a:p>
          <a:p>
            <a:pPr lvl="1"/>
            <a:r>
              <a:rPr lang="en-US" dirty="0" smtClean="0"/>
              <a:t>Symmetry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</a:p>
          <a:p>
            <a:r>
              <a:rPr lang="en-US" dirty="0" smtClean="0"/>
              <a:t>A quasi-metric obeys</a:t>
            </a:r>
          </a:p>
          <a:p>
            <a:pPr lvl="1"/>
            <a:r>
              <a:rPr lang="en-US" dirty="0"/>
              <a:t>Triangle </a:t>
            </a:r>
            <a:r>
              <a:rPr lang="en-US" dirty="0" smtClean="0"/>
              <a:t>inequality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07123" y="5486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0123" y="4724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7"/>
            <a:endCxn id="5" idx="3"/>
          </p:cNvCxnSpPr>
          <p:nvPr/>
        </p:nvCxnSpPr>
        <p:spPr>
          <a:xfrm flipV="1">
            <a:off x="5837205" y="4854482"/>
            <a:ext cx="1035236" cy="65423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5"/>
          </p:cNvCxnSpPr>
          <p:nvPr/>
        </p:nvCxnSpPr>
        <p:spPr>
          <a:xfrm flipH="1" flipV="1">
            <a:off x="6980205" y="4854482"/>
            <a:ext cx="411195" cy="1012918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4" idx="5"/>
          </p:cNvCxnSpPr>
          <p:nvPr/>
        </p:nvCxnSpPr>
        <p:spPr>
          <a:xfrm flipH="1" flipV="1">
            <a:off x="5837205" y="5616482"/>
            <a:ext cx="1477995" cy="327118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69323" y="2819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34400" y="3962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7" idx="6"/>
            <a:endCxn id="18" idx="7"/>
          </p:cNvCxnSpPr>
          <p:nvPr/>
        </p:nvCxnSpPr>
        <p:spPr>
          <a:xfrm>
            <a:off x="8221723" y="2895600"/>
            <a:ext cx="442759" cy="108911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8" idx="3"/>
            <a:endCxn id="17" idx="3"/>
          </p:cNvCxnSpPr>
          <p:nvPr/>
        </p:nvCxnSpPr>
        <p:spPr>
          <a:xfrm rot="5400000" flipH="1">
            <a:off x="7752680" y="3288444"/>
            <a:ext cx="1143000" cy="465077"/>
          </a:xfrm>
          <a:prstGeom prst="curvedConnector3">
            <a:avLst>
              <a:gd name="adj1" fmla="val -1219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00" y="2450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5334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35948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0338" y="4114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1800" y="42672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Semi-metrics are symmetric, but don’t obey triangle inequality</a:t>
                </a:r>
              </a:p>
              <a:p>
                <a:r>
                  <a:rPr lang="en-US" dirty="0" smtClean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when p&lt;1</a:t>
                </a:r>
              </a:p>
              <a:p>
                <a:pPr lvl="1"/>
                <a:r>
                  <a:rPr lang="en-US" dirty="0" smtClean="0"/>
                  <a:t>Airline prices: Direct flight more expensive than stopover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What Are Stopovers?"/>
          <p:cNvSpPr>
            <a:spLocks noChangeAspect="1" noChangeArrowheads="1"/>
          </p:cNvSpPr>
          <p:nvPr/>
        </p:nvSpPr>
        <p:spPr bwMode="auto">
          <a:xfrm>
            <a:off x="155575" y="-64770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Are Stopovers?"/>
          <p:cNvSpPr>
            <a:spLocks noChangeAspect="1" noChangeArrowheads="1"/>
          </p:cNvSpPr>
          <p:nvPr/>
        </p:nvSpPr>
        <p:spPr bwMode="auto">
          <a:xfrm>
            <a:off x="307975" y="-49530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40044"/>
            <a:ext cx="5854390" cy="23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7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Quasi-metrics obey the </a:t>
            </a:r>
            <a:r>
              <a:rPr lang="en-US" dirty="0"/>
              <a:t>triangle </a:t>
            </a:r>
            <a:r>
              <a:rPr lang="en-US" dirty="0" smtClean="0"/>
              <a:t>inequality, but aren’t symmetric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Travel distances (uphill, traffic)</a:t>
            </a:r>
            <a:endParaRPr lang="en-US" dirty="0"/>
          </a:p>
        </p:txBody>
      </p:sp>
      <p:sp>
        <p:nvSpPr>
          <p:cNvPr id="4" name="AutoShape 2" descr="What Are Stopovers?"/>
          <p:cNvSpPr>
            <a:spLocks noChangeAspect="1" noChangeArrowheads="1"/>
          </p:cNvSpPr>
          <p:nvPr/>
        </p:nvSpPr>
        <p:spPr bwMode="auto">
          <a:xfrm>
            <a:off x="155575" y="-64770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Are Stopovers?"/>
          <p:cNvSpPr>
            <a:spLocks noChangeAspect="1" noChangeArrowheads="1"/>
          </p:cNvSpPr>
          <p:nvPr/>
        </p:nvSpPr>
        <p:spPr bwMode="auto">
          <a:xfrm>
            <a:off x="307975" y="-49530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Mountain Path Up To The Col Du Balme Photograph by Ashley Co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308609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00538"/>
            <a:ext cx="3041623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5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distance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trying to match a string to its nearest neighbor.</a:t>
            </a:r>
          </a:p>
          <a:p>
            <a:pPr lvl="1"/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autocomplete</a:t>
            </a:r>
            <a:endParaRPr lang="en-US" dirty="0"/>
          </a:p>
          <a:p>
            <a:r>
              <a:rPr lang="en-US" dirty="0" smtClean="0"/>
              <a:t>“hello </a:t>
            </a:r>
            <a:r>
              <a:rPr lang="en-US" dirty="0"/>
              <a:t>w</a:t>
            </a:r>
            <a:r>
              <a:rPr lang="en-US" dirty="0" smtClean="0"/>
              <a:t>orld”</a:t>
            </a:r>
          </a:p>
          <a:p>
            <a:pPr lvl="1"/>
            <a:r>
              <a:rPr lang="en-US" dirty="0" smtClean="0"/>
              <a:t>Deletion: “</a:t>
            </a:r>
            <a:r>
              <a:rPr lang="en-US" dirty="0" err="1"/>
              <a:t>h</a:t>
            </a:r>
            <a:r>
              <a:rPr lang="en-US" dirty="0" err="1" smtClean="0"/>
              <a:t>elo</a:t>
            </a:r>
            <a:r>
              <a:rPr lang="en-US" dirty="0" smtClean="0"/>
              <a:t> world”</a:t>
            </a:r>
            <a:endParaRPr lang="en-US" dirty="0"/>
          </a:p>
          <a:p>
            <a:pPr lvl="1"/>
            <a:r>
              <a:rPr lang="en-US" dirty="0" smtClean="0"/>
              <a:t>Insertion: “</a:t>
            </a:r>
            <a:r>
              <a:rPr lang="en-US" dirty="0" err="1" smtClean="0">
                <a:solidFill>
                  <a:srgbClr val="FF0000"/>
                </a:solidFill>
              </a:rPr>
              <a:t>ot</a:t>
            </a:r>
            <a:r>
              <a:rPr lang="en-US" dirty="0" err="1" smtClean="0"/>
              <a:t>hello</a:t>
            </a:r>
            <a:r>
              <a:rPr lang="en-US" dirty="0" smtClean="0"/>
              <a:t> world”</a:t>
            </a:r>
          </a:p>
          <a:p>
            <a:pPr lvl="1"/>
            <a:r>
              <a:rPr lang="en-US" dirty="0" smtClean="0"/>
              <a:t>Substitution: “h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llo </a:t>
            </a:r>
            <a:r>
              <a:rPr lang="en-US" dirty="0"/>
              <a:t>w</a:t>
            </a:r>
            <a:r>
              <a:rPr lang="en-US" dirty="0" smtClean="0"/>
              <a:t>orld” </a:t>
            </a:r>
          </a:p>
        </p:txBody>
      </p:sp>
    </p:spTree>
    <p:extLst>
      <p:ext uri="{BB962C8B-B14F-4D97-AF65-F5344CB8AC3E}">
        <p14:creationId xmlns:p14="http://schemas.microsoft.com/office/powerpoint/2010/main" val="24683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Vector distances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 can’t handle insertions and deletions</a:t>
                </a:r>
              </a:p>
              <a:p>
                <a:pPr lvl="1"/>
                <a:r>
                  <a:rPr lang="en-US" dirty="0"/>
                  <a:t>Ex: </a:t>
                </a:r>
                <a:r>
                  <a:rPr lang="en-US" dirty="0" smtClean="0"/>
                  <a:t> x</a:t>
                </a:r>
                <a:r>
                  <a:rPr lang="en-US" dirty="0"/>
                  <a:t>=(1,2,3,4,5,7,8,9,</a:t>
                </a:r>
                <a:r>
                  <a:rPr lang="en-US" dirty="0">
                    <a:solidFill>
                      <a:srgbClr val="FF0000"/>
                    </a:solidFill>
                  </a:rPr>
                  <a:t>10</a:t>
                </a:r>
                <a:r>
                  <a:rPr lang="en-US" dirty="0"/>
                  <a:t>)	y=(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,1,2,3,4,5,6,7,8,9)</a:t>
                </a:r>
              </a:p>
              <a:p>
                <a:pPr lvl="1"/>
                <a:r>
                  <a:rPr lang="en-US" dirty="0"/>
                  <a:t>Only one insertion and one deletion</a:t>
                </a:r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 err="1" smtClean="0"/>
                  <a:t>Levenshtein</a:t>
                </a:r>
                <a:r>
                  <a:rPr lang="en-US" dirty="0" smtClean="0"/>
                  <a:t> distance on strings:</a:t>
                </a:r>
              </a:p>
              <a:p>
                <a:pPr lvl="1"/>
                <a:r>
                  <a:rPr lang="en-US" dirty="0" smtClean="0"/>
                  <a:t>How many insertions, deletions, substitutions to get from x to y.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Insertions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deletions</a:t>
                </a:r>
                <a:r>
                  <a:rPr lang="en-US" dirty="0" smtClean="0"/>
                  <a:t> cost 1.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Substitution</a:t>
                </a:r>
                <a:r>
                  <a:rPr lang="en-US" dirty="0" smtClean="0"/>
                  <a:t> either costs 1 or 2 [= insertion + deletion]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426" r="-44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8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example for </a:t>
            </a:r>
            <a:r>
              <a:rPr lang="en-US" dirty="0" err="1" smtClean="0"/>
              <a:t>Levenshtein</a:t>
            </a:r>
            <a:r>
              <a:rPr lang="en-US" dirty="0" smtClean="0"/>
              <a:t> distance is for DNA strings</a:t>
            </a:r>
          </a:p>
          <a:p>
            <a:pPr lvl="1"/>
            <a:r>
              <a:rPr lang="en-US" dirty="0"/>
              <a:t>4 basic amino acids: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denine,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ytosine,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uanine,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hymine </a:t>
            </a:r>
            <a:endParaRPr lang="en-US" dirty="0" smtClean="0"/>
          </a:p>
          <a:p>
            <a:r>
              <a:rPr lang="en-US" dirty="0" smtClean="0"/>
              <a:t>What’s the distance from </a:t>
            </a:r>
          </a:p>
          <a:p>
            <a:pPr lvl="1"/>
            <a:r>
              <a:rPr lang="en-US" dirty="0"/>
              <a:t>GGCTAG	to 	GCGCAA	?</a:t>
            </a:r>
          </a:p>
          <a:p>
            <a:pPr lvl="1"/>
            <a:r>
              <a:rPr lang="en-US" dirty="0"/>
              <a:t>GGCTAG → G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GC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AG → G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/>
              <a:t>GCAG → G</a:t>
            </a:r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/>
              <a:t>GCA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deletion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substitution</a:t>
            </a:r>
            <a:r>
              <a:rPr lang="en-US" dirty="0"/>
              <a:t> = </a:t>
            </a:r>
            <a:r>
              <a:rPr lang="en-US" dirty="0" smtClean="0"/>
              <a:t>3</a:t>
            </a:r>
          </a:p>
        </p:txBody>
      </p:sp>
      <p:pic>
        <p:nvPicPr>
          <p:cNvPr id="2050" name="Picture 2" descr="Building Blocks of the Genetic Code - AS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80063"/>
            <a:ext cx="2286000" cy="24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00"/>
                </a:solidFill>
              </a:rPr>
              <a:t>edit distance</a:t>
            </a:r>
          </a:p>
          <a:p>
            <a:r>
              <a:rPr lang="en-US" dirty="0" smtClean="0"/>
              <a:t>Can be computed as a </a:t>
            </a:r>
            <a:r>
              <a:rPr lang="en-US" dirty="0" smtClean="0">
                <a:solidFill>
                  <a:srgbClr val="FF0000"/>
                </a:solidFill>
              </a:rPr>
              <a:t>dynamic program</a:t>
            </a:r>
          </a:p>
          <a:p>
            <a:pPr lvl="1"/>
            <a:r>
              <a:rPr lang="en-US" dirty="0" smtClean="0"/>
              <a:t>Actually computes distances between all prefix of </a:t>
            </a:r>
            <a:r>
              <a:rPr lang="en-US" dirty="0" err="1" smtClean="0"/>
              <a:t>s,t</a:t>
            </a:r>
            <a:endParaRPr lang="en-US" dirty="0" smtClean="0"/>
          </a:p>
          <a:p>
            <a:r>
              <a:rPr lang="en-US" dirty="0" smtClean="0"/>
              <a:t>Run-time: O(|s|*|t|)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78434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8544929">
            <a:off x="3698146" y="4263891"/>
            <a:ext cx="1475689" cy="230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2966" y="502920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(GGCTA, GCG)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7530" y="3657600"/>
            <a:ext cx="13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(GG, GCGC)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2229273">
            <a:off x="5655235" y="3094412"/>
            <a:ext cx="2280056" cy="18496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83835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4812268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(empty string, empty string)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Classifiers we’ve previously seen</a:t>
            </a:r>
          </a:p>
          <a:p>
            <a:pPr lvl="1"/>
            <a:r>
              <a:rPr lang="en-US" dirty="0" smtClean="0"/>
              <a:t>Intervals, lines, hyperplanes, rectangles, balls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We’ve implicitly assumed </a:t>
            </a:r>
            <a:r>
              <a:rPr lang="en-US" dirty="0" smtClean="0">
                <a:solidFill>
                  <a:srgbClr val="FF0000"/>
                </a:solidFill>
              </a:rPr>
              <a:t>Euclidean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This isn’t the only distance measure out there!</a:t>
            </a:r>
          </a:p>
        </p:txBody>
      </p:sp>
      <p:sp>
        <p:nvSpPr>
          <p:cNvPr id="17" name="Oval 16"/>
          <p:cNvSpPr/>
          <p:nvPr/>
        </p:nvSpPr>
        <p:spPr>
          <a:xfrm>
            <a:off x="1905786" y="39537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342428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68544" y="37251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56208" y="32679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6800" y="35727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219200" y="39537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63657" y="3267959"/>
            <a:ext cx="1146143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71600" y="28869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9600" y="35346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5744" y="28869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75321" y="347299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84895" y="4419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75321" y="40299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47800" y="43347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02318" y="400167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38600" y="36489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00600" y="357275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56755" y="348870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34000" y="34203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40299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8775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24400" y="3039359"/>
            <a:ext cx="685800" cy="1447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72400" y="35727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391400" y="41823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153400" y="41061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20000" y="3344159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9246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1165" y="5181600"/>
            <a:ext cx="202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insertion at cost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19400" y="1828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2316310" y="2027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39773" y="1828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401773" y="1828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81600" y="1828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943600" y="182655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687773" y="1828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2316310" y="2390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2316310" y="2771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2316310" y="3152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2316310" y="3533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314064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420573" y="502695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2392510" y="5456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02859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39773" y="2212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401773" y="2212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181600" y="2212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43600" y="2209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687773" y="2212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748997">
            <a:off x="2742307" y="2024534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748997">
            <a:off x="2254801" y="5118287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1165" y="5181600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insertion of G to both at cost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3569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2748997">
            <a:off x="2691774" y="2405237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105400" y="2593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885227" y="2593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647227" y="2590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3304664" y="2390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48997">
            <a:off x="3529974" y="24012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2748997">
            <a:off x="2254801" y="5118287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91165" y="5181600"/>
            <a:ext cx="439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insertion of G and C = substitution at cost 1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2748997">
            <a:off x="4131696" y="2401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809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2748997">
            <a:off x="3453774" y="2782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3073818" y="2789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296955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885227" y="2974045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647227" y="2971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2748997">
            <a:off x="4977774" y="2782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09050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5400000">
            <a:off x="3073818" y="3170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647227" y="3352800"/>
            <a:ext cx="170227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840310" y="3170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5362064" y="3170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748997">
            <a:off x="4215774" y="31632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748997">
            <a:off x="5739774" y="31632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0134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5400000">
            <a:off x="5362064" y="3533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748997">
            <a:off x="5739774" y="3544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748997">
            <a:off x="6501774" y="3544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602310" y="3533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840310" y="3533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078310" y="3551091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48997">
            <a:off x="4131696" y="34680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2748997">
            <a:off x="4901574" y="34680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– dynamic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22207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2748997">
            <a:off x="4207896" y="3925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078310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2748997">
            <a:off x="6425574" y="39252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748997">
            <a:off x="4901574" y="3925245"/>
            <a:ext cx="415530" cy="2227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3838064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5364310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6126310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6886064" y="3914264"/>
            <a:ext cx="170226" cy="230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48997">
            <a:off x="2607696" y="3925245"/>
            <a:ext cx="415530" cy="222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8544929">
            <a:off x="5766114" y="5098444"/>
            <a:ext cx="1475689" cy="230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0934" y="5863753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–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Program: </a:t>
            </a:r>
          </a:p>
          <a:p>
            <a:pPr marL="457200" lvl="1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evenshtein</a:t>
            </a:r>
            <a:r>
              <a:rPr lang="en-US" dirty="0" smtClean="0"/>
              <a:t>(String s, String t)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[][] a = new array[</a:t>
            </a:r>
            <a:r>
              <a:rPr lang="en-US" dirty="0" err="1" smtClean="0"/>
              <a:t>s.length</a:t>
            </a:r>
            <a:r>
              <a:rPr lang="en-US" dirty="0" smtClean="0"/>
              <a:t>()+1][</a:t>
            </a:r>
            <a:r>
              <a:rPr lang="en-US" dirty="0" err="1" smtClean="0"/>
              <a:t>t.length</a:t>
            </a:r>
            <a:r>
              <a:rPr lang="en-US" dirty="0" smtClean="0"/>
              <a:t>()+1]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count_s</a:t>
            </a:r>
            <a:r>
              <a:rPr lang="en-US" dirty="0" smtClean="0"/>
              <a:t> = 0, </a:t>
            </a:r>
            <a:r>
              <a:rPr lang="en-US" dirty="0" err="1" smtClean="0"/>
              <a:t>count_t</a:t>
            </a:r>
            <a:r>
              <a:rPr lang="en-US" dirty="0" smtClean="0"/>
              <a:t> = 0</a:t>
            </a:r>
          </a:p>
          <a:p>
            <a:pPr marL="457200" lvl="1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≤ </a:t>
            </a:r>
            <a:r>
              <a:rPr lang="en-US" dirty="0" err="1" smtClean="0"/>
              <a:t>s.length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	a[</a:t>
            </a:r>
            <a:r>
              <a:rPr lang="en-US" dirty="0" err="1" smtClean="0"/>
              <a:t>i</a:t>
            </a:r>
            <a:r>
              <a:rPr lang="en-US" dirty="0" smtClean="0"/>
              <a:t>][0] = </a:t>
            </a:r>
            <a:r>
              <a:rPr lang="en-US" dirty="0" err="1" smtClean="0"/>
              <a:t>count_s</a:t>
            </a:r>
            <a:r>
              <a:rPr lang="en-US" dirty="0" smtClean="0"/>
              <a:t>++		</a:t>
            </a:r>
            <a:r>
              <a:rPr lang="en-US" dirty="0" smtClean="0">
                <a:solidFill>
                  <a:srgbClr val="00B050"/>
                </a:solidFill>
              </a:rPr>
              <a:t>\\ first column</a:t>
            </a:r>
          </a:p>
          <a:p>
            <a:pPr marL="457200" lvl="1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j=0</a:t>
            </a:r>
            <a:r>
              <a:rPr lang="en-US" dirty="0"/>
              <a:t>; </a:t>
            </a:r>
            <a:r>
              <a:rPr lang="en-US" dirty="0" smtClean="0"/>
              <a:t>j</a:t>
            </a:r>
            <a:r>
              <a:rPr lang="en-US" dirty="0"/>
              <a:t> ≤ </a:t>
            </a:r>
            <a:r>
              <a:rPr lang="en-US" dirty="0" err="1"/>
              <a:t>t</a:t>
            </a:r>
            <a:r>
              <a:rPr lang="en-US" dirty="0" err="1" smtClean="0"/>
              <a:t>.length</a:t>
            </a:r>
            <a:r>
              <a:rPr lang="en-US" dirty="0" smtClean="0"/>
              <a:t>(); </a:t>
            </a:r>
            <a:r>
              <a:rPr lang="en-US" dirty="0" err="1" smtClean="0"/>
              <a:t>j++</a:t>
            </a:r>
            <a:r>
              <a:rPr lang="en-US" dirty="0" smtClean="0"/>
              <a:t>)	a[0][j] </a:t>
            </a:r>
            <a:r>
              <a:rPr lang="en-US" dirty="0"/>
              <a:t>= </a:t>
            </a:r>
            <a:r>
              <a:rPr lang="en-US" dirty="0" err="1" smtClean="0"/>
              <a:t>count_t</a:t>
            </a:r>
            <a:r>
              <a:rPr lang="en-US" dirty="0" smtClean="0"/>
              <a:t>++		</a:t>
            </a:r>
            <a:r>
              <a:rPr lang="en-US" dirty="0" smtClean="0">
                <a:solidFill>
                  <a:srgbClr val="00B050"/>
                </a:solidFill>
              </a:rPr>
              <a:t>\\ first row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err="1" smtClean="0"/>
              <a:t>s.length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j=1; </a:t>
            </a:r>
            <a:r>
              <a:rPr lang="en-US" dirty="0"/>
              <a:t>j ≤ </a:t>
            </a:r>
            <a:r>
              <a:rPr lang="en-US" dirty="0" err="1"/>
              <a:t>t.length</a:t>
            </a:r>
            <a:r>
              <a:rPr lang="en-US" dirty="0"/>
              <a:t>(); </a:t>
            </a:r>
            <a:r>
              <a:rPr lang="en-US" dirty="0" err="1"/>
              <a:t>j</a:t>
            </a:r>
            <a:r>
              <a:rPr lang="en-US" dirty="0" err="1" smtClean="0"/>
              <a:t>++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if(</a:t>
            </a:r>
            <a:r>
              <a:rPr lang="en-US" dirty="0" err="1" smtClean="0"/>
              <a:t>s.charAt</a:t>
            </a:r>
            <a:r>
              <a:rPr lang="en-US" dirty="0" smtClean="0"/>
              <a:t>(i-1) == </a:t>
            </a:r>
            <a:r>
              <a:rPr lang="en-US" dirty="0" err="1" smtClean="0"/>
              <a:t>t.charAt</a:t>
            </a:r>
            <a:r>
              <a:rPr lang="en-US" dirty="0" smtClean="0"/>
              <a:t>(j-1))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][j] = min(a[i-1][j-1], 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][j-1]+1, a[i-1][j]+1)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else				</a:t>
            </a:r>
            <a:r>
              <a:rPr lang="en-US" dirty="0" smtClean="0">
                <a:solidFill>
                  <a:srgbClr val="00B050"/>
                </a:solidFill>
              </a:rPr>
              <a:t>\\ substitute cost = 1</a:t>
            </a:r>
          </a:p>
          <a:p>
            <a:pPr marL="457200" lvl="1" indent="0">
              <a:buNone/>
            </a:pPr>
            <a:r>
              <a:rPr lang="en-US" dirty="0" smtClean="0"/>
              <a:t>				</a:t>
            </a: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 = min(a[i-1][j-1</a:t>
            </a:r>
            <a:r>
              <a:rPr lang="en-US" dirty="0" smtClean="0">
                <a:solidFill>
                  <a:srgbClr val="FF0000"/>
                </a:solidFill>
              </a:rPr>
              <a:t>]+1, </a:t>
            </a: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][j-1</a:t>
            </a:r>
            <a:r>
              <a:rPr lang="en-US" dirty="0" smtClean="0">
                <a:solidFill>
                  <a:srgbClr val="FF0000"/>
                </a:solidFill>
              </a:rPr>
              <a:t>]+1, </a:t>
            </a:r>
            <a:r>
              <a:rPr lang="en-US" dirty="0">
                <a:solidFill>
                  <a:srgbClr val="FF0000"/>
                </a:solidFill>
              </a:rPr>
              <a:t>a[i-1][j</a:t>
            </a:r>
            <a:r>
              <a:rPr lang="en-US" dirty="0" smtClean="0">
                <a:solidFill>
                  <a:srgbClr val="FF0000"/>
                </a:solidFill>
              </a:rPr>
              <a:t>]+1) 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       return a[</a:t>
            </a:r>
            <a:r>
              <a:rPr lang="en-US" dirty="0" err="1" smtClean="0"/>
              <a:t>s.length</a:t>
            </a:r>
            <a:r>
              <a:rPr lang="en-US" dirty="0" smtClean="0"/>
              <a:t>()][</a:t>
            </a:r>
            <a:r>
              <a:rPr lang="en-US" dirty="0" err="1" smtClean="0"/>
              <a:t>t.length</a:t>
            </a:r>
            <a:r>
              <a:rPr lang="en-US" dirty="0" smtClean="0"/>
              <a:t>()]</a:t>
            </a: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you measure distances between images?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Vector distance won’t work</a:t>
            </a:r>
          </a:p>
          <a:p>
            <a:pPr lvl="1"/>
            <a:r>
              <a:rPr lang="en-US" dirty="0" smtClean="0"/>
              <a:t>Fail when images are move by one pixel row</a:t>
            </a:r>
            <a:endParaRPr lang="en-US" dirty="0"/>
          </a:p>
          <a:p>
            <a:r>
              <a:rPr lang="en-US" dirty="0" smtClean="0"/>
              <a:t>Earth mover’s distance </a:t>
            </a:r>
            <a:endParaRPr lang="en-US" dirty="0"/>
          </a:p>
        </p:txBody>
      </p:sp>
      <p:sp>
        <p:nvSpPr>
          <p:cNvPr id="4" name="AutoShape 2" descr="Spot the Difference Download – One Hundred Toys"/>
          <p:cNvSpPr>
            <a:spLocks noChangeAspect="1" noChangeArrowheads="1"/>
          </p:cNvSpPr>
          <p:nvPr/>
        </p:nvSpPr>
        <p:spPr bwMode="auto">
          <a:xfrm>
            <a:off x="155575" y="-86042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881561" cy="2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6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moving pixels from one image to form the other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define the cost of vertical, horizontal, and diagonal movement.</a:t>
            </a:r>
          </a:p>
          <a:p>
            <a:r>
              <a:rPr lang="en-US" dirty="0" smtClean="0"/>
              <a:t>This is an example of an assignment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743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743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3048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0480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0480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3352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3352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352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27432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743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8800" y="2743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30480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30480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30480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200" y="3352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3352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8800" y="33528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distance:</a:t>
                </a:r>
              </a:p>
              <a:p>
                <a:pPr lvl="1"/>
                <a:r>
                  <a:rPr lang="en-US" dirty="0" smtClean="0"/>
                  <a:t>Also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istance </a:t>
                </a:r>
                <a:r>
                  <a:rPr lang="en-US" dirty="0"/>
                  <a:t>between </a:t>
                </a:r>
                <a:r>
                  <a:rPr lang="en-US" dirty="0" smtClean="0"/>
                  <a:t>vectors x</a:t>
                </a:r>
                <a:r>
                  <a:rPr lang="en-US" dirty="0"/>
                  <a:t>, </a:t>
                </a:r>
                <a:r>
                  <a:rPr lang="en-US" dirty="0" smtClean="0"/>
                  <a:t>y: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‖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e-IL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e-IL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90800" y="4876800"/>
            <a:ext cx="0" cy="1905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6324600"/>
            <a:ext cx="556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5715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x=(3,1)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953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y=(6,3)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0" idx="7"/>
          </p:cNvCxnSpPr>
          <p:nvPr/>
        </p:nvCxnSpPr>
        <p:spPr>
          <a:xfrm flipH="1">
            <a:off x="3787682" y="5181600"/>
            <a:ext cx="1012918" cy="7081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</p:cNvCxnSpPr>
          <p:nvPr/>
        </p:nvCxnSpPr>
        <p:spPr>
          <a:xfrm>
            <a:off x="4876800" y="5257800"/>
            <a:ext cx="0" cy="685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</p:cNvCxnSpPr>
          <p:nvPr/>
        </p:nvCxnSpPr>
        <p:spPr>
          <a:xfrm>
            <a:off x="3810000" y="5943600"/>
            <a:ext cx="10668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problem:</a:t>
            </a:r>
          </a:p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 </a:t>
            </a:r>
            <a:r>
              <a:rPr lang="en-US" dirty="0" smtClean="0">
                <a:solidFill>
                  <a:srgbClr val="00B050"/>
                </a:solidFill>
              </a:rPr>
              <a:t>workers</a:t>
            </a:r>
            <a:r>
              <a:rPr lang="en-US" dirty="0" smtClean="0"/>
              <a:t>, N </a:t>
            </a:r>
            <a:r>
              <a:rPr lang="en-US" dirty="0" smtClean="0">
                <a:solidFill>
                  <a:srgbClr val="0070C0"/>
                </a:solidFill>
              </a:rPr>
              <a:t>tasks</a:t>
            </a:r>
          </a:p>
          <a:p>
            <a:pPr lvl="1"/>
            <a:r>
              <a:rPr lang="en-US" dirty="0" smtClean="0"/>
              <a:t>N*N </a:t>
            </a:r>
            <a:r>
              <a:rPr lang="en-US" dirty="0" smtClean="0">
                <a:solidFill>
                  <a:srgbClr val="7030A0"/>
                </a:solidFill>
              </a:rPr>
              <a:t>Matrix</a:t>
            </a:r>
            <a:r>
              <a:rPr lang="en-US" dirty="0"/>
              <a:t>: Cost of each worker doing each task</a:t>
            </a:r>
          </a:p>
          <a:p>
            <a:r>
              <a:rPr lang="en-US" dirty="0"/>
              <a:t>Output: </a:t>
            </a:r>
            <a:endParaRPr lang="en-US" dirty="0" smtClean="0"/>
          </a:p>
          <a:p>
            <a:pPr lvl="1"/>
            <a:r>
              <a:rPr lang="en-US" dirty="0" smtClean="0"/>
              <a:t>1-to-1 </a:t>
            </a:r>
            <a:r>
              <a:rPr lang="en-US" dirty="0"/>
              <a:t>assignment of </a:t>
            </a:r>
            <a:r>
              <a:rPr lang="en-US" dirty="0" smtClean="0"/>
              <a:t>one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worker </a:t>
            </a:r>
            <a:r>
              <a:rPr lang="en-US" dirty="0"/>
              <a:t>to </a:t>
            </a:r>
            <a:r>
              <a:rPr lang="en-US" dirty="0" smtClean="0"/>
              <a:t>one task</a:t>
            </a:r>
            <a:endParaRPr lang="en-US" dirty="0"/>
          </a:p>
          <a:p>
            <a:pPr lvl="1"/>
            <a:r>
              <a:rPr lang="en-US" dirty="0"/>
              <a:t>Minimize total </a:t>
            </a:r>
            <a:r>
              <a:rPr lang="en-US" dirty="0" smtClean="0"/>
              <a:t>cost</a:t>
            </a:r>
            <a:endParaRPr lang="en-US" dirty="0"/>
          </a:p>
          <a:p>
            <a:r>
              <a:rPr lang="en-US" dirty="0"/>
              <a:t>Min sum total matching </a:t>
            </a:r>
            <a:endParaRPr lang="en-US" dirty="0" smtClean="0"/>
          </a:p>
          <a:p>
            <a:pPr lvl="1"/>
            <a:r>
              <a:rPr lang="en-US" dirty="0" smtClean="0"/>
              <a:t>Solution: Hungarian algorithm</a:t>
            </a:r>
          </a:p>
          <a:p>
            <a:pPr lvl="1"/>
            <a:r>
              <a:rPr lang="en-US" sz="1900" dirty="0"/>
              <a:t>https://en.wikipedia.org/wiki/Hungarian_algorithm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1752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175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752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20574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20574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2362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2362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17526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1752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01000" y="1752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20574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01000" y="20574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91400" y="2362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96200" y="23622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0" y="2362200"/>
            <a:ext cx="304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34200" y="41910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16882" y="64770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16882" y="5638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21038" y="4876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772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59882" y="6477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59882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64038" y="4876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2" idx="5"/>
            <a:endCxn id="29" idx="2"/>
          </p:cNvCxnSpPr>
          <p:nvPr/>
        </p:nvCxnSpPr>
        <p:spPr>
          <a:xfrm>
            <a:off x="7129322" y="4386122"/>
            <a:ext cx="934716" cy="60497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6680" y="4418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</a:t>
            </a:r>
            <a:endParaRPr lang="en-US" dirty="0"/>
          </a:p>
        </p:txBody>
      </p:sp>
      <p:cxnSp>
        <p:nvCxnSpPr>
          <p:cNvPr id="33" name="Straight Connector 32"/>
          <p:cNvCxnSpPr>
            <a:stCxn id="24" idx="6"/>
            <a:endCxn id="29" idx="3"/>
          </p:cNvCxnSpPr>
          <p:nvPr/>
        </p:nvCxnSpPr>
        <p:spPr>
          <a:xfrm flipV="1">
            <a:off x="7145482" y="5071922"/>
            <a:ext cx="952034" cy="68117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08076" y="52278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mover’s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 mover’s distance on vectors (1d)</a:t>
            </a:r>
          </a:p>
          <a:p>
            <a:pPr lvl="1"/>
            <a:r>
              <a:rPr lang="en-US" dirty="0" smtClean="0"/>
              <a:t>Compute distance from x = (3,4,7,1) to y = (1,5,5,4)</a:t>
            </a:r>
          </a:p>
          <a:p>
            <a:r>
              <a:rPr lang="en-US" dirty="0"/>
              <a:t>x = (3,4,7,1</a:t>
            </a:r>
            <a:r>
              <a:rPr lang="en-US" dirty="0" smtClean="0"/>
              <a:t>) → (1,6,7,1</a:t>
            </a:r>
            <a:r>
              <a:rPr lang="en-US" dirty="0"/>
              <a:t>) </a:t>
            </a:r>
            <a:r>
              <a:rPr lang="en-US" dirty="0" smtClean="0"/>
              <a:t>→ </a:t>
            </a:r>
            <a:r>
              <a:rPr lang="en-US" dirty="0"/>
              <a:t>(</a:t>
            </a:r>
            <a:r>
              <a:rPr lang="en-US" dirty="0" smtClean="0"/>
              <a:t>1,5,8,1</a:t>
            </a:r>
            <a:r>
              <a:rPr lang="en-US" dirty="0"/>
              <a:t>) </a:t>
            </a:r>
            <a:r>
              <a:rPr lang="en-US" dirty="0" smtClean="0"/>
              <a:t>→ (1,5,5,4) = y</a:t>
            </a:r>
          </a:p>
          <a:p>
            <a:r>
              <a:rPr lang="en-US" dirty="0" smtClean="0"/>
              <a:t>Total cost: 2+1+3=6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914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562600" y="4602480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5000" y="4328160"/>
            <a:ext cx="365760" cy="274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39840" y="4236720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9440" y="3962400"/>
            <a:ext cx="365760" cy="64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0" y="4511040"/>
            <a:ext cx="365760" cy="91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62600" y="6629400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35240" y="6263640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49440" y="6172200"/>
            <a:ext cx="36576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30240" y="6537960"/>
            <a:ext cx="365760" cy="91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39840" y="6172200"/>
            <a:ext cx="36576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562600" y="5593080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15000" y="5501640"/>
            <a:ext cx="365760" cy="91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39840" y="5227320"/>
            <a:ext cx="36576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9440" y="4953000"/>
            <a:ext cx="365760" cy="64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00" y="5501640"/>
            <a:ext cx="365760" cy="91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39840" y="5044440"/>
            <a:ext cx="365760" cy="182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51443" y="42806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6172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learn in spaces that aren’t Euclidean?</a:t>
            </a:r>
          </a:p>
          <a:p>
            <a:r>
              <a:rPr lang="en-US" dirty="0" smtClean="0"/>
              <a:t>Take a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set</a:t>
            </a:r>
          </a:p>
          <a:p>
            <a:pPr lvl="1"/>
            <a:r>
              <a:rPr lang="en-US" dirty="0" smtClean="0"/>
              <a:t>for example the entire sample</a:t>
            </a:r>
          </a:p>
          <a:p>
            <a:r>
              <a:rPr lang="en-US" dirty="0" smtClean="0"/>
              <a:t>For each new point, give it the same label as its nearest neighbor in the base set.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5133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59713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7814" y="53617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73236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6276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153" y="50929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30833" y="58189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19203" y="58951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94662" y="58189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47062" y="55141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8778" y="55903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9515" y="499912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has infinite VC-dimension!</a:t>
            </a:r>
          </a:p>
          <a:p>
            <a:r>
              <a:rPr lang="en-US" dirty="0" smtClean="0"/>
              <a:t>Proof: </a:t>
            </a:r>
          </a:p>
          <a:p>
            <a:pPr lvl="1"/>
            <a:r>
              <a:rPr lang="en-US" dirty="0" smtClean="0"/>
              <a:t>For every point set, for every possible labeling</a:t>
            </a:r>
          </a:p>
          <a:p>
            <a:pPr lvl="1"/>
            <a:r>
              <a:rPr lang="en-US" dirty="0" smtClean="0"/>
              <a:t>take a base set having those points with that labeling.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5221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3014" y="4612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8436" y="55750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55265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38353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26033" y="50693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4403" y="5145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9862" y="50693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42262" y="47645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73978" y="48407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k-NN </a:t>
                </a:r>
              </a:p>
              <a:p>
                <a:pPr lvl="1"/>
                <a:r>
                  <a:rPr lang="en-US" dirty="0" smtClean="0"/>
                  <a:t>Rule: Take k nearest neighbors and</a:t>
                </a:r>
              </a:p>
              <a:p>
                <a:pPr marL="457200" lvl="1" indent="0">
                  <a:buNone/>
                </a:pPr>
                <a:r>
                  <a:rPr lang="en-US" dirty="0"/>
                  <a:t>	m</a:t>
                </a:r>
                <a:r>
                  <a:rPr lang="en-US" dirty="0" smtClean="0"/>
                  <a:t>ajority vote</a:t>
                </a:r>
              </a:p>
              <a:p>
                <a:pPr lvl="1"/>
                <a:r>
                  <a:rPr lang="en-US" dirty="0" smtClean="0"/>
                  <a:t>Good for de-noising.</a:t>
                </a:r>
              </a:p>
              <a:p>
                <a:r>
                  <a:rPr lang="en-US" dirty="0" smtClean="0"/>
                  <a:t>Condensing</a:t>
                </a:r>
              </a:p>
              <a:p>
                <a:pPr lvl="1"/>
                <a:r>
                  <a:rPr lang="en-US" dirty="0" smtClean="0"/>
                  <a:t>Base set cardinality bounded by some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</a:p>
              <a:p>
                <a:pPr lvl="1"/>
                <a:r>
                  <a:rPr lang="en-US" dirty="0" smtClean="0"/>
                  <a:t>Rule: NN in the base set</a:t>
                </a:r>
              </a:p>
              <a:p>
                <a:pPr lvl="2"/>
                <a:r>
                  <a:rPr lang="en-US" dirty="0" smtClean="0"/>
                  <a:t>Example: sample S of size n, retain subsample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s as base set</a:t>
                </a:r>
              </a:p>
              <a:p>
                <a:pPr lvl="1"/>
                <a:r>
                  <a:rPr lang="en-US" dirty="0" smtClean="0"/>
                  <a:t>On sample of size n: </a:t>
                </a:r>
              </a:p>
              <a:p>
                <a:pPr lvl="2"/>
                <a:r>
                  <a:rPr lang="en-US" dirty="0" smtClean="0"/>
                  <a:t>Number of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: O(n</a:t>
                </a:r>
                <a:r>
                  <a:rPr lang="en-US" baseline="30000" dirty="0" smtClean="0"/>
                  <a:t>s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VC-dimension: O(s)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934200" y="1945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10600" y="27833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28214" y="2173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73636" y="31366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3400" y="3088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43553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31233" y="26309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19603" y="27071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95062" y="26309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47462" y="23261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9178" y="240237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47164" y="490450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23564" y="57427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41178" y="5133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6600" y="609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6364" y="60475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56517" y="48643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44197" y="55903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32567" y="566650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08026" y="5590309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60426" y="528550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92142" y="536170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24186" y="133933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836" y="4267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010400" y="3124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condensing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 a training set S, </a:t>
                </a:r>
                <a:r>
                  <a:rPr lang="en-US" dirty="0"/>
                  <a:t>Let Ɛ be the </a:t>
                </a:r>
                <a:r>
                  <a:rPr lang="en-US" i="1" dirty="0" smtClean="0"/>
                  <a:t>margin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minimum distance f</a:t>
                </a:r>
                <a:r>
                  <a:rPr lang="en-US" dirty="0" smtClean="0"/>
                  <a:t>rom red </a:t>
                </a:r>
                <a:r>
                  <a:rPr lang="en-US" dirty="0"/>
                  <a:t>to </a:t>
                </a:r>
                <a:r>
                  <a:rPr lang="en-US" dirty="0" smtClean="0"/>
                  <a:t>blue points.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 </a:t>
                </a:r>
                <a:r>
                  <a:rPr lang="en-US" b="1" dirty="0" smtClean="0"/>
                  <a:t>Ɛ-net</a:t>
                </a:r>
                <a:r>
                  <a:rPr lang="en-US" dirty="0" smtClean="0"/>
                  <a:t> </a:t>
                </a:r>
                <a:r>
                  <a:rPr lang="en-US" dirty="0"/>
                  <a:t>of S is a subset T satisfying the </a:t>
                </a:r>
                <a:r>
                  <a:rPr lang="en-US" dirty="0" smtClean="0"/>
                  <a:t>following:</a:t>
                </a:r>
              </a:p>
              <a:p>
                <a:pPr lvl="1"/>
                <a:r>
                  <a:rPr lang="en-US" b="1" dirty="0" smtClean="0"/>
                  <a:t>Packing</a:t>
                </a:r>
                <a:r>
                  <a:rPr lang="en-US" dirty="0"/>
                  <a:t>: for every </a:t>
                </a:r>
                <a:r>
                  <a:rPr lang="en-US" dirty="0" err="1"/>
                  <a:t>p,q</a:t>
                </a:r>
                <a:r>
                  <a:rPr lang="en-US" dirty="0"/>
                  <a:t> in T, 	d(</a:t>
                </a:r>
                <a:r>
                  <a:rPr lang="en-US" dirty="0" err="1"/>
                  <a:t>p,q</a:t>
                </a:r>
                <a:r>
                  <a:rPr lang="en-US" dirty="0"/>
                  <a:t>) ≥ </a:t>
                </a:r>
                <a:r>
                  <a:rPr lang="en-US" dirty="0" smtClean="0"/>
                  <a:t>Ɛ</a:t>
                </a:r>
              </a:p>
              <a:p>
                <a:pPr lvl="1"/>
                <a:r>
                  <a:rPr lang="en-US" b="1" dirty="0" smtClean="0"/>
                  <a:t>Covering</a:t>
                </a:r>
                <a:r>
                  <a:rPr lang="en-US" dirty="0"/>
                  <a:t>: for every p in S, 	d(</a:t>
                </a:r>
                <a:r>
                  <a:rPr lang="en-US" dirty="0" err="1"/>
                  <a:t>p,T</a:t>
                </a:r>
                <a:r>
                  <a:rPr lang="en-US" dirty="0"/>
                  <a:t>) &lt; </a:t>
                </a:r>
                <a:r>
                  <a:rPr lang="en-US" dirty="0" smtClean="0"/>
                  <a:t>Ɛ</a:t>
                </a:r>
              </a:p>
              <a:p>
                <a:pPr lvl="1"/>
                <a:r>
                  <a:rPr lang="en-US" dirty="0" smtClean="0"/>
                  <a:t>Greedy construction: </a:t>
                </a:r>
              </a:p>
              <a:p>
                <a:pPr lvl="2"/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, then add p to T.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T as base for </a:t>
                </a:r>
                <a:r>
                  <a:rPr lang="en-US" dirty="0" smtClean="0"/>
                  <a:t>nearest neighbor.</a:t>
                </a:r>
                <a:endParaRPr lang="en-US" dirty="0"/>
              </a:p>
              <a:p>
                <a:pPr lvl="1"/>
                <a:r>
                  <a:rPr lang="en-US" dirty="0"/>
                  <a:t>1-NN consistent on </a:t>
                </a:r>
                <a:r>
                  <a:rPr lang="en-US" dirty="0" smtClean="0"/>
                  <a:t>S – no empirical error</a:t>
                </a:r>
              </a:p>
              <a:p>
                <a:pPr lvl="1"/>
                <a:r>
                  <a:rPr lang="en-US" dirty="0" smtClean="0"/>
                  <a:t>How </a:t>
                </a:r>
                <a:r>
                  <a:rPr lang="en-US" dirty="0"/>
                  <a:t>big is T</a:t>
                </a:r>
                <a:r>
                  <a:rPr lang="en-US" dirty="0" smtClean="0"/>
                  <a:t>? What’s the VC-dimension?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578436" y="348996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86800" y="45207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59833" y="39028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82098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10600" y="39014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19753" y="364236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07433" y="43683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95803" y="44445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78436" y="43683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99862" y="39873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2003" y="42159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5"/>
            <a:endCxn id="13" idx="1"/>
          </p:cNvCxnSpPr>
          <p:nvPr/>
        </p:nvCxnSpPr>
        <p:spPr>
          <a:xfrm>
            <a:off x="7849835" y="3772442"/>
            <a:ext cx="72345" cy="237214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0644" y="3675965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Ɛ</a:t>
            </a:r>
          </a:p>
        </p:txBody>
      </p:sp>
      <p:sp>
        <p:nvSpPr>
          <p:cNvPr id="17" name="Oval 16"/>
          <p:cNvSpPr/>
          <p:nvPr/>
        </p:nvSpPr>
        <p:spPr>
          <a:xfrm>
            <a:off x="7654636" y="5522422"/>
            <a:ext cx="152400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63000" y="65532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36033" y="5935287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58298" y="5385262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86800" y="5933901"/>
            <a:ext cx="152400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95953" y="5674822"/>
            <a:ext cx="152400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83633" y="64008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2003" y="6477000"/>
            <a:ext cx="152400" cy="1524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54636" y="6400800"/>
            <a:ext cx="152400" cy="1524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76062" y="6019800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60141" y="623056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2" idx="5"/>
            <a:endCxn id="26" idx="1"/>
          </p:cNvCxnSpPr>
          <p:nvPr/>
        </p:nvCxnSpPr>
        <p:spPr>
          <a:xfrm>
            <a:off x="7926035" y="5804904"/>
            <a:ext cx="72345" cy="237214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96844" y="570842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63000" y="3124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63000" y="5193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1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condensing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How </a:t>
                </a:r>
                <a:r>
                  <a:rPr lang="en-US" dirty="0"/>
                  <a:t>big is </a:t>
                </a:r>
                <a:r>
                  <a:rPr lang="en-US" dirty="0" smtClean="0"/>
                  <a:t>T?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all of radius 1 contains </a:t>
                </a:r>
                <a:r>
                  <a:rPr lang="en-US" dirty="0"/>
                  <a:t>all </a:t>
                </a:r>
                <a:r>
                  <a:rPr lang="en-US" dirty="0" smtClean="0"/>
                  <a:t>points</a:t>
                </a:r>
              </a:p>
              <a:p>
                <a:pPr lvl="1"/>
                <a:r>
                  <a:rPr lang="en-US" dirty="0" smtClean="0"/>
                  <a:t>Points </a:t>
                </a:r>
                <a:r>
                  <a:rPr lang="en-US" dirty="0"/>
                  <a:t>of T are at distance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alls </a:t>
                </a:r>
                <a:r>
                  <a:rPr lang="en-US" dirty="0"/>
                  <a:t>of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around points of </a:t>
                </a:r>
                <a:r>
                  <a:rPr lang="en-US" dirty="0" smtClean="0"/>
                  <a:t>T </a:t>
                </a:r>
                <a:r>
                  <a:rPr lang="en-US" dirty="0"/>
                  <a:t>do not </a:t>
                </a:r>
                <a:r>
                  <a:rPr lang="en-US" dirty="0" smtClean="0"/>
                  <a:t>intersect</a:t>
                </a:r>
              </a:p>
              <a:p>
                <a:r>
                  <a:rPr lang="en-US" dirty="0" smtClean="0"/>
                  <a:t>Volume of d-dimensional ball of radius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is Euler’s Gamma function,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equal to (k-1)! for k a positive integer</a:t>
                </a:r>
              </a:p>
              <a:p>
                <a:r>
                  <a:rPr lang="en-US" dirty="0"/>
                  <a:t>Size of T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)^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477000" y="4267200"/>
            <a:ext cx="2463338" cy="2446713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72797" y="5968538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5830" y="5350625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68095" y="4800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3430" y="58161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85859" y="54351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0" y="5663738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7335832" y="5220242"/>
            <a:ext cx="72345" cy="237214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6641" y="5123765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Ɛ</a:t>
            </a:r>
          </a:p>
        </p:txBody>
      </p:sp>
      <p:sp>
        <p:nvSpPr>
          <p:cNvPr id="13" name="Oval 12"/>
          <p:cNvSpPr/>
          <p:nvPr/>
        </p:nvSpPr>
        <p:spPr>
          <a:xfrm>
            <a:off x="7582502" y="5701838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58497" y="5854238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norm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Manhattan distance:</a:t>
                </a:r>
              </a:p>
              <a:p>
                <a:pPr lvl="1"/>
                <a:r>
                  <a:rPr lang="en-US" dirty="0" smtClean="0"/>
                  <a:t>Also known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Taxicab</a:t>
                </a:r>
                <a:r>
                  <a:rPr lang="en-US" dirty="0" smtClean="0"/>
                  <a:t> distance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istance </a:t>
                </a:r>
                <a:r>
                  <a:rPr lang="en-US" dirty="0"/>
                  <a:t>between </a:t>
                </a:r>
                <a:r>
                  <a:rPr lang="en-US" dirty="0" smtClean="0"/>
                  <a:t>vectors x</a:t>
                </a:r>
                <a:r>
                  <a:rPr lang="en-US" dirty="0"/>
                  <a:t>, </a:t>
                </a:r>
                <a:r>
                  <a:rPr lang="en-US" dirty="0" smtClean="0"/>
                  <a:t>y: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3+2=5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90800" y="5105400"/>
            <a:ext cx="0" cy="1676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6324600"/>
            <a:ext cx="556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5715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x=(3,1)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953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y=(6,3)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4"/>
          </p:cNvCxnSpPr>
          <p:nvPr/>
        </p:nvCxnSpPr>
        <p:spPr>
          <a:xfrm>
            <a:off x="4876800" y="5257800"/>
            <a:ext cx="0" cy="685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</p:cNvCxnSpPr>
          <p:nvPr/>
        </p:nvCxnSpPr>
        <p:spPr>
          <a:xfrm>
            <a:off x="3810000" y="5943600"/>
            <a:ext cx="10668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way…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aking a </a:t>
            </a:r>
            <a:r>
              <a:rPr lang="en-US" dirty="0" smtClean="0">
                <a:solidFill>
                  <a:srgbClr val="FF0000"/>
                </a:solidFill>
              </a:rPr>
              <a:t>taxicab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Manhattan</a:t>
            </a:r>
          </a:p>
          <a:p>
            <a:pPr lvl="1"/>
            <a:r>
              <a:rPr lang="en-US" dirty="0" smtClean="0"/>
              <a:t>But technically, Manhattan is on an angle</a:t>
            </a:r>
            <a:endParaRPr lang="en-US" dirty="0"/>
          </a:p>
        </p:txBody>
      </p:sp>
      <p:pic>
        <p:nvPicPr>
          <p:cNvPr id="4" name="Picture 2" descr="https://encrypted-tbn0.gstatic.com/images?q=tbn:ANd9GcTDkEIo15Zm1rDjOJcIPIcwnn7UXueiZQ2JZGu5HvaqihL0AjNZ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243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nhattan Map - Laminated - Midtown Details - AR Augmented Realit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space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norms:</a:t>
                </a:r>
              </a:p>
              <a:p>
                <a:pPr lvl="1"/>
                <a:r>
                  <a:rPr lang="en-US" dirty="0" smtClean="0"/>
                  <a:t>Defined for all p ≥ 0</a:t>
                </a:r>
              </a:p>
              <a:p>
                <a:pPr lvl="1"/>
                <a:r>
                  <a:rPr lang="en-US" dirty="0" smtClean="0"/>
                  <a:t>Distance </a:t>
                </a:r>
                <a:r>
                  <a:rPr lang="en-US" dirty="0"/>
                  <a:t>between </a:t>
                </a:r>
                <a:r>
                  <a:rPr lang="en-US" dirty="0" smtClean="0"/>
                  <a:t>vectors x</a:t>
                </a:r>
                <a:r>
                  <a:rPr lang="en-US" dirty="0"/>
                  <a:t>, </a:t>
                </a:r>
                <a:r>
                  <a:rPr lang="en-US" dirty="0" smtClean="0"/>
                  <a:t>y: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90800" y="4953000"/>
            <a:ext cx="0" cy="182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6324600"/>
            <a:ext cx="556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5715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x=(3,1)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953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y=(6,3)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76800" y="5257800"/>
            <a:ext cx="0" cy="685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5943600"/>
            <a:ext cx="10668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4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Frechet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Frechet distance:</a:t>
                </a:r>
              </a:p>
              <a:p>
                <a:pPr lvl="1"/>
                <a:r>
                  <a:rPr lang="en-US" dirty="0" smtClean="0"/>
                  <a:t>Also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Distance </a:t>
                </a:r>
                <a:r>
                  <a:rPr lang="en-US" dirty="0"/>
                  <a:t>between </a:t>
                </a:r>
                <a:r>
                  <a:rPr lang="en-US" dirty="0" smtClean="0"/>
                  <a:t>vectors x</a:t>
                </a:r>
                <a:r>
                  <a:rPr lang="en-US" dirty="0"/>
                  <a:t>, </a:t>
                </a:r>
                <a:r>
                  <a:rPr lang="en-US" dirty="0" smtClean="0"/>
                  <a:t>y: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∞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3,2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590800" y="4876800"/>
            <a:ext cx="0" cy="1905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6324600"/>
            <a:ext cx="556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006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4953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y=(6,3)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4"/>
          </p:cNvCxnSpPr>
          <p:nvPr/>
        </p:nvCxnSpPr>
        <p:spPr>
          <a:xfrm>
            <a:off x="4876800" y="5257800"/>
            <a:ext cx="0" cy="685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6"/>
          </p:cNvCxnSpPr>
          <p:nvPr/>
        </p:nvCxnSpPr>
        <p:spPr>
          <a:xfrm>
            <a:off x="3810000" y="5943600"/>
            <a:ext cx="10668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541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594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715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x=(3,1)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spaces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the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norms compare?</a:t>
                </a:r>
              </a:p>
              <a:p>
                <a:pPr lvl="1"/>
                <a:r>
                  <a:rPr lang="en-US" dirty="0" smtClean="0"/>
                  <a:t>For x=(3,1) and y=(6,3)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5        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=3.6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x=(0,0) and y=(0,1)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	for all p</a:t>
                </a:r>
              </a:p>
              <a:p>
                <a:r>
                  <a:rPr lang="en-US" dirty="0" smtClean="0"/>
                  <a:t>Explanation for decreasing distances:</a:t>
                </a:r>
              </a:p>
              <a:p>
                <a:pPr lvl="1"/>
                <a:r>
                  <a:rPr lang="en-US" dirty="0" smtClean="0"/>
                  <a:t>Unit ball under different p’s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438400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5262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34862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98196" y="5597236"/>
            <a:ext cx="673332" cy="673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52800" y="5922926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62400" y="5389526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5723" y="60217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60107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962400" y="558626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57600" y="558626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962400" y="5922926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57600" y="5922926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5600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200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6806" y="646730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98688" y="64679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0633" y="64886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∞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037416" y="5618326"/>
            <a:ext cx="555567" cy="60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86000" y="64673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1/2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 flipV="1">
            <a:off x="2057400" y="5426133"/>
            <a:ext cx="3810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 flipV="1">
            <a:off x="2438400" y="5943600"/>
            <a:ext cx="3810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800000" flipH="1" flipV="1">
            <a:off x="1981200" y="5943600"/>
            <a:ext cx="4572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 flipV="1">
            <a:off x="2438400" y="5410200"/>
            <a:ext cx="4572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82923" y="6019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12123" y="6019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Fractional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spaces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8932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behave when p&lt;1?</a:t>
                </a:r>
              </a:p>
              <a:p>
                <a:pPr lvl="1"/>
                <a:r>
                  <a:rPr lang="en-US" dirty="0" smtClean="0"/>
                  <a:t>For x=(3,1), y=(6,3) and z</a:t>
                </a:r>
                <a:r>
                  <a:rPr lang="en-US" dirty="0" smtClean="0"/>
                  <a:t>=(6,1)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~ </m:t>
                    </m:r>
                    <m:r>
                      <a:rPr lang="en-US" b="0" i="0" smtClean="0">
                        <a:latin typeface="Cambria Math"/>
                      </a:rPr>
                      <m:t>9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a:rPr lang="en-US" b="0" i="0" smtClean="0">
                        <a:latin typeface="Cambria Math"/>
                      </a:rPr>
                      <m:t>9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5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Violates triangle inequality	</a:t>
                </a:r>
              </a:p>
              <a:p>
                <a:r>
                  <a:rPr lang="en-US" dirty="0" smtClean="0"/>
                  <a:t>Concave </a:t>
                </a:r>
                <a:r>
                  <a:rPr lang="en-US" dirty="0"/>
                  <a:t>u</a:t>
                </a:r>
                <a:r>
                  <a:rPr lang="en-US" dirty="0" smtClean="0"/>
                  <a:t>nit ball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89326"/>
              </a:xfrm>
              <a:blipFill rotWithShape="1">
                <a:blip r:embed="rId3"/>
                <a:stretch>
                  <a:fillRect l="-1630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438400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5262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34862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98196" y="5597236"/>
            <a:ext cx="673332" cy="673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52800" y="5922926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62400" y="5389526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5723" y="60217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60107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962400" y="558626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57600" y="5586260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962400" y="5922926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57600" y="5922926"/>
            <a:ext cx="304800" cy="33666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5600" y="5933902"/>
            <a:ext cx="121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200" y="5400502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76806" y="646730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98688" y="64679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0633" y="64886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∞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037416" y="5618326"/>
            <a:ext cx="555567" cy="60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86000" y="64673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1/2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 flipV="1">
            <a:off x="2057400" y="5426133"/>
            <a:ext cx="3810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 flipV="1">
            <a:off x="2438400" y="5943600"/>
            <a:ext cx="3810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0800000" flipH="1" flipV="1">
            <a:off x="1981200" y="5943600"/>
            <a:ext cx="4572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 flipV="1">
            <a:off x="2438400" y="5410200"/>
            <a:ext cx="457200" cy="496793"/>
          </a:xfrm>
          <a:prstGeom prst="arc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82923" y="6019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12123" y="6019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016458" y="3733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59458" y="2971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49256" y="325615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x=(3,1)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29028" y="26024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y=(6,3)</a:t>
            </a:r>
            <a:endParaRPr lang="en-US" dirty="0"/>
          </a:p>
        </p:txBody>
      </p:sp>
      <p:cxnSp>
        <p:nvCxnSpPr>
          <p:cNvPr id="51" name="Straight Connector 50"/>
          <p:cNvCxnSpPr>
            <a:stCxn id="43" idx="4"/>
          </p:cNvCxnSpPr>
          <p:nvPr/>
        </p:nvCxnSpPr>
        <p:spPr>
          <a:xfrm>
            <a:off x="8235658" y="3124200"/>
            <a:ext cx="0" cy="685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6"/>
          </p:cNvCxnSpPr>
          <p:nvPr/>
        </p:nvCxnSpPr>
        <p:spPr>
          <a:xfrm>
            <a:off x="7168858" y="3810000"/>
            <a:ext cx="1066800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64258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49858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167335" y="3733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95935" y="3821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=(6,1)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1446</Words>
  <Application>Microsoft Office PowerPoint</Application>
  <PresentationFormat>On-screen Show (4:3)</PresentationFormat>
  <Paragraphs>625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Nearest neighbor classifier</vt:lpstr>
      <vt:lpstr>Classifiers</vt:lpstr>
      <vt:lpstr>Euclidean space</vt:lpstr>
      <vt:lpstr>Manhattan norm</vt:lpstr>
      <vt:lpstr>By the way…</vt:lpstr>
      <vt:lpstr>ℓ_p  space</vt:lpstr>
      <vt:lpstr>Frechet distance</vt:lpstr>
      <vt:lpstr>Comparing ℓ_p  spaces</vt:lpstr>
      <vt:lpstr>Fractional ℓ_p  spaces</vt:lpstr>
      <vt:lpstr>What is ℓ_0?</vt:lpstr>
      <vt:lpstr>What is a metric?</vt:lpstr>
      <vt:lpstr>Semi-metrics</vt:lpstr>
      <vt:lpstr>Quasi-metrics</vt:lpstr>
      <vt:lpstr>Other distance functions</vt:lpstr>
      <vt:lpstr>Levenshtein distance</vt:lpstr>
      <vt:lpstr>DNA</vt:lpstr>
      <vt:lpstr>Levenshtein distance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DNA – dynamic program</vt:lpstr>
      <vt:lpstr>Images</vt:lpstr>
      <vt:lpstr>Earth mover’s distance</vt:lpstr>
      <vt:lpstr>Earth mover’s distance</vt:lpstr>
      <vt:lpstr>Earth mover’s distance</vt:lpstr>
      <vt:lpstr>Nearest neighbor classifier</vt:lpstr>
      <vt:lpstr>Nearest neighbor classifier</vt:lpstr>
      <vt:lpstr>Generalization bounds</vt:lpstr>
      <vt:lpstr>Nearest neighbor condensing</vt:lpstr>
      <vt:lpstr>Nearest neighbor condensing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teaching</dc:creator>
  <cp:lastModifiedBy>teaching</cp:lastModifiedBy>
  <cp:revision>87</cp:revision>
  <dcterms:created xsi:type="dcterms:W3CDTF">2020-06-03T06:06:06Z</dcterms:created>
  <dcterms:modified xsi:type="dcterms:W3CDTF">2021-04-26T10:33:33Z</dcterms:modified>
</cp:coreProperties>
</file>