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78" r:id="rId3"/>
    <p:sldId id="280" r:id="rId4"/>
    <p:sldId id="279" r:id="rId5"/>
    <p:sldId id="265" r:id="rId6"/>
    <p:sldId id="272" r:id="rId7"/>
    <p:sldId id="273" r:id="rId8"/>
    <p:sldId id="282" r:id="rId9"/>
    <p:sldId id="287" r:id="rId10"/>
    <p:sldId id="276" r:id="rId11"/>
    <p:sldId id="283" r:id="rId12"/>
    <p:sldId id="284" r:id="rId13"/>
    <p:sldId id="285" r:id="rId14"/>
    <p:sldId id="292" r:id="rId15"/>
    <p:sldId id="288" r:id="rId16"/>
    <p:sldId id="274" r:id="rId17"/>
    <p:sldId id="291" r:id="rId18"/>
    <p:sldId id="275" r:id="rId19"/>
    <p:sldId id="256" r:id="rId20"/>
    <p:sldId id="259" r:id="rId21"/>
    <p:sldId id="261" r:id="rId22"/>
    <p:sldId id="289" r:id="rId23"/>
    <p:sldId id="263" r:id="rId24"/>
    <p:sldId id="262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4660"/>
  </p:normalViewPr>
  <p:slideViewPr>
    <p:cSldViewPr>
      <p:cViewPr varScale="1">
        <p:scale>
          <a:sx n="92" d="100"/>
          <a:sy n="92" d="100"/>
        </p:scale>
        <p:origin x="-3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4BBB6-C52E-4A24-AEE0-25BCB0ECE3F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EB098-E765-40A2-8020-791C2689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EB098-E765-40A2-8020-791C26893A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7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4116-0977-43D5-A94B-4F9D31BDC07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065C-D023-482A-8B35-B24A5D73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Lee-Ad Gottlieb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3820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By construction,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w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 baseline="30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By linearity of expectation: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[(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/>
                          </a:rPr>
                          <m:t>𝑗</m:t>
                        </m:r>
                        <m:r>
                          <a:rPr lang="en-US" i="1" dirty="0">
                            <a:latin typeface="Cambria Math"/>
                          </a:rPr>
                          <m:t>=</m:t>
                        </m:r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 baseline="30000"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/>
                          </a:rPr>
                          <m:t>𝑗</m:t>
                        </m:r>
                        <m:r>
                          <a:rPr lang="en-US" i="1" dirty="0">
                            <a:latin typeface="Cambria Math"/>
                          </a:rPr>
                          <m:t>=</m:t>
                        </m:r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 baseline="3000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dirty="0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/>
                          </a:rPr>
                          <m:t>𝑗</m:t>
                        </m:r>
                        <m:r>
                          <a:rPr lang="en-US" i="1" dirty="0">
                            <a:latin typeface="Cambria Math"/>
                          </a:rPr>
                          <m:t>=</m:t>
                        </m:r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 baseline="3000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]+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 dirty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/>
                          </a:rPr>
                          <m:t>𝑗</m:t>
                        </m:r>
                        <m:r>
                          <a:rPr lang="en-US" i="1" dirty="0">
                            <a:latin typeface="Cambria Math"/>
                          </a:rPr>
                          <m:t>=</m:t>
                        </m:r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382000" cy="4525963"/>
              </a:xfrm>
              <a:blipFill rotWithShape="1">
                <a:blip r:embed="rId2"/>
                <a:stretch>
                  <a:fillRect l="-167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4343400" y="51054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j</a:t>
            </a:r>
            <a:r>
              <a:rPr lang="en-US" baseline="30000" dirty="0" smtClean="0"/>
              <a:t>2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638800" y="5107806"/>
            <a:ext cx="1447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E[</a:t>
            </a:r>
            <a:r>
              <a:rPr lang="en-US" dirty="0" err="1"/>
              <a:t>F</a:t>
            </a:r>
            <a:r>
              <a:rPr lang="en-US" baseline="-25000" dirty="0" err="1" smtClean="0"/>
              <a:t>i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dirty="0" smtClean="0"/>
              <a:t>]=0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 rot="2331650">
            <a:off x="3857565" y="4871407"/>
            <a:ext cx="318865" cy="2640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6526007">
            <a:off x="6750848" y="4779914"/>
            <a:ext cx="318865" cy="2640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6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Now suppose the matrix has k columns instead of one.</a:t>
                </a:r>
              </a:p>
              <a:p>
                <a:pPr lvl="1"/>
                <a:r>
                  <a:rPr lang="en-US" dirty="0"/>
                  <a:t>Let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ij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 be the </a:t>
                </a:r>
                <a:r>
                  <a:rPr lang="en-US" dirty="0"/>
                  <a:t>j-</a:t>
                </a:r>
                <a:r>
                  <a:rPr lang="en-US" dirty="0" err="1"/>
                  <a:t>th</a:t>
                </a:r>
                <a:r>
                  <a:rPr lang="en-US" dirty="0"/>
                  <a:t> row of the </a:t>
                </a:r>
                <a:r>
                  <a:rPr lang="en-US" dirty="0" err="1"/>
                  <a:t>i-th</a:t>
                </a:r>
                <a:r>
                  <a:rPr lang="en-US" dirty="0"/>
                  <a:t> </a:t>
                </a:r>
                <a:r>
                  <a:rPr lang="en-US" dirty="0" smtClean="0"/>
                  <a:t>column</a:t>
                </a:r>
              </a:p>
              <a:p>
                <a:pPr lvl="1"/>
                <a:r>
                  <a:rPr lang="en-US" dirty="0" smtClean="0"/>
                  <a:t> By </a:t>
                </a:r>
                <a:r>
                  <a:rPr lang="en-US" dirty="0"/>
                  <a:t>construction,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r>
                              <a:rPr lang="en-US" i="1" baseline="30000">
                                <a:latin typeface="Cambria Math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From the last slide, we have for any column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[(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/>
                          </a:rPr>
                          <m:t>𝑗</m:t>
                        </m:r>
                        <m:r>
                          <a:rPr lang="en-US" i="1" dirty="0">
                            <a:latin typeface="Cambria Math"/>
                          </a:rPr>
                          <m:t>=</m:t>
                        </m:r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 baseline="30000"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latin typeface="Cambria Math"/>
                          </a:rPr>
                          <m:t>]</m:t>
                        </m:r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382000" cy="4525963"/>
              </a:xfrm>
              <a:blipFill rotWithShape="1">
                <a:blip r:embed="rId2"/>
                <a:stretch>
                  <a:fillRect l="-1673" t="-1752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299993" y="583457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(8, 1, 6, 3)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36920"/>
              </p:ext>
            </p:extLst>
          </p:nvPr>
        </p:nvGraphicFramePr>
        <p:xfrm>
          <a:off x="6691292" y="5313787"/>
          <a:ext cx="1066800" cy="154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9600"/>
              </a:tblGrid>
              <a:tr h="431693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82860" y="585663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(-4, 16)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59652" y="49108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0781" y="490845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278" y="49108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f(w)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3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3820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So we have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r>
                              <a:rPr lang="en-US" i="1" baseline="30000">
                                <a:latin typeface="Cambria Math"/>
                              </a:rPr>
                              <m:t>2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([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r>
                              <a:rPr lang="en-US" i="1" baseline="30000">
                                <a:latin typeface="Cambria Math"/>
                              </a:rPr>
                              <m:t>2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</a:p>
              <a:p>
                <a:r>
                  <a:rPr lang="en-US" dirty="0" smtClean="0"/>
                  <a:t>If we normalize matrix F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382000" cy="4525963"/>
              </a:xfrm>
              <a:blipFill rotWithShape="1">
                <a:blip r:embed="rId2"/>
                <a:stretch>
                  <a:fillRect l="-1527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02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Story until now: </a:t>
                </a:r>
              </a:p>
              <a:p>
                <a:pPr lvl="1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coordinate preserves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(in </a:t>
                </a:r>
                <a:r>
                  <a:rPr lang="en-US" i="1" dirty="0" smtClean="0"/>
                  <a:t>expectation)</a:t>
                </a:r>
                <a:endParaRPr lang="en-US" i="1" dirty="0"/>
              </a:p>
              <a:p>
                <a:r>
                  <a:rPr lang="en-US" dirty="0" smtClean="0"/>
                  <a:t>What we really want: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endParaRPr lang="he-IL" dirty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(x), f(y) preserve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 to a factor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 with </a:t>
                </a:r>
                <a:r>
                  <a:rPr lang="en-US" i="1" dirty="0"/>
                  <a:t>high probability</a:t>
                </a:r>
              </a:p>
              <a:p>
                <a:pPr lvl="1"/>
                <a:r>
                  <a:rPr lang="en-US" dirty="0"/>
                  <a:t>If the probability is high enough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), then it will preserve all n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distances in V at once:</a:t>
                </a:r>
              </a:p>
              <a:p>
                <a:pPr lvl="2"/>
                <a:r>
                  <a:rPr lang="en-US" dirty="0" err="1" smtClean="0"/>
                  <a:t>Pr</a:t>
                </a:r>
                <a:r>
                  <a:rPr lang="en-US" dirty="0" smtClean="0"/>
                  <a:t>[fails for one given pair]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err="1" smtClean="0"/>
                  <a:t>Pr</a:t>
                </a:r>
                <a:r>
                  <a:rPr lang="en-US" dirty="0" smtClean="0"/>
                  <a:t>[fails for any pair]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		union bound</a:t>
                </a:r>
              </a:p>
              <a:p>
                <a:r>
                  <a:rPr lang="en-US" dirty="0" smtClean="0"/>
                  <a:t>We can show this with a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-like result: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26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any vector w, we have that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[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b="0" i="1" dirty="0" smtClean="0">
                    <a:latin typeface="Cambria Math"/>
                  </a:rPr>
                  <a:t> =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&gt;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[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=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So we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68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4167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2: The following random linear function realizes the JL-lemma:</a:t>
                </a:r>
                <a:endParaRPr lang="en-US" dirty="0"/>
              </a:p>
              <a:p>
                <a:r>
                  <a:rPr lang="en-US" dirty="0" smtClean="0"/>
                  <a:t>f is a multiplication matrix F of size k*d</a:t>
                </a:r>
                <a:endParaRPr lang="en-US" dirty="0"/>
              </a:p>
              <a:p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</a:t>
                </a:r>
                <a:r>
                  <a:rPr lang="en-US" dirty="0"/>
                  <a:t>is a </a:t>
                </a:r>
                <a:r>
                  <a:rPr lang="en-US" dirty="0" smtClean="0"/>
                  <a:t>(0,1)-Normal random variable </a:t>
                </a:r>
              </a:p>
              <a:p>
                <a:pPr lvl="1"/>
                <a:r>
                  <a:rPr lang="en-US" dirty="0" smtClean="0"/>
                  <a:t>(Later, we’ll normalize F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416725"/>
              </a:xfrm>
              <a:blipFill rotWithShape="1">
                <a:blip r:embed="rId2"/>
                <a:stretch>
                  <a:fillRect l="-1630" t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81483" y="556416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(8, 1, 6, 3)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88093"/>
              </p:ext>
            </p:extLst>
          </p:nvPr>
        </p:nvGraphicFramePr>
        <p:xfrm>
          <a:off x="1405431" y="5161387"/>
          <a:ext cx="1644688" cy="154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06488"/>
              </a:tblGrid>
              <a:tr h="431693">
                <a:tc>
                  <a:txBody>
                    <a:bodyPr/>
                    <a:lstStyle/>
                    <a:p>
                      <a:r>
                        <a:rPr lang="en-US" dirty="0" smtClean="0"/>
                        <a:t>N(0,1)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N(0,1)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N(0,1)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N(0,1)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N(0,1)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94454" y="556416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(?, ?)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471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47336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8151" y="47360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557205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(8, 1, 6, 3)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4870"/>
              </p:ext>
            </p:extLst>
          </p:nvPr>
        </p:nvGraphicFramePr>
        <p:xfrm>
          <a:off x="6405548" y="5169275"/>
          <a:ext cx="1644688" cy="154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06488"/>
              </a:tblGrid>
              <a:tr h="431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094571" y="557205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(?, ?)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57517" y="4724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09717" y="47415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38268" y="474395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teaching\AppData\Local\Microsoft\Windows\INetCache\IE\JDP9C5JL\Bell-Curv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346" y="5177589"/>
            <a:ext cx="756414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eaching\AppData\Local\Microsoft\Windows\INetCache\IE\JDP9C5JL\Bell-Curv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586" y="5181600"/>
            <a:ext cx="756414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eaching\AppData\Local\Microsoft\Windows\INetCache\IE\JDP9C5JL\Bell-Curv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599078"/>
            <a:ext cx="756414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eaching\AppData\Local\Microsoft\Windows\INetCache\IE\JDP9C5JL\Bell-Curv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40" y="5603089"/>
            <a:ext cx="756414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eaching\AppData\Local\Microsoft\Windows\INetCache\IE\JDP9C5JL\Bell-Curv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80078"/>
            <a:ext cx="756414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eaching\AppData\Local\Microsoft\Windows\INetCache\IE\JDP9C5JL\Bell-Curv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40" y="5984089"/>
            <a:ext cx="756414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eaching\AppData\Local\Microsoft\Windows\INetCache\IE\JDP9C5JL\Bell-Curv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361078"/>
            <a:ext cx="756414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eaching\AppData\Local\Microsoft\Windows\INetCache\IE\JDP9C5JL\Bell-Curv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40" y="6365089"/>
            <a:ext cx="756414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2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Let’s assume F has only a single column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Normal distribution has the following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So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0" dirty="0" smtClean="0"/>
                  <a:t>It follows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~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b="0" baseline="-25000" dirty="0" smtClean="0"/>
              </a:p>
              <a:p>
                <a:pPr lvl="1"/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185" t="-5930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93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proved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Chi-square with 1 degree of freedom</a:t>
                </a:r>
                <a:endParaRPr lang="en-US" dirty="0"/>
              </a:p>
              <a:p>
                <a:r>
                  <a:rPr lang="en-US" dirty="0" smtClean="0"/>
                  <a:t>If matrix F has k columns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~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nary>
                    <m:r>
                      <a:rPr lang="en-US" b="0" i="0" smtClean="0"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Chi-square with k degrees of freedom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97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Theorem: Let random variable x be sampled from a chi-squared distribution with k degrees of freedom and mean E[x]=1. 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den>
                        </m:f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b="0" dirty="0" smtClean="0"/>
                  <a:t>, and probability </a:t>
                </a:r>
                <a:r>
                  <a:rPr lang="en-US" dirty="0" smtClean="0"/>
                  <a:t>that</a:t>
                </a:r>
                <a:r>
                  <a:rPr lang="en-US" b="0" dirty="0" smtClean="0"/>
                  <a:t> one pair </a:t>
                </a:r>
                <a:r>
                  <a:rPr lang="en-US" b="0" dirty="0" err="1" smtClean="0"/>
                  <a:t>x,y</a:t>
                </a:r>
                <a:r>
                  <a:rPr lang="en-US" b="0" dirty="0" smtClean="0"/>
                  <a:t> is distorted is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Holds for all point pairs		done!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2830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55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 flipV="1">
            <a:off x="1728477" y="2903220"/>
            <a:ext cx="6906245" cy="2057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0"/>
            <a:endCxn id="11" idx="4"/>
          </p:cNvCxnSpPr>
          <p:nvPr/>
        </p:nvCxnSpPr>
        <p:spPr>
          <a:xfrm flipH="1" flipV="1">
            <a:off x="4069080" y="4282440"/>
            <a:ext cx="472440" cy="13563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0"/>
            <a:endCxn id="14" idx="4"/>
          </p:cNvCxnSpPr>
          <p:nvPr/>
        </p:nvCxnSpPr>
        <p:spPr>
          <a:xfrm flipH="1" flipV="1">
            <a:off x="5608320" y="3886200"/>
            <a:ext cx="457200" cy="12192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33800" y="1600200"/>
            <a:ext cx="0" cy="4953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76400" y="4572000"/>
            <a:ext cx="64008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Johnson-</a:t>
            </a:r>
            <a:r>
              <a:rPr lang="en-US" dirty="0" err="1" smtClean="0"/>
              <a:t>Lindenstrauss</a:t>
            </a:r>
            <a:r>
              <a:rPr lang="en-US" dirty="0" smtClean="0"/>
              <a:t> into 1D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023360" y="41910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471160" y="38100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775960" y="37338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562600" y="37947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648200" y="40386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175760" y="25908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81600" y="2743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715000" y="3429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495800" y="56388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019800" y="51054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6" idx="4"/>
            <a:endCxn id="15" idx="0"/>
          </p:cNvCxnSpPr>
          <p:nvPr/>
        </p:nvCxnSpPr>
        <p:spPr>
          <a:xfrm>
            <a:off x="4221480" y="2682240"/>
            <a:ext cx="472440" cy="13563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12" idx="0"/>
          </p:cNvCxnSpPr>
          <p:nvPr/>
        </p:nvCxnSpPr>
        <p:spPr>
          <a:xfrm>
            <a:off x="5227320" y="2834640"/>
            <a:ext cx="289560" cy="9753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4"/>
            <a:endCxn id="13" idx="0"/>
          </p:cNvCxnSpPr>
          <p:nvPr/>
        </p:nvCxnSpPr>
        <p:spPr>
          <a:xfrm>
            <a:off x="5760720" y="3520440"/>
            <a:ext cx="60960" cy="2133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" y="1676400"/>
            <a:ext cx="21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Measure: </a:t>
            </a:r>
          </a:p>
          <a:p>
            <a:r>
              <a:rPr lang="en-US" dirty="0" smtClean="0"/>
              <a:t>Worst-case distortion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1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 is bad!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b="1" dirty="0" smtClean="0"/>
              <a:t>learning</a:t>
            </a:r>
          </a:p>
          <a:p>
            <a:pPr lvl="1"/>
            <a:r>
              <a:rPr lang="en-US" dirty="0" smtClean="0"/>
              <a:t>High dimensional objects (hyperplanes, balls) have high VC-dimension.</a:t>
            </a:r>
          </a:p>
          <a:p>
            <a:pPr lvl="1"/>
            <a:r>
              <a:rPr lang="en-US" dirty="0" smtClean="0"/>
              <a:t>Nets have VC-dimension exponential in d</a:t>
            </a:r>
          </a:p>
          <a:p>
            <a:pPr lvl="1"/>
            <a:r>
              <a:rPr lang="en-US" dirty="0" smtClean="0"/>
              <a:t>So sample will need to be large</a:t>
            </a:r>
          </a:p>
          <a:p>
            <a:pPr lvl="1"/>
            <a:endParaRPr lang="en-US" dirty="0" smtClean="0"/>
          </a:p>
          <a:p>
            <a:r>
              <a:rPr lang="en-US" dirty="0"/>
              <a:t>For </a:t>
            </a:r>
            <a:r>
              <a:rPr lang="en-US" b="1" dirty="0"/>
              <a:t>computational tasks</a:t>
            </a:r>
          </a:p>
          <a:p>
            <a:pPr lvl="1"/>
            <a:r>
              <a:rPr lang="en-US" dirty="0"/>
              <a:t>Many tasks have runtimes that increase </a:t>
            </a:r>
            <a:r>
              <a:rPr lang="en-US" dirty="0">
                <a:solidFill>
                  <a:srgbClr val="FF0000"/>
                </a:solidFill>
              </a:rPr>
              <a:t>exponentially</a:t>
            </a:r>
            <a:r>
              <a:rPr lang="en-US" dirty="0"/>
              <a:t> in the dimension</a:t>
            </a:r>
          </a:p>
          <a:p>
            <a:pPr lvl="1"/>
            <a:r>
              <a:rPr lang="en-US" dirty="0" smtClean="0"/>
              <a:t>Ex: exact nearest neighbor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utoShape 2" descr="3D Coordinate Geometry - Equation of a Plane | Brilliant Math &amp; Science Wiki"/>
          <p:cNvSpPr>
            <a:spLocks noChangeAspect="1" noChangeArrowheads="1"/>
          </p:cNvSpPr>
          <p:nvPr/>
        </p:nvSpPr>
        <p:spPr bwMode="auto">
          <a:xfrm>
            <a:off x="155575" y="-830263"/>
            <a:ext cx="204787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514" y="2819400"/>
            <a:ext cx="172189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Blank Of White Round Sphere Or 3d Ball. Vector Stock Vector - Illustration  of button, abstract: 112543844"/>
          <p:cNvSpPr>
            <a:spLocks noChangeAspect="1" noChangeArrowheads="1"/>
          </p:cNvSpPr>
          <p:nvPr/>
        </p:nvSpPr>
        <p:spPr bwMode="auto">
          <a:xfrm>
            <a:off x="155575" y="-822325"/>
            <a:ext cx="16097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2" y="5257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61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19" idx="0"/>
            <a:endCxn id="11" idx="4"/>
          </p:cNvCxnSpPr>
          <p:nvPr/>
        </p:nvCxnSpPr>
        <p:spPr>
          <a:xfrm flipV="1">
            <a:off x="4541520" y="3901440"/>
            <a:ext cx="0" cy="17373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0"/>
            <a:endCxn id="14" idx="4"/>
          </p:cNvCxnSpPr>
          <p:nvPr/>
        </p:nvCxnSpPr>
        <p:spPr>
          <a:xfrm flipV="1">
            <a:off x="6065520" y="3825240"/>
            <a:ext cx="0" cy="12801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33800" y="1600200"/>
            <a:ext cx="0" cy="4953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76400" y="4572000"/>
            <a:ext cx="64008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 rot="20755608" flipH="1">
            <a:off x="2556255" y="3259285"/>
            <a:ext cx="4460761" cy="1749676"/>
          </a:xfrm>
          <a:prstGeom prst="parallelogram">
            <a:avLst>
              <a:gd name="adj" fmla="val 46119"/>
            </a:avLst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Johnson-</a:t>
            </a:r>
            <a:r>
              <a:rPr lang="en-US" dirty="0" err="1" smtClean="0"/>
              <a:t>Lindenstrauss</a:t>
            </a:r>
            <a:r>
              <a:rPr lang="en-US" dirty="0" smtClean="0"/>
              <a:t> into 2D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495800" y="38100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181600" y="39624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715000" y="41910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019800" y="37338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191000" y="42672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175760" y="25908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81600" y="2743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715000" y="3429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495800" y="56388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019800" y="51054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6" idx="4"/>
            <a:endCxn id="15" idx="0"/>
          </p:cNvCxnSpPr>
          <p:nvPr/>
        </p:nvCxnSpPr>
        <p:spPr>
          <a:xfrm>
            <a:off x="4221480" y="2682240"/>
            <a:ext cx="15240" cy="15849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12" idx="0"/>
          </p:cNvCxnSpPr>
          <p:nvPr/>
        </p:nvCxnSpPr>
        <p:spPr>
          <a:xfrm>
            <a:off x="5227320" y="2834640"/>
            <a:ext cx="0" cy="11277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4"/>
            <a:endCxn id="13" idx="0"/>
          </p:cNvCxnSpPr>
          <p:nvPr/>
        </p:nvCxnSpPr>
        <p:spPr>
          <a:xfrm>
            <a:off x="5760720" y="3520440"/>
            <a:ext cx="0" cy="6705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" y="1676400"/>
            <a:ext cx="21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Measure: </a:t>
            </a:r>
          </a:p>
          <a:p>
            <a:r>
              <a:rPr lang="en-US" dirty="0" smtClean="0"/>
              <a:t>Worst-case distortion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Lower-bound for JL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many dimensions are necessary to achieve distortion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Can we do better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8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03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Lower-bound for JL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Easy to show that l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requires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dimensions</a:t>
                </a:r>
              </a:p>
              <a:p>
                <a:pPr lvl="1"/>
                <a:r>
                  <a:rPr lang="en-US" dirty="0" smtClean="0"/>
                  <a:t>Volume argument on the n basis vectors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Distance between every vector pair is 1</a:t>
                </a:r>
              </a:p>
              <a:p>
                <a:pPr lvl="1"/>
                <a:r>
                  <a:rPr lang="en-US" dirty="0" smtClean="0"/>
                  <a:t>Reduce dimension, contraction at most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So every point has distance ½ to every other 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    point -&gt; is the center of non-intersection balls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    of radius ¼.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o must take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k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03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7315200" y="64008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15200" y="5105400"/>
            <a:ext cx="0" cy="129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315200" y="5562600"/>
            <a:ext cx="91440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229600" y="6324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9000" y="5410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001000" y="5638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Lower-bound for JL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How many dimensions are necessary to achieve distortion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Dependence on </a:t>
                </a:r>
                <a:r>
                  <a:rPr lang="en-US" dirty="0" err="1" smtClean="0"/>
                  <a:t>logn</a:t>
                </a:r>
                <a:r>
                  <a:rPr lang="en-US" dirty="0" smtClean="0"/>
                  <a:t> unavoidable</a:t>
                </a:r>
              </a:p>
              <a:p>
                <a:pPr lvl="1"/>
                <a:r>
                  <a:rPr lang="en-US" dirty="0" smtClean="0"/>
                  <a:t>What about dependence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err="1" smtClean="0"/>
                  <a:t>Noga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Alon</a:t>
                </a:r>
                <a:r>
                  <a:rPr lang="en-US" dirty="0" smtClean="0"/>
                  <a:t> showed a lower-bound of: 	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leaves a gap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between upper-bound and lower-bound</a:t>
                </a:r>
              </a:p>
              <a:p>
                <a:pPr lvl="1"/>
                <a:r>
                  <a:rPr lang="en-US" dirty="0" smtClean="0"/>
                  <a:t>Resolving this gap was a long-standing open problem…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47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Lower-bound for JL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2017, Jelani Nelson and Kasper Green-Larson showed a lower-bound of: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resolved the gap, and JL is tight up to constants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794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Lower-bounds for other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many dimensions are necessary to achieve distortion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or even 2?</a:t>
                </a:r>
              </a:p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dimensions </a:t>
                </a:r>
              </a:p>
              <a:p>
                <a:pPr lvl="1"/>
                <a:r>
                  <a:rPr lang="en-US" dirty="0" err="1" smtClean="0"/>
                  <a:t>Andoni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Charikar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Neimann</a:t>
                </a:r>
                <a:r>
                  <a:rPr lang="en-US" dirty="0" smtClean="0"/>
                  <a:t>, Nguyen</a:t>
                </a:r>
              </a:p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∞</a:t>
                </a:r>
                <a:r>
                  <a:rPr lang="en-US" dirty="0" smtClean="0"/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dimensions</a:t>
                </a:r>
              </a:p>
              <a:p>
                <a:pPr lvl="1"/>
                <a:r>
                  <a:rPr lang="en-US" dirty="0" smtClean="0"/>
                  <a:t>Proof: …</a:t>
                </a:r>
                <a:endParaRPr lang="en-US" sz="2400" dirty="0" smtClean="0"/>
              </a:p>
              <a:p>
                <a:r>
                  <a:rPr lang="en-US" dirty="0" smtClean="0"/>
                  <a:t>Open problem for other values of p.</a:t>
                </a:r>
              </a:p>
              <a:p>
                <a:pPr lvl="1"/>
                <a:r>
                  <a:rPr lang="en-US" dirty="0" smtClean="0"/>
                  <a:t>Known upper-bound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72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Curse of dimensionality </a:t>
            </a:r>
            <a:r>
              <a:rPr lang="en-US" dirty="0"/>
              <a:t>(Bellman, </a:t>
            </a:r>
            <a:r>
              <a:rPr lang="en-US" dirty="0" smtClean="0"/>
              <a:t>1961)</a:t>
            </a:r>
          </a:p>
          <a:p>
            <a:r>
              <a:rPr lang="en-US" dirty="0" smtClean="0"/>
              <a:t>Task</a:t>
            </a:r>
            <a:r>
              <a:rPr lang="en-US" dirty="0"/>
              <a:t>: Estimating probability </a:t>
            </a:r>
            <a:r>
              <a:rPr lang="en-US" dirty="0" smtClean="0"/>
              <a:t>distribution functions</a:t>
            </a:r>
          </a:p>
          <a:p>
            <a:pPr lvl="1"/>
            <a:r>
              <a:rPr lang="en-US" dirty="0"/>
              <a:t>Probability density function</a:t>
            </a:r>
          </a:p>
          <a:p>
            <a:pPr lvl="1"/>
            <a:r>
              <a:rPr lang="en-US" dirty="0" smtClean="0"/>
              <a:t>Cumulative distribution function</a:t>
            </a:r>
          </a:p>
          <a:p>
            <a:pPr lvl="1"/>
            <a:r>
              <a:rPr lang="en-US" dirty="0" smtClean="0"/>
              <a:t>Probability mass function</a:t>
            </a:r>
          </a:p>
          <a:p>
            <a:r>
              <a:rPr lang="en-US" dirty="0" smtClean="0"/>
              <a:t>Problem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Solution </a:t>
            </a:r>
            <a:r>
              <a:rPr lang="en-US" dirty="0"/>
              <a:t>complexity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required memory </a:t>
            </a:r>
            <a:endParaRPr lang="en-US" dirty="0" smtClean="0"/>
          </a:p>
          <a:p>
            <a:pPr lvl="1"/>
            <a:r>
              <a:rPr lang="en-US" dirty="0" smtClean="0"/>
              <a:t>grow </a:t>
            </a:r>
            <a:r>
              <a:rPr lang="en-US" dirty="0">
                <a:solidFill>
                  <a:srgbClr val="FF0000"/>
                </a:solidFill>
              </a:rPr>
              <a:t>exponentially</a:t>
            </a:r>
            <a:r>
              <a:rPr lang="en-US" dirty="0"/>
              <a:t> with the dimension. 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commons/thumb/c/ca/Normal_Distribution_CDF.svg/300px-Normal_Distribution_CD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07280"/>
            <a:ext cx="2095500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mal Distribution PDF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0"/>
            <a:ext cx="20955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4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dimension might also be unnecessary</a:t>
            </a:r>
          </a:p>
          <a:p>
            <a:pPr lvl="1"/>
            <a:r>
              <a:rPr lang="en-US" dirty="0" smtClean="0"/>
              <a:t>Suppose we took 1000 measurements of a person’s body.</a:t>
            </a:r>
          </a:p>
          <a:p>
            <a:pPr lvl="1"/>
            <a:r>
              <a:rPr lang="en-US" dirty="0" smtClean="0"/>
              <a:t>Most of these measurements will be correlated</a:t>
            </a:r>
          </a:p>
          <a:p>
            <a:pPr lvl="1"/>
            <a:r>
              <a:rPr lang="en-US" dirty="0" smtClean="0"/>
              <a:t>Can guess them without measuring</a:t>
            </a:r>
            <a:endParaRPr lang="en-US" dirty="0"/>
          </a:p>
          <a:p>
            <a:r>
              <a:rPr lang="en-US" dirty="0" smtClean="0"/>
              <a:t>Johnson &amp; </a:t>
            </a:r>
            <a:r>
              <a:rPr lang="en-US" dirty="0" err="1" smtClean="0"/>
              <a:t>Lindenstrauss</a:t>
            </a:r>
            <a:r>
              <a:rPr lang="en-US" dirty="0" smtClean="0"/>
              <a:t> (1984)</a:t>
            </a:r>
          </a:p>
          <a:p>
            <a:pPr lvl="1"/>
            <a:r>
              <a:rPr lang="en-US" dirty="0" smtClean="0"/>
              <a:t>Fundamental result in dimension reduction</a:t>
            </a:r>
          </a:p>
          <a:p>
            <a:pPr lvl="1"/>
            <a:r>
              <a:rPr lang="en-US" dirty="0" smtClean="0"/>
              <a:t>Given n points in high dimension</a:t>
            </a:r>
          </a:p>
          <a:p>
            <a:pPr lvl="1"/>
            <a:r>
              <a:rPr lang="en-US" dirty="0" smtClean="0"/>
              <a:t>Can reduce the dimension to </a:t>
            </a:r>
            <a:r>
              <a:rPr lang="en-US" dirty="0" err="1" smtClean="0"/>
              <a:t>logn</a:t>
            </a:r>
            <a:r>
              <a:rPr lang="en-US" dirty="0" smtClean="0"/>
              <a:t> without affecting distances much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4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Johnson-</a:t>
                </a:r>
                <a:r>
                  <a:rPr lang="en-US" dirty="0" err="1" smtClean="0"/>
                  <a:t>Lindenstrauss</a:t>
                </a:r>
                <a:r>
                  <a:rPr lang="en-US" dirty="0" smtClean="0"/>
                  <a:t> (‘84): </a:t>
                </a:r>
              </a:p>
              <a:p>
                <a:pPr lvl="1"/>
                <a:r>
                  <a:rPr lang="en-US" dirty="0" smtClean="0"/>
                  <a:t>Given a set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 </a:t>
                </a:r>
                <a:r>
                  <a:rPr lang="en-US" dirty="0" smtClean="0"/>
                  <a:t>Euclidean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there exists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linear</a:t>
                </a:r>
                <a:r>
                  <a:rPr lang="en-US" dirty="0" smtClean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=⌈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Such that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  <a:blipFill rotWithShape="1">
                <a:blip r:embed="rId2"/>
                <a:stretch>
                  <a:fillRect l="-154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416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Example 1: The following random linear function realizes the JL-lemma:</a:t>
                </a:r>
                <a:endParaRPr lang="en-US" dirty="0"/>
              </a:p>
              <a:p>
                <a:r>
                  <a:rPr lang="en-US" dirty="0" smtClean="0"/>
                  <a:t>f is a multiplication matrix F of size k*d</a:t>
                </a:r>
              </a:p>
              <a:p>
                <a:pPr lvl="1"/>
                <a:r>
                  <a:rPr lang="en-US" dirty="0" smtClean="0"/>
                  <a:t>k is number of columns, d is number of rows</a:t>
                </a:r>
                <a:endParaRPr lang="en-US" dirty="0"/>
              </a:p>
              <a:p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</a:t>
                </a:r>
                <a:r>
                  <a:rPr lang="en-US" dirty="0"/>
                  <a:t>is a Bernoulli random </a:t>
                </a:r>
                <a:r>
                  <a:rPr lang="en-US" dirty="0" smtClean="0"/>
                  <a:t>variable in </a:t>
                </a:r>
              </a:p>
              <a:p>
                <a:pPr lvl="1"/>
                <a:r>
                  <a:rPr lang="en-US" dirty="0" smtClean="0"/>
                  <a:t>Takes values {-</a:t>
                </a:r>
                <a:r>
                  <a:rPr lang="en-US" dirty="0"/>
                  <a:t>1,1</a:t>
                </a:r>
                <a:r>
                  <a:rPr lang="en-US" dirty="0" smtClean="0"/>
                  <a:t>} with probability p=½</a:t>
                </a:r>
              </a:p>
              <a:p>
                <a:pPr lvl="1"/>
                <a:r>
                  <a:rPr lang="en-US" dirty="0" smtClean="0"/>
                  <a:t>(Later, we’ll normalize F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416725"/>
              </a:xfrm>
              <a:blipFill rotWithShape="1">
                <a:blip r:embed="rId2"/>
                <a:stretch>
                  <a:fillRect l="-1481" t="-3571" r="-296" b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4600" y="575837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(8, 1, 6, 3)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99607"/>
              </p:ext>
            </p:extLst>
          </p:nvPr>
        </p:nvGraphicFramePr>
        <p:xfrm>
          <a:off x="3905899" y="5237587"/>
          <a:ext cx="1066800" cy="154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9600"/>
              </a:tblGrid>
              <a:tr h="431693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97467" y="578043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(-4, 16)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4259" y="48346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5388" y="483225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5885" y="483469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2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3820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We’ll prove that f preserves distances between points</a:t>
                </a:r>
              </a:p>
              <a:p>
                <a:r>
                  <a:rPr lang="en-US" dirty="0"/>
                  <a:t>Take </a:t>
                </a:r>
                <a:r>
                  <a:rPr lang="en-US" dirty="0" smtClean="0"/>
                  <a:t>any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Want </a:t>
                </a:r>
                <a:r>
                  <a:rPr lang="en-US" dirty="0"/>
                  <a:t>to show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</a:t>
                </a:r>
                <a:r>
                  <a:rPr lang="en-US" dirty="0" smtClean="0"/>
                  <a:t>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By linearity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≈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 smtClean="0"/>
                  <a:t>So we need to show that the transform preserves norm of distance vectors w.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382000" cy="4525963"/>
              </a:xfrm>
              <a:blipFill rotWithShape="1">
                <a:blip r:embed="rId2"/>
                <a:stretch>
                  <a:fillRect l="-1527" t="-2695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80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show that the transform preserves norm of distance vectors w.</a:t>
            </a:r>
          </a:p>
          <a:p>
            <a:pPr lvl="1"/>
            <a:r>
              <a:rPr lang="en-US" dirty="0" smtClean="0"/>
              <a:t>Let’s start with a matrix F that’s just a column vector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575837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(8, 1, 6, 3)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05223"/>
              </p:ext>
            </p:extLst>
          </p:nvPr>
        </p:nvGraphicFramePr>
        <p:xfrm>
          <a:off x="4267200" y="5237587"/>
          <a:ext cx="457200" cy="154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431693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97467" y="578043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(-4)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4259" y="48346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5388" y="483225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5885" y="48346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f(w)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8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By construction,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 baseline="30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example, in 4 dimensions: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/>
                  <a:t>In d </a:t>
                </a:r>
                <a:r>
                  <a:rPr lang="en-US" dirty="0" smtClean="0"/>
                  <a:t>dimensions: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…</m:t>
                    </m:r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		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382000" cy="4525963"/>
              </a:xfrm>
              <a:blipFill rotWithShape="1">
                <a:blip r:embed="rId4"/>
                <a:stretch>
                  <a:fillRect l="-167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6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1839</Words>
  <Application>Microsoft Office PowerPoint</Application>
  <PresentationFormat>On-screen Show (4:3)</PresentationFormat>
  <Paragraphs>243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Dimension reduction</vt:lpstr>
      <vt:lpstr>High dimension is bad!</vt:lpstr>
      <vt:lpstr>Curse of dimensionality</vt:lpstr>
      <vt:lpstr>High dimension</vt:lpstr>
      <vt:lpstr>JL Lemma</vt:lpstr>
      <vt:lpstr>JL transform</vt:lpstr>
      <vt:lpstr>JL transform</vt:lpstr>
      <vt:lpstr>JL transform</vt:lpstr>
      <vt:lpstr>JL transform</vt:lpstr>
      <vt:lpstr>JL transform</vt:lpstr>
      <vt:lpstr>JL transform</vt:lpstr>
      <vt:lpstr>JL transform</vt:lpstr>
      <vt:lpstr>JL transform</vt:lpstr>
      <vt:lpstr>JL transform</vt:lpstr>
      <vt:lpstr>JL transform</vt:lpstr>
      <vt:lpstr>JL transform</vt:lpstr>
      <vt:lpstr>JL transform</vt:lpstr>
      <vt:lpstr>JL transform</vt:lpstr>
      <vt:lpstr>PowerPoint Presentation</vt:lpstr>
      <vt:lpstr>PowerPoint Presentation</vt:lpstr>
      <vt:lpstr>Lower-bound for JL</vt:lpstr>
      <vt:lpstr>Lower-bound for JL</vt:lpstr>
      <vt:lpstr>Lower-bound for JL</vt:lpstr>
      <vt:lpstr>Lower-bound for JL</vt:lpstr>
      <vt:lpstr>Lower-bounds for other 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teaching</dc:creator>
  <cp:lastModifiedBy>teaching</cp:lastModifiedBy>
  <cp:revision>89</cp:revision>
  <dcterms:created xsi:type="dcterms:W3CDTF">2020-06-16T18:07:57Z</dcterms:created>
  <dcterms:modified xsi:type="dcterms:W3CDTF">2021-12-26T08:58:23Z</dcterms:modified>
</cp:coreProperties>
</file>