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3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7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3" autoAdjust="0"/>
    <p:restoredTop sz="94632" autoAdjust="0"/>
  </p:normalViewPr>
  <p:slideViewPr>
    <p:cSldViewPr>
      <p:cViewPr varScale="1">
        <p:scale>
          <a:sx n="85" d="100"/>
          <a:sy n="85" d="100"/>
        </p:scale>
        <p:origin x="-75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24C-763D-42A3-9A00-A13127A1535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5D4B-D692-4FA2-87B4-65D5B2D5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with 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Lee-Ad Gottlieb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Measures how random (or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balanced) a set is</a:t>
                </a:r>
              </a:p>
              <a:p>
                <a:endParaRPr lang="en-US" dirty="0" smtClean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ntropy function for item/event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⁡⌈</m:t>
                            </m:r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⌉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example, a fair coin has entropy 1, and a coin that always falls on heads has entropy 0.</a:t>
                </a:r>
              </a:p>
              <a:p>
                <a:pPr lvl="1"/>
                <a:r>
                  <a:rPr lang="en-US" dirty="0" smtClean="0"/>
                  <a:t>Binary entropy function for item/events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6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+ </m:t>
                          </m:r>
                        </m:e>
                      </m:func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6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= </m:t>
                          </m:r>
                        </m:e>
                      </m:func>
                    </m:oMath>
                  </m:oMathPara>
                </a14:m>
                <a:endParaRPr lang="en-US" sz="2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6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+ </m:t>
                          </m:r>
                        </m:e>
                      </m:func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600" b="0" i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600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sz="26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6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38" y="1752600"/>
            <a:ext cx="3518651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48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Shannon’s theorem is non-constructive</a:t>
            </a:r>
          </a:p>
          <a:p>
            <a:pPr lvl="1"/>
            <a:r>
              <a:rPr lang="en-US" dirty="0" smtClean="0"/>
              <a:t>He didn’t give a code that met his bounds</a:t>
            </a:r>
            <a:endParaRPr lang="en-US" dirty="0"/>
          </a:p>
          <a:p>
            <a:r>
              <a:rPr lang="en-US" dirty="0" smtClean="0"/>
              <a:t>Huffman (1952): bottom-up construction realizes optimal bound </a:t>
            </a:r>
            <a:endParaRPr lang="en-US" dirty="0"/>
          </a:p>
          <a:p>
            <a:pPr lvl="1"/>
            <a:r>
              <a:rPr lang="en-US" dirty="0" smtClean="0"/>
              <a:t>Give shorter codes to more frequently occurring items</a:t>
            </a:r>
          </a:p>
          <a:p>
            <a:pPr lvl="1"/>
            <a:r>
              <a:rPr lang="en-US" dirty="0" smtClean="0"/>
              <a:t>First example:	BAABAC = 010000010010</a:t>
            </a:r>
          </a:p>
          <a:p>
            <a:pPr lvl="1"/>
            <a:r>
              <a:rPr lang="en-US" dirty="0" smtClean="0"/>
              <a:t>Second example:	BAABAC = 1000100110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12276" y="442464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2676" y="511044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1876" y="511044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7876" y="58724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7476" y="58724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7076" y="58724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6676" y="58724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Connector 11"/>
          <p:cNvCxnSpPr>
            <a:stCxn id="5" idx="7"/>
            <a:endCxn id="4" idx="3"/>
          </p:cNvCxnSpPr>
          <p:nvPr/>
        </p:nvCxnSpPr>
        <p:spPr>
          <a:xfrm flipV="1">
            <a:off x="2227880" y="4749846"/>
            <a:ext cx="340192" cy="4163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0"/>
          </p:cNvCxnSpPr>
          <p:nvPr/>
        </p:nvCxnSpPr>
        <p:spPr>
          <a:xfrm>
            <a:off x="2837480" y="4749846"/>
            <a:ext cx="474896" cy="360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5" idx="3"/>
          </p:cNvCxnSpPr>
          <p:nvPr/>
        </p:nvCxnSpPr>
        <p:spPr>
          <a:xfrm flipV="1">
            <a:off x="1826476" y="5435646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  <a:endCxn id="5" idx="5"/>
          </p:cNvCxnSpPr>
          <p:nvPr/>
        </p:nvCxnSpPr>
        <p:spPr>
          <a:xfrm flipH="1" flipV="1">
            <a:off x="2227880" y="5435646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5"/>
          </p:cNvCxnSpPr>
          <p:nvPr/>
        </p:nvCxnSpPr>
        <p:spPr>
          <a:xfrm flipH="1" flipV="1">
            <a:off x="3447080" y="5435646"/>
            <a:ext cx="208196" cy="4163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3"/>
          </p:cNvCxnSpPr>
          <p:nvPr/>
        </p:nvCxnSpPr>
        <p:spPr>
          <a:xfrm flipV="1">
            <a:off x="3045676" y="5435646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93176" y="4635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00990" y="5491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20190" y="5491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62990" y="5491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2190" y="5491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24990" y="466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427728" y="381504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55676" y="450084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50876" y="52628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41276" y="457862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9" idx="0"/>
            <a:endCxn id="33" idx="3"/>
          </p:cNvCxnSpPr>
          <p:nvPr/>
        </p:nvCxnSpPr>
        <p:spPr>
          <a:xfrm flipV="1">
            <a:off x="6169876" y="4140246"/>
            <a:ext cx="313648" cy="438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5"/>
            <a:endCxn id="35" idx="0"/>
          </p:cNvCxnSpPr>
          <p:nvPr/>
        </p:nvCxnSpPr>
        <p:spPr>
          <a:xfrm>
            <a:off x="6752932" y="4140246"/>
            <a:ext cx="293244" cy="360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2" idx="0"/>
            <a:endCxn id="35" idx="5"/>
          </p:cNvCxnSpPr>
          <p:nvPr/>
        </p:nvCxnSpPr>
        <p:spPr>
          <a:xfrm flipH="1" flipV="1">
            <a:off x="7180880" y="4826046"/>
            <a:ext cx="2462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35" idx="3"/>
          </p:cNvCxnSpPr>
          <p:nvPr/>
        </p:nvCxnSpPr>
        <p:spPr>
          <a:xfrm flipV="1">
            <a:off x="6779476" y="4826046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20590" y="4043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53990" y="4805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5990" y="4881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58790" y="4055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36676" y="526284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31876" y="60248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41476" y="60248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5" name="Straight Connector 54"/>
          <p:cNvCxnSpPr>
            <a:stCxn id="53" idx="0"/>
            <a:endCxn id="52" idx="3"/>
          </p:cNvCxnSpPr>
          <p:nvPr/>
        </p:nvCxnSpPr>
        <p:spPr>
          <a:xfrm flipV="1">
            <a:off x="7160476" y="5588046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0"/>
            <a:endCxn id="52" idx="5"/>
          </p:cNvCxnSpPr>
          <p:nvPr/>
        </p:nvCxnSpPr>
        <p:spPr>
          <a:xfrm flipH="1" flipV="1">
            <a:off x="7561880" y="5588046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4200" y="565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96990" y="5643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990" y="643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24304" y="643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37480" y="643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65172" y="643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90789" y="571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29552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41476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79772" y="5041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Items: A,B,C,D,E,F,G,H</a:t>
            </a:r>
          </a:p>
          <a:p>
            <a:r>
              <a:rPr lang="en-US" dirty="0" smtClean="0"/>
              <a:t>Message: AAAAABBAHHBCBGCCC</a:t>
            </a:r>
          </a:p>
          <a:p>
            <a:r>
              <a:rPr lang="en-US" dirty="0" smtClean="0"/>
              <a:t>Could construct a balanced tree for coding</a:t>
            </a:r>
          </a:p>
          <a:p>
            <a:pPr lvl="1"/>
            <a:r>
              <a:rPr lang="en-US" dirty="0" smtClean="0"/>
              <a:t>8 items</a:t>
            </a:r>
          </a:p>
          <a:p>
            <a:pPr lvl="1"/>
            <a:r>
              <a:rPr lang="en-US" dirty="0" smtClean="0"/>
              <a:t>Each encoded into 3 bits</a:t>
            </a:r>
            <a:endParaRPr lang="en-US" dirty="0"/>
          </a:p>
          <a:p>
            <a:pPr lvl="1"/>
            <a:r>
              <a:rPr lang="en-US" dirty="0" smtClean="0"/>
              <a:t>Message size: 3 * 17 = 51 bits</a:t>
            </a:r>
          </a:p>
          <a:p>
            <a:r>
              <a:rPr lang="en-US" dirty="0" smtClean="0"/>
              <a:t>Can do better if we look at frequencies, </a:t>
            </a:r>
          </a:p>
          <a:p>
            <a:pPr lvl="1"/>
            <a:r>
              <a:rPr lang="en-US" dirty="0" smtClean="0"/>
              <a:t>A:6, B:4, C:4, D:0, E:0, F:0, G:1, H:2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3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tree bottom-up, combining lightest nodes (Frequencies </a:t>
            </a:r>
            <a:r>
              <a:rPr lang="en-US" dirty="0"/>
              <a:t>A:6, B:4, C:4, D:0, E:0, F:0, G:1, </a:t>
            </a:r>
            <a:r>
              <a:rPr lang="en-US" dirty="0" smtClean="0"/>
              <a:t>H:2)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AAAAABBAHHBCBGCCC encodes to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0000000000010100111111011001110101010 – 37 bits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7876" y="51104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7476" y="511044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7076" y="510901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5676" y="5872442"/>
            <a:ext cx="457200" cy="457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7600" y="5867400"/>
            <a:ext cx="457200" cy="457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77200" y="5867400"/>
            <a:ext cx="457200" cy="457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5867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5867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3433" y="6329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4957" y="6335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5357" y="6329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5633" y="5573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5233" y="5575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4833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6757" y="633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6357" y="634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13396" y="5105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0" idx="0"/>
            <a:endCxn id="20" idx="3"/>
          </p:cNvCxnSpPr>
          <p:nvPr/>
        </p:nvCxnSpPr>
        <p:spPr>
          <a:xfrm flipV="1">
            <a:off x="3657600" y="5430604"/>
            <a:ext cx="1115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5"/>
            <a:endCxn id="11" idx="0"/>
          </p:cNvCxnSpPr>
          <p:nvPr/>
        </p:nvCxnSpPr>
        <p:spPr>
          <a:xfrm>
            <a:off x="4038600" y="5430604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6196" y="4343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6" idx="0"/>
            <a:endCxn id="27" idx="3"/>
          </p:cNvCxnSpPr>
          <p:nvPr/>
        </p:nvCxnSpPr>
        <p:spPr>
          <a:xfrm flipV="1">
            <a:off x="3045676" y="4668604"/>
            <a:ext cx="266316" cy="440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5"/>
            <a:endCxn id="20" idx="0"/>
          </p:cNvCxnSpPr>
          <p:nvPr/>
        </p:nvCxnSpPr>
        <p:spPr>
          <a:xfrm>
            <a:off x="3581400" y="4668604"/>
            <a:ext cx="3224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84596" y="4343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4" idx="0"/>
            <a:endCxn id="33" idx="3"/>
          </p:cNvCxnSpPr>
          <p:nvPr/>
        </p:nvCxnSpPr>
        <p:spPr>
          <a:xfrm flipV="1">
            <a:off x="1826476" y="4668604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5"/>
          </p:cNvCxnSpPr>
          <p:nvPr/>
        </p:nvCxnSpPr>
        <p:spPr>
          <a:xfrm>
            <a:off x="2209800" y="4668604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70396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0"/>
            <a:endCxn id="36" idx="3"/>
          </p:cNvCxnSpPr>
          <p:nvPr/>
        </p:nvCxnSpPr>
        <p:spPr>
          <a:xfrm flipV="1">
            <a:off x="2075096" y="3906604"/>
            <a:ext cx="5510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27" idx="0"/>
          </p:cNvCxnSpPr>
          <p:nvPr/>
        </p:nvCxnSpPr>
        <p:spPr>
          <a:xfrm>
            <a:off x="2895600" y="3906604"/>
            <a:ext cx="5510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55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03314" y="4666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8714" y="4666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65314" y="4666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36914" y="4666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27314" y="3839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2114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4114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251" y="503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607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learn with decision trees.</a:t>
            </a:r>
          </a:p>
          <a:p>
            <a:pPr lvl="1"/>
            <a:r>
              <a:rPr lang="en-US" dirty="0" smtClean="0"/>
              <a:t>Example: sample of binary vectors</a:t>
            </a:r>
          </a:p>
          <a:p>
            <a:r>
              <a:rPr lang="en-US" dirty="0" smtClean="0"/>
              <a:t>Split rule: value in each dimension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5255"/>
              </p:ext>
            </p:extLst>
          </p:nvPr>
        </p:nvGraphicFramePr>
        <p:xfrm>
          <a:off x="7620000" y="1752600"/>
          <a:ext cx="1371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09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71600" y="517539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5943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1876" y="517396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593235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593235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38600" y="5170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0"/>
            <a:endCxn id="16" idx="3"/>
          </p:cNvCxnSpPr>
          <p:nvPr/>
        </p:nvCxnSpPr>
        <p:spPr>
          <a:xfrm flipV="1">
            <a:off x="3962400" y="5495560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  <a:endCxn id="10" idx="0"/>
          </p:cNvCxnSpPr>
          <p:nvPr/>
        </p:nvCxnSpPr>
        <p:spPr>
          <a:xfrm>
            <a:off x="4363804" y="5495560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60996" y="4408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0"/>
            <a:endCxn id="19" idx="3"/>
          </p:cNvCxnSpPr>
          <p:nvPr/>
        </p:nvCxnSpPr>
        <p:spPr>
          <a:xfrm flipV="1">
            <a:off x="3350476" y="4733560"/>
            <a:ext cx="266316" cy="440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  <a:endCxn id="16" idx="0"/>
          </p:cNvCxnSpPr>
          <p:nvPr/>
        </p:nvCxnSpPr>
        <p:spPr>
          <a:xfrm>
            <a:off x="3886200" y="4733560"/>
            <a:ext cx="3429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34520" y="4408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6" idx="0"/>
            <a:endCxn id="22" idx="3"/>
          </p:cNvCxnSpPr>
          <p:nvPr/>
        </p:nvCxnSpPr>
        <p:spPr>
          <a:xfrm flipV="1">
            <a:off x="1600200" y="4733560"/>
            <a:ext cx="1901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5"/>
          </p:cNvCxnSpPr>
          <p:nvPr/>
        </p:nvCxnSpPr>
        <p:spPr>
          <a:xfrm>
            <a:off x="2059724" y="4733560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667000" y="3646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0"/>
            <a:endCxn id="25" idx="3"/>
          </p:cNvCxnSpPr>
          <p:nvPr/>
        </p:nvCxnSpPr>
        <p:spPr>
          <a:xfrm flipV="1">
            <a:off x="1925020" y="3971560"/>
            <a:ext cx="79777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  <a:endCxn id="19" idx="0"/>
          </p:cNvCxnSpPr>
          <p:nvPr/>
        </p:nvCxnSpPr>
        <p:spPr>
          <a:xfrm>
            <a:off x="2992204" y="3971560"/>
            <a:ext cx="7592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45424" y="3874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473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03514" y="473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15238" y="473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41714" y="473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95966" y="390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6914" y="5486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98914" y="5486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113196" y="5181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5"/>
          </p:cNvCxnSpPr>
          <p:nvPr/>
        </p:nvCxnSpPr>
        <p:spPr>
          <a:xfrm>
            <a:off x="2438400" y="5506804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1914" y="5504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057400" y="5486400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438400" y="5943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7714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3646356"/>
            <a:ext cx="10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digit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4355068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digit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5193268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digit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96200" y="5943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05800" y="5943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01000" y="5181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0" idx="0"/>
            <a:endCxn id="52" idx="3"/>
          </p:cNvCxnSpPr>
          <p:nvPr/>
        </p:nvCxnSpPr>
        <p:spPr>
          <a:xfrm flipV="1">
            <a:off x="7924800" y="5506804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5"/>
            <a:endCxn id="51" idx="0"/>
          </p:cNvCxnSpPr>
          <p:nvPr/>
        </p:nvCxnSpPr>
        <p:spPr>
          <a:xfrm>
            <a:off x="8326204" y="5506804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99314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461314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48400" y="5181600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Fourth 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US" dirty="0"/>
              <a:t>the VC-dimension of decision trees on </a:t>
            </a:r>
            <a:r>
              <a:rPr lang="en-US" dirty="0" smtClean="0"/>
              <a:t>binary d-dimensional </a:t>
            </a:r>
            <a:r>
              <a:rPr lang="en-US" dirty="0"/>
              <a:t>vectors ?</a:t>
            </a:r>
          </a:p>
          <a:p>
            <a:pPr lvl="1"/>
            <a:r>
              <a:rPr lang="en-US" b="1" dirty="0" smtClean="0"/>
              <a:t>T(k)</a:t>
            </a:r>
            <a:r>
              <a:rPr lang="en-US" dirty="0" smtClean="0"/>
              <a:t> </a:t>
            </a:r>
            <a:r>
              <a:rPr lang="en-US" dirty="0"/>
              <a:t>– family of </a:t>
            </a:r>
            <a:r>
              <a:rPr lang="en-US" dirty="0" smtClean="0"/>
              <a:t>decision trees </a:t>
            </a:r>
            <a:r>
              <a:rPr lang="en-US" dirty="0"/>
              <a:t>with k </a:t>
            </a:r>
            <a:r>
              <a:rPr lang="en-US" dirty="0" smtClean="0"/>
              <a:t>nodes</a:t>
            </a:r>
            <a:endParaRPr lang="en-US" dirty="0"/>
          </a:p>
          <a:p>
            <a:pPr lvl="1"/>
            <a:r>
              <a:rPr lang="en-US" dirty="0"/>
              <a:t>At each node, choose dimension to test, or mark it as a leaf in </a:t>
            </a:r>
            <a:r>
              <a:rPr lang="en-US" dirty="0" smtClean="0"/>
              <a:t>{+,-} – d+2 </a:t>
            </a:r>
            <a:r>
              <a:rPr lang="en-US" dirty="0" smtClean="0"/>
              <a:t>possible decisions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b="1" dirty="0" smtClean="0"/>
              <a:t>T(k</a:t>
            </a:r>
            <a:r>
              <a:rPr lang="en-US" b="1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dirty="0" smtClean="0"/>
              <a:t>(d+2)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VC-dim(</a:t>
            </a:r>
            <a:r>
              <a:rPr lang="en-US" b="1" dirty="0" smtClean="0"/>
              <a:t>T(k)</a:t>
            </a:r>
            <a:r>
              <a:rPr lang="en-US" dirty="0" smtClean="0"/>
              <a:t>) = O(k log d) 	(using Sauer’s lemma)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11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want small k.</a:t>
            </a:r>
          </a:p>
          <a:p>
            <a:r>
              <a:rPr lang="en-US" b="1" dirty="0" smtClean="0"/>
              <a:t>Problem</a:t>
            </a:r>
            <a:r>
              <a:rPr lang="en-US" dirty="0" smtClean="0"/>
              <a:t>: find decision tree which is consistent with the data and has the smallest number of nodes.</a:t>
            </a:r>
          </a:p>
          <a:p>
            <a:pPr lvl="1"/>
            <a:r>
              <a:rPr lang="en-US" dirty="0" smtClean="0"/>
              <a:t>NP-hard.</a:t>
            </a:r>
          </a:p>
          <a:p>
            <a:r>
              <a:rPr lang="en-US" dirty="0" smtClean="0"/>
              <a:t>Heuristics used instead.</a:t>
            </a:r>
          </a:p>
          <a:p>
            <a:pPr lvl="1"/>
            <a:r>
              <a:rPr lang="en-US" dirty="0" smtClean="0"/>
              <a:t>ID3</a:t>
            </a:r>
          </a:p>
          <a:p>
            <a:pPr lvl="1"/>
            <a:r>
              <a:rPr lang="en-US" dirty="0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8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ID3 algorithm. Top-down:</a:t>
            </a:r>
          </a:p>
          <a:p>
            <a:pPr lvl="1"/>
            <a:r>
              <a:rPr lang="en-US" dirty="0" smtClean="0"/>
              <a:t>Start with root as a + leaf.</a:t>
            </a:r>
          </a:p>
          <a:p>
            <a:pPr lvl="1"/>
            <a:r>
              <a:rPr lang="en-US" dirty="0" smtClean="0"/>
              <a:t>Function </a:t>
            </a:r>
            <a:r>
              <a:rPr lang="en-US" b="1" dirty="0" smtClean="0"/>
              <a:t>Cost</a:t>
            </a:r>
            <a:r>
              <a:rPr lang="en-US" dirty="0" smtClean="0"/>
              <a:t> measures quality of solution</a:t>
            </a:r>
          </a:p>
          <a:p>
            <a:pPr lvl="1"/>
            <a:r>
              <a:rPr lang="en-US" dirty="0" smtClean="0"/>
              <a:t>Split leaf with rule that minimizes </a:t>
            </a:r>
            <a:r>
              <a:rPr lang="en-US" b="1" dirty="0"/>
              <a:t>Cost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Repeat until consistent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542040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542040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465840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0"/>
            <a:endCxn id="6" idx="3"/>
          </p:cNvCxnSpPr>
          <p:nvPr/>
        </p:nvCxnSpPr>
        <p:spPr>
          <a:xfrm flipV="1">
            <a:off x="3200400" y="4983606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5"/>
            <a:endCxn id="5" idx="0"/>
          </p:cNvCxnSpPr>
          <p:nvPr/>
        </p:nvCxnSpPr>
        <p:spPr>
          <a:xfrm>
            <a:off x="3601804" y="4983606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4914" y="4974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6914" y="4974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458220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542040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77000" y="465840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21" idx="0"/>
          </p:cNvCxnSpPr>
          <p:nvPr/>
        </p:nvCxnSpPr>
        <p:spPr>
          <a:xfrm flipV="1">
            <a:off x="6210300" y="4983606"/>
            <a:ext cx="296614" cy="4265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  <a:endCxn id="13" idx="0"/>
          </p:cNvCxnSpPr>
          <p:nvPr/>
        </p:nvCxnSpPr>
        <p:spPr>
          <a:xfrm>
            <a:off x="6802204" y="4983606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3600" y="4974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7314" y="4974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5000" y="6172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600" y="6172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9800" y="5410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21" idx="3"/>
          </p:cNvCxnSpPr>
          <p:nvPr/>
        </p:nvCxnSpPr>
        <p:spPr>
          <a:xfrm flipV="1">
            <a:off x="5943600" y="5735404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5"/>
            <a:endCxn id="20" idx="0"/>
          </p:cNvCxnSpPr>
          <p:nvPr/>
        </p:nvCxnSpPr>
        <p:spPr>
          <a:xfrm>
            <a:off x="6345004" y="5735404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8114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80114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What’s a good </a:t>
                </a:r>
                <a:r>
                  <a:rPr lang="en-US" b="1" dirty="0" smtClean="0"/>
                  <a:t>Cost</a:t>
                </a:r>
                <a:r>
                  <a:rPr lang="en-US" dirty="0" smtClean="0"/>
                  <a:t> function?</a:t>
                </a:r>
              </a:p>
              <a:p>
                <a:pPr lvl="1"/>
                <a:r>
                  <a:rPr lang="en-US" dirty="0" smtClean="0"/>
                  <a:t>Minimize sum of entropy of leaves</a:t>
                </a:r>
              </a:p>
              <a:p>
                <a:pPr lvl="1"/>
                <a:r>
                  <a:rPr lang="en-US" dirty="0"/>
                  <a:t>Given a set S, choose a rule partitioning 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minimizing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⁡⌈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⌉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⁡⌈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</a:rPr>
                              <m:t>⌉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Recall: balanced set has entropy 1. The more unbalanced the set, the smaller the entropy.</a:t>
                </a:r>
                <a:endParaRPr lang="en-US" dirty="0"/>
              </a:p>
              <a:p>
                <a:r>
                  <a:rPr lang="en-US" dirty="0" smtClean="0"/>
                  <a:t>But no actual guarantees on tree size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72400" y="6172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0" y="6172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077200" y="54102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0"/>
            <a:endCxn id="6" idx="3"/>
          </p:cNvCxnSpPr>
          <p:nvPr/>
        </p:nvCxnSpPr>
        <p:spPr>
          <a:xfrm flipV="1">
            <a:off x="8001000" y="5735404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5"/>
            <a:endCxn id="5" idx="0"/>
          </p:cNvCxnSpPr>
          <p:nvPr/>
        </p:nvCxnSpPr>
        <p:spPr>
          <a:xfrm>
            <a:off x="8402404" y="5735404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5514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37514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49654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3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69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Another way to achieve small tree - </a:t>
            </a:r>
            <a:r>
              <a:rPr lang="en-US" dirty="0" smtClean="0">
                <a:solidFill>
                  <a:srgbClr val="FF0000"/>
                </a:solidFill>
              </a:rPr>
              <a:t>inconsistent</a:t>
            </a:r>
          </a:p>
          <a:p>
            <a:pPr lvl="1"/>
            <a:r>
              <a:rPr lang="en-US" dirty="0" smtClean="0"/>
              <a:t>Can do it after brute-force or ID3</a:t>
            </a:r>
            <a:endParaRPr lang="en-US" dirty="0"/>
          </a:p>
          <a:p>
            <a:r>
              <a:rPr lang="en-US" dirty="0" smtClean="0"/>
              <a:t>Remove nodes starting at the bottom. Options: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nothing</a:t>
            </a:r>
          </a:p>
          <a:p>
            <a:pPr lvl="1"/>
            <a:r>
              <a:rPr lang="en-US" dirty="0" smtClean="0"/>
              <a:t>Make internal node </a:t>
            </a:r>
            <a:r>
              <a:rPr lang="en-US" dirty="0" smtClean="0"/>
              <a:t>into leaf in {0,1}</a:t>
            </a:r>
          </a:p>
          <a:p>
            <a:pPr lvl="1"/>
            <a:r>
              <a:rPr lang="en-US" dirty="0" smtClean="0"/>
              <a:t>Replace with subtree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9534" y="525155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6734" y="601975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9810" y="52501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31734" y="60085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1334" y="60085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36534" y="5246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9" idx="3"/>
          </p:cNvCxnSpPr>
          <p:nvPr/>
        </p:nvCxnSpPr>
        <p:spPr>
          <a:xfrm flipV="1">
            <a:off x="8160334" y="5571712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5"/>
            <a:endCxn id="8" idx="0"/>
          </p:cNvCxnSpPr>
          <p:nvPr/>
        </p:nvCxnSpPr>
        <p:spPr>
          <a:xfrm>
            <a:off x="8561738" y="5571712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58930" y="4484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0"/>
            <a:endCxn id="12" idx="3"/>
          </p:cNvCxnSpPr>
          <p:nvPr/>
        </p:nvCxnSpPr>
        <p:spPr>
          <a:xfrm flipV="1">
            <a:off x="7548410" y="4809712"/>
            <a:ext cx="266316" cy="440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  <a:endCxn id="9" idx="0"/>
          </p:cNvCxnSpPr>
          <p:nvPr/>
        </p:nvCxnSpPr>
        <p:spPr>
          <a:xfrm>
            <a:off x="8084134" y="4809712"/>
            <a:ext cx="3429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32454" y="4484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4" idx="0"/>
            <a:endCxn id="15" idx="3"/>
          </p:cNvCxnSpPr>
          <p:nvPr/>
        </p:nvCxnSpPr>
        <p:spPr>
          <a:xfrm flipV="1">
            <a:off x="5798134" y="4809712"/>
            <a:ext cx="1901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5"/>
          </p:cNvCxnSpPr>
          <p:nvPr/>
        </p:nvCxnSpPr>
        <p:spPr>
          <a:xfrm>
            <a:off x="6257658" y="4809712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864934" y="3722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0"/>
            <a:endCxn id="18" idx="3"/>
          </p:cNvCxnSpPr>
          <p:nvPr/>
        </p:nvCxnSpPr>
        <p:spPr>
          <a:xfrm flipV="1">
            <a:off x="6122954" y="4047712"/>
            <a:ext cx="79777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  <a:endCxn id="12" idx="0"/>
          </p:cNvCxnSpPr>
          <p:nvPr/>
        </p:nvCxnSpPr>
        <p:spPr>
          <a:xfrm>
            <a:off x="7190138" y="4047712"/>
            <a:ext cx="7592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3358" y="3951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9534" y="480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01448" y="480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3172" y="480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39648" y="480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3900" y="3980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4848" y="556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96848" y="556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1130" y="525775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5"/>
          </p:cNvCxnSpPr>
          <p:nvPr/>
        </p:nvCxnSpPr>
        <p:spPr>
          <a:xfrm>
            <a:off x="6636334" y="5582956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9848" y="5580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255334" y="5562552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36334" y="601975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5648" y="557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97934" y="3722508"/>
            <a:ext cx="10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7934" y="4431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7934" y="526942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Third digit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popular approach is using decision trees for machine </a:t>
            </a:r>
            <a:r>
              <a:rPr lang="en-US" b="1" dirty="0" smtClean="0"/>
              <a:t>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discussing the learning algorithms, we’ll survey the use of decision trees for </a:t>
            </a:r>
            <a:r>
              <a:rPr lang="en-US" b="1" dirty="0" smtClean="0"/>
              <a:t>information theory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69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Another way to achieve small </a:t>
            </a:r>
            <a:r>
              <a:rPr lang="en-US" dirty="0"/>
              <a:t>tree - </a:t>
            </a:r>
            <a:r>
              <a:rPr lang="en-US" dirty="0">
                <a:solidFill>
                  <a:srgbClr val="FF0000"/>
                </a:solidFill>
              </a:rPr>
              <a:t>inconsistent</a:t>
            </a:r>
            <a:endParaRPr lang="en-US" dirty="0" smtClean="0"/>
          </a:p>
          <a:p>
            <a:pPr lvl="1"/>
            <a:r>
              <a:rPr lang="en-US" dirty="0" smtClean="0"/>
              <a:t>Can do it after brute-force or ID3</a:t>
            </a:r>
            <a:endParaRPr lang="en-US" dirty="0"/>
          </a:p>
          <a:p>
            <a:r>
              <a:rPr lang="en-US" dirty="0" smtClean="0"/>
              <a:t>Remove nodes starting at the bottom. Options:</a:t>
            </a:r>
          </a:p>
          <a:p>
            <a:pPr lvl="1"/>
            <a:r>
              <a:rPr lang="en-US" dirty="0" smtClean="0"/>
              <a:t>Do nothing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Make </a:t>
            </a:r>
            <a:r>
              <a:rPr lang="en-US" dirty="0" smtClean="0">
                <a:solidFill>
                  <a:srgbClr val="FF0000"/>
                </a:solidFill>
              </a:rPr>
              <a:t>internal node into </a:t>
            </a:r>
            <a:r>
              <a:rPr lang="en-US" dirty="0" smtClean="0">
                <a:solidFill>
                  <a:srgbClr val="FF0000"/>
                </a:solidFill>
              </a:rPr>
              <a:t>leaf in {0,1}</a:t>
            </a:r>
          </a:p>
          <a:p>
            <a:pPr lvl="1"/>
            <a:r>
              <a:rPr lang="en-US" dirty="0" smtClean="0"/>
              <a:t>Replace with subtree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9534" y="525155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6734" y="601975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32454" y="4484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4" idx="0"/>
            <a:endCxn id="15" idx="3"/>
          </p:cNvCxnSpPr>
          <p:nvPr/>
        </p:nvCxnSpPr>
        <p:spPr>
          <a:xfrm flipV="1">
            <a:off x="5798134" y="4809712"/>
            <a:ext cx="1901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5"/>
          </p:cNvCxnSpPr>
          <p:nvPr/>
        </p:nvCxnSpPr>
        <p:spPr>
          <a:xfrm>
            <a:off x="6257658" y="4809712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864934" y="3722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0"/>
            <a:endCxn id="18" idx="3"/>
          </p:cNvCxnSpPr>
          <p:nvPr/>
        </p:nvCxnSpPr>
        <p:spPr>
          <a:xfrm flipV="1">
            <a:off x="6122954" y="4047712"/>
            <a:ext cx="79777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190138" y="4047712"/>
            <a:ext cx="7592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3358" y="3951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9534" y="480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3172" y="480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3900" y="3980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1130" y="525775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5"/>
          </p:cNvCxnSpPr>
          <p:nvPr/>
        </p:nvCxnSpPr>
        <p:spPr>
          <a:xfrm>
            <a:off x="6636334" y="5582956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9848" y="5580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255334" y="5562552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36334" y="601975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5648" y="557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97934" y="3722508"/>
            <a:ext cx="10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7934" y="4431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7934" y="526942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Third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72400" y="4495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9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69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Another way to achieve small </a:t>
            </a:r>
            <a:r>
              <a:rPr lang="en-US" dirty="0"/>
              <a:t>tree - </a:t>
            </a:r>
            <a:r>
              <a:rPr lang="en-US" dirty="0">
                <a:solidFill>
                  <a:srgbClr val="FF0000"/>
                </a:solidFill>
              </a:rPr>
              <a:t>inconsistent</a:t>
            </a:r>
            <a:endParaRPr lang="en-US" dirty="0" smtClean="0"/>
          </a:p>
          <a:p>
            <a:pPr lvl="1"/>
            <a:r>
              <a:rPr lang="en-US" dirty="0" smtClean="0"/>
              <a:t>Can do it after brute-force or ID3</a:t>
            </a:r>
            <a:endParaRPr lang="en-US" dirty="0"/>
          </a:p>
          <a:p>
            <a:r>
              <a:rPr lang="en-US" dirty="0" smtClean="0"/>
              <a:t>Remove nodes starting at the bottom. Options:</a:t>
            </a:r>
          </a:p>
          <a:p>
            <a:pPr lvl="1"/>
            <a:r>
              <a:rPr lang="en-US" dirty="0" smtClean="0"/>
              <a:t>Do nothing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Make </a:t>
            </a:r>
            <a:r>
              <a:rPr lang="en-US" dirty="0" smtClean="0">
                <a:solidFill>
                  <a:srgbClr val="FF0000"/>
                </a:solidFill>
              </a:rPr>
              <a:t>internal node into </a:t>
            </a:r>
            <a:r>
              <a:rPr lang="en-US" dirty="0" smtClean="0">
                <a:solidFill>
                  <a:srgbClr val="FF0000"/>
                </a:solidFill>
              </a:rPr>
              <a:t>leaf in {0,1}</a:t>
            </a:r>
          </a:p>
          <a:p>
            <a:pPr lvl="1"/>
            <a:r>
              <a:rPr lang="en-US" dirty="0" smtClean="0"/>
              <a:t>Replace with subtree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26734" y="601975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64934" y="3722508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9" idx="0"/>
            <a:endCxn id="18" idx="3"/>
          </p:cNvCxnSpPr>
          <p:nvPr/>
        </p:nvCxnSpPr>
        <p:spPr>
          <a:xfrm flipV="1">
            <a:off x="6501630" y="4047712"/>
            <a:ext cx="419100" cy="121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190138" y="4047712"/>
            <a:ext cx="7592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3914" y="3951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93900" y="3980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11130" y="525775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5"/>
          </p:cNvCxnSpPr>
          <p:nvPr/>
        </p:nvCxnSpPr>
        <p:spPr>
          <a:xfrm>
            <a:off x="6636334" y="5582956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9848" y="5580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255334" y="5562552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36334" y="601975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15648" y="557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97934" y="3722508"/>
            <a:ext cx="10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7934" y="4431220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97934" y="5269420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Third digit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72400" y="44958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7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State-of-the-art</a:t>
            </a:r>
          </a:p>
          <a:p>
            <a:r>
              <a:rPr lang="en-US" dirty="0" smtClean="0"/>
              <a:t>Compute many random decision trees</a:t>
            </a:r>
          </a:p>
          <a:p>
            <a:pPr lvl="1"/>
            <a:r>
              <a:rPr lang="en-US" dirty="0" smtClean="0"/>
              <a:t>ID3 with pruning, for example</a:t>
            </a:r>
            <a:endParaRPr lang="en-US" dirty="0"/>
          </a:p>
          <a:p>
            <a:r>
              <a:rPr lang="en-US" dirty="0" smtClean="0"/>
              <a:t>Take majority decision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555639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6476" y="555496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631335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631335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43200" y="5551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9" idx="3"/>
          </p:cNvCxnSpPr>
          <p:nvPr/>
        </p:nvCxnSpPr>
        <p:spPr>
          <a:xfrm flipV="1">
            <a:off x="2667000" y="5876560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5"/>
            <a:endCxn id="8" idx="0"/>
          </p:cNvCxnSpPr>
          <p:nvPr/>
        </p:nvCxnSpPr>
        <p:spPr>
          <a:xfrm>
            <a:off x="3068404" y="5876560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65596" y="4789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0"/>
            <a:endCxn id="12" idx="3"/>
          </p:cNvCxnSpPr>
          <p:nvPr/>
        </p:nvCxnSpPr>
        <p:spPr>
          <a:xfrm flipV="1">
            <a:off x="2055076" y="5114560"/>
            <a:ext cx="266316" cy="440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  <a:endCxn id="9" idx="0"/>
          </p:cNvCxnSpPr>
          <p:nvPr/>
        </p:nvCxnSpPr>
        <p:spPr>
          <a:xfrm>
            <a:off x="2590800" y="5114560"/>
            <a:ext cx="3429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9120" y="4789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4" idx="0"/>
            <a:endCxn id="15" idx="3"/>
          </p:cNvCxnSpPr>
          <p:nvPr/>
        </p:nvCxnSpPr>
        <p:spPr>
          <a:xfrm flipV="1">
            <a:off x="304800" y="5114560"/>
            <a:ext cx="1901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5"/>
          </p:cNvCxnSpPr>
          <p:nvPr/>
        </p:nvCxnSpPr>
        <p:spPr>
          <a:xfrm>
            <a:off x="764324" y="5114560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71600" y="4027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0"/>
            <a:endCxn id="18" idx="3"/>
          </p:cNvCxnSpPr>
          <p:nvPr/>
        </p:nvCxnSpPr>
        <p:spPr>
          <a:xfrm flipV="1">
            <a:off x="629620" y="4352560"/>
            <a:ext cx="79777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  <a:endCxn id="12" idx="0"/>
          </p:cNvCxnSpPr>
          <p:nvPr/>
        </p:nvCxnSpPr>
        <p:spPr>
          <a:xfrm>
            <a:off x="1696804" y="4352560"/>
            <a:ext cx="7592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0024" y="4255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5112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8114" y="5112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9838" y="5112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6314" y="5112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00566" y="428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41514" y="586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3514" y="5867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17796" y="556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5"/>
          </p:cNvCxnSpPr>
          <p:nvPr/>
        </p:nvCxnSpPr>
        <p:spPr>
          <a:xfrm>
            <a:off x="1143000" y="5887804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514" y="5885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62000" y="5867400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632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23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19600" y="632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57800" y="4027356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41" idx="0"/>
            <a:endCxn id="36" idx="3"/>
          </p:cNvCxnSpPr>
          <p:nvPr/>
        </p:nvCxnSpPr>
        <p:spPr>
          <a:xfrm flipV="1">
            <a:off x="4894496" y="4352560"/>
            <a:ext cx="419100" cy="121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</p:cNvCxnSpPr>
          <p:nvPr/>
        </p:nvCxnSpPr>
        <p:spPr>
          <a:xfrm>
            <a:off x="5583004" y="4352560"/>
            <a:ext cx="759292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6780" y="4255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86766" y="4285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703996" y="556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029200" y="5887804"/>
            <a:ext cx="228600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714" y="5885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648200" y="5867400"/>
            <a:ext cx="113916" cy="441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29200" y="632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8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65266" y="480064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48600" y="632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458200" y="6324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153400" y="55626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8" idx="0"/>
            <a:endCxn id="50" idx="3"/>
          </p:cNvCxnSpPr>
          <p:nvPr/>
        </p:nvCxnSpPr>
        <p:spPr>
          <a:xfrm flipV="1">
            <a:off x="8077200" y="5887804"/>
            <a:ext cx="1319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5"/>
            <a:endCxn id="49" idx="0"/>
          </p:cNvCxnSpPr>
          <p:nvPr/>
        </p:nvCxnSpPr>
        <p:spPr>
          <a:xfrm>
            <a:off x="8478604" y="5887804"/>
            <a:ext cx="208196" cy="436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517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137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thinking of a person… can you guess who?</a:t>
            </a:r>
          </a:p>
          <a:p>
            <a:pPr lvl="1"/>
            <a:r>
              <a:rPr lang="en-US" dirty="0" smtClean="0"/>
              <a:t>You can only ask binary (yes-no) questions</a:t>
            </a:r>
            <a:endParaRPr lang="en-US" dirty="0"/>
          </a:p>
          <a:p>
            <a:pPr lvl="1"/>
            <a:r>
              <a:rPr lang="en-US" dirty="0" smtClean="0"/>
              <a:t>At most 20 questions…</a:t>
            </a:r>
          </a:p>
        </p:txBody>
      </p:sp>
    </p:spTree>
    <p:extLst>
      <p:ext uri="{BB962C8B-B14F-4D97-AF65-F5344CB8AC3E}">
        <p14:creationId xmlns:p14="http://schemas.microsoft.com/office/powerpoint/2010/main" val="38279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thinking of a person… can you guess who?</a:t>
            </a:r>
          </a:p>
          <a:p>
            <a:pPr lvl="1"/>
            <a:r>
              <a:rPr lang="en-US" dirty="0" smtClean="0"/>
              <a:t>You can only ask binary (yes-no) questions</a:t>
            </a:r>
            <a:endParaRPr lang="en-US" dirty="0"/>
          </a:p>
          <a:p>
            <a:pPr lvl="1"/>
            <a:r>
              <a:rPr lang="en-US" dirty="0" smtClean="0"/>
              <a:t>At most 20 questions…</a:t>
            </a:r>
          </a:p>
        </p:txBody>
      </p:sp>
      <p:pic>
        <p:nvPicPr>
          <p:cNvPr id="2050" name="Picture 2" descr="Donald Trump Is Exploiting the Coronavirus Pandemic to Sel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50" y="3733800"/>
            <a:ext cx="45990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63000" cy="685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7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binary tree with 20 levels has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 smtClean="0"/>
              <a:t> = 1,048,576 leaves.</a:t>
            </a:r>
          </a:p>
          <a:p>
            <a:pPr lvl="1"/>
            <a:r>
              <a:rPr lang="en-US" dirty="0" smtClean="0"/>
              <a:t>That’s much larger than the number of people I know of.</a:t>
            </a:r>
            <a:endParaRPr lang="en-US" dirty="0"/>
          </a:p>
          <a:p>
            <a:r>
              <a:rPr lang="en-US" dirty="0" smtClean="0"/>
              <a:t>So you should be able to win the game every time</a:t>
            </a:r>
          </a:p>
          <a:p>
            <a:pPr lvl="1"/>
            <a:r>
              <a:rPr lang="en-US" dirty="0" smtClean="0"/>
              <a:t>At least if you have a good splitting strategy</a:t>
            </a:r>
          </a:p>
          <a:p>
            <a:pPr lvl="1"/>
            <a:r>
              <a:rPr lang="en-US" dirty="0" smtClean="0"/>
              <a:t>For example, can use binary search dictionary (or encyclopedia) of people’s names</a:t>
            </a:r>
            <a:endParaRPr lang="en-US" dirty="0"/>
          </a:p>
        </p:txBody>
      </p:sp>
      <p:sp>
        <p:nvSpPr>
          <p:cNvPr id="4" name="AutoShape 2" descr="Totally Cool | Bark Bark Woof Woof"/>
          <p:cNvSpPr>
            <a:spLocks noChangeAspect="1" noChangeArrowheads="1"/>
          </p:cNvSpPr>
          <p:nvPr/>
        </p:nvSpPr>
        <p:spPr bwMode="auto">
          <a:xfrm>
            <a:off x="155575" y="-8604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56860"/>
            <a:ext cx="1149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if my goal is to ask the smallest number of questions on average?</a:t>
            </a:r>
          </a:p>
          <a:p>
            <a:pPr lvl="1"/>
            <a:r>
              <a:rPr lang="en-US" dirty="0" smtClean="0"/>
              <a:t>Minimize expected number of guesses: </a:t>
            </a:r>
            <a:r>
              <a:rPr lang="en-US" dirty="0" err="1" smtClean="0"/>
              <a:t>Pr</a:t>
            </a:r>
            <a:r>
              <a:rPr lang="en-US" dirty="0" smtClean="0"/>
              <a:t>[x</a:t>
            </a:r>
            <a:r>
              <a:rPr lang="en-US" baseline="-25000" dirty="0" smtClean="0"/>
              <a:t>i</a:t>
            </a:r>
            <a:r>
              <a:rPr lang="en-US" dirty="0" smtClean="0"/>
              <a:t>] * </a:t>
            </a:r>
            <a:r>
              <a:rPr lang="en-US" dirty="0" err="1" smtClean="0"/>
              <a:t>number_of_guesses</a:t>
            </a:r>
            <a:r>
              <a:rPr lang="en-US" dirty="0" smtClean="0"/>
              <a:t>[x</a:t>
            </a:r>
            <a:r>
              <a:rPr lang="en-US" baseline="-25000" dirty="0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in our game above, suppose some people are much more likely to be chosen than others…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 next!</a:t>
            </a:r>
          </a:p>
          <a:p>
            <a:pPr lvl="1"/>
            <a:r>
              <a:rPr lang="en-US" dirty="0" smtClean="0"/>
              <a:t>Long detour into information theory.</a:t>
            </a:r>
            <a:endParaRPr lang="en-US" dirty="0"/>
          </a:p>
        </p:txBody>
      </p:sp>
      <p:pic>
        <p:nvPicPr>
          <p:cNvPr id="3074" name="Picture 2" descr="Donald Trump Is Exploiting the Coronavirus Pandemic to Sel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388" y="3521886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Totally Cool | Bark Bark Woof Woof"/>
          <p:cNvSpPr>
            <a:spLocks noChangeAspect="1" noChangeArrowheads="1"/>
          </p:cNvSpPr>
          <p:nvPr/>
        </p:nvSpPr>
        <p:spPr bwMode="auto">
          <a:xfrm>
            <a:off x="155575" y="-8604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Totally Cool | Bark Bark Woof Woof"/>
          <p:cNvSpPr>
            <a:spLocks noChangeAspect="1" noChangeArrowheads="1"/>
          </p:cNvSpPr>
          <p:nvPr/>
        </p:nvSpPr>
        <p:spPr bwMode="auto">
          <a:xfrm>
            <a:off x="307975" y="-7080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Totally Cool | Bark Bark Woof Woof"/>
          <p:cNvSpPr>
            <a:spLocks noChangeAspect="1" noChangeArrowheads="1"/>
          </p:cNvSpPr>
          <p:nvPr/>
        </p:nvSpPr>
        <p:spPr bwMode="auto">
          <a:xfrm>
            <a:off x="460375" y="-5556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Totally Cool | Bark Bark Woof Woof"/>
          <p:cNvSpPr>
            <a:spLocks noChangeAspect="1" noChangeArrowheads="1"/>
          </p:cNvSpPr>
          <p:nvPr/>
        </p:nvSpPr>
        <p:spPr bwMode="auto">
          <a:xfrm>
            <a:off x="612775" y="-4032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Totally Cool | Bark Bark Woof Woof"/>
          <p:cNvSpPr>
            <a:spLocks noChangeAspect="1" noChangeArrowheads="1"/>
          </p:cNvSpPr>
          <p:nvPr/>
        </p:nvSpPr>
        <p:spPr bwMode="auto">
          <a:xfrm>
            <a:off x="765175" y="-2508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Totally Cool | Bark Bark Woof Woof"/>
          <p:cNvSpPr>
            <a:spLocks noChangeAspect="1" noChangeArrowheads="1"/>
          </p:cNvSpPr>
          <p:nvPr/>
        </p:nvSpPr>
        <p:spPr bwMode="auto">
          <a:xfrm>
            <a:off x="917575" y="-9842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Totally Cool | Bark Bark Woof Woof"/>
          <p:cNvSpPr>
            <a:spLocks noChangeAspect="1" noChangeArrowheads="1"/>
          </p:cNvSpPr>
          <p:nvPr/>
        </p:nvSpPr>
        <p:spPr bwMode="auto">
          <a:xfrm>
            <a:off x="1069975" y="53975"/>
            <a:ext cx="2066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8" descr="data:image/jpeg;base64,/9j/4AAQSkZJRgABAQAAAQABAAD/2wCEAAkGBxMTEhUTExMWFhUXGBcXFxgYFxcWFRcXFRUXFhgVFRcYHSggGBolHRUVITEhJSkrLi4uFx8zODMtNygtLisBCgoKDg0OGhAQGi0lHyUtLS0tLS0tLS0tLS0tLS0tLS0tLS0tLS0tLS0tLS0tLS0tLS0tLS0tLS0tLS0tLS03K//AABEIANIA8QMBIgACEQEDEQH/xAAcAAABBQEBAQAAAAAAAAAAAAAEAAIDBQYBBwj/xABGEAABAwIDBAYHBgMGBQUAAAABAAIRAwQSITEFQVFhBhMicYGRMlKSobHB0QcUQmLh8BUjUzNjcoKi0hYkQ5OyF1Rz4vH/xAAZAQADAQEBAAAAAAAAAAAAAAAAAQIDBAX/xAAkEQACAgICAgMBAQEBAAAAAAAAAQIRAyESMRNRBBRBMiJhcf/aAAwDAQACEQMRAD8A8hvGgPy0Rdv6JQjmjFmjbMiDKroQBSAxGVNSAhD1fSKmo+ij9AlZvT6WhU2z6DXAyVE0Zkc0J7Ex9DVS7UDRhwlPNIBoM5qCpTDteCWmxjaFGWzKbceiBzTGmMuaLu6A6rFOaOhUDOYACOSDaiKGbT3KJgGHmmBJb+i7vU1FqhtR2T3qy2RsuvWdFKk9+6QOz4uOQQ2kNKwGtSzmc0SWEtA4r0jY/wBmtFox3Ti55zLAYaOWWZWko7Fs6YGGhTyy9GXeJOa5p/JS6NY4m+zxO5pBuHPNdoUwSSV7HfdGbOuZ6vvwkjzboe9YXpd0XdbEFkupOEsPDDEt74xFOGZS0KWJox90BibOigvw0OGFH7WsX9lzab8MwThOuQj4Kv6vtlrgQRuIg+RW+mZBNBrMTe5DVmAvdwTqLe14KKrqmkATTHZhRlsGEQykOqLpzQtLM6pAcfrkjQwYJKDotkmVNUKYmPbooqgE80aym3q5nNVrvSQtgF0HAB2Lgg6hHgi7nDHZ4IJ+iEgY/JJRwknRNkm0GgVMtERb6IVzZdmjLOJz0SNANjAXGSnUgIKju/TMJ1H0Uv0CekYlOpb1Ps63DgZMKINgkBNNWI7TPHSVPtFjQxpBzT20BgxTmh308UBDYxlvRlpPBKtm2NyjblkOKLuKA6oulKwIRRgeCCpAkwEXZiQe5bboR0Q0r1gOLWe8F3DuUzmoLY4xcmTdFuhbMIqXGYyOHQH/ABfRbihXDIZTaANwAj3DRQMqSYbnHg1veeKmLw0elr7+4cOZXBObk7Z1xikTdY7hiPPIeAGZ9wTbquGD+bgb3nPyzKHuNouYCKY7W9x/D+qpnWFxWdic857tCe8lToZaU7sTLHDzyKubW7ZVZgeBPwPJZNuyqgnt0stYJBHI5wULdXNSk4ZHKMxmP39UBRoa1CS5pA3wR+bWDuWY290CFZgNN5a9uYxdoQdWlwzGat7HauJ0e7vWht6zyPRCpTcXolxT7PFLnYj7d0VQRkcxmD4/JUgpTK992vYUrhjqdRsFwjPQ+PwO5eH9INlPta7qTtJlp9Zs/HcV14cvLT7OfJDjsHjswoC2DCNNH+UXTEIClmVuZjtCjerBElBUxJU1ZMB05KJ0IylSaWTOfBAH0krsTCbYt7WLSEK+JCKuWtjJCPQhk2EJJkJIFSHbSphtSBwUtuclA5kvzRdq0TmhDBHtBcZMJUBku7UAD+yo6PooWxhNHfC7SU+zrcOBkwoC2CRwRq6ESMduRF/SaKYcDmlTt24cU+CgezFlKV2A22oYmkzolUHZjcoxIkAorqJpF0o6GWPRvZWOq0k9hvaeeQ0aOZPzXo9kH1sgcLR5AfNZPohRItgd73EnwOEe4LY060BtNmp/c/Hy5rizSbkdOONRCatenSpmMwDhaN738+Kg2fbkkueZcfdyb9UDcO/mgatpiBzcdT3/AFVjQqkZ7xn+/csDVFzZ2dN9QMMYWjEfqfflwCGu6mKqWjIBpJPAH0R5ZnvA3KPZLiMZP4pB8s/jCItqOIuJ0JnvjQJ3RcYWZ+psmrVdl2aYJwt3Rxcd7jrKsafR44c9QtJRpp1RLka+NGXo24pmHtHfEe9XdvayJYc+CfXpB4h2qpba+NvVDXHsE+XL5o7InCui4dSxAgjMbvpzWL+0TYfX0C9o/m0u0OLmj0m+XvC3W0HaOadfjuPiqXaLyWy3VVCTi7RhJWqPCqoOGNyHdSwkBXnSGwFN9XDk0Olo4B3ajwmPBUJMkL0k72cTVaJGiCiDTB1QlPVS19VVCY4KMNGZ3omhTBaTOaCae0UhhVAtntaId4GLkia7G4QRrvQjtUIArAElEkgBbQpBtSAZyUtDRRUqeN+ZRFFomDomhgt00aymUBkiNtsaMOE96FpeiktgFUjEwusEypdnW+Oc4UNRsEjgjV0A8FE3NICniBzXKFuCwmc1A8TkjvoOhWlDECZTicsO5QUzEiVYW1oXNkZnKBxMougo3OxKAp0KTRrAz78/mrK1r4cb+GQ7/wBgIK3GARBIbDGjid58OK5cBxyjCNw/EefJeZJ2ztiqRy0rS/PWcTuWeneryhLhnvOfLkquwsYMnXWPqtBQt8Iz/ZRRcVZLRIAzICPsK1M5dY3uKpbi+pUsg01HnTLESeQQ7Lmq49q2c0bj2D/4uJCFA1ujbNpTwSdTKo9l3JblPgjrq8w5lS47LTJ30SdFS7bscQMjv+RQF5tOHduqWzzhGWkOZiZULxGYJkkcQU+BLlZ3Zd1NLC7VstPcNP3yQdWpDi08fOVC2rhqOH73H996hu3Yo3HQHmDITSOd9nm/TIfz3wfSwkjgYgjmJCo3UohXnScF9SrU4Owgf4cvjPms7TJJXo4/5RxS7JQ2FMWSdUMz0vFS3bYICsk6ckramDiO9Po0wWnPRDU8nFLsESOTKY7WaIe0YZ3ocjNFiCcASXYXEwsiuWYahAKkp6JlpRxvMlTsYMUIXooEuxIzTaAyRm2aTBTbhOcoCjopTsOgqlkcinNZMqXZ9APnOFDVbBITCjrXQEYbZppl05qO0ohzSSVE8SIR/wCANs6GIEq26M0cVwxh4yBxIBPuhVFrTdJa0rbdFrQUpquI7DS4nlER5lZ5JUmXBWzTdThzJaxoyxOMd+EbzzQpvGaMGI8VRNvLe4eS6qXOnRwgdzRwCt7ei3JrSMzGR45LiUWdRpNlbOqRic3cCJIzkTkjK9IuEgZK2t6cB8Zw0AHuah3A9RTcT2gGzyJiR71LOmKVUZa+2M5z2k4msGsau7yNyE2Zs6tTqEtIAHotk9rTJ3DfmtyylIy94kLnUGdGgclayaomWPdgNGgZDnRMfsFEbStcQCnc0E9yIIBAncs73ZVaMVti9q02YqbABOH0QXeR3d6B2TcvbWIIAJaHHDk1wOUxx7lsbq0a4kOkcxlK5S2SyQIk+sSSRyWvJUZ8XdmZ2s7C85atB+RQ5cXUzAkgYm83NzDSjOl9CMJbq2Qe5Z6z2nBg5KLM5LZ59dV3OxSdXEnvJJKHFKIPFWm2bMtNRx9Zx8zPzVVQJJAXoxdrRwtV2SCnvTnU8TtVDT9KOaJ2lSwFueoT/wCCI3CJCfbUQSZKdaUsQMqWjsmqSXYTh4wh+h1+gh1TKYzVg2wOEktcPAoQUSHZhCE0TwknYe5dVUxWAluF5goimMlHZ0cbjmrCz2a9xy04qeSXZaTZVXnorls2QtRV6NtLfSTj0dpgRjjxWbzRK8UjOsEEwU6lSxTJV0/YEHsOxfFVF5auYcwQqjOMumJxa7I2ZTmjKVqHMJxQobG3xAyVzQkblXeiS36L7NxOJctDtvs0Hhv4ixsDgCXH4BVOy6/V0Wmc3b1Z0j1jXt1jP9+a48rdnVBUYXaFMsAAnILTfZ9Wc94a4udFWmMzJgke7JAbVpguwgSS4BWnQWzNG9bvxMf4FoxA+4+aLuA1/R7XQdIqR++yFDaOx0S0DPDppnGnmo7CuBUjc8A+IyXbCuW1HsIyB8wcwVgdaGWVfISi3VMkLtNnVuLwOydY3HieSbSuZEqaNLsrbzb1Ghhxu7TjAyJ+Gilq9JKTWifxZDnPDin1tm0HnE5jc9//AOoZnR+iDiIJI0kzHdyV0TZoLao17RvXK1YsG5VVS7FNwAMArle8xCAVH6PVFF0gvmh4xkCeOmazG1b21cQAW4vywY798IDprfOc8mm45Pew/wCXDA8RJWasWTXYTnikHvwkj4LdRtHHJ7sdt+oese2csp78IlAU6MQVYbZtDL3z+Jx95VfaAuIC7IfyqOOXZ2nSznmrXZ2zTWqCTkg9l2hfWwZnNejWtOlbsAEApTnxHGNndl9HaLIJEu5rR2rKTRhdCyp2wCYBRVEuf4rDbNejRup25EYWxzVZtHoxQrjIAEaQhK9BwGuaDqbUfbjEZIS2gIv/AE/PrBJTf8cs5pKuc/YuMTzItwvyKtr25e2nTFM5ndxVZaUsZMlabopZ9bcNDswwStMq0LD/AEWux+j1eowOquwzuCt2dGWDWT35rRtcAOCc2q071yOj0lCK7Mnf7P6tsgacFSPqCoYeAQt/f0g5pCxV9YYCY0TUfRhlSRndtbO6uHMPZPuQlnbBwJJV/eDFTc08FmQ0jEAV1Y5XE45LYfcVopsjQEjyz+CuegtQ1BcOOjR8pVRRtptyDmQ4nzGavPs3tyaFyN/1asJJbN43oGtrYYn1nak9kcB9dysejs/eGPJyktPc4FvzVdePOENGrnR3ACVR7U2w7GKVIw1pEuG9wMz3CEorloT07Pb7u6p27WVKrw0RlOpy0aNSclTO+0W3x50qjRPpkNOXEgOleXbT21cXVQ1S1zhmBua1rfwsHAb0LSuicjII1ByI8Fawr9B/Id6PpCzuademHNIcx7ciDILSFT32x2Us2tdB3hzpGehg6LKfZJeuFKqwnstqdjliaC4DlOfivTmkOEFYSjTo6oStJmGubdg1bU8S4+9QsoA/2dV7XbpPuzGa1ty0U3YTmCJH0Q9YU3aATxhHJ0bOWtFFR2fUcQKrgd8gETGinqUWMznIaydwU99cgGJ0WI6Xbbn/AJdpgvEuPBs6d5+Cni2ZOVIqdrmk64qmjnT6w4fh9YVdQthia71Tink3F8irC0sHMYSc+HyKaS0nqhqPT5b8Pn8FauzmbKdti+qO07CDnzzzRTej7WgFpPetTsrZjXvxu9EaBaV1syIwiFTzS/Bw+OmrMBsG1NEOdEvJ15JXwc/NxK01e1BJw5AaqJ+zmkbua0rltmT1oyuywTUhoPetpYsIGeqBpWYaRCs7doJ9IeaxyTrSNccE9sc8HegNoWYqMgq2dTHFBXVWm3LFnwCzU2bOCoxn8BdySWqxN5+SSvkZ8EZWw6Huc3GXlshXHRygbYvIh5O/kFb29Z3olsNiEBbWw6wgAgDduV8m+2VwSqkGffatb8OFu4nfHBSm0NQNaCWwRmDmpKV40jq8B7OStrMADSCg04Xtg9PYTAJc95P+Ix5IZ2yGAk5wNJJ96uajslA54GuiNjpGP6U2opichIOmmiwmEtGJxiV6h0lsRWDSNGpDYdB9MMcwRCalRlOH+tGW6J1i1ktwuc5xa0uEiSBu81otgUTRrVW7jExkJicvAqr2js1luzDSyhwcORG/3K2qbet2UW1qrg18CWiS5xiMm7+9LbeiFS0zL9ImGi4fldn3EEByxFCoAHT6X7+qv+lXSkXIwtpYQPxEy8jhAyA81ljK3x4nFbMMkk3o0GyLip1DyKhaKYcAAGwZ7RxSDIT9l2le9rEsbOQxOiGta3KTxy3DNQ9HYcyrSJEvacPfhIPxB8CtPsGo5tKm+n2alPsvH5m5e+B3qsknFCxxUns3WwbJlCmynTyA1J1c46uP7yW0sHSFkNjXorQQ2N7hunf4StVs85LivZ6EVqiLpYw/d3Pb6VPtDu/EPKfJYT+PPhbfphVLbWoR6hHtQ35rzG2tnOIGaCbZb7ND6z8zlv8Aosd0m2xbi4c40i8h7wCCIGAwDBWr23tRtlbEg/zHdmmPzHV3cNfJeSbRfL/AT5Lpw4rVs588q0jZ0ukVMsDhM+rvb9U55Y7NmT3Zd/0WItgR2h4q7p3hgb+5bfWT6MVK+z0SyxMaJbOSKq3EuzMNjQbl53R2q4et5lE09svByMJ/XklWjbyI9As6cseeaAvaxGTdAs9a9JKrcgRB4gJVNsOdrGZzjJLwyRk9l25+QJGSDfX7QwUnHnojNjXDXNg6q3FJsSV509SaZ2RVrQPZMLmHUd+qpb0VWmW0w7OMzn3rQUbqmCRiEjUcF2k+nUnC4Ejgs13stx0Z7rq/9H3pLS/d0lfJE8CvuKsjIwmsrARvKqjtVjcngyhLnaG8ZBaUwlNJF7Trkv0PgrejVjVZGz6RNAgGTyzVlQu31NRAWtMXNUXzrpQ9ZKrxUUxuGsYajzDBv3k7mtG8qowcnSJeRLsI2vXwUSRu/cKgtNvuGRblxQO19u9achDAchqe8niqWvdE5Lp+tHpmLySbss9q7ZxSIk6rIbWc4mXeCswgL2niIC2jijFaRnJtlUGpoViaQbrmUO/PVHEzaEw5SMiNCNe9avo/tbGIMCoB2h6w9YfNZSMkTsazfVuKVOkSHueACN3E90Ss8kU47HFtPR7N0QpHq3POhMDuGvvWw2fp4rE2Nd9lU6isZpOzY+MhO/kJ1G48it1ZU8h5rzGqZ6GOVorul9T+QQd7mD/VPyWboUxEwr7pa7Jg/NPkD9Vk9v3xpUHumIafPQR4prsHo866UbRNe7eZllPsN4Q3WO90+5UlWkXuMcURasgZ6lSly9WEaikcDdsbQbg0T3PDjI7J47j3hQlyY4rToQYXEDMLoqIM3RAjWdyfScnYWHNepOsy8vig2uUs5eXxTGaPYdY9ZlwM+6FqHXQOR0WQ2JcYXnmM/BXzXh2S8f5ifk6OzC/8hmKgZyHfxUzLmmB2AAUJQNRohrGkbp1XKjnfiAB5LFqNG34GfeTxSQHXJLKkFlReVw4zCzm2rwjIb1b1XZKou7EvOq9eMEjynJsprW5ex+Jpz9x71tdk7Sq1KRqBuTThPeFVWuxXxk0nhktPsDY7mWbqbjgcSTG+eCP8PtmkOSaSCdm1pcDVlrdVUdLtutqVerZlTpiAPzEZuI8h4IoUHMEEyd6yW37Yda58kF0HLk0D5LXDOlpBk1Orsf8AeJELraiqRVI1Uwr+9bKSFYZUrgIO4ru/Cct4UL3TmoyVLkDJG1J1T8KgInNNp3ZacxKm/ZNktRpC9G+xzYhe+pcuGTf5bDzObyPCB4leeU63Wua0CXOIaBxLjAHmV9I9E9jNtbanRGrW9o8XHNzvOVz/ACppRpG2GFys5fbHbcMNN4y1B3tduI+m9U/R7ab7Sr9yujA0ov3QdGz6p3cDkVr2NzKrukuxmXNLC6A4eg71TwP5TvH0XBFnXOP6gHbwxOHKfksD07eBblvrZfJXeztoPD/u9xlUZ2QTq4agE7zGh3hY77Qa5Lw2cgdO4H6rSCuaRLlcWzJvdHeoVI8QmNXrHANLk15gSlWqga6qFmeZ8FLYD6dPOSiW5KEFSNKpATMKmbp5fEIYFKvU7EcSB5ZlVY7LHZ9Tfx+G5XNO6ORBzGo4rO0a8BPbXqvPZdgb7yssuJZFTNIZOOzW09sxqni/NTKFWbHtWve0VyS3eRAM7tVpX7Ma1p6twPAEQSO/SV4+aHjlxZ2QmpK0CdWkufwq4/pn22f7l1RyQ+RQOU1nSBe2dJCq6jzIHNXFrScHiQQvVl0eZHbNdc2RaGxoQCIQjqRWkBY63pnEMQEESJVa5jROY815U8SuzvjKkZi5qwTKzG1XgvyzEBaOpmSs/t2lhe0jQj3g/qF62LVHFdyKypSBVfUZGiPqunkBqUKXjcJ5nTwW8qHIHFRPppGjO5cNFwUEomdmEFVGamY/cmMpFzw0akx+qJbQmar7M6NJt9Sq1iGsaSGzp1hENJ5Z68YX0UwL5uwhrQ0aAfsr1j7L+lHXM+61XfzWCWEnN9Mbubm/COa5vlYXXJHXgklo3bhBlQ1zkURUGSErO7JXCkdP4YvpPs7rnFzcqjfROkx+Env0O4+K816TU6lQtqaxixcZkCY8DK9XqVAS48zPgvKK+1gLp7XegSJPqu9byiVvh/owzKlaKcsG9A3VwAYbmfcFYdIbdwhzP7M8NATp/lO5UbWL0fJa0cTZ1jZMlThcAXQklQhwKkDlFKc1VYyYFR3D8wOEnzXWlQVX9onw8gm3oGEMdJjcjqVYDIZngPmdyqmvIyGp1PBF28BNMaZbUS86vwjg3XzK3HRGq2o3qnOgt0c4iXAn4iVgGVkZSqyss+COVUzWEnF6PZf+Gvzt8wkvI+t5ldXL9GBr5pEv8JIzxsyzynd4JNquexjg84iQI44ZB+AVXc3EaT7RR2wGyKH/AMxb7Rn5rNTlPst44w2i72fXcQBJMA54huO5uo8U2vdumJKl2QOru6tMgavB7OcQMy7vByTNr0wKuWmRXLkxvloXPQJVcq7axBpkk+iQZ5b1YlZTpRXcanVNGQAJjeTnnyXqR7OIr8XWHMw0aD5lE0qTd7kPb25hHUbcDVdEV7LQ8Bu4p0BPwBIjKSQBzWg2V91agydOYU2zrUNAe70jpyH6qdga6YMga8O5OrPUOKsVDXvUljfPo1G1absL2HE08COPEbiOBQjqijNSU3vsadH0b0a6QMvLdlZuR0e31HjVvdvHIhN2zdilSfUOQa0uPgvIvs828ba4wuP8qrDXjcHfgf4HLuPJar7TtqxTp0AfTMu7mZx54V5ksFZKOtZLgYyp9ozsDmOoAOzBIflz1CyFauXl1UwC46b9Jnu080JXzeeZPvKke+R+/wB6QuiEVF6OKU5S0zQ9HbkVGGjUzgGObd7fDUKpvbbq6jmncdeI3HyRPRq2c+s0t0bm7uMtA5kzojemVrgq0zripjMflcQQeYyVxaUqJooUkkiVoI6nNRlvsa5fm22rOB3ik8jzhdr7GuWZvt6zRxNJ4HnEItDBUGT2j3ouUDOZ71MmDCGFTtchGlTMKpMA1lRE06qr2OUzHK0yrLLrkkFiKSrQ+RLSp9bVDA7DM5xMQJ0Wk2VaMohsvLsNUVB2YzbGWumSsW4ZkU6IOcQxoieC7jjUU/ZavGbkuj0XC+ySve03V33EEPcS4gE4ZM6NnmUqt3Sd2nAk936qMVAdzPZau9Z+VnshQ3N9h40cdXo+qfL9UNXZbuMlmcROEfXmiut/JT9hq51n5WeyE/JkQeGPoCFvb+r7v1T/ALrber/p/VFGt+Sn7IXPvH5afshHmyexrDH0C/d7b1fd+qjfsy1cZLJPd/8AZGm4/Kz2WppuOTPZap8+T2Pwx9AosLYaNI8P1ULrK3nMHy/VWH3jkz2QuGt+VnshL7E1+h4Y+gEbPtd7J/feiqdjYDWgT4n/AHKXrh6rPZCQr/lZ7IhJ/Im/0PDH0T0aezRI+6E/5j/uRe1L6yrFrqlB7nNAa0lxyHtKtbcgf9On7KRuPyM9lLzT7H4or8B62zNnkyLc+076oZ2xLM6UyPE/VH/eI/BT9lcN3/d0/I/VHnn7F4I+hmz7ehR/s5HaDtJzbpv5rl/Y0a2EO3EkZHV2uhUgu/7un5H6rrb3+7p+R+qPPK7sTwL0Q0uitt+IHwJHzWq2XsWlbsBaGUAQDLQH1nTvdUfJHgqH+Kn+mz/V9U6ptQkDExp8XbvFdi+XjXZhL4sn0X9XaNu3UOqHi97n/wDkUqO3qO6m0d3Z+ELNC+b/AEWnxd9Vx94yf7Fvm5H3YC+rM015Z2d03DUptJ3HR47njtDzXnXS/oG+2Dq1EmpRGbh/1KY4uj0m/mHitFT2oBpSA/zORo6TvaIDJEZgmRzBkZhP7eMmXxJnkDSp6ZWzds2yk/8ALHXdVeB4Dgk7Ztn/AO3d/wB5ypfMxk/UyGSYEnVdwWs/h9n/AEH/APdKmba2g0oOH+cH4hV93GP6mQxcnn5JLb4bf+nU9tv0SR93H/0Pq5PRhmvPE+a4XnifNJJW1om2dxHio8Z4nzSSSJk2IPPE+a6ah4nzSSSGmcLzxPmm4zxPmkkqSQW7H4zxPmuF54lJJDSotMXWHifNLrDxPmkkoodsaKzvWPmV0VnesfMpJJUTbHde/wBZ3mUvvD/Wd5lJJFFWxde/1neZXRXf6zvMpJJUNNjvvL/Xd5lL70/13e0UkkqRdseLp/ru9oqQ3T/Xd7RSSUtItNkrLl/ru8ypady/13e0UklDSKTJmV3+s7zKlFd3rO8ykks5JGsSbrDxPmu0qhnU+aSSzZf6EBx4p8pJLJlildSSUj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71655"/>
            <a:ext cx="1904999" cy="165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 Bracket 11"/>
          <p:cNvSpPr/>
          <p:nvPr/>
        </p:nvSpPr>
        <p:spPr>
          <a:xfrm>
            <a:off x="5791200" y="3276600"/>
            <a:ext cx="533400" cy="2057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1374038" y="3276600"/>
            <a:ext cx="533400" cy="2057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0800000">
            <a:off x="7772400" y="3276600"/>
            <a:ext cx="533400" cy="2057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10800000">
            <a:off x="4269638" y="3276599"/>
            <a:ext cx="533400" cy="2057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41264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41264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 </a:t>
            </a:r>
            <a:r>
              <a:rPr lang="en-US" dirty="0" err="1" smtClean="0"/>
              <a:t>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 compression schemes:</a:t>
            </a:r>
          </a:p>
          <a:p>
            <a:pPr lvl="1"/>
            <a:r>
              <a:rPr lang="en-US" dirty="0" smtClean="0"/>
              <a:t>zip, 7z, </a:t>
            </a:r>
            <a:r>
              <a:rPr lang="en-US" dirty="0" err="1" smtClean="0"/>
              <a:t>rar</a:t>
            </a:r>
            <a:r>
              <a:rPr lang="en-US" dirty="0" smtClean="0"/>
              <a:t>, jpeg.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compressed can a file get?</a:t>
            </a:r>
          </a:p>
          <a:p>
            <a:pPr lvl="1"/>
            <a:r>
              <a:rPr lang="en-US" dirty="0" smtClean="0"/>
              <a:t>The field of information theory studies this.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Let an </a:t>
            </a:r>
            <a:r>
              <a:rPr lang="en-US" b="1" dirty="0" smtClean="0"/>
              <a:t>item</a:t>
            </a:r>
            <a:r>
              <a:rPr lang="en-US" dirty="0" smtClean="0"/>
              <a:t> be (for example) a letter in a long text…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Founding theorem of Information </a:t>
                </a:r>
                <a:r>
                  <a:rPr lang="en-US" dirty="0"/>
                  <a:t>T</a:t>
                </a:r>
                <a:r>
                  <a:rPr lang="en-US" dirty="0" smtClean="0"/>
                  <a:t>heory:</a:t>
                </a:r>
              </a:p>
              <a:p>
                <a:r>
                  <a:rPr lang="en-US" dirty="0" smtClean="0"/>
                  <a:t>Shannon (1948): 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has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then the optimal compression of a message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of size (bits)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)⌉=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⌈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⌉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:r>
                  <a:rPr lang="en-US" dirty="0" smtClean="0"/>
                  <a:t>document of length m=50</a:t>
                </a:r>
              </a:p>
              <a:p>
                <a:pPr lvl="1"/>
                <a:r>
                  <a:rPr lang="en-US" dirty="0" smtClean="0"/>
                  <a:t>‘a’ appears 20 times, ‘b’ appears 30 times.</a:t>
                </a:r>
              </a:p>
              <a:p>
                <a:pPr lvl="1"/>
                <a:r>
                  <a:rPr lang="en-US" dirty="0" smtClean="0"/>
                  <a:t>Possible compression: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50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50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30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)=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48.54 bits</a:t>
                </a:r>
              </a:p>
              <a:p>
                <a:endParaRPr lang="en-US" u="sng" dirty="0" smtClean="0"/>
              </a:p>
              <a:p>
                <a:r>
                  <a:rPr lang="en-US" u="sng" dirty="0" smtClean="0"/>
                  <a:t>Fine print</a:t>
                </a:r>
                <a:r>
                  <a:rPr lang="en-US" dirty="0" smtClean="0"/>
                  <a:t>: assumes </a:t>
                </a:r>
              </a:p>
              <a:p>
                <a:pPr lvl="1"/>
                <a:r>
                  <a:rPr lang="en-US" dirty="0" smtClean="0"/>
                  <a:t>Each item is encoded in a finite string of bits.</a:t>
                </a:r>
              </a:p>
              <a:p>
                <a:pPr lvl="1"/>
                <a:r>
                  <a:rPr lang="en-US" dirty="0" smtClean="0"/>
                  <a:t>representation of each item cannot change during encoding.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28004" y="2634734"/>
            <a:ext cx="17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4813" y="2590800"/>
            <a:ext cx="1752600" cy="457200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5486400" y="2630557"/>
            <a:ext cx="489204" cy="34124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1054</Words>
  <Application>Microsoft Office PowerPoint</Application>
  <PresentationFormat>On-screen Show (4:3)</PresentationFormat>
  <Paragraphs>327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Learning with decision trees</vt:lpstr>
      <vt:lpstr>Decision trees</vt:lpstr>
      <vt:lpstr>20 questions</vt:lpstr>
      <vt:lpstr>20 questions</vt:lpstr>
      <vt:lpstr>PowerPoint Presentation</vt:lpstr>
      <vt:lpstr>20 questions</vt:lpstr>
      <vt:lpstr>A different game</vt:lpstr>
      <vt:lpstr>Information theory</vt:lpstr>
      <vt:lpstr>Information theory</vt:lpstr>
      <vt:lpstr>Entropy function</vt:lpstr>
      <vt:lpstr>Information theory</vt:lpstr>
      <vt:lpstr>Information theory</vt:lpstr>
      <vt:lpstr>Huffman coding</vt:lpstr>
      <vt:lpstr>Learning with decision trees</vt:lpstr>
      <vt:lpstr>Learning with decision trees</vt:lpstr>
      <vt:lpstr>Learning with decision trees</vt:lpstr>
      <vt:lpstr>Random forest</vt:lpstr>
      <vt:lpstr>Random forest</vt:lpstr>
      <vt:lpstr>Pruning</vt:lpstr>
      <vt:lpstr>Pruning</vt:lpstr>
      <vt:lpstr>Pruning</vt:lpstr>
      <vt:lpstr>Random forest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decision trees</dc:title>
  <dc:creator>teaching</dc:creator>
  <cp:lastModifiedBy>teaching</cp:lastModifiedBy>
  <cp:revision>39</cp:revision>
  <dcterms:created xsi:type="dcterms:W3CDTF">2020-06-23T17:40:28Z</dcterms:created>
  <dcterms:modified xsi:type="dcterms:W3CDTF">2021-05-10T10:15:36Z</dcterms:modified>
</cp:coreProperties>
</file>