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7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39a447e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39a447e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39a447e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39a447e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4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39a447e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239a447e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239a447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239a447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39a447e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39a447e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9a447e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9a447e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9a447e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9a447e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39a447e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39a447e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9a447e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9a447e3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39a447e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39a447e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9a447e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9a447e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Lato"/>
              <a:buNone/>
              <a:defRPr sz="12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_theme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 sz="4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None/>
              <a:defRPr sz="2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9750" y="4533975"/>
            <a:ext cx="1405150" cy="522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Computer Vision and Image Processing</a:t>
            </a:r>
            <a:endParaRPr sz="3200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Tirgul </a:t>
            </a:r>
            <a:r>
              <a:rPr lang="he-IL" sz="3200" dirty="0">
                <a:solidFill>
                  <a:srgbClr val="3D464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 dirty="0">
              <a:solidFill>
                <a:srgbClr val="3D46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Quantization</a:t>
            </a: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6276109" y="4473500"/>
            <a:ext cx="2556191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Lato"/>
                <a:ea typeface="Lato"/>
                <a:cs typeface="Lato"/>
                <a:sym typeface="Lato"/>
              </a:rPr>
              <a:t>By Shai </a:t>
            </a:r>
            <a:r>
              <a:rPr lang="en" i="1" dirty="0" smtClean="0">
                <a:latin typeface="Lato"/>
                <a:ea typeface="Lato"/>
                <a:cs typeface="Lato"/>
                <a:sym typeface="Lato"/>
              </a:rPr>
              <a:t>Aharon &amp; Moriya Bitton</a:t>
            </a:r>
            <a:endParaRPr i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Expand to k grayscales</a:t>
            </a:r>
            <a:endParaRPr b="1" dirty="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992" y="17800"/>
            <a:ext cx="4398845" cy="512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2"/>
          <p:cNvCxnSpPr/>
          <p:nvPr/>
        </p:nvCxnSpPr>
        <p:spPr>
          <a:xfrm>
            <a:off x="4705500" y="17800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6739100" y="5894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5665125" y="5894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7872675" y="23750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2"/>
          <p:cNvCxnSpPr/>
          <p:nvPr/>
        </p:nvCxnSpPr>
        <p:spPr>
          <a:xfrm>
            <a:off x="8832300" y="11844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8;p23">
            <a:extLst>
              <a:ext uri="{FF2B5EF4-FFF2-40B4-BE49-F238E27FC236}">
                <a16:creationId xmlns:a16="http://schemas.microsoft.com/office/drawing/2014/main" id="{50CDC145-213E-40E9-98C0-B93C31A219B6}"/>
              </a:ext>
            </a:extLst>
          </p:cNvPr>
          <p:cNvSpPr/>
          <p:nvPr/>
        </p:nvSpPr>
        <p:spPr>
          <a:xfrm>
            <a:off x="5187773" y="3895209"/>
            <a:ext cx="340200" cy="6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9;p23">
            <a:extLst>
              <a:ext uri="{FF2B5EF4-FFF2-40B4-BE49-F238E27FC236}">
                <a16:creationId xmlns:a16="http://schemas.microsoft.com/office/drawing/2014/main" id="{762A34D4-EFED-44FD-8A4E-7E6167E5FF49}"/>
              </a:ext>
            </a:extLst>
          </p:cNvPr>
          <p:cNvSpPr/>
          <p:nvPr/>
        </p:nvSpPr>
        <p:spPr>
          <a:xfrm>
            <a:off x="6032013" y="3866131"/>
            <a:ext cx="340200" cy="6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0;p23">
            <a:extLst>
              <a:ext uri="{FF2B5EF4-FFF2-40B4-BE49-F238E27FC236}">
                <a16:creationId xmlns:a16="http://schemas.microsoft.com/office/drawing/2014/main" id="{F7CB9E13-C4BA-4217-B4BC-7C30D89463C0}"/>
              </a:ext>
            </a:extLst>
          </p:cNvPr>
          <p:cNvSpPr/>
          <p:nvPr/>
        </p:nvSpPr>
        <p:spPr>
          <a:xfrm>
            <a:off x="7395322" y="3866131"/>
            <a:ext cx="340200" cy="6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1;p23">
            <a:extLst>
              <a:ext uri="{FF2B5EF4-FFF2-40B4-BE49-F238E27FC236}">
                <a16:creationId xmlns:a16="http://schemas.microsoft.com/office/drawing/2014/main" id="{A9D7601C-99C5-4A07-98AA-9EF982838DD1}"/>
              </a:ext>
            </a:extLst>
          </p:cNvPr>
          <p:cNvSpPr/>
          <p:nvPr/>
        </p:nvSpPr>
        <p:spPr>
          <a:xfrm>
            <a:off x="7872675" y="3137240"/>
            <a:ext cx="340200" cy="6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one color,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we </a:t>
            </a:r>
            <a:r>
              <a:rPr lang="en" dirty="0"/>
              <a:t>had two boundaries, lower=0 and upper=255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much for k </a:t>
            </a:r>
            <a:r>
              <a:rPr lang="en" dirty="0" smtClean="0"/>
              <a:t>colors?</a:t>
            </a:r>
            <a:r>
              <a:rPr lang="en" dirty="0"/>
              <a:t/>
            </a:r>
            <a:br>
              <a:rPr lang="en" dirty="0"/>
            </a:br>
            <a:r>
              <a:rPr lang="en" b="1" u="sng" dirty="0" smtClean="0"/>
              <a:t>K+1</a:t>
            </a:r>
            <a:r>
              <a:rPr lang="en" b="1" u="sng" dirty="0"/>
              <a:t>!</a:t>
            </a:r>
            <a:endParaRPr b="1" u="sng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u="sng" dirty="0" smtClean="0"/>
              <a:t>Lets </a:t>
            </a:r>
            <a:r>
              <a:rPr lang="en" u="sng" dirty="0"/>
              <a:t>say </a:t>
            </a:r>
            <a:r>
              <a:rPr lang="en" u="sng" dirty="0" smtClean="0"/>
              <a:t>k=4:</a:t>
            </a:r>
            <a:endParaRPr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</a:t>
            </a:r>
            <a:r>
              <a:rPr lang="en" b="1" dirty="0"/>
              <a:t>spread</a:t>
            </a:r>
            <a:r>
              <a:rPr lang="en" dirty="0"/>
              <a:t> them evenly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And compute the </a:t>
            </a:r>
            <a:r>
              <a:rPr lang="en" b="1" dirty="0"/>
              <a:t>mean</a:t>
            </a:r>
            <a:r>
              <a:rPr lang="en" dirty="0"/>
              <a:t> for each </a:t>
            </a:r>
            <a:r>
              <a:rPr lang="en" b="1" dirty="0"/>
              <a:t>‘cell’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Expand to k grayscales</a:t>
            </a:r>
            <a:endParaRPr b="1" dirty="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992" y="17800"/>
            <a:ext cx="4398845" cy="5125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2"/>
          <p:cNvCxnSpPr/>
          <p:nvPr/>
        </p:nvCxnSpPr>
        <p:spPr>
          <a:xfrm>
            <a:off x="4705500" y="17800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6739100" y="5894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5665125" y="5894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2"/>
          <p:cNvCxnSpPr/>
          <p:nvPr/>
        </p:nvCxnSpPr>
        <p:spPr>
          <a:xfrm>
            <a:off x="7872675" y="23750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2"/>
          <p:cNvCxnSpPr/>
          <p:nvPr/>
        </p:nvCxnSpPr>
        <p:spPr>
          <a:xfrm>
            <a:off x="8832300" y="11844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58;p23">
            <a:extLst>
              <a:ext uri="{FF2B5EF4-FFF2-40B4-BE49-F238E27FC236}">
                <a16:creationId xmlns:a16="http://schemas.microsoft.com/office/drawing/2014/main" id="{50CDC145-213E-40E9-98C0-B93C31A219B6}"/>
              </a:ext>
            </a:extLst>
          </p:cNvPr>
          <p:cNvSpPr/>
          <p:nvPr/>
        </p:nvSpPr>
        <p:spPr>
          <a:xfrm>
            <a:off x="5187773" y="3895209"/>
            <a:ext cx="340200" cy="6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9;p23">
            <a:extLst>
              <a:ext uri="{FF2B5EF4-FFF2-40B4-BE49-F238E27FC236}">
                <a16:creationId xmlns:a16="http://schemas.microsoft.com/office/drawing/2014/main" id="{762A34D4-EFED-44FD-8A4E-7E6167E5FF49}"/>
              </a:ext>
            </a:extLst>
          </p:cNvPr>
          <p:cNvSpPr/>
          <p:nvPr/>
        </p:nvSpPr>
        <p:spPr>
          <a:xfrm>
            <a:off x="6032013" y="3866131"/>
            <a:ext cx="340200" cy="6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0;p23">
            <a:extLst>
              <a:ext uri="{FF2B5EF4-FFF2-40B4-BE49-F238E27FC236}">
                <a16:creationId xmlns:a16="http://schemas.microsoft.com/office/drawing/2014/main" id="{F7CB9E13-C4BA-4217-B4BC-7C30D89463C0}"/>
              </a:ext>
            </a:extLst>
          </p:cNvPr>
          <p:cNvSpPr/>
          <p:nvPr/>
        </p:nvSpPr>
        <p:spPr>
          <a:xfrm>
            <a:off x="7395322" y="3866131"/>
            <a:ext cx="340200" cy="6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1;p23">
            <a:extLst>
              <a:ext uri="{FF2B5EF4-FFF2-40B4-BE49-F238E27FC236}">
                <a16:creationId xmlns:a16="http://schemas.microsoft.com/office/drawing/2014/main" id="{A9D7601C-99C5-4A07-98AA-9EF982838DD1}"/>
              </a:ext>
            </a:extLst>
          </p:cNvPr>
          <p:cNvSpPr/>
          <p:nvPr/>
        </p:nvSpPr>
        <p:spPr>
          <a:xfrm>
            <a:off x="7872675" y="3137240"/>
            <a:ext cx="340200" cy="68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;p23"/>
          <p:cNvSpPr/>
          <p:nvPr/>
        </p:nvSpPr>
        <p:spPr>
          <a:xfrm>
            <a:off x="7813075" y="3628531"/>
            <a:ext cx="495900" cy="475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;p23"/>
          <p:cNvSpPr/>
          <p:nvPr/>
        </p:nvSpPr>
        <p:spPr>
          <a:xfrm>
            <a:off x="7328967" y="4235409"/>
            <a:ext cx="495900" cy="475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7579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smtClean="0"/>
              <a:t>Now </a:t>
            </a:r>
            <a:r>
              <a:rPr lang="en" dirty="0"/>
              <a:t>the boundaries,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b="1" dirty="0" smtClean="0"/>
              <a:t>don’t </a:t>
            </a:r>
            <a:r>
              <a:rPr lang="en" b="1" dirty="0"/>
              <a:t>represent the cells very well</a:t>
            </a:r>
            <a:r>
              <a:rPr lang="en" dirty="0"/>
              <a:t>, they can be too close to their mean.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So </a:t>
            </a:r>
            <a:r>
              <a:rPr lang="en" dirty="0"/>
              <a:t>we need to </a:t>
            </a:r>
            <a:r>
              <a:rPr lang="en" b="1" dirty="0"/>
              <a:t>adjust</a:t>
            </a:r>
            <a:r>
              <a:rPr lang="en" dirty="0"/>
              <a:t> the </a:t>
            </a:r>
            <a:r>
              <a:rPr lang="en" dirty="0" smtClean="0"/>
              <a:t>boundaries: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move</a:t>
            </a:r>
            <a:r>
              <a:rPr lang="en" b="1" dirty="0"/>
              <a:t> </a:t>
            </a:r>
            <a:r>
              <a:rPr lang="en" dirty="0"/>
              <a:t>each</a:t>
            </a:r>
            <a:r>
              <a:rPr lang="en" b="1" dirty="0"/>
              <a:t> boundary </a:t>
            </a:r>
            <a:r>
              <a:rPr lang="en" dirty="0"/>
              <a:t>to be in the </a:t>
            </a:r>
            <a:r>
              <a:rPr lang="en" b="1" dirty="0"/>
              <a:t>middle of two means</a:t>
            </a:r>
            <a:endParaRPr b="1" dirty="0"/>
          </a:p>
        </p:txBody>
      </p:sp>
      <p:pic>
        <p:nvPicPr>
          <p:cNvPr id="22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657" y="4103731"/>
            <a:ext cx="1567664" cy="547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4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Endnotes</a:t>
            </a:r>
            <a:endParaRPr b="1"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210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Since this isn’t a closed solution,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it </a:t>
            </a:r>
            <a:r>
              <a:rPr lang="en" dirty="0"/>
              <a:t>forces us to do the above multiple </a:t>
            </a:r>
            <a:r>
              <a:rPr lang="en" dirty="0" smtClean="0"/>
              <a:t>times</a:t>
            </a:r>
            <a:br>
              <a:rPr lang="en" dirty="0" smtClean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Ether a fix amount of times,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of </a:t>
            </a:r>
            <a:r>
              <a:rPr lang="en" dirty="0"/>
              <a:t>until the </a:t>
            </a:r>
            <a:r>
              <a:rPr lang="en" b="1" dirty="0"/>
              <a:t>error (MSE) stops </a:t>
            </a:r>
            <a:r>
              <a:rPr lang="en" b="1" dirty="0" smtClean="0"/>
              <a:t>changing</a:t>
            </a:r>
            <a:br>
              <a:rPr lang="en" b="1" dirty="0" smtClean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check the error?</a:t>
            </a:r>
            <a:endParaRPr dirty="0"/>
          </a:p>
        </p:txBody>
      </p:sp>
      <p:pic>
        <p:nvPicPr>
          <p:cNvPr id="4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03" y="3815390"/>
            <a:ext cx="4923993" cy="7534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p25"/>
          <p:cNvSpPr txBox="1">
            <a:spLocks/>
          </p:cNvSpPr>
          <p:nvPr/>
        </p:nvSpPr>
        <p:spPr>
          <a:xfrm>
            <a:off x="7033996" y="3408786"/>
            <a:ext cx="1939664" cy="156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7950" indent="0" algn="ctr">
              <a:spcBef>
                <a:spcPts val="1600"/>
              </a:spcBef>
              <a:buSzPts val="1900"/>
              <a:buFont typeface="Lato"/>
              <a:buNone/>
            </a:pPr>
            <a:r>
              <a:rPr lang="en-US" sz="1100" b="1" u="sng" dirty="0" smtClean="0">
                <a:solidFill>
                  <a:srgbClr val="FF0000"/>
                </a:solidFill>
              </a:rPr>
              <a:t>This can be written  in one line in python! </a:t>
            </a:r>
          </a:p>
          <a:p>
            <a:pPr marL="107950" indent="0" algn="ctr">
              <a:spcBef>
                <a:spcPts val="1600"/>
              </a:spcBef>
              <a:buSzPts val="1900"/>
              <a:buFont typeface="Lato"/>
              <a:buNone/>
            </a:pPr>
            <a:r>
              <a:rPr lang="en-US" sz="1100" b="1" u="sng" dirty="0" smtClean="0">
                <a:solidFill>
                  <a:srgbClr val="FF0000"/>
                </a:solidFill>
              </a:rPr>
              <a:t>I don’t want to see any loops!</a:t>
            </a:r>
            <a:endParaRPr lang="en-US" sz="11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onclusion</a:t>
            </a:r>
            <a:endParaRPr lang="he-IL" b="1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Histogram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Goal: 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K+1 boundaries (lower=0, upper=255, and the other k-1 spread evenly)</a:t>
            </a:r>
          </a:p>
          <a:p>
            <a:pPr>
              <a:buFont typeface="+mj-lt"/>
              <a:buAutoNum type="arabicPeriod"/>
            </a:pPr>
            <a:r>
              <a:rPr lang="en" sz="1600" dirty="0" smtClean="0"/>
              <a:t>For </a:t>
            </a:r>
            <a:r>
              <a:rPr lang="en" sz="1600" dirty="0"/>
              <a:t>each ‘</a:t>
            </a:r>
            <a:r>
              <a:rPr lang="en" sz="1600" dirty="0" smtClean="0"/>
              <a:t>cell’: </a:t>
            </a:r>
            <a:br>
              <a:rPr lang="en" sz="1600" dirty="0" smtClean="0"/>
            </a:br>
            <a:r>
              <a:rPr lang="en" sz="1600" dirty="0" smtClean="0"/>
              <a:t>	compute </a:t>
            </a:r>
            <a:r>
              <a:rPr lang="en" sz="1600" dirty="0"/>
              <a:t>the </a:t>
            </a:r>
            <a:r>
              <a:rPr lang="en" sz="1600" dirty="0" smtClean="0"/>
              <a:t>mean</a:t>
            </a:r>
            <a:br>
              <a:rPr lang="en" sz="1600" dirty="0" smtClean="0"/>
            </a:br>
            <a:endParaRPr lang="en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For each boundary (except the lower and upper):</a:t>
            </a:r>
            <a:br>
              <a:rPr lang="en-US" sz="1600" dirty="0" smtClean="0"/>
            </a:br>
            <a:r>
              <a:rPr lang="en-US" sz="1600" dirty="0" smtClean="0"/>
              <a:t>	adjust </a:t>
            </a:r>
            <a:r>
              <a:rPr lang="en-US" sz="1600" dirty="0"/>
              <a:t>the boundary </a:t>
            </a:r>
            <a:r>
              <a:rPr lang="en-US" sz="1600" dirty="0" smtClean="0"/>
              <a:t> the </a:t>
            </a:r>
            <a:r>
              <a:rPr lang="en-US" sz="1600" dirty="0"/>
              <a:t>middle of two </a:t>
            </a:r>
            <a:r>
              <a:rPr lang="en-US" sz="1600" dirty="0" smtClean="0"/>
              <a:t>means 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R</a:t>
            </a:r>
            <a:r>
              <a:rPr lang="en" sz="1600" dirty="0" smtClean="0"/>
              <a:t>epete to level 2 until the error (MSE) stops changing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b="1" dirty="0"/>
          </a:p>
          <a:p>
            <a:pPr>
              <a:buFont typeface="+mj-lt"/>
              <a:buAutoNum type="arabicPeriod"/>
            </a:pPr>
            <a:endParaRPr lang="he-IL" sz="1600" dirty="0"/>
          </a:p>
        </p:txBody>
      </p:sp>
      <p:pic>
        <p:nvPicPr>
          <p:cNvPr id="5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2654" y="1501096"/>
            <a:ext cx="4751772" cy="54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535" y="2551070"/>
            <a:ext cx="1504010" cy="61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1" y="3262203"/>
            <a:ext cx="1323108" cy="55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681" y="4429407"/>
            <a:ext cx="3844637" cy="626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0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3411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is ‘Quantization’?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0120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indent="-742950">
              <a:spcAft>
                <a:spcPts val="1600"/>
              </a:spcAft>
              <a:buNone/>
            </a:pPr>
            <a:r>
              <a:rPr lang="en-US" b="1" dirty="0"/>
              <a:t>Wiki: </a:t>
            </a:r>
            <a:endParaRPr lang="en-US" b="1" dirty="0" smtClean="0"/>
          </a:p>
          <a:p>
            <a:pPr marL="857250" indent="-742950">
              <a:spcAft>
                <a:spcPts val="1600"/>
              </a:spcAft>
              <a:buNone/>
            </a:pPr>
            <a:r>
              <a:rPr lang="en-US" b="1" dirty="0" smtClean="0"/>
              <a:t>Quantization</a:t>
            </a:r>
            <a:r>
              <a:rPr lang="en-US" dirty="0" smtClean="0"/>
              <a:t> </a:t>
            </a:r>
            <a:r>
              <a:rPr lang="en-US" dirty="0"/>
              <a:t>is the process of constraining an input </a:t>
            </a:r>
            <a:r>
              <a:rPr lang="en-US" dirty="0" smtClean="0"/>
              <a:t>from </a:t>
            </a:r>
            <a:r>
              <a:rPr lang="en-US" dirty="0"/>
              <a:t>a continuous </a:t>
            </a:r>
            <a:r>
              <a:rPr lang="en-US" dirty="0" smtClean="0"/>
              <a:t>or </a:t>
            </a:r>
          </a:p>
          <a:p>
            <a:pPr marL="857250" indent="-742950">
              <a:spcAft>
                <a:spcPts val="1600"/>
              </a:spcAft>
              <a:buNone/>
            </a:pPr>
            <a:r>
              <a:rPr lang="en-US" dirty="0" smtClean="0"/>
              <a:t>otherwise </a:t>
            </a:r>
            <a:r>
              <a:rPr lang="en-US" dirty="0"/>
              <a:t>large set of values (such as the real numbers) </a:t>
            </a:r>
            <a:endParaRPr lang="en-US" dirty="0" smtClean="0"/>
          </a:p>
          <a:p>
            <a:pPr marL="857250" indent="-742950">
              <a:spcAft>
                <a:spcPts val="1600"/>
              </a:spcAft>
              <a:buNone/>
            </a:pPr>
            <a:r>
              <a:rPr lang="en-US" dirty="0" smtClean="0"/>
              <a:t>to </a:t>
            </a:r>
            <a:r>
              <a:rPr lang="en-US" dirty="0"/>
              <a:t>a discrete set (such as the integers)</a:t>
            </a:r>
          </a:p>
          <a:p>
            <a:pPr marL="857250" lvl="0" indent="-74295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287" y="2515438"/>
            <a:ext cx="2973013" cy="243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3209" y="3411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Quantization in an image</a:t>
            </a:r>
            <a:endParaRPr b="1"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04" y="1080845"/>
            <a:ext cx="2039900" cy="322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674" y="1080852"/>
            <a:ext cx="2039900" cy="326998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249804" y="3944588"/>
            <a:ext cx="144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255 colors</a:t>
            </a:r>
            <a:endParaRPr sz="18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852974" y="3941897"/>
            <a:ext cx="1440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 colors</a:t>
            </a:r>
            <a:endParaRPr sz="18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  <a:endParaRPr b="1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232874" y="1097057"/>
            <a:ext cx="360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start with the image </a:t>
            </a:r>
            <a:r>
              <a:rPr lang="en" b="1" dirty="0"/>
              <a:t>histogram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goal is to find the </a:t>
            </a:r>
            <a:r>
              <a:rPr lang="en" b="1" dirty="0"/>
              <a:t>k colors </a:t>
            </a:r>
            <a:r>
              <a:rPr lang="en" dirty="0"/>
              <a:t>which are closest to the other colors (</a:t>
            </a:r>
            <a:r>
              <a:rPr lang="en" b="1" dirty="0"/>
              <a:t>k-Means</a:t>
            </a:r>
            <a:r>
              <a:rPr lang="en" dirty="0"/>
              <a:t>*)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we want to quantize the image to one color, will need to </a:t>
            </a:r>
            <a:r>
              <a:rPr lang="en" b="1" dirty="0"/>
              <a:t>find the mean color</a:t>
            </a:r>
            <a:endParaRPr b="1"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393" y="58882"/>
            <a:ext cx="4449907" cy="5084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10" y="3806868"/>
            <a:ext cx="2779928" cy="70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How?</a:t>
            </a:r>
            <a:endParaRPr b="1" dirty="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091" y="109478"/>
            <a:ext cx="4447336" cy="4968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5754969" y="203783"/>
            <a:ext cx="9495" cy="4721508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7"/>
          <p:cNvSpPr/>
          <p:nvPr/>
        </p:nvSpPr>
        <p:spPr>
          <a:xfrm>
            <a:off x="6811101" y="1142777"/>
            <a:ext cx="773694" cy="12191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latin typeface="Arial"/>
              </a:rPr>
              <a:t>?</a:t>
            </a:r>
          </a:p>
        </p:txBody>
      </p:sp>
      <p:cxnSp>
        <p:nvCxnSpPr>
          <p:cNvPr id="12" name="Google Shape;90;p17"/>
          <p:cNvCxnSpPr/>
          <p:nvPr/>
        </p:nvCxnSpPr>
        <p:spPr>
          <a:xfrm>
            <a:off x="6682264" y="203783"/>
            <a:ext cx="9495" cy="4721508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90;p17"/>
          <p:cNvCxnSpPr/>
          <p:nvPr/>
        </p:nvCxnSpPr>
        <p:spPr>
          <a:xfrm>
            <a:off x="7617549" y="203783"/>
            <a:ext cx="9495" cy="4721508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79;p16"/>
          <p:cNvSpPr txBox="1">
            <a:spLocks noGrp="1"/>
          </p:cNvSpPr>
          <p:nvPr>
            <p:ph type="body" idx="1"/>
          </p:nvPr>
        </p:nvSpPr>
        <p:spPr>
          <a:xfrm>
            <a:off x="232874" y="1097057"/>
            <a:ext cx="360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start with the image </a:t>
            </a:r>
            <a:r>
              <a:rPr lang="en" b="1" dirty="0"/>
              <a:t>histogram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goal is to find the </a:t>
            </a:r>
            <a:r>
              <a:rPr lang="en" b="1" dirty="0"/>
              <a:t>k colors </a:t>
            </a:r>
            <a:r>
              <a:rPr lang="en" dirty="0"/>
              <a:t>which are closest to the other colors (</a:t>
            </a:r>
            <a:r>
              <a:rPr lang="en" b="1" dirty="0"/>
              <a:t>k-Means</a:t>
            </a:r>
            <a:r>
              <a:rPr lang="en" dirty="0"/>
              <a:t>*)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we want to quantize the image to one color, will need to </a:t>
            </a:r>
            <a:r>
              <a:rPr lang="en" b="1" dirty="0"/>
              <a:t>find the mean color</a:t>
            </a:r>
            <a:endParaRPr b="1" dirty="0"/>
          </a:p>
        </p:txBody>
      </p:sp>
      <p:pic>
        <p:nvPicPr>
          <p:cNvPr id="15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10" y="3806868"/>
            <a:ext cx="2779928" cy="70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341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Equation in details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Google Shape;99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17726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lvl="0" indent="0">
                  <a:buNone/>
                </a:pPr>
                <a:r>
                  <a:rPr lang="en-US" u="sng" dirty="0" smtClean="0"/>
                  <a:t>It’s </a:t>
                </a:r>
                <a:r>
                  <a:rPr lang="en-US" u="sng" dirty="0"/>
                  <a:t>easier to look at the problem this </a:t>
                </a:r>
                <a:r>
                  <a:rPr lang="en-US" u="sng" dirty="0" smtClean="0"/>
                  <a:t>way</a:t>
                </a:r>
                <a:r>
                  <a:rPr lang="en-US" u="sng" dirty="0" smtClean="0"/>
                  <a:t>:</a:t>
                </a:r>
              </a:p>
              <a:p>
                <a:pPr marL="114300" lv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since </a:t>
                </a:r>
                <a:r>
                  <a:rPr lang="en-US" dirty="0"/>
                  <a:t>we have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/>
                  <a:t>(number of occurrences of the intensity 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) from </a:t>
                </a:r>
                <a:r>
                  <a:rPr lang="en-US" dirty="0"/>
                  <a:t>the </a:t>
                </a:r>
                <a:r>
                  <a:rPr lang="en-US" b="1" dirty="0"/>
                  <a:t>histogram</a:t>
                </a:r>
                <a:r>
                  <a:rPr lang="en-US" dirty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:r>
                  <a:rPr lang="en-US" dirty="0"/>
                  <a:t>we </a:t>
                </a:r>
                <a:r>
                  <a:rPr lang="en-US" b="1" dirty="0"/>
                  <a:t>don’t have to look at all the pixels</a:t>
                </a:r>
                <a:r>
                  <a:rPr lang="en-US" dirty="0" smtClean="0"/>
                  <a:t>.</a:t>
                </a:r>
              </a:p>
              <a:p>
                <a:pPr marL="114300" lvl="0" indent="0">
                  <a:buNone/>
                </a:pPr>
                <a:endParaRPr lang="en-US" dirty="0"/>
              </a:p>
              <a:p>
                <a:pPr marL="114300" lvl="0" indent="0">
                  <a:buNone/>
                </a:pPr>
                <a:r>
                  <a:rPr lang="en-US" u="sng" dirty="0"/>
                  <a:t>The following is the same:</a:t>
                </a:r>
                <a:endParaRPr u="sng" dirty="0"/>
              </a:p>
            </p:txBody>
          </p:sp>
        </mc:Choice>
        <mc:Fallback>
          <p:sp>
            <p:nvSpPr>
              <p:cNvPr id="99" name="Google Shape;9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17726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r="-9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3248779"/>
            <a:ext cx="78105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9D8D08-BA4D-4179-BEE5-D093935B37E6}"/>
              </a:ext>
            </a:extLst>
          </p:cNvPr>
          <p:cNvSpPr/>
          <p:nvPr/>
        </p:nvSpPr>
        <p:spPr>
          <a:xfrm>
            <a:off x="2769514" y="4064466"/>
            <a:ext cx="3604972" cy="901275"/>
          </a:xfrm>
          <a:custGeom>
            <a:avLst/>
            <a:gdLst>
              <a:gd name="connsiteX0" fmla="*/ 0 w 3604972"/>
              <a:gd name="connsiteY0" fmla="*/ 26313 h 901275"/>
              <a:gd name="connsiteX1" fmla="*/ 1466987 w 3604972"/>
              <a:gd name="connsiteY1" fmla="*/ 901243 h 901275"/>
              <a:gd name="connsiteX2" fmla="*/ 3604972 w 3604972"/>
              <a:gd name="connsiteY2" fmla="*/ 0 h 90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4972" h="901275">
                <a:moveTo>
                  <a:pt x="0" y="26313"/>
                </a:moveTo>
                <a:cubicBezTo>
                  <a:pt x="433079" y="465971"/>
                  <a:pt x="866158" y="905629"/>
                  <a:pt x="1466987" y="901243"/>
                </a:cubicBezTo>
                <a:cubicBezTo>
                  <a:pt x="2067816" y="896858"/>
                  <a:pt x="2836394" y="448429"/>
                  <a:pt x="3604972" y="0"/>
                </a:cubicBezTo>
              </a:path>
            </a:pathLst>
          </a:custGeom>
          <a:noFill/>
          <a:ln w="117475"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221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Weighted Mean</a:t>
            </a:r>
            <a:endParaRPr b="1"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To find the color to minimize </a:t>
            </a:r>
            <a:endParaRPr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We’ll use </a:t>
            </a:r>
            <a:r>
              <a:rPr lang="en" b="1" dirty="0" smtClean="0"/>
              <a:t>‘Weighted Mean’:</a:t>
            </a:r>
            <a:endParaRPr b="1" dirty="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l="48670"/>
          <a:stretch/>
        </p:blipFill>
        <p:spPr>
          <a:xfrm>
            <a:off x="4169691" y="1257550"/>
            <a:ext cx="40092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494902" y="3390025"/>
            <a:ext cx="6337398" cy="1539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CC7832"/>
                </a:solidFill>
                <a:highlight>
                  <a:srgbClr val="2B2B2B"/>
                </a:highlight>
              </a:rPr>
              <a:t>def </a:t>
            </a:r>
            <a:r>
              <a:rPr lang="en" sz="1300" dirty="0">
                <a:solidFill>
                  <a:srgbClr val="FFC66D"/>
                </a:solidFill>
                <a:highlight>
                  <a:srgbClr val="2B2B2B"/>
                </a:highlight>
              </a:rPr>
              <a:t>getWeightedMean_simple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(intens: np.ndarray</a:t>
            </a:r>
            <a:r>
              <a:rPr lang="en" sz="1300" dirty="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-US" sz="1300" dirty="0" err="1">
                <a:solidFill>
                  <a:srgbClr val="A9B7C6"/>
                </a:solidFill>
                <a:highlight>
                  <a:srgbClr val="2B2B2B"/>
                </a:highlight>
              </a:rPr>
              <a:t>cell_values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: np.ndarray) -&gt; </a:t>
            </a:r>
            <a:r>
              <a:rPr lang="en" sz="1300" dirty="0">
                <a:solidFill>
                  <a:srgbClr val="8888C6"/>
                </a:solidFill>
                <a:highlight>
                  <a:srgbClr val="2B2B2B"/>
                </a:highlight>
              </a:rPr>
              <a:t>int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: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   val = </a:t>
            </a:r>
            <a:r>
              <a:rPr lang="en" sz="1300" dirty="0">
                <a:solidFill>
                  <a:srgbClr val="6897BB"/>
                </a:solidFill>
                <a:highlight>
                  <a:srgbClr val="2B2B2B"/>
                </a:highlight>
              </a:rPr>
              <a:t>0</a:t>
            </a:r>
            <a:endParaRPr sz="1300" dirty="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897BB"/>
                </a:solidFill>
                <a:highlight>
                  <a:srgbClr val="2B2B2B"/>
                </a:highlight>
              </a:rPr>
              <a:t>   </a:t>
            </a:r>
            <a:r>
              <a:rPr lang="en" sz="1300" dirty="0">
                <a:solidFill>
                  <a:srgbClr val="CC7832"/>
                </a:solidFill>
                <a:highlight>
                  <a:srgbClr val="2B2B2B"/>
                </a:highlight>
              </a:rPr>
              <a:t>for 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i </a:t>
            </a:r>
            <a:r>
              <a:rPr lang="en" sz="1300" dirty="0">
                <a:solidFill>
                  <a:srgbClr val="CC7832"/>
                </a:solidFill>
                <a:highlight>
                  <a:srgbClr val="2B2B2B"/>
                </a:highlight>
              </a:rPr>
              <a:t>in </a:t>
            </a:r>
            <a:r>
              <a:rPr lang="en" sz="1300" dirty="0">
                <a:solidFill>
                  <a:srgbClr val="8888C6"/>
                </a:solidFill>
                <a:highlight>
                  <a:srgbClr val="2B2B2B"/>
                </a:highlight>
              </a:rPr>
              <a:t>range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lang="en" sz="1300" dirty="0">
                <a:solidFill>
                  <a:srgbClr val="8888C6"/>
                </a:solidFill>
                <a:highlight>
                  <a:srgbClr val="2B2B2B"/>
                </a:highlight>
              </a:rPr>
              <a:t>len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(intens)):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       val += intens[i] * </a:t>
            </a:r>
            <a:r>
              <a:rPr lang="en-US" sz="1300" dirty="0" err="1">
                <a:solidFill>
                  <a:srgbClr val="A9B7C6"/>
                </a:solidFill>
                <a:highlight>
                  <a:srgbClr val="2B2B2B"/>
                </a:highlight>
              </a:rPr>
              <a:t>cell_values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[i]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1300" dirty="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val / </a:t>
            </a:r>
            <a:r>
              <a:rPr lang="en-US" sz="1300" dirty="0" err="1">
                <a:solidFill>
                  <a:srgbClr val="A9B7C6"/>
                </a:solidFill>
                <a:highlight>
                  <a:srgbClr val="2B2B2B"/>
                </a:highlight>
              </a:rPr>
              <a:t>cell_values</a:t>
            </a:r>
            <a:r>
              <a:rPr lang="en" sz="1300" dirty="0">
                <a:solidFill>
                  <a:srgbClr val="A9B7C6"/>
                </a:solidFill>
                <a:highlight>
                  <a:srgbClr val="2B2B2B"/>
                </a:highlight>
              </a:rPr>
              <a:t>.sum()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425046" y="4222170"/>
            <a:ext cx="2310900" cy="628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DON’T DO THIS!!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691" y="2120012"/>
            <a:ext cx="25908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0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Expand to k grayscales</a:t>
            </a:r>
            <a:endParaRPr b="1"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one color,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we </a:t>
            </a:r>
            <a:r>
              <a:rPr lang="en" dirty="0"/>
              <a:t>had two boundaries,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lower=0 </a:t>
            </a:r>
            <a:r>
              <a:rPr lang="en" dirty="0"/>
              <a:t>and </a:t>
            </a:r>
            <a:r>
              <a:rPr lang="en" dirty="0" smtClean="0"/>
              <a:t>upper=255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much for k colors?</a:t>
            </a:r>
            <a:endParaRPr dirty="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12" y="6343"/>
            <a:ext cx="4436052" cy="505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Expand to k grayscales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one color,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we </a:t>
            </a:r>
            <a:r>
              <a:rPr lang="en" dirty="0"/>
              <a:t>had two boundaries, lower=0 and upper=255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much for k </a:t>
            </a:r>
            <a:r>
              <a:rPr lang="en" dirty="0" smtClean="0"/>
              <a:t>colors?</a:t>
            </a:r>
            <a:r>
              <a:rPr lang="en" dirty="0"/>
              <a:t/>
            </a:r>
            <a:br>
              <a:rPr lang="en" dirty="0"/>
            </a:br>
            <a:r>
              <a:rPr lang="en" b="1" u="sng" dirty="0" smtClean="0"/>
              <a:t>K+1</a:t>
            </a:r>
            <a:r>
              <a:rPr lang="en" b="1" u="sng" dirty="0"/>
              <a:t>!</a:t>
            </a:r>
            <a:endParaRPr b="1" u="sng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u="sng" dirty="0" smtClean="0"/>
              <a:t>Lets </a:t>
            </a:r>
            <a:r>
              <a:rPr lang="en" u="sng" dirty="0"/>
              <a:t>say </a:t>
            </a:r>
            <a:r>
              <a:rPr lang="en" u="sng" dirty="0" smtClean="0"/>
              <a:t>k=4:</a:t>
            </a:r>
            <a:endParaRPr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</a:t>
            </a:r>
            <a:r>
              <a:rPr lang="en" b="1" dirty="0"/>
              <a:t>spread</a:t>
            </a:r>
            <a:r>
              <a:rPr lang="en" dirty="0"/>
              <a:t> them evenly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And compute the </a:t>
            </a:r>
            <a:r>
              <a:rPr lang="en" b="1" dirty="0"/>
              <a:t>mean</a:t>
            </a:r>
            <a:r>
              <a:rPr lang="en" dirty="0"/>
              <a:t> for each </a:t>
            </a:r>
            <a:r>
              <a:rPr lang="en" b="1" dirty="0"/>
              <a:t>‘cell’</a:t>
            </a:r>
            <a:endParaRPr b="1" dirty="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71758"/>
            <a:ext cx="4412700" cy="501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>
            <a:off x="4781700" y="17799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6739100" y="5894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5665125" y="5894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7872675" y="23750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8832300" y="11844"/>
            <a:ext cx="0" cy="51198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548</Words>
  <Application>Microsoft Office PowerPoint</Application>
  <PresentationFormat>‫הצגה על המסך (16:9)</PresentationFormat>
  <Paragraphs>70</Paragraphs>
  <Slides>13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Calibri</vt:lpstr>
      <vt:lpstr>Lato</vt:lpstr>
      <vt:lpstr>Arial</vt:lpstr>
      <vt:lpstr>Cambria Math</vt:lpstr>
      <vt:lpstr>Simple Light</vt:lpstr>
      <vt:lpstr>Computer Vision and Image Processing Tirgul 4</vt:lpstr>
      <vt:lpstr>What is ‘Quantization’?</vt:lpstr>
      <vt:lpstr>Quantization in an image</vt:lpstr>
      <vt:lpstr>How?</vt:lpstr>
      <vt:lpstr>How?</vt:lpstr>
      <vt:lpstr>Equation in details</vt:lpstr>
      <vt:lpstr>Weighted Mean</vt:lpstr>
      <vt:lpstr>Expand to k grayscales</vt:lpstr>
      <vt:lpstr>Expand to k grayscales </vt:lpstr>
      <vt:lpstr>Expand to k grayscales</vt:lpstr>
      <vt:lpstr>Expand to k grayscales</vt:lpstr>
      <vt:lpstr>Endnotes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Image Processing Trigul 2</dc:title>
  <cp:lastModifiedBy>moriya bitton</cp:lastModifiedBy>
  <cp:revision>12</cp:revision>
  <dcterms:modified xsi:type="dcterms:W3CDTF">2022-03-27T11:56:51Z</dcterms:modified>
</cp:coreProperties>
</file>