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83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fba9a6a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60fba9a6a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09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808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784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507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886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fba9a6a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60fba9a6a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08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520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fba9a6a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0fba9a6a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58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fba9a6a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60fba9a6a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fba9a6a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60fba9a6a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fba9a6a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60fba9a6a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fba9a6ab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60fba9a6ab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fba9a6a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60fba9a6a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fba9a6a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0fba9a6a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fba9a6a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60fba9a6a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fba9a6a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60fba9a6a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curid=35507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432848"/>
            <a:ext cx="85206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>
                <a:solidFill>
                  <a:srgbClr val="3D464D"/>
                </a:solidFill>
                <a:latin typeface="Calibri"/>
                <a:ea typeface="Calibri"/>
                <a:cs typeface="Calibri"/>
              </a:rPr>
              <a:t>Computer Vision and Image Processing</a:t>
            </a:r>
            <a:endParaRPr sz="4000" dirty="0">
              <a:solidFill>
                <a:srgbClr val="3D464D"/>
              </a:solidFill>
              <a:latin typeface="Calibri"/>
              <a:ea typeface="Calibri"/>
              <a:cs typeface="Calibri"/>
            </a:endParaRPr>
          </a:p>
          <a:p>
            <a:r>
              <a:rPr lang="en" sz="4000" dirty="0">
                <a:solidFill>
                  <a:srgbClr val="3D464D"/>
                </a:solidFill>
                <a:latin typeface="Calibri"/>
                <a:ea typeface="Calibri"/>
                <a:cs typeface="Calibri"/>
              </a:rPr>
              <a:t>Tirgul </a:t>
            </a:r>
            <a:r>
              <a:rPr lang="en" sz="4000" dirty="0" smtClean="0">
                <a:solidFill>
                  <a:srgbClr val="3D464D"/>
                </a:solidFill>
                <a:latin typeface="Calibri"/>
                <a:ea typeface="Calibri"/>
                <a:cs typeface="Calibri"/>
              </a:rPr>
              <a:t>16</a:t>
            </a:r>
            <a:endParaRPr sz="4000" dirty="0">
              <a:solidFill>
                <a:srgbClr val="3D464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083174"/>
            <a:ext cx="85206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Epipolar Geometry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6345381" y="4632828"/>
            <a:ext cx="2673955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i="1" dirty="0">
                <a:latin typeface="Lato"/>
                <a:ea typeface="Lato"/>
                <a:cs typeface="Lato"/>
                <a:sym typeface="Lato"/>
              </a:rPr>
              <a:t>By Shai Aharon &amp; Moriya Bitton</a:t>
            </a:r>
            <a:endParaRPr i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0390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Lines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5508425" cy="388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How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perpendicular to the projective line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cross product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normal to the projective line that goes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Some notations: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ar-A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5508425" cy="3880500"/>
              </a:xfrm>
              <a:prstGeom prst="rect">
                <a:avLst/>
              </a:prstGeom>
              <a:blipFill>
                <a:blip r:embed="rId3"/>
                <a:stretch>
                  <a:fillRect l="-885" r="-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148;p22"/>
          <p:cNvSpPr/>
          <p:nvPr/>
        </p:nvSpPr>
        <p:spPr>
          <a:xfrm rot="-5400000">
            <a:off x="6061750" y="2118200"/>
            <a:ext cx="2409600" cy="1807200"/>
          </a:xfrm>
          <a:prstGeom prst="parallelogram">
            <a:avLst>
              <a:gd name="adj" fmla="val 25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101875" y="3299300"/>
            <a:ext cx="82800" cy="828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 rot="10800000" flipH="1">
            <a:off x="6151500" y="1394550"/>
            <a:ext cx="1581000" cy="19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22"/>
          <p:cNvSpPr/>
          <p:nvPr/>
        </p:nvSpPr>
        <p:spPr>
          <a:xfrm>
            <a:off x="6661625" y="2623250"/>
            <a:ext cx="82800" cy="82800"/>
          </a:xfrm>
          <a:prstGeom prst="ellipse">
            <a:avLst/>
          </a:prstGeom>
          <a:solidFill>
            <a:srgbClr val="00FF00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 rot="10800000" flipH="1">
            <a:off x="6144575" y="2492250"/>
            <a:ext cx="24303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2"/>
          <p:cNvSpPr/>
          <p:nvPr/>
        </p:nvSpPr>
        <p:spPr>
          <a:xfrm>
            <a:off x="7318325" y="2885850"/>
            <a:ext cx="82800" cy="82800"/>
          </a:xfrm>
          <a:prstGeom prst="ellipse">
            <a:avLst/>
          </a:prstGeom>
          <a:solidFill>
            <a:srgbClr val="00FF00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>
            <a:off x="6696900" y="2671850"/>
            <a:ext cx="669600" cy="2694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2"/>
          <p:cNvCxnSpPr/>
          <p:nvPr/>
        </p:nvCxnSpPr>
        <p:spPr>
          <a:xfrm rot="10800000" flipH="1">
            <a:off x="6993775" y="2485325"/>
            <a:ext cx="6900" cy="31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311708" y="1261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6600" b="1" dirty="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Essential</a:t>
            </a:r>
            <a:r>
              <a:rPr lang="en-US" sz="6600" b="1" dirty="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600" b="1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  <a:endParaRPr sz="6600" b="1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42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Problem setup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5063902" cy="388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1"/>
                    </a:solidFill>
                  </a:rPr>
                  <a:t>two cameras and the projection of 3D points onto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camera.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xtract </a:t>
                </a:r>
                <a:r>
                  <a:rPr lang="en-US" dirty="0">
                    <a:solidFill>
                      <a:schemeClr val="tx1"/>
                    </a:solidFill>
                  </a:rPr>
                  <a:t>the rigid motion between the cameras and the camera 3D points relations.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1" dirty="0" smtClean="0">
                    <a:solidFill>
                      <a:schemeClr val="tx1"/>
                    </a:solidFill>
                  </a:rPr>
                </a:br>
                <a:r>
                  <a:rPr lang="en-US" b="1" dirty="0" smtClean="0">
                    <a:solidFill>
                      <a:schemeClr val="tx1"/>
                    </a:solidFill>
                  </a:rPr>
                  <a:t>Assumption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We have the cameras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matrices.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We are left with finding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1" dirty="0" smtClean="0">
                    <a:solidFill>
                      <a:schemeClr val="tx1"/>
                    </a:solidFill>
                  </a:rPr>
                </a:br>
                <a:r>
                  <a:rPr lang="en-US" b="1" dirty="0" smtClean="0">
                    <a:solidFill>
                      <a:schemeClr val="tx1"/>
                    </a:solidFill>
                  </a:rPr>
                  <a:t>between </a:t>
                </a:r>
                <a:r>
                  <a:rPr lang="en-US" b="1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cameras.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5063902" cy="3880500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939E70F-40EC-4CE1-A17A-19609131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602" y="1644604"/>
            <a:ext cx="3695002" cy="2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Problem setup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5115000" cy="388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1600" dirty="0">
                    <a:solidFill>
                      <a:schemeClr val="tx1"/>
                    </a:solidFill>
                  </a:rPr>
                  <a:t>we 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600" dirty="0" smtClean="0">
                    <a:solidFill>
                      <a:schemeClr val="tx1"/>
                    </a:solidFill>
                  </a:rPr>
                </a:b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>
                    <a:solidFill>
                      <a:schemeClr val="tx1"/>
                    </a:solidFill>
                  </a:rPr>
                  <a:t>the “screen” is 1 MU from the camera’s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pinhole).</a:t>
                </a:r>
              </a:p>
              <a:p>
                <a:pPr marL="0" indent="0">
                  <a:buNone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1600" dirty="0">
                    <a:solidFill>
                      <a:schemeClr val="tx1"/>
                    </a:solidFill>
                  </a:rPr>
                  <a:t>“ray”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b="0" dirty="0">
                    <a:solidFill>
                      <a:schemeClr val="tx1"/>
                    </a:solidFill>
                  </a:rPr>
                  <a:t> </a:t>
                </a:r>
                <a:br>
                  <a:rPr lang="en-US" sz="1600" b="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 “ray”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/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600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ar-AE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5115000" cy="3880500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939E70F-40EC-4CE1-A17A-19609131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602" y="1644604"/>
            <a:ext cx="3695002" cy="2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Problem setup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017725"/>
                <a:ext cx="5340955" cy="4073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sz="1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1400" dirty="0">
                    <a:solidFill>
                      <a:srgbClr val="FF0000"/>
                    </a:solidFill>
                  </a:rPr>
                  <a:t>The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Hat operator</a:t>
                </a:r>
                <a:r>
                  <a:rPr lang="en-US" sz="1400" dirty="0">
                    <a:solidFill>
                      <a:srgbClr val="FF0000"/>
                    </a:solidFill>
                  </a:rPr>
                  <a:t> is a cross-product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matrix).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perpendicular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</a:t>
                </a:r>
                <a:r>
                  <a:rPr lang="en-US" dirty="0">
                    <a:solidFill>
                      <a:schemeClr val="tx1"/>
                    </a:solidFill>
                  </a:rPr>
                  <a:t>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nd </a:t>
                </a:r>
                <a:r>
                  <a:rPr lang="en-US" dirty="0">
                    <a:solidFill>
                      <a:schemeClr val="tx1"/>
                    </a:solidFill>
                  </a:rPr>
                  <a:t>that leads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ar-AE" sz="2800" b="1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017725"/>
                <a:ext cx="5340955" cy="4073820"/>
              </a:xfrm>
              <a:prstGeom prst="rect">
                <a:avLst/>
              </a:prstGeom>
              <a:blipFill>
                <a:blip r:embed="rId3"/>
                <a:stretch>
                  <a:fillRect l="-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939E70F-40EC-4CE1-A17A-19609131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86" y="1745673"/>
            <a:ext cx="3369417" cy="19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Finding the E matrix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687575" cy="388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687575" cy="3880500"/>
              </a:xfrm>
              <a:prstGeom prst="rect">
                <a:avLst/>
              </a:prstGeom>
              <a:blipFill>
                <a:blip r:embed="rId3"/>
                <a:stretch>
                  <a:fillRect l="-5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41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Finding the E matrix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687575" cy="388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𝑳𝒆𝒂𝒔𝒕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𝑆𝑉𝐷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687575" cy="3880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3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311708" y="1261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6600" b="1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Fundamental </a:t>
            </a:r>
            <a:r>
              <a:rPr lang="en-US" sz="6600" b="1" i="0" u="none" strike="noStrike" cap="none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  <a:endParaRPr sz="6600" b="1" i="0" u="none" strike="noStrike" cap="none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62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Finding the F matrix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687575" cy="388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To find the essential matrix, we need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intrinsic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matrix of the cameras.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b="0" dirty="0">
                    <a:solidFill>
                      <a:schemeClr val="tx1"/>
                    </a:solidFill>
                  </a:rPr>
                  <a:t>we don</a:t>
                </a:r>
                <a:r>
                  <a:rPr lang="en-US" dirty="0">
                    <a:solidFill>
                      <a:schemeClr val="tx1"/>
                    </a:solidFill>
                  </a:rPr>
                  <a:t>’t, we can estimate the Fundamental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matrix: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/>
                </a:r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687575" cy="3880500"/>
              </a:xfrm>
              <a:prstGeom prst="rect">
                <a:avLst/>
              </a:prstGeom>
              <a:blipFill>
                <a:blip r:embed="rId3"/>
                <a:stretch>
                  <a:fillRect l="-5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6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Essential vs. </a:t>
            </a:r>
            <a:r>
              <a:rPr lang="en-US" b="1" dirty="0" smtClean="0"/>
              <a:t>Fundamental</a:t>
            </a:r>
            <a:endParaRPr lang="en-US" b="1"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87575" cy="3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00000"/>
              </a:lnSpc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Terminology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– epi-polar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geometry: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F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un-calibrated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b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b="0" i="0" u="sng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calibrated</a:t>
            </a:r>
          </a:p>
          <a:p>
            <a:pPr indent="-457200">
              <a:lnSpc>
                <a:spcPct val="100000"/>
              </a:lnSpc>
              <a:buAutoNum type="arabicPeriod"/>
            </a:pPr>
            <a:r>
              <a:rPr lang="en-US" sz="1600" b="1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Need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 </a:t>
            </a:r>
            <a:r>
              <a:rPr lang="en-US" sz="1600" b="1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know: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u="sng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Matching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points </a:t>
            </a:r>
            <a:b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u="sng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Matching points + Intrinsic Camera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Parameters</a:t>
            </a:r>
          </a:p>
          <a:p>
            <a:pPr indent="-457200">
              <a:lnSpc>
                <a:spcPct val="100000"/>
              </a:lnSpc>
              <a:buAutoNum type="arabicPeriod"/>
            </a:pPr>
            <a:r>
              <a:rPr lang="en-US" sz="1600" b="1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Minimal Solution: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u="sng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8 points (actually 7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u="sng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5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points</a:t>
            </a:r>
          </a:p>
          <a:p>
            <a:pPr indent="-457200">
              <a:lnSpc>
                <a:spcPct val="100000"/>
              </a:lnSpc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Solvers: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F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RANSAC + DLT + Nonlinear </a:t>
            </a:r>
            <a:b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RANSAC + Polynomials</a:t>
            </a:r>
          </a:p>
          <a:p>
            <a:pPr indent="-457200">
              <a:lnSpc>
                <a:spcPct val="100000"/>
              </a:lnSpc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we get: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F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for each point its corresponding line, estimated camera matrices P,P’ </a:t>
            </a:r>
            <a:b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for each point its corresponding line + R + T (we already know K)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311708" y="1261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6600" b="1" i="0" u="none" strike="noStrike" cap="none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Epipolar geometry</a:t>
            </a:r>
            <a:endParaRPr sz="6600" b="1" i="0" u="none" strike="noStrike" cap="none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Epipolar geometry</a:t>
            </a:r>
            <a:endParaRPr b="1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87475"/>
            <a:ext cx="333204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When capturing a 3D scene from two distinct cameras, the relations between the projection of the object on the first sensor and the second sensor and the object itself, are called ‘Epipolar Geometry</a:t>
            </a:r>
            <a:r>
              <a:rPr lang="en" dirty="0" smtClean="0">
                <a:solidFill>
                  <a:schemeClr val="tx1"/>
                </a:solidFill>
              </a:rPr>
              <a:t>’</a:t>
            </a:r>
            <a:br>
              <a:rPr lang="en" dirty="0" smtClean="0">
                <a:solidFill>
                  <a:schemeClr val="tx1"/>
                </a:solidFill>
              </a:rPr>
            </a:br>
            <a:r>
              <a:rPr lang="en" dirty="0" smtClean="0">
                <a:solidFill>
                  <a:schemeClr val="tx1"/>
                </a:solidFill>
              </a:rPr>
              <a:t>(</a:t>
            </a:r>
            <a:r>
              <a:rPr lang="en" dirty="0">
                <a:solidFill>
                  <a:schemeClr val="tx1"/>
                </a:solidFill>
              </a:rPr>
              <a:t>AKA ‘Two view Geometry</a:t>
            </a:r>
            <a:r>
              <a:rPr lang="en" dirty="0" smtClean="0">
                <a:solidFill>
                  <a:schemeClr val="tx1"/>
                </a:solidFill>
              </a:rPr>
              <a:t>’).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6600" y="1187475"/>
            <a:ext cx="5338346" cy="266917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901850" y="4038850"/>
            <a:ext cx="2285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By Arne Nordmann (norro)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Epipolar geometry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Google Shape;74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0125"/>
                <a:ext cx="36375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Let X be the object in a 3D world, with a coordinate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we have two cameras with focal points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ar-AE" dirty="0" smtClean="0">
                    <a:solidFill>
                      <a:schemeClr val="tx1"/>
                    </a:solidFill>
                  </a:rPr>
                  <a:t> </a:t>
                </a:r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are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projected on the camera's sensor (image/pixel space).</a:t>
                </a:r>
              </a:p>
            </p:txBody>
          </p:sp>
        </mc:Choice>
        <mc:Fallback>
          <p:sp>
            <p:nvSpPr>
              <p:cNvPr id="74" name="Google Shape;74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0125"/>
                <a:ext cx="3637500" cy="3416400"/>
              </a:xfrm>
              <a:prstGeom prst="rect">
                <a:avLst/>
              </a:prstGeom>
              <a:blipFill>
                <a:blip r:embed="rId3"/>
                <a:stretch>
                  <a:fillRect l="-1508" r="-6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1600" y="1170125"/>
            <a:ext cx="4890000" cy="3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Epipolar geometry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Google Shape;84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3449809" cy="3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Knowing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ar-AE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without knowing the location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gives us a line of possible locations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ar-AE" dirty="0" smtClean="0">
                    <a:solidFill>
                      <a:schemeClr val="tx1"/>
                    </a:solidFill>
                  </a:rPr>
                  <a:t> </a:t>
                </a:r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That line is called the ‘</a:t>
                </a:r>
                <a:r>
                  <a:rPr lang="en-US" b="1" i="1" dirty="0">
                    <a:solidFill>
                      <a:schemeClr val="tx1"/>
                    </a:solidFill>
                  </a:rPr>
                  <a:t>Epipolar Line</a:t>
                </a:r>
                <a:r>
                  <a:rPr lang="en-US" dirty="0">
                    <a:solidFill>
                      <a:schemeClr val="tx1"/>
                    </a:solidFill>
                  </a:rPr>
                  <a:t>’, that goes from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onto the right sensor (AKA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‘Epipole</a:t>
                </a:r>
                <a:r>
                  <a:rPr lang="en-US" dirty="0">
                    <a:solidFill>
                      <a:schemeClr val="tx1"/>
                    </a:solidFill>
                  </a:rPr>
                  <a:t>’),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to </a:t>
                </a:r>
                <a:r>
                  <a:rPr lang="en-US" dirty="0">
                    <a:solidFill>
                      <a:schemeClr val="tx1"/>
                    </a:solidFill>
                  </a:rPr>
                  <a:t>the projection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ar-AE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on the right sensor.</a:t>
                </a:r>
              </a:p>
            </p:txBody>
          </p:sp>
        </mc:Choice>
        <mc:Fallback>
          <p:sp>
            <p:nvSpPr>
              <p:cNvPr id="84" name="Google Shape;84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3449809" cy="3535200"/>
              </a:xfrm>
              <a:prstGeom prst="rect">
                <a:avLst/>
              </a:prstGeom>
              <a:blipFill>
                <a:blip r:embed="rId3"/>
                <a:stretch>
                  <a:fillRect l="-1413" r="-1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1600" y="1170125"/>
            <a:ext cx="4890000" cy="3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Epipolar geometry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3498300" cy="3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All the points, are on the same plane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which called: </a:t>
                </a:r>
                <a:r>
                  <a:rPr lang="en-US" dirty="0">
                    <a:solidFill>
                      <a:schemeClr val="tx1"/>
                    </a:solidFill>
                  </a:rPr>
                  <a:t>‘</a:t>
                </a:r>
                <a:r>
                  <a:rPr lang="en-US" b="1" i="1" dirty="0">
                    <a:solidFill>
                      <a:schemeClr val="tx1"/>
                    </a:solidFill>
                  </a:rPr>
                  <a:t>Epipolar plane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Google Shape;9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3498300" cy="3535200"/>
              </a:xfrm>
              <a:prstGeom prst="rect">
                <a:avLst/>
              </a:prstGeom>
              <a:blipFill>
                <a:blip r:embed="rId3"/>
                <a:stretch>
                  <a:fillRect l="-13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1600" y="1170125"/>
            <a:ext cx="4890000" cy="3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Points and Planes</a:t>
            </a:r>
            <a:endParaRPr b="1"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15000" cy="3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The green point, projected on the image is at coordinate (x,y), </a:t>
            </a:r>
            <a:r>
              <a:rPr lang="en" dirty="0" smtClean="0">
                <a:solidFill>
                  <a:schemeClr val="tx1"/>
                </a:solidFill>
              </a:rPr>
              <a:t/>
            </a:r>
            <a:br>
              <a:rPr lang="en" dirty="0" smtClean="0">
                <a:solidFill>
                  <a:schemeClr val="tx1"/>
                </a:solidFill>
              </a:rPr>
            </a:br>
            <a:r>
              <a:rPr lang="en" dirty="0" smtClean="0">
                <a:solidFill>
                  <a:schemeClr val="tx1"/>
                </a:solidFill>
              </a:rPr>
              <a:t>and </a:t>
            </a:r>
            <a:r>
              <a:rPr lang="en" dirty="0">
                <a:solidFill>
                  <a:schemeClr val="tx1"/>
                </a:solidFill>
              </a:rPr>
              <a:t>is defined by Cartesian coordinate system relative to its plane (the image).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If we convert it to homogeneous coordinate system (x,y,1), the point now ‘belongs’ to the projective plane, </a:t>
            </a:r>
            <a:r>
              <a:rPr lang="en" dirty="0" smtClean="0">
                <a:solidFill>
                  <a:schemeClr val="tx1"/>
                </a:solidFill>
              </a:rPr>
              <a:t/>
            </a:r>
            <a:br>
              <a:rPr lang="en" dirty="0" smtClean="0">
                <a:solidFill>
                  <a:schemeClr val="tx1"/>
                </a:solidFill>
              </a:rPr>
            </a:br>
            <a:r>
              <a:rPr lang="en" dirty="0" smtClean="0">
                <a:solidFill>
                  <a:schemeClr val="tx1"/>
                </a:solidFill>
              </a:rPr>
              <a:t>and </a:t>
            </a:r>
            <a:r>
              <a:rPr lang="en" dirty="0">
                <a:solidFill>
                  <a:schemeClr val="tx1"/>
                </a:solidFill>
              </a:rPr>
              <a:t>is subjected to ‘Projective Geometry’ where only lines and points are invariant.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-5400000">
            <a:off x="6061750" y="2118200"/>
            <a:ext cx="2409600" cy="1807200"/>
          </a:xfrm>
          <a:prstGeom prst="parallelogram">
            <a:avLst>
              <a:gd name="adj" fmla="val 25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101875" y="3299300"/>
            <a:ext cx="82800" cy="828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9"/>
          <p:cNvCxnSpPr>
            <a:stCxn id="105" idx="6"/>
          </p:cNvCxnSpPr>
          <p:nvPr/>
        </p:nvCxnSpPr>
        <p:spPr>
          <a:xfrm rot="10800000" flipH="1">
            <a:off x="6184675" y="1110200"/>
            <a:ext cx="2479800" cy="22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9"/>
          <p:cNvSpPr/>
          <p:nvPr/>
        </p:nvSpPr>
        <p:spPr>
          <a:xfrm>
            <a:off x="6896350" y="2643950"/>
            <a:ext cx="82800" cy="82800"/>
          </a:xfrm>
          <a:prstGeom prst="ellipse">
            <a:avLst/>
          </a:prstGeom>
          <a:solidFill>
            <a:srgbClr val="00FF00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7656325" y="1933350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8170150" y="1461825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7898725" y="1725725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412550" y="1254200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Points and Planes</a:t>
            </a:r>
            <a:endParaRPr b="1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81082" cy="3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A coordinate in the image space (x,y), can be defined by a line in the projective space (sx,sy,s</a:t>
            </a:r>
            <a:r>
              <a:rPr lang="en" dirty="0" smtClean="0">
                <a:solidFill>
                  <a:schemeClr val="tx1"/>
                </a:solidFill>
              </a:rPr>
              <a:t>).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8" name="Google Shape;118;p20"/>
          <p:cNvSpPr/>
          <p:nvPr/>
        </p:nvSpPr>
        <p:spPr>
          <a:xfrm rot="-5400000">
            <a:off x="6061750" y="2118200"/>
            <a:ext cx="2409600" cy="1807200"/>
          </a:xfrm>
          <a:prstGeom prst="parallelogram">
            <a:avLst>
              <a:gd name="adj" fmla="val 25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6101875" y="3299300"/>
            <a:ext cx="82800" cy="828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0"/>
          <p:cNvCxnSpPr>
            <a:stCxn id="119" idx="6"/>
          </p:cNvCxnSpPr>
          <p:nvPr/>
        </p:nvCxnSpPr>
        <p:spPr>
          <a:xfrm rot="10800000" flipH="1">
            <a:off x="6184675" y="1110200"/>
            <a:ext cx="2479800" cy="22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20"/>
          <p:cNvSpPr/>
          <p:nvPr/>
        </p:nvSpPr>
        <p:spPr>
          <a:xfrm>
            <a:off x="6896350" y="2643950"/>
            <a:ext cx="82800" cy="82800"/>
          </a:xfrm>
          <a:prstGeom prst="ellipse">
            <a:avLst/>
          </a:prstGeom>
          <a:solidFill>
            <a:srgbClr val="00FF00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656325" y="1933350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8170150" y="1461825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898725" y="1725725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8412550" y="1254200"/>
            <a:ext cx="82800" cy="82800"/>
          </a:xfrm>
          <a:prstGeom prst="ellipse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Lines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Google Shape;131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5508426" cy="388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Lines are defined if 2D as: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sSup>
                        <m:sSup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we take the points on the plane, and convert them to Projective Space, the line becomes a plane!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ar-AE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AE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ar-A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a homogeneous line,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 point on the line.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dirty="0">
                    <a:solidFill>
                      <a:schemeClr val="tx1"/>
                    </a:solidFill>
                  </a:rPr>
                  <a:t>means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is perpendicular to the plane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Google Shape;131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5508426" cy="3880500"/>
              </a:xfrm>
              <a:prstGeom prst="rect">
                <a:avLst/>
              </a:prstGeom>
              <a:blipFill>
                <a:blip r:embed="rId3"/>
                <a:stretch>
                  <a:fillRect l="-885" r="-664" b="-1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Google Shape;132;p21"/>
          <p:cNvSpPr/>
          <p:nvPr/>
        </p:nvSpPr>
        <p:spPr>
          <a:xfrm rot="-5400000">
            <a:off x="6061750" y="2118200"/>
            <a:ext cx="2409600" cy="1807200"/>
          </a:xfrm>
          <a:prstGeom prst="parallelogram">
            <a:avLst>
              <a:gd name="adj" fmla="val 25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101875" y="3299300"/>
            <a:ext cx="82800" cy="828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rot="10800000" flipH="1">
            <a:off x="6151500" y="1394550"/>
            <a:ext cx="1581000" cy="19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1"/>
          <p:cNvSpPr/>
          <p:nvPr/>
        </p:nvSpPr>
        <p:spPr>
          <a:xfrm>
            <a:off x="6661625" y="2623250"/>
            <a:ext cx="82800" cy="82800"/>
          </a:xfrm>
          <a:prstGeom prst="ellipse">
            <a:avLst/>
          </a:prstGeom>
          <a:solidFill>
            <a:srgbClr val="00FF00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rot="10800000" flipH="1">
            <a:off x="6144575" y="2492250"/>
            <a:ext cx="24303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1"/>
          <p:cNvSpPr/>
          <p:nvPr/>
        </p:nvSpPr>
        <p:spPr>
          <a:xfrm>
            <a:off x="7318325" y="2885850"/>
            <a:ext cx="82800" cy="82800"/>
          </a:xfrm>
          <a:prstGeom prst="ellipse">
            <a:avLst/>
          </a:prstGeom>
          <a:solidFill>
            <a:srgbClr val="00FF00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6696900" y="2671850"/>
            <a:ext cx="669600" cy="2694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1701</Words>
  <Application>Microsoft Office PowerPoint</Application>
  <PresentationFormat>‫הצגה על המסך (16:9)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Lato</vt:lpstr>
      <vt:lpstr>Simple Light</vt:lpstr>
      <vt:lpstr>Computer Vision and Image Processing Tirgul 16</vt:lpstr>
      <vt:lpstr>Epipolar geometry</vt:lpstr>
      <vt:lpstr>Epipolar geometry</vt:lpstr>
      <vt:lpstr>Epipolar geometry</vt:lpstr>
      <vt:lpstr>Epipolar geometry</vt:lpstr>
      <vt:lpstr>Epipolar geometry</vt:lpstr>
      <vt:lpstr>Points and Planes</vt:lpstr>
      <vt:lpstr>Points and Planes</vt:lpstr>
      <vt:lpstr>Lines</vt:lpstr>
      <vt:lpstr>Lines</vt:lpstr>
      <vt:lpstr>Essential Matrix</vt:lpstr>
      <vt:lpstr>Problem setup</vt:lpstr>
      <vt:lpstr>Problem setup</vt:lpstr>
      <vt:lpstr>Problem setup</vt:lpstr>
      <vt:lpstr>Finding the E matrix</vt:lpstr>
      <vt:lpstr>Finding the E matrix</vt:lpstr>
      <vt:lpstr>Fundamental Matrix</vt:lpstr>
      <vt:lpstr>Finding the F matrix</vt:lpstr>
      <vt:lpstr>Essential vs. Fundamental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Image Processing Trigul 8</dc:title>
  <cp:lastModifiedBy>moriya bitton</cp:lastModifiedBy>
  <cp:revision>24</cp:revision>
  <dcterms:modified xsi:type="dcterms:W3CDTF">2022-06-11T21:00:58Z</dcterms:modified>
</cp:coreProperties>
</file>