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8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831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4e57313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4e57313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4e5731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4e5731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4e57313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4e57313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4e57313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4e57313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4e57313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4e57313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4e57313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4e57313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4e57313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4e57313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4e57313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4e57313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4e57313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4e57313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464f27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464f27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4e5731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4e5731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464f27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8464f27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4e57313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4e57313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4e57313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4e57313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4e5731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4e5731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4e5731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4e5731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92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4e5731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4e5731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4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4e5731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4e5731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37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4e5731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4e5731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4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4e5731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4e5731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337700" y="4473500"/>
            <a:ext cx="1494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By Shai Aharon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_theme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750" y="4533975"/>
            <a:ext cx="1405150" cy="522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Computer Vision and Image Processing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Tirgul </a:t>
            </a:r>
            <a:r>
              <a:rPr lang="en" sz="3200" dirty="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7;p13"/>
          <p:cNvSpPr txBox="1"/>
          <p:nvPr/>
        </p:nvSpPr>
        <p:spPr>
          <a:xfrm>
            <a:off x="7315199" y="4750591"/>
            <a:ext cx="1392409" cy="39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Lato"/>
                <a:ea typeface="Lato"/>
                <a:cs typeface="Lato"/>
                <a:sym typeface="Lato"/>
              </a:rPr>
              <a:t>&amp; Moriya Bitton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Calibri"/>
              </a:rPr>
              <a:t>Optical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6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to find the optical flow of a video?</a:t>
            </a:r>
            <a:endParaRPr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3991"/>
            <a:ext cx="4082626" cy="30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475" y="1393991"/>
            <a:ext cx="4082626" cy="306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1526950" y="1726541"/>
            <a:ext cx="4175400" cy="901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 rot="10800000" flipH="1">
            <a:off x="2107975" y="1815341"/>
            <a:ext cx="4207800" cy="576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Idea out line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Google Shape;110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22349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arenR"/>
                </a:pPr>
                <a:r>
                  <a:rPr lang="en-US" dirty="0" smtClean="0"/>
                  <a:t>Find an object/</a:t>
                </a:r>
                <a:r>
                  <a:rPr lang="en-US" dirty="0">
                    <a:solidFill>
                      <a:schemeClr val="dk1"/>
                    </a:solidFill>
                  </a:rPr>
                  <a:t>pixels</a:t>
                </a:r>
                <a:r>
                  <a:rPr lang="en-US" dirty="0"/>
                  <a:t> in image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arenR"/>
                </a:pPr>
                <a:r>
                  <a:rPr lang="en-US" dirty="0"/>
                  <a:t>Find the same object/</a:t>
                </a:r>
                <a:r>
                  <a:rPr lang="en-US" dirty="0">
                    <a:solidFill>
                      <a:schemeClr val="dk1"/>
                    </a:solidFill>
                  </a:rPr>
                  <a:t>pixels</a:t>
                </a:r>
                <a:r>
                  <a:rPr lang="en-US" dirty="0"/>
                  <a:t> in image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arenR"/>
                </a:pPr>
                <a:r>
                  <a:rPr lang="en-US" dirty="0"/>
                  <a:t>Calculate the </a:t>
                </a:r>
                <a:r>
                  <a:rPr lang="en-US" dirty="0" smtClean="0"/>
                  <a:t>movement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arenR"/>
                </a:pPr>
                <a:r>
                  <a:rPr lang="en-US" dirty="0"/>
                  <a:t>Repeat for all objects/pixels!</a:t>
                </a:r>
                <a:endParaRPr dirty="0"/>
              </a:p>
            </p:txBody>
          </p:sp>
        </mc:Choice>
        <mc:Fallback>
          <p:sp>
            <p:nvSpPr>
              <p:cNvPr id="110" name="Google Shape;110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2234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Problems	</a:t>
            </a:r>
            <a:endParaRPr b="1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How to find an object in the first place?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How </a:t>
            </a:r>
            <a:r>
              <a:rPr lang="en" dirty="0"/>
              <a:t>to define an “object”?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Where to look for the object in the second image?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Search </a:t>
            </a:r>
            <a:r>
              <a:rPr lang="en" dirty="0"/>
              <a:t>the whole image?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Will the object look the same?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How to do it quickly?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Lucas &amp; Kanade Optical flow Algorithm </a:t>
            </a:r>
            <a:r>
              <a:rPr lang="en" sz="2300" b="1" dirty="0"/>
              <a:t>(1981)</a:t>
            </a:r>
            <a:endParaRPr sz="2300" b="1"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dk1"/>
                </a:solidFill>
              </a:rPr>
              <a:t>Assumptions</a:t>
            </a:r>
            <a:r>
              <a:rPr lang="en" sz="2400" u="sng" dirty="0" smtClean="0">
                <a:solidFill>
                  <a:schemeClr val="dk1"/>
                </a:solidFill>
              </a:rPr>
              <a:t>: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 u="sng" dirty="0"/>
              <a:t>Color consistency</a:t>
            </a:r>
            <a:r>
              <a:rPr lang="en" b="1" dirty="0"/>
              <a:t/>
            </a:r>
            <a:br>
              <a:rPr lang="en" b="1" dirty="0"/>
            </a:br>
            <a:r>
              <a:rPr lang="en" dirty="0"/>
              <a:t>Assume the object will look the same in adjacent </a:t>
            </a:r>
            <a:r>
              <a:rPr lang="en" dirty="0" smtClean="0"/>
              <a:t>images.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 u="sng" dirty="0"/>
              <a:t>Proximity</a:t>
            </a:r>
            <a:r>
              <a:rPr lang="en" b="1" dirty="0"/>
              <a:t/>
            </a:r>
            <a:br>
              <a:rPr lang="en" b="1" dirty="0"/>
            </a:br>
            <a:r>
              <a:rPr lang="en" dirty="0"/>
              <a:t>Assume the object will not move too much in between images (frames</a:t>
            </a:r>
            <a:r>
              <a:rPr lang="en" dirty="0" smtClean="0"/>
              <a:t>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But how do we find an object?</a:t>
            </a:r>
            <a:endParaRPr b="1"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0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 of looking for an object, let’s divide the frame to </a:t>
            </a:r>
            <a:r>
              <a:rPr lang="en" dirty="0" smtClean="0"/>
              <a:t>squares.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each square in the next image using </a:t>
            </a:r>
            <a:r>
              <a:rPr lang="en" b="1" dirty="0"/>
              <a:t>cross </a:t>
            </a:r>
            <a:r>
              <a:rPr lang="en" b="1" dirty="0" smtClean="0"/>
              <a:t>correlation.</a:t>
            </a:r>
            <a:endParaRPr b="1" dirty="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411" y="2295839"/>
            <a:ext cx="2360725" cy="177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>
            <a:off x="1317711" y="2282859"/>
            <a:ext cx="0" cy="178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1651581" y="2282859"/>
            <a:ext cx="0" cy="178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2004006" y="2286946"/>
            <a:ext cx="0" cy="178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508336" y="2286946"/>
            <a:ext cx="0" cy="178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2813136" y="2284909"/>
            <a:ext cx="0" cy="178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3165561" y="2288996"/>
            <a:ext cx="0" cy="178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2"/>
          <p:cNvCxnSpPr>
            <a:cxnSpLocks/>
            <a:stCxn id="130" idx="0"/>
            <a:endCxn id="130" idx="2"/>
          </p:cNvCxnSpPr>
          <p:nvPr/>
        </p:nvCxnSpPr>
        <p:spPr>
          <a:xfrm>
            <a:off x="2282774" y="2295839"/>
            <a:ext cx="0" cy="1770524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2"/>
          <p:cNvCxnSpPr>
            <a:cxnSpLocks/>
            <a:endCxn id="130" idx="2"/>
          </p:cNvCxnSpPr>
          <p:nvPr/>
        </p:nvCxnSpPr>
        <p:spPr>
          <a:xfrm>
            <a:off x="2278760" y="2967384"/>
            <a:ext cx="4014" cy="1098979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311" y="2327996"/>
            <a:ext cx="2360725" cy="1770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>
            <a:off x="1896436" y="2507171"/>
            <a:ext cx="3754200" cy="4953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31;p22">
            <a:extLst>
              <a:ext uri="{FF2B5EF4-FFF2-40B4-BE49-F238E27FC236}">
                <a16:creationId xmlns:a16="http://schemas.microsoft.com/office/drawing/2014/main" id="{447DF88A-99A3-4BD2-814D-A1F908568C47}"/>
              </a:ext>
            </a:extLst>
          </p:cNvPr>
          <p:cNvCxnSpPr>
            <a:cxnSpLocks/>
          </p:cNvCxnSpPr>
          <p:nvPr/>
        </p:nvCxnSpPr>
        <p:spPr>
          <a:xfrm flipH="1">
            <a:off x="1107527" y="2442486"/>
            <a:ext cx="23616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32;p22">
            <a:extLst>
              <a:ext uri="{FF2B5EF4-FFF2-40B4-BE49-F238E27FC236}">
                <a16:creationId xmlns:a16="http://schemas.microsoft.com/office/drawing/2014/main" id="{F4397611-C272-4DA2-B228-DD43AE17E9C5}"/>
              </a:ext>
            </a:extLst>
          </p:cNvPr>
          <p:cNvCxnSpPr>
            <a:cxnSpLocks/>
          </p:cNvCxnSpPr>
          <p:nvPr/>
        </p:nvCxnSpPr>
        <p:spPr>
          <a:xfrm flipH="1">
            <a:off x="1107527" y="2823486"/>
            <a:ext cx="23616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33;p22">
            <a:extLst>
              <a:ext uri="{FF2B5EF4-FFF2-40B4-BE49-F238E27FC236}">
                <a16:creationId xmlns:a16="http://schemas.microsoft.com/office/drawing/2014/main" id="{1DF18C79-E326-437A-A76C-68EBDA37BCA2}"/>
              </a:ext>
            </a:extLst>
          </p:cNvPr>
          <p:cNvCxnSpPr>
            <a:cxnSpLocks/>
          </p:cNvCxnSpPr>
          <p:nvPr/>
        </p:nvCxnSpPr>
        <p:spPr>
          <a:xfrm flipH="1">
            <a:off x="1107527" y="3125563"/>
            <a:ext cx="2361600" cy="2678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4;p22">
            <a:extLst>
              <a:ext uri="{FF2B5EF4-FFF2-40B4-BE49-F238E27FC236}">
                <a16:creationId xmlns:a16="http://schemas.microsoft.com/office/drawing/2014/main" id="{D2E8B627-4374-4360-8FB5-B60272A07FCB}"/>
              </a:ext>
            </a:extLst>
          </p:cNvPr>
          <p:cNvCxnSpPr>
            <a:cxnSpLocks/>
          </p:cNvCxnSpPr>
          <p:nvPr/>
        </p:nvCxnSpPr>
        <p:spPr>
          <a:xfrm flipH="1">
            <a:off x="1107527" y="3633111"/>
            <a:ext cx="23616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35;p22">
            <a:extLst>
              <a:ext uri="{FF2B5EF4-FFF2-40B4-BE49-F238E27FC236}">
                <a16:creationId xmlns:a16="http://schemas.microsoft.com/office/drawing/2014/main" id="{356DD170-36B4-4E9C-B3A7-5060AF494D2A}"/>
              </a:ext>
            </a:extLst>
          </p:cNvPr>
          <p:cNvCxnSpPr>
            <a:cxnSpLocks/>
          </p:cNvCxnSpPr>
          <p:nvPr/>
        </p:nvCxnSpPr>
        <p:spPr>
          <a:xfrm flipH="1">
            <a:off x="1107527" y="3937911"/>
            <a:ext cx="23616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39;p22">
            <a:extLst>
              <a:ext uri="{FF2B5EF4-FFF2-40B4-BE49-F238E27FC236}">
                <a16:creationId xmlns:a16="http://schemas.microsoft.com/office/drawing/2014/main" id="{D5E8DC06-A74C-4DE0-9021-29B197164FB7}"/>
              </a:ext>
            </a:extLst>
          </p:cNvPr>
          <p:cNvCxnSpPr>
            <a:cxnSpLocks/>
          </p:cNvCxnSpPr>
          <p:nvPr/>
        </p:nvCxnSpPr>
        <p:spPr>
          <a:xfrm flipH="1" flipV="1">
            <a:off x="1107527" y="3382668"/>
            <a:ext cx="2361600" cy="131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Compute time?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Google Shape;151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sz="2000" dirty="0" smtClean="0"/>
                  <a:t>For ever (Like the time it took to make)</a:t>
                </a:r>
                <a:endParaRPr lang="en-US" sz="2000" dirty="0"/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sz="2000" dirty="0"/>
                  <a:t>Translation(u</a:t>
                </a:r>
                <a:r>
                  <a:rPr lang="en-US" sz="2000" dirty="0" smtClean="0"/>
                  <a:t>, v)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 smtClean="0"/>
                  <a:t>+ Rotation(u, v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 smtClean="0"/>
                  <a:t>+ Zoom </a:t>
                </a:r>
                <a:r>
                  <a:rPr lang="en-US" sz="2000" dirty="0"/>
                  <a:t>(u</a:t>
                </a:r>
                <a:r>
                  <a:rPr lang="en-US" sz="2000" dirty="0" smtClean="0"/>
                  <a:t>, v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scale</a:t>
                </a:r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  <a:endParaRPr sz="2000" dirty="0"/>
              </a:p>
            </p:txBody>
          </p:sp>
        </mc:Choice>
        <mc:Fallback>
          <p:sp>
            <p:nvSpPr>
              <p:cNvPr id="151" name="Google Shape;151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Solution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Google Shape;161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88003"/>
                <a:ext cx="8520600" cy="1102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u="sng" dirty="0"/>
                  <a:t>Taylor approximation:</a:t>
                </a:r>
                <a:endParaRPr sz="2000" b="1" u="sng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For small </a:t>
                </a:r>
                <a14:m>
                  <m:oMath xmlns:m="http://schemas.openxmlformats.org/officeDocument/2006/math"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000" dirty="0"/>
                  <a:t> and function </a:t>
                </a:r>
                <a14:m>
                  <m:oMath xmlns:m="http://schemas.openxmlformats.org/officeDocument/2006/math"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" sz="2000" dirty="0"/>
                  <a:t> (image):</a:t>
                </a:r>
                <a:endParaRPr sz="20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161" name="Google Shape;161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88003"/>
                <a:ext cx="8520600" cy="1102800"/>
              </a:xfrm>
              <a:prstGeom prst="rect">
                <a:avLst/>
              </a:prstGeom>
              <a:blipFill>
                <a:blip r:embed="rId3"/>
                <a:stretch>
                  <a:fillRect l="-715" b="-1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86A87-8A54-47D2-912F-5D4D63F922BC}"/>
                  </a:ext>
                </a:extLst>
              </p:cNvPr>
              <p:cNvSpPr txBox="1"/>
              <p:nvPr/>
            </p:nvSpPr>
            <p:spPr>
              <a:xfrm>
                <a:off x="1240215" y="2861081"/>
                <a:ext cx="6663571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86A87-8A54-47D2-912F-5D4D63F9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15" y="2861081"/>
                <a:ext cx="6663571" cy="857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Lucas &amp; Kanade</a:t>
            </a:r>
            <a:endParaRPr b="1" dirty="0"/>
          </a:p>
        </p:txBody>
      </p:sp>
      <p:grpSp>
        <p:nvGrpSpPr>
          <p:cNvPr id="14" name="קבוצה 13"/>
          <p:cNvGrpSpPr/>
          <p:nvPr/>
        </p:nvGrpSpPr>
        <p:grpSpPr>
          <a:xfrm>
            <a:off x="311700" y="1234758"/>
            <a:ext cx="6021330" cy="3334616"/>
            <a:chOff x="845613" y="1144411"/>
            <a:chExt cx="6129658" cy="33346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Google Shape;173;p25"/>
                <p:cNvSpPr txBox="1"/>
                <p:nvPr/>
              </p:nvSpPr>
              <p:spPr>
                <a:xfrm>
                  <a:off x="845613" y="1144411"/>
                  <a:ext cx="4672725" cy="4708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u="sng" dirty="0" smtClean="0"/>
                    <a:t>We need to find a </a:t>
                  </a:r>
                  <a14:m>
                    <m:oMath xmlns:m="http://schemas.openxmlformats.org/officeDocument/2006/math">
                      <m:r>
                        <a:rPr lang="en-US" sz="1800" b="0" i="0" u="sng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sz="1800" b="0" i="1" u="sng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" sz="1800" b="0" i="1" u="sng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1800" b="0" i="1" u="sng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u="sng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" sz="1800" u="sng" dirty="0"/>
                    <a:t> that </a:t>
                  </a:r>
                  <a:r>
                    <a:rPr lang="en" sz="1800" b="1" u="sng" dirty="0"/>
                    <a:t>minimizes</a:t>
                  </a:r>
                  <a:r>
                    <a:rPr lang="en" sz="1800" u="sng" dirty="0" smtClean="0"/>
                    <a:t>: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u="sng" dirty="0"/>
                </a:p>
              </p:txBody>
            </p:sp>
          </mc:Choice>
          <mc:Fallback>
            <p:sp>
              <p:nvSpPr>
                <p:cNvPr id="173" name="Google Shape;173;p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3" y="1144411"/>
                  <a:ext cx="4672725" cy="470843"/>
                </a:xfrm>
                <a:prstGeom prst="rect">
                  <a:avLst/>
                </a:prstGeom>
                <a:blipFill>
                  <a:blip r:embed="rId3"/>
                  <a:stretch>
                    <a:fillRect l="-1062" b="-77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Google Shape;176;p25"/>
            <p:cNvCxnSpPr>
              <a:cxnSpLocks/>
            </p:cNvCxnSpPr>
            <p:nvPr/>
          </p:nvCxnSpPr>
          <p:spPr>
            <a:xfrm flipH="1">
              <a:off x="3077857" y="2333261"/>
              <a:ext cx="1057788" cy="935652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5"/>
            <p:cNvCxnSpPr>
              <a:cxnSpLocks/>
            </p:cNvCxnSpPr>
            <p:nvPr/>
          </p:nvCxnSpPr>
          <p:spPr>
            <a:xfrm flipH="1">
              <a:off x="3700043" y="2359913"/>
              <a:ext cx="1366300" cy="878061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5"/>
            <p:cNvCxnSpPr>
              <a:cxnSpLocks/>
            </p:cNvCxnSpPr>
            <p:nvPr/>
          </p:nvCxnSpPr>
          <p:spPr>
            <a:xfrm flipH="1">
              <a:off x="2601563" y="2201780"/>
              <a:ext cx="725309" cy="1005255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6A8E86-FC5F-4429-BF87-485088F38689}"/>
                    </a:ext>
                  </a:extLst>
                </p:cNvPr>
                <p:cNvSpPr txBox="1"/>
                <p:nvPr/>
              </p:nvSpPr>
              <p:spPr>
                <a:xfrm>
                  <a:off x="845613" y="3041806"/>
                  <a:ext cx="3861527" cy="703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IL" sz="1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6A8E86-FC5F-4429-BF87-485088F38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3" y="3041806"/>
                  <a:ext cx="3861527" cy="703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B3579A-CC25-4225-AF9E-C78AE16DBB3E}"/>
                    </a:ext>
                  </a:extLst>
                </p:cNvPr>
                <p:cNvSpPr txBox="1"/>
                <p:nvPr/>
              </p:nvSpPr>
              <p:spPr>
                <a:xfrm>
                  <a:off x="845613" y="3775886"/>
                  <a:ext cx="3111530" cy="703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IL" sz="18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B3579A-CC25-4225-AF9E-C78AE16DB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3" y="3775886"/>
                  <a:ext cx="3111530" cy="703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79763D-08A3-4BAF-8F5E-D9BD56E00EB2}"/>
                    </a:ext>
                  </a:extLst>
                </p:cNvPr>
                <p:cNvSpPr txBox="1"/>
                <p:nvPr/>
              </p:nvSpPr>
              <p:spPr>
                <a:xfrm>
                  <a:off x="845613" y="1640758"/>
                  <a:ext cx="6129658" cy="7302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79763D-08A3-4BAF-8F5E-D9BD56E00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3" y="1640758"/>
                  <a:ext cx="6129658" cy="730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69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69028" y="3277734"/>
                <a:ext cx="3598556" cy="11613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600"/>
                  </a:spcAft>
                  <a:buNone/>
                </a:pPr>
                <a:r>
                  <a:rPr lang="en" b="1" u="sng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" b="1" u="sng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/>
                  <a:t>: </a:t>
                </a:r>
                <a:br>
                  <a:rPr lang="en-US" b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sz="2400" b="1" dirty="0" smtClean="0"/>
                  <a:t>||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2400" b="1" dirty="0" smtClean="0"/>
                  <a:t>||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  <a:p>
                <a:pPr marL="0" indent="0">
                  <a:lnSpc>
                    <a:spcPct val="150000"/>
                  </a:lnSpc>
                  <a:spcAft>
                    <a:spcPts val="1600"/>
                  </a:spcAft>
                  <a:buNone/>
                </a:pPr>
                <a:endParaRPr lang="en-IL" sz="1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400" b="1" dirty="0"/>
              </a:p>
            </p:txBody>
          </p:sp>
        </mc:Choice>
        <mc:Fallback>
          <p:sp>
            <p:nvSpPr>
              <p:cNvPr id="25" name="Google Shape;169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69028" y="3277734"/>
                <a:ext cx="3598556" cy="1161334"/>
              </a:xfrm>
              <a:prstGeom prst="rect">
                <a:avLst/>
              </a:prstGeom>
              <a:blipFill>
                <a:blip r:embed="rId7"/>
                <a:stretch>
                  <a:fillRect l="-1525" b="-42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סוגר מסולסל ימני 30"/>
          <p:cNvSpPr/>
          <p:nvPr/>
        </p:nvSpPr>
        <p:spPr>
          <a:xfrm>
            <a:off x="4226174" y="3147429"/>
            <a:ext cx="419806" cy="14219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Google Shape;184;p26"/>
              <p:cNvSpPr txBox="1"/>
              <p:nvPr/>
            </p:nvSpPr>
            <p:spPr>
              <a:xfrm>
                <a:off x="311700" y="1281404"/>
                <a:ext cx="8257336" cy="106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latin typeface="Lato" panose="020B0604020202020204" charset="0"/>
                  </a:rPr>
                  <a:t>Choose small windows (common practice is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" sz="1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" sz="1800" dirty="0" smtClean="0">
                    <a:latin typeface="Lato" panose="020B0604020202020204" charset="0"/>
                  </a:rPr>
                  <a:t>), 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latin typeface="Lato" panose="020B0604020202020204" charset="0"/>
                  </a:rPr>
                  <a:t>and </a:t>
                </a:r>
                <a:r>
                  <a:rPr lang="en" sz="1800" dirty="0">
                    <a:latin typeface="Lato" panose="020B0604020202020204" charset="0"/>
                  </a:rPr>
                  <a:t>find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" sz="1800" dirty="0" smtClean="0">
                    <a:latin typeface="Lato" panose="020B0604020202020204" charset="0"/>
                  </a:rPr>
                  <a:t> that </a:t>
                </a:r>
                <a:r>
                  <a:rPr lang="en" sz="1800" b="1" dirty="0">
                    <a:latin typeface="Lato" panose="020B0604020202020204" charset="0"/>
                  </a:rPr>
                  <a:t>satisfies</a:t>
                </a:r>
                <a:r>
                  <a:rPr lang="en" sz="1800" dirty="0">
                    <a:latin typeface="Lato" panose="020B0604020202020204" charset="0"/>
                  </a:rPr>
                  <a:t> the movement.</a:t>
                </a:r>
                <a:endParaRPr sz="1800" dirty="0">
                  <a:latin typeface="Lato" panose="020B0604020202020204" charset="0"/>
                </a:endParaRPr>
              </a:p>
            </p:txBody>
          </p:sp>
        </mc:Choice>
        <mc:Fallback>
          <p:sp>
            <p:nvSpPr>
              <p:cNvPr id="184" name="Google Shape;184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81404"/>
                <a:ext cx="8257336" cy="1068814"/>
              </a:xfrm>
              <a:prstGeom prst="rect">
                <a:avLst/>
              </a:prstGeom>
              <a:blipFill>
                <a:blip r:embed="rId3"/>
                <a:stretch>
                  <a:fillRect l="-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974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Lucas &amp; Kanade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E22947-9F95-4274-BA1C-B2C7900E9C0C}"/>
                  </a:ext>
                </a:extLst>
              </p:cNvPr>
              <p:cNvSpPr txBox="1"/>
              <p:nvPr/>
            </p:nvSpPr>
            <p:spPr>
              <a:xfrm>
                <a:off x="2910896" y="2466194"/>
                <a:ext cx="3058943" cy="756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E22947-9F95-4274-BA1C-B2C7900E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96" y="2466194"/>
                <a:ext cx="3058943" cy="756233"/>
              </a:xfrm>
              <a:prstGeom prst="rect">
                <a:avLst/>
              </a:prstGeom>
              <a:blipFill>
                <a:blip r:embed="rId4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8A4BA2-2003-4EA9-9C48-514B49A061D3}"/>
                  </a:ext>
                </a:extLst>
              </p:cNvPr>
              <p:cNvSpPr txBox="1"/>
              <p:nvPr/>
            </p:nvSpPr>
            <p:spPr>
              <a:xfrm>
                <a:off x="784922" y="3338403"/>
                <a:ext cx="731089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IL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IL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8A4BA2-2003-4EA9-9C48-514B49A0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22" y="3338403"/>
                <a:ext cx="7310890" cy="1087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215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Lucas &amp; Kanade</a:t>
            </a:r>
            <a:endParaRPr b="1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823331" y="1156270"/>
            <a:ext cx="7497338" cy="1439454"/>
            <a:chOff x="1508094" y="1017725"/>
            <a:chExt cx="7497338" cy="1439454"/>
          </a:xfrm>
        </p:grpSpPr>
        <p:grpSp>
          <p:nvGrpSpPr>
            <p:cNvPr id="2" name="קבוצה 1"/>
            <p:cNvGrpSpPr/>
            <p:nvPr/>
          </p:nvGrpSpPr>
          <p:grpSpPr>
            <a:xfrm>
              <a:off x="4572000" y="1017725"/>
              <a:ext cx="4433432" cy="1439454"/>
              <a:chOff x="4585854" y="1056303"/>
              <a:chExt cx="3942433" cy="115230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54C2B1-DBA3-4653-B114-D1444BDC7CE0}"/>
                  </a:ext>
                </a:extLst>
              </p:cNvPr>
              <p:cNvSpPr/>
              <p:nvPr/>
            </p:nvSpPr>
            <p:spPr>
              <a:xfrm>
                <a:off x="7710048" y="1068356"/>
                <a:ext cx="749430" cy="114025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620330-3830-4B13-99DD-21F9AFA3F8EE}"/>
                  </a:ext>
                </a:extLst>
              </p:cNvPr>
              <p:cNvSpPr/>
              <p:nvPr/>
            </p:nvSpPr>
            <p:spPr>
              <a:xfrm>
                <a:off x="7020488" y="1056303"/>
                <a:ext cx="381787" cy="114025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8BC31E-44E9-4E9F-A5D4-65DDA2E65511}"/>
                  </a:ext>
                </a:extLst>
              </p:cNvPr>
              <p:cNvSpPr/>
              <p:nvPr/>
            </p:nvSpPr>
            <p:spPr>
              <a:xfrm>
                <a:off x="4664482" y="1068356"/>
                <a:ext cx="2154025" cy="114025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0318608-5015-4D86-ABBF-8757B3623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585854" y="1071962"/>
                    <a:ext cx="3942433" cy="10304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I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L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>
                                    <m:r>
                                      <a:rPr lang="en-IL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IL" sz="24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0318608-5015-4D86-ABBF-8757B3623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5854" y="1071962"/>
                    <a:ext cx="3942433" cy="103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A07D235-4F46-4E36-B2E1-E5C0B7D1B656}"/>
                    </a:ext>
                  </a:extLst>
                </p:cNvPr>
                <p:cNvSpPr txBox="1"/>
                <p:nvPr/>
              </p:nvSpPr>
              <p:spPr>
                <a:xfrm>
                  <a:off x="1508094" y="1032782"/>
                  <a:ext cx="2061330" cy="13388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L" sz="18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A07D235-4F46-4E36-B2E1-E5C0B7D1B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094" y="1032782"/>
                  <a:ext cx="2061330" cy="13388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31B780-4E53-4B5C-BFA0-2CB9D42A7DCB}"/>
                  </a:ext>
                </a:extLst>
              </p:cNvPr>
              <p:cNvSpPr txBox="1"/>
              <p:nvPr/>
            </p:nvSpPr>
            <p:spPr>
              <a:xfrm>
                <a:off x="2099418" y="2846579"/>
                <a:ext cx="4772032" cy="1687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31B780-4E53-4B5C-BFA0-2CB9D42A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18" y="2846579"/>
                <a:ext cx="4772032" cy="1687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optical flow?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76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</a:rPr>
              <a:t>“Optical flow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</a:rPr>
              <a:t>optic flow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is the pattern of apparent motion of objects, surfaces, and edges in a visual scene caused by the relative motion between an observer and a scene” - </a:t>
            </a:r>
            <a:r>
              <a:rPr lang="en" u="sng" dirty="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u="sng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59" y="2153746"/>
            <a:ext cx="3862225" cy="28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0664">
            <a:off x="3334111" y="3381934"/>
            <a:ext cx="745549" cy="73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9070">
            <a:off x="1554668" y="3527698"/>
            <a:ext cx="1052650" cy="11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rot="1782249">
            <a:off x="2792452" y="3264041"/>
            <a:ext cx="641712" cy="2892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059238" y="37121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>
            <a:off x="4059238" y="37883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>
            <a:off x="3983038" y="38645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4152088" y="38699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4075888" y="39461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/>
          <p:nvPr/>
        </p:nvCxnSpPr>
        <p:spPr>
          <a:xfrm>
            <a:off x="4059238" y="36359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/>
          <p:nvPr/>
        </p:nvCxnSpPr>
        <p:spPr>
          <a:xfrm>
            <a:off x="3983038" y="3712160"/>
            <a:ext cx="2733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Lucas &amp; Kanade: Additional checks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Google Shape;200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52475"/>
                <a:ext cx="8520601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We now need to check if we can trust the patch, meaning if the patch holds enough information to ‘track’.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We do so be looking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eigenvalues (why?*)</a:t>
                </a:r>
              </a:p>
              <a:p>
                <a:pPr lvl="1" indent="-342900">
                  <a:lnSpc>
                    <a:spcPct val="150000"/>
                  </a:lnSpc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 indent="-342900">
                  <a:lnSpc>
                    <a:spcPct val="150000"/>
                  </a:lnSpc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should not be too large</a:t>
                </a:r>
              </a:p>
              <a:p>
                <a:pPr lvl="1" indent="-342900">
                  <a:lnSpc>
                    <a:spcPct val="150000"/>
                  </a:lnSpc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hould not be too </a:t>
                </a:r>
                <a:r>
                  <a:rPr lang="en-US" dirty="0" smtClean="0"/>
                  <a:t>small</a:t>
                </a:r>
              </a:p>
              <a:p>
                <a:pPr marL="571500" lvl="1" indent="0">
                  <a:lnSpc>
                    <a:spcPct val="150000"/>
                  </a:lnSpc>
                  <a:spcBef>
                    <a:spcPts val="0"/>
                  </a:spcBef>
                  <a:buSzPts val="1800"/>
                  <a:buNone/>
                </a:pPr>
                <a:r>
                  <a:rPr lang="en-US" sz="1800" dirty="0" smtClean="0"/>
                  <a:t>If </a:t>
                </a:r>
                <a:r>
                  <a:rPr lang="en-US" sz="1800" dirty="0"/>
                  <a:t>all the above, check out  you can compute the </a:t>
                </a:r>
                <a:r>
                  <a:rPr lang="en-US" sz="1800" dirty="0" smtClean="0"/>
                  <a:t>movement!</a:t>
                </a:r>
              </a:p>
              <a:p>
                <a:pPr indent="0">
                  <a:lnSpc>
                    <a:spcPct val="150000"/>
                  </a:lnSpc>
                  <a:spcAft>
                    <a:spcPts val="1600"/>
                  </a:spcAft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! we might explain it later when we study corner detection</a:t>
                </a:r>
              </a:p>
              <a:p>
                <a:pPr marL="457200" lvl="0" indent="0" algn="l" rtl="0">
                  <a:lnSpc>
                    <a:spcPct val="15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200" name="Google Shape;20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52475"/>
                <a:ext cx="8520601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to detect large movements?</a:t>
            </a:r>
            <a:endParaRPr b="1" dirty="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81" y="1017725"/>
            <a:ext cx="69695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Representation</a:t>
            </a:r>
            <a:endParaRPr b="1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91" y="1473202"/>
            <a:ext cx="3862225" cy="28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077316" y="1690052"/>
            <a:ext cx="2261400" cy="226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Magnitude</a:t>
            </a:r>
            <a:r>
              <a:rPr lang="en-US" dirty="0"/>
              <a:t> (scalar)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15"/>
              <p:cNvSpPr/>
              <p:nvPr/>
            </p:nvSpPr>
            <p:spPr>
              <a:xfrm>
                <a:off x="5217291" y="1258627"/>
                <a:ext cx="2261400" cy="226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Direction</a:t>
                </a:r>
                <a:r>
                  <a:rPr lang="he-IL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  <a:endParaRPr dirty="0"/>
              </a:p>
            </p:txBody>
          </p:sp>
        </mc:Choice>
        <mc:Fallback>
          <p:sp>
            <p:nvSpPr>
              <p:cNvPr id="82" name="Google Shape;82;p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91" y="1258627"/>
                <a:ext cx="2261400" cy="22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15"/>
          <p:cNvSpPr/>
          <p:nvPr/>
        </p:nvSpPr>
        <p:spPr>
          <a:xfrm rot="-1118">
            <a:off x="3899240" y="1219426"/>
            <a:ext cx="1318043" cy="189628"/>
          </a:xfrm>
          <a:custGeom>
            <a:avLst/>
            <a:gdLst/>
            <a:ahLst/>
            <a:cxnLst/>
            <a:rect l="l" t="t" r="r" b="b"/>
            <a:pathLst>
              <a:path w="171397" h="31176" extrusionOk="0">
                <a:moveTo>
                  <a:pt x="0" y="31176"/>
                </a:moveTo>
                <a:cubicBezTo>
                  <a:pt x="8692" y="27148"/>
                  <a:pt x="37735" y="12203"/>
                  <a:pt x="52151" y="7009"/>
                </a:cubicBezTo>
                <a:cubicBezTo>
                  <a:pt x="66567" y="1815"/>
                  <a:pt x="73828" y="66"/>
                  <a:pt x="86494" y="13"/>
                </a:cubicBezTo>
                <a:cubicBezTo>
                  <a:pt x="99161" y="-40"/>
                  <a:pt x="114000" y="2186"/>
                  <a:pt x="128150" y="6691"/>
                </a:cubicBezTo>
                <a:cubicBezTo>
                  <a:pt x="142301" y="11196"/>
                  <a:pt x="164189" y="23650"/>
                  <a:pt x="171397" y="27042"/>
                </a:cubicBezTo>
              </a:path>
            </a:pathLst>
          </a:cu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Why do we need Optical flow?</a:t>
            </a:r>
            <a:endParaRPr b="1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Tracking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Movement detection (of an object)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Motion estimation (of the camera)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Video compression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Three-dimensional </a:t>
            </a:r>
            <a:r>
              <a:rPr lang="en" dirty="0" smtClean="0"/>
              <a:t>structure </a:t>
            </a:r>
            <a:r>
              <a:rPr lang="en" dirty="0"/>
              <a:t>estimation of the scene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etc..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7680"/>
          <a:stretch/>
        </p:blipFill>
        <p:spPr>
          <a:xfrm>
            <a:off x="0" y="659100"/>
            <a:ext cx="9143999" cy="38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0DD96-F2A0-49F1-AE8E-FB27489009B2}"/>
              </a:ext>
            </a:extLst>
          </p:cNvPr>
          <p:cNvSpPr/>
          <p:nvPr/>
        </p:nvSpPr>
        <p:spPr>
          <a:xfrm>
            <a:off x="6872140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80BE9-FF9B-4E78-9401-C9D5BBE6C14D}"/>
              </a:ext>
            </a:extLst>
          </p:cNvPr>
          <p:cNvSpPr/>
          <p:nvPr/>
        </p:nvSpPr>
        <p:spPr>
          <a:xfrm>
            <a:off x="4639558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3E133-3913-4D39-8076-98B33F6BC7A9}"/>
              </a:ext>
            </a:extLst>
          </p:cNvPr>
          <p:cNvSpPr/>
          <p:nvPr/>
        </p:nvSpPr>
        <p:spPr>
          <a:xfrm>
            <a:off x="2406977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19C2E-0AF2-41D6-B819-F36400606A8B}"/>
              </a:ext>
            </a:extLst>
          </p:cNvPr>
          <p:cNvSpPr/>
          <p:nvPr/>
        </p:nvSpPr>
        <p:spPr>
          <a:xfrm>
            <a:off x="174396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63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7680"/>
          <a:stretch/>
        </p:blipFill>
        <p:spPr>
          <a:xfrm>
            <a:off x="0" y="659100"/>
            <a:ext cx="9143999" cy="38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0DD96-F2A0-49F1-AE8E-FB27489009B2}"/>
              </a:ext>
            </a:extLst>
          </p:cNvPr>
          <p:cNvSpPr/>
          <p:nvPr/>
        </p:nvSpPr>
        <p:spPr>
          <a:xfrm>
            <a:off x="6872140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80BE9-FF9B-4E78-9401-C9D5BBE6C14D}"/>
              </a:ext>
            </a:extLst>
          </p:cNvPr>
          <p:cNvSpPr/>
          <p:nvPr/>
        </p:nvSpPr>
        <p:spPr>
          <a:xfrm>
            <a:off x="4639558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3E133-3913-4D39-8076-98B33F6BC7A9}"/>
              </a:ext>
            </a:extLst>
          </p:cNvPr>
          <p:cNvSpPr/>
          <p:nvPr/>
        </p:nvSpPr>
        <p:spPr>
          <a:xfrm>
            <a:off x="2406977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76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7680"/>
          <a:stretch/>
        </p:blipFill>
        <p:spPr>
          <a:xfrm>
            <a:off x="0" y="659100"/>
            <a:ext cx="9143999" cy="38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0DD96-F2A0-49F1-AE8E-FB27489009B2}"/>
              </a:ext>
            </a:extLst>
          </p:cNvPr>
          <p:cNvSpPr/>
          <p:nvPr/>
        </p:nvSpPr>
        <p:spPr>
          <a:xfrm>
            <a:off x="6872140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80BE9-FF9B-4E78-9401-C9D5BBE6C14D}"/>
              </a:ext>
            </a:extLst>
          </p:cNvPr>
          <p:cNvSpPr/>
          <p:nvPr/>
        </p:nvSpPr>
        <p:spPr>
          <a:xfrm>
            <a:off x="4639558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29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7680"/>
          <a:stretch/>
        </p:blipFill>
        <p:spPr>
          <a:xfrm>
            <a:off x="0" y="659100"/>
            <a:ext cx="9143999" cy="38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0DD96-F2A0-49F1-AE8E-FB27489009B2}"/>
              </a:ext>
            </a:extLst>
          </p:cNvPr>
          <p:cNvSpPr/>
          <p:nvPr/>
        </p:nvSpPr>
        <p:spPr>
          <a:xfrm>
            <a:off x="6872140" y="2860675"/>
            <a:ext cx="1892430" cy="156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26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7680"/>
          <a:stretch/>
        </p:blipFill>
        <p:spPr>
          <a:xfrm>
            <a:off x="0" y="659100"/>
            <a:ext cx="9143999" cy="3812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1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1093</Words>
  <Application>Microsoft Office PowerPoint</Application>
  <PresentationFormat>‫הצגה על המסך (16:9)</PresentationFormat>
  <Paragraphs>68</Paragraphs>
  <Slides>21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Calibri</vt:lpstr>
      <vt:lpstr>Lato</vt:lpstr>
      <vt:lpstr>Wingdings</vt:lpstr>
      <vt:lpstr>Arial</vt:lpstr>
      <vt:lpstr>Cambria Math</vt:lpstr>
      <vt:lpstr>Simple Light</vt:lpstr>
      <vt:lpstr>Computer Vision and Image Processing Tirgul 10</vt:lpstr>
      <vt:lpstr>What is optical flow?</vt:lpstr>
      <vt:lpstr>Representation</vt:lpstr>
      <vt:lpstr>Why do we need Optical flow?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How to find the optical flow of a video?</vt:lpstr>
      <vt:lpstr>Idea out line</vt:lpstr>
      <vt:lpstr>Problems </vt:lpstr>
      <vt:lpstr>Lucas &amp; Kanade Optical flow Algorithm (1981)</vt:lpstr>
      <vt:lpstr>But how do we find an object?</vt:lpstr>
      <vt:lpstr>Compute time?</vt:lpstr>
      <vt:lpstr>Solution</vt:lpstr>
      <vt:lpstr>Lucas &amp; Kanade</vt:lpstr>
      <vt:lpstr>Lucas &amp; Kanade</vt:lpstr>
      <vt:lpstr>Lucas &amp; Kanade</vt:lpstr>
      <vt:lpstr>Lucas &amp; Kanade: Additional checks</vt:lpstr>
      <vt:lpstr>How to detect large movements?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Image Processing Trigul 9</dc:title>
  <cp:lastModifiedBy>moriya bitton</cp:lastModifiedBy>
  <cp:revision>23</cp:revision>
  <dcterms:modified xsi:type="dcterms:W3CDTF">2022-05-02T16:28:54Z</dcterms:modified>
</cp:coreProperties>
</file>