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0" r:id="rId15"/>
    <p:sldId id="271" r:id="rId16"/>
    <p:sldId id="272" r:id="rId17"/>
    <p:sldId id="27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e485b64b6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e485b64b6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485b64b6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485b64b6_3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076fd15e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076fd15e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485b64b6_3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485b64b6_3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485b64b6_3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485b64b6_3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505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485b64b6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e485b64b6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485b64b6_3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485b64b6_3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e485b64b6_3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e485b64b6_3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485b64b6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485b64b6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485b64b6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e485b64b6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485b64b6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485b64b6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485b64b6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485b64b6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485b64b6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485b64b6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485b64b6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485b64b6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485b64b6_3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485b64b6_3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485b64b6_3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485b64b6_3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337700" y="4473500"/>
            <a:ext cx="1494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By Shai Aharon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■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V_theme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9750" y="4533975"/>
            <a:ext cx="1405150" cy="522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Computer Vision and Image Processing</a:t>
            </a:r>
            <a:endParaRPr sz="3200" dirty="0">
              <a:solidFill>
                <a:srgbClr val="3D46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Tirgul </a:t>
            </a:r>
            <a:r>
              <a:rPr lang="en" sz="3200" dirty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3200" dirty="0">
              <a:solidFill>
                <a:srgbClr val="3D46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2834125"/>
            <a:ext cx="85206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2D </a:t>
            </a:r>
            <a:r>
              <a:rPr lang="en" sz="2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Transformations</a:t>
            </a:r>
            <a:endParaRPr sz="2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57;p13"/>
          <p:cNvSpPr txBox="1"/>
          <p:nvPr/>
        </p:nvSpPr>
        <p:spPr>
          <a:xfrm>
            <a:off x="7329054" y="4750591"/>
            <a:ext cx="1392409" cy="392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latin typeface="Lato"/>
                <a:ea typeface="Lato"/>
                <a:cs typeface="Lato"/>
                <a:sym typeface="Lato"/>
              </a:rPr>
              <a:t>&amp; Moriya Bitton</a:t>
            </a:r>
            <a:endParaRPr i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Let’s optimize that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8F404B-5A4C-45DC-B6C0-89EC50AFB6BB}"/>
                  </a:ext>
                </a:extLst>
              </p:cNvPr>
              <p:cNvSpPr txBox="1"/>
              <p:nvPr/>
            </p:nvSpPr>
            <p:spPr>
              <a:xfrm>
                <a:off x="2739736" y="1044120"/>
                <a:ext cx="3664528" cy="3055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𝑖𝑛𝑑𝑒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:,:,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:,:,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𝑖𝑛𝑑𝑒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:,:,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:,:,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𝒊𝒏𝒅𝒆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𝒊𝒏𝒅𝒆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sz="2800" b="1" dirty="0"/>
                  <a:t/>
                </a:r>
                <a:br>
                  <a:rPr lang="en-US" sz="2800" b="1" dirty="0"/>
                </a:br>
                <a:endParaRPr lang="en-IL" sz="2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8F404B-5A4C-45DC-B6C0-89EC50AFB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36" y="1044120"/>
                <a:ext cx="3664528" cy="3055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265499" y="3918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More transformations</a:t>
            </a:r>
            <a:endParaRPr b="1" dirty="0"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33687"/>
          <a:stretch/>
        </p:blipFill>
        <p:spPr>
          <a:xfrm>
            <a:off x="196227" y="1200126"/>
            <a:ext cx="4391274" cy="388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t="66557"/>
          <a:stretch/>
        </p:blipFill>
        <p:spPr>
          <a:xfrm>
            <a:off x="4587501" y="3009689"/>
            <a:ext cx="4391274" cy="195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Order of transformations</a:t>
            </a:r>
            <a:endParaRPr b="1" dirty="0"/>
          </a:p>
        </p:txBody>
      </p:sp>
      <p:sp>
        <p:nvSpPr>
          <p:cNvPr id="198" name="Google Shape;198;p25"/>
          <p:cNvSpPr txBox="1"/>
          <p:nvPr/>
        </p:nvSpPr>
        <p:spPr>
          <a:xfrm>
            <a:off x="450800" y="1288190"/>
            <a:ext cx="44193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transformations are relative to the (0</a:t>
            </a:r>
            <a:r>
              <a:rPr lang="en" dirty="0" smtClean="0"/>
              <a:t>, 0).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do a </a:t>
            </a:r>
            <a:r>
              <a:rPr lang="en" b="1" dirty="0"/>
              <a:t>rotation (R)</a:t>
            </a:r>
            <a:r>
              <a:rPr lang="en" dirty="0"/>
              <a:t> transformation:</a:t>
            </a:r>
            <a:endParaRPr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1308578" y="2371655"/>
            <a:ext cx="6526844" cy="2306928"/>
            <a:chOff x="1560740" y="2263702"/>
            <a:chExt cx="6971542" cy="2543971"/>
          </a:xfrm>
        </p:grpSpPr>
        <p:sp>
          <p:nvSpPr>
            <p:cNvPr id="199" name="Google Shape;199;p25"/>
            <p:cNvSpPr/>
            <p:nvPr/>
          </p:nvSpPr>
          <p:spPr>
            <a:xfrm>
              <a:off x="1560740" y="3991634"/>
              <a:ext cx="722700" cy="72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093407" y="2990437"/>
              <a:ext cx="2735496" cy="189628"/>
            </a:xfrm>
            <a:custGeom>
              <a:avLst/>
              <a:gdLst/>
              <a:ahLst/>
              <a:cxnLst/>
              <a:rect l="l" t="t" r="r" b="b"/>
              <a:pathLst>
                <a:path w="171397" h="31176" extrusionOk="0">
                  <a:moveTo>
                    <a:pt x="0" y="31176"/>
                  </a:moveTo>
                  <a:cubicBezTo>
                    <a:pt x="8692" y="27148"/>
                    <a:pt x="37735" y="12203"/>
                    <a:pt x="52151" y="7009"/>
                  </a:cubicBezTo>
                  <a:cubicBezTo>
                    <a:pt x="66567" y="1815"/>
                    <a:pt x="73828" y="66"/>
                    <a:pt x="86494" y="13"/>
                  </a:cubicBezTo>
                  <a:cubicBezTo>
                    <a:pt x="99161" y="-40"/>
                    <a:pt x="114000" y="2186"/>
                    <a:pt x="128150" y="6691"/>
                  </a:cubicBezTo>
                  <a:cubicBezTo>
                    <a:pt x="142301" y="11196"/>
                    <a:pt x="164189" y="23650"/>
                    <a:pt x="171397" y="27042"/>
                  </a:cubicBezTo>
                </a:path>
              </a:pathLst>
            </a:cu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201" name="Google Shape;201;p25"/>
            <p:cNvCxnSpPr/>
            <p:nvPr/>
          </p:nvCxnSpPr>
          <p:spPr>
            <a:xfrm>
              <a:off x="1922090" y="2263702"/>
              <a:ext cx="0" cy="223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25"/>
            <p:cNvCxnSpPr/>
            <p:nvPr/>
          </p:nvCxnSpPr>
          <p:spPr>
            <a:xfrm rot="10800000">
              <a:off x="1614557" y="4352978"/>
              <a:ext cx="26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p25"/>
            <p:cNvSpPr/>
            <p:nvPr/>
          </p:nvSpPr>
          <p:spPr>
            <a:xfrm rot="1754780">
              <a:off x="5827633" y="4084945"/>
              <a:ext cx="722728" cy="72272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25"/>
            <p:cNvCxnSpPr/>
            <p:nvPr/>
          </p:nvCxnSpPr>
          <p:spPr>
            <a:xfrm>
              <a:off x="6189015" y="2357002"/>
              <a:ext cx="0" cy="223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25"/>
            <p:cNvCxnSpPr/>
            <p:nvPr/>
          </p:nvCxnSpPr>
          <p:spPr>
            <a:xfrm rot="10800000">
              <a:off x="5881482" y="4446278"/>
              <a:ext cx="26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Order of transformations</a:t>
            </a:r>
            <a:endParaRPr b="1" dirty="0"/>
          </a:p>
        </p:txBody>
      </p:sp>
      <p:sp>
        <p:nvSpPr>
          <p:cNvPr id="198" name="Google Shape;198;p25"/>
          <p:cNvSpPr txBox="1"/>
          <p:nvPr/>
        </p:nvSpPr>
        <p:spPr>
          <a:xfrm>
            <a:off x="450799" y="1288190"/>
            <a:ext cx="5738215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Again, but now the center of the square will be at (x</a:t>
            </a:r>
            <a:r>
              <a:rPr lang="en-US" dirty="0" smtClean="0"/>
              <a:t>, y</a:t>
            </a:r>
            <a:r>
              <a:rPr lang="en-US" dirty="0"/>
              <a:t>) and not (0</a:t>
            </a:r>
            <a:r>
              <a:rPr lang="en-US" dirty="0" smtClean="0"/>
              <a:t>, 0).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Let’s do a </a:t>
            </a:r>
            <a:r>
              <a:rPr lang="en-US" b="1" dirty="0"/>
              <a:t>rotation (R)</a:t>
            </a:r>
            <a:r>
              <a:rPr lang="en-US" dirty="0"/>
              <a:t> transformation: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143000" y="2409175"/>
            <a:ext cx="6970990" cy="2237046"/>
            <a:chOff x="603175" y="2409175"/>
            <a:chExt cx="7083980" cy="2237046"/>
          </a:xfrm>
        </p:grpSpPr>
        <p:cxnSp>
          <p:nvCxnSpPr>
            <p:cNvPr id="21" name="Google Shape;212;p26"/>
            <p:cNvCxnSpPr/>
            <p:nvPr/>
          </p:nvCxnSpPr>
          <p:spPr>
            <a:xfrm>
              <a:off x="910708" y="2409175"/>
              <a:ext cx="0" cy="223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13;p26"/>
            <p:cNvCxnSpPr/>
            <p:nvPr/>
          </p:nvCxnSpPr>
          <p:spPr>
            <a:xfrm rot="10800000">
              <a:off x="603175" y="4498451"/>
              <a:ext cx="26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14;p26"/>
            <p:cNvSpPr/>
            <p:nvPr/>
          </p:nvSpPr>
          <p:spPr>
            <a:xfrm>
              <a:off x="1359333" y="2955794"/>
              <a:ext cx="722700" cy="72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;p26"/>
            <p:cNvSpPr/>
            <p:nvPr/>
          </p:nvSpPr>
          <p:spPr>
            <a:xfrm>
              <a:off x="2442125" y="2899435"/>
              <a:ext cx="2735496" cy="189628"/>
            </a:xfrm>
            <a:custGeom>
              <a:avLst/>
              <a:gdLst/>
              <a:ahLst/>
              <a:cxnLst/>
              <a:rect l="l" t="t" r="r" b="b"/>
              <a:pathLst>
                <a:path w="171397" h="31176" extrusionOk="0">
                  <a:moveTo>
                    <a:pt x="0" y="31176"/>
                  </a:moveTo>
                  <a:cubicBezTo>
                    <a:pt x="8692" y="27148"/>
                    <a:pt x="37735" y="12203"/>
                    <a:pt x="52151" y="7009"/>
                  </a:cubicBezTo>
                  <a:cubicBezTo>
                    <a:pt x="66567" y="1815"/>
                    <a:pt x="73828" y="66"/>
                    <a:pt x="86494" y="13"/>
                  </a:cubicBezTo>
                  <a:cubicBezTo>
                    <a:pt x="99161" y="-40"/>
                    <a:pt x="114000" y="2186"/>
                    <a:pt x="128150" y="6691"/>
                  </a:cubicBezTo>
                  <a:cubicBezTo>
                    <a:pt x="142301" y="11196"/>
                    <a:pt x="164189" y="23650"/>
                    <a:pt x="171397" y="27042"/>
                  </a:cubicBezTo>
                </a:path>
              </a:pathLst>
            </a:cu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25" name="Google Shape;216;p26"/>
            <p:cNvCxnSpPr/>
            <p:nvPr/>
          </p:nvCxnSpPr>
          <p:spPr>
            <a:xfrm>
              <a:off x="5343888" y="2409175"/>
              <a:ext cx="0" cy="223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17;p26"/>
            <p:cNvCxnSpPr/>
            <p:nvPr/>
          </p:nvCxnSpPr>
          <p:spPr>
            <a:xfrm rot="10800000">
              <a:off x="5036355" y="4498451"/>
              <a:ext cx="26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218;p26"/>
            <p:cNvSpPr/>
            <p:nvPr/>
          </p:nvSpPr>
          <p:spPr>
            <a:xfrm rot="2410076">
              <a:off x="6489439" y="3923464"/>
              <a:ext cx="722757" cy="72275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9;p26"/>
            <p:cNvSpPr txBox="1"/>
            <p:nvPr/>
          </p:nvSpPr>
          <p:spPr>
            <a:xfrm>
              <a:off x="1444306" y="3252646"/>
              <a:ext cx="637727" cy="331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(x</a:t>
              </a:r>
              <a:r>
                <a:rPr lang="en" dirty="0" smtClean="0"/>
                <a:t>, y</a:t>
              </a:r>
              <a:r>
                <a:rPr lang="en" dirty="0"/>
                <a:t>)</a:t>
              </a:r>
              <a:endParaRPr dirty="0"/>
            </a:p>
          </p:txBody>
        </p:sp>
        <p:sp>
          <p:nvSpPr>
            <p:cNvPr id="29" name="Google Shape;220;p26"/>
            <p:cNvSpPr/>
            <p:nvPr/>
          </p:nvSpPr>
          <p:spPr>
            <a:xfrm>
              <a:off x="1656185" y="3252646"/>
              <a:ext cx="129000" cy="129000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1;p26"/>
            <p:cNvSpPr/>
            <p:nvPr/>
          </p:nvSpPr>
          <p:spPr>
            <a:xfrm>
              <a:off x="6786315" y="4220358"/>
              <a:ext cx="129000" cy="129000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301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Order of transformations</a:t>
            </a:r>
            <a:endParaRPr b="1" dirty="0"/>
          </a:p>
        </p:txBody>
      </p:sp>
      <p:sp>
        <p:nvSpPr>
          <p:cNvPr id="227" name="Google Shape;227;p27"/>
          <p:cNvSpPr txBox="1"/>
          <p:nvPr/>
        </p:nvSpPr>
        <p:spPr>
          <a:xfrm>
            <a:off x="382346" y="1315919"/>
            <a:ext cx="44193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rotate the square in place?</a:t>
            </a:r>
            <a:endParaRPr/>
          </a:p>
        </p:txBody>
      </p:sp>
      <p:grpSp>
        <p:nvGrpSpPr>
          <p:cNvPr id="3" name="קבוצה 2"/>
          <p:cNvGrpSpPr/>
          <p:nvPr/>
        </p:nvGrpSpPr>
        <p:grpSpPr>
          <a:xfrm>
            <a:off x="1123197" y="2284988"/>
            <a:ext cx="6897607" cy="2355887"/>
            <a:chOff x="1113138" y="2284988"/>
            <a:chExt cx="6897607" cy="2355887"/>
          </a:xfrm>
        </p:grpSpPr>
        <p:grpSp>
          <p:nvGrpSpPr>
            <p:cNvPr id="2" name="קבוצה 1"/>
            <p:cNvGrpSpPr/>
            <p:nvPr/>
          </p:nvGrpSpPr>
          <p:grpSpPr>
            <a:xfrm>
              <a:off x="1113138" y="2284988"/>
              <a:ext cx="5888516" cy="2355887"/>
              <a:chOff x="603175" y="2284988"/>
              <a:chExt cx="5888516" cy="2355887"/>
            </a:xfrm>
          </p:grpSpPr>
          <p:cxnSp>
            <p:nvCxnSpPr>
              <p:cNvPr id="228" name="Google Shape;228;p27"/>
              <p:cNvCxnSpPr/>
              <p:nvPr/>
            </p:nvCxnSpPr>
            <p:spPr>
              <a:xfrm>
                <a:off x="910708" y="2409175"/>
                <a:ext cx="0" cy="223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27"/>
              <p:cNvCxnSpPr/>
              <p:nvPr/>
            </p:nvCxnSpPr>
            <p:spPr>
              <a:xfrm rot="10800000">
                <a:off x="603175" y="4498451"/>
                <a:ext cx="265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0" name="Google Shape;230;p27"/>
              <p:cNvSpPr/>
              <p:nvPr/>
            </p:nvSpPr>
            <p:spPr>
              <a:xfrm>
                <a:off x="1359333" y="2955794"/>
                <a:ext cx="722700" cy="722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2629837" y="2917373"/>
                <a:ext cx="1958673" cy="189628"/>
              </a:xfrm>
              <a:custGeom>
                <a:avLst/>
                <a:gdLst/>
                <a:ahLst/>
                <a:cxnLst/>
                <a:rect l="l" t="t" r="r" b="b"/>
                <a:pathLst>
                  <a:path w="171397" h="31176" extrusionOk="0">
                    <a:moveTo>
                      <a:pt x="0" y="31176"/>
                    </a:moveTo>
                    <a:cubicBezTo>
                      <a:pt x="8692" y="27148"/>
                      <a:pt x="37735" y="12203"/>
                      <a:pt x="52151" y="7009"/>
                    </a:cubicBezTo>
                    <a:cubicBezTo>
                      <a:pt x="66567" y="1815"/>
                      <a:pt x="73828" y="66"/>
                      <a:pt x="86494" y="13"/>
                    </a:cubicBezTo>
                    <a:cubicBezTo>
                      <a:pt x="99161" y="-40"/>
                      <a:pt x="114000" y="2186"/>
                      <a:pt x="128150" y="6691"/>
                    </a:cubicBezTo>
                    <a:cubicBezTo>
                      <a:pt x="142301" y="11196"/>
                      <a:pt x="164189" y="23650"/>
                      <a:pt x="171397" y="27042"/>
                    </a:cubicBezTo>
                  </a:path>
                </a:pathLst>
              </a:custGeom>
              <a:noFill/>
              <a:ln w="762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sp>
            <p:nvSpPr>
              <p:cNvPr id="234" name="Google Shape;234;p27"/>
              <p:cNvSpPr/>
              <p:nvPr/>
            </p:nvSpPr>
            <p:spPr>
              <a:xfrm rot="2410076">
                <a:off x="5768934" y="2955764"/>
                <a:ext cx="722757" cy="722757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 txBox="1"/>
              <p:nvPr/>
            </p:nvSpPr>
            <p:spPr>
              <a:xfrm>
                <a:off x="3426814" y="2284988"/>
                <a:ext cx="364717" cy="47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 dirty="0"/>
                  <a:t>?</a:t>
                </a:r>
                <a:endParaRPr sz="2800" dirty="0"/>
              </a:p>
            </p:txBody>
          </p:sp>
        </p:grpSp>
        <p:cxnSp>
          <p:nvCxnSpPr>
            <p:cNvPr id="13" name="Google Shape;228;p27"/>
            <p:cNvCxnSpPr/>
            <p:nvPr/>
          </p:nvCxnSpPr>
          <p:spPr>
            <a:xfrm>
              <a:off x="5667478" y="2409175"/>
              <a:ext cx="0" cy="223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229;p27"/>
            <p:cNvCxnSpPr/>
            <p:nvPr/>
          </p:nvCxnSpPr>
          <p:spPr>
            <a:xfrm rot="10800000">
              <a:off x="5359945" y="4498451"/>
              <a:ext cx="26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Order of transformations</a:t>
            </a:r>
            <a:endParaRPr b="1" dirty="0"/>
          </a:p>
        </p:txBody>
      </p:sp>
      <p:sp>
        <p:nvSpPr>
          <p:cNvPr id="241" name="Google Shape;241;p28"/>
          <p:cNvSpPr txBox="1"/>
          <p:nvPr/>
        </p:nvSpPr>
        <p:spPr>
          <a:xfrm>
            <a:off x="450800" y="1322825"/>
            <a:ext cx="44193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 Translation</a:t>
            </a:r>
            <a:r>
              <a:rPr lang="en" b="1" dirty="0" smtClean="0"/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Remember</a:t>
            </a:r>
            <a:r>
              <a:rPr lang="en" dirty="0"/>
              <a:t>, The </a:t>
            </a:r>
            <a:r>
              <a:rPr lang="en" b="1" dirty="0"/>
              <a:t>Order Of Operations Matter!!</a:t>
            </a:r>
            <a:endParaRPr b="1" dirty="0"/>
          </a:p>
        </p:txBody>
      </p:sp>
      <p:sp>
        <p:nvSpPr>
          <p:cNvPr id="242" name="Google Shape;242;p28"/>
          <p:cNvSpPr/>
          <p:nvPr/>
        </p:nvSpPr>
        <p:spPr>
          <a:xfrm>
            <a:off x="992301" y="3328712"/>
            <a:ext cx="722700" cy="72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 rot="-1118">
            <a:off x="1828133" y="3062166"/>
            <a:ext cx="1318043" cy="189628"/>
          </a:xfrm>
          <a:custGeom>
            <a:avLst/>
            <a:gdLst/>
            <a:ahLst/>
            <a:cxnLst/>
            <a:rect l="l" t="t" r="r" b="b"/>
            <a:pathLst>
              <a:path w="171397" h="31176" extrusionOk="0">
                <a:moveTo>
                  <a:pt x="0" y="31176"/>
                </a:moveTo>
                <a:cubicBezTo>
                  <a:pt x="8692" y="27148"/>
                  <a:pt x="37735" y="12203"/>
                  <a:pt x="52151" y="7009"/>
                </a:cubicBezTo>
                <a:cubicBezTo>
                  <a:pt x="66567" y="1815"/>
                  <a:pt x="73828" y="66"/>
                  <a:pt x="86494" y="13"/>
                </a:cubicBezTo>
                <a:cubicBezTo>
                  <a:pt x="99161" y="-40"/>
                  <a:pt x="114000" y="2186"/>
                  <a:pt x="128150" y="6691"/>
                </a:cubicBezTo>
                <a:cubicBezTo>
                  <a:pt x="142301" y="11196"/>
                  <a:pt x="164189" y="23650"/>
                  <a:pt x="171397" y="27042"/>
                </a:cubicBezTo>
              </a:path>
            </a:pathLst>
          </a:cu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44" name="Google Shape;244;p28"/>
          <p:cNvSpPr/>
          <p:nvPr/>
        </p:nvSpPr>
        <p:spPr>
          <a:xfrm>
            <a:off x="3323483" y="3183819"/>
            <a:ext cx="722700" cy="72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/>
          <p:nvPr/>
        </p:nvSpPr>
        <p:spPr>
          <a:xfrm rot="2479881">
            <a:off x="5681313" y="4141828"/>
            <a:ext cx="722730" cy="7227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1148740" y="2794415"/>
            <a:ext cx="628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</a:t>
            </a:r>
            <a:endParaRPr sz="2800" dirty="0"/>
          </a:p>
        </p:txBody>
      </p:sp>
      <p:sp>
        <p:nvSpPr>
          <p:cNvPr id="247" name="Google Shape;247;p28"/>
          <p:cNvSpPr txBox="1"/>
          <p:nvPr/>
        </p:nvSpPr>
        <p:spPr>
          <a:xfrm>
            <a:off x="4237140" y="2259168"/>
            <a:ext cx="628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</a:t>
            </a:r>
            <a:endParaRPr sz="2800" dirty="0"/>
          </a:p>
        </p:txBody>
      </p:sp>
      <p:sp>
        <p:nvSpPr>
          <p:cNvPr id="248" name="Google Shape;248;p28"/>
          <p:cNvSpPr/>
          <p:nvPr/>
        </p:nvSpPr>
        <p:spPr>
          <a:xfrm rot="1513435">
            <a:off x="4616549" y="3308013"/>
            <a:ext cx="1318185" cy="189562"/>
          </a:xfrm>
          <a:custGeom>
            <a:avLst/>
            <a:gdLst/>
            <a:ahLst/>
            <a:cxnLst/>
            <a:rect l="l" t="t" r="r" b="b"/>
            <a:pathLst>
              <a:path w="171397" h="31176" extrusionOk="0">
                <a:moveTo>
                  <a:pt x="0" y="31176"/>
                </a:moveTo>
                <a:cubicBezTo>
                  <a:pt x="8692" y="27148"/>
                  <a:pt x="37735" y="12203"/>
                  <a:pt x="52151" y="7009"/>
                </a:cubicBezTo>
                <a:cubicBezTo>
                  <a:pt x="66567" y="1815"/>
                  <a:pt x="73828" y="66"/>
                  <a:pt x="86494" y="13"/>
                </a:cubicBezTo>
                <a:cubicBezTo>
                  <a:pt x="99161" y="-40"/>
                  <a:pt x="114000" y="2186"/>
                  <a:pt x="128150" y="6691"/>
                </a:cubicBezTo>
                <a:cubicBezTo>
                  <a:pt x="142301" y="11196"/>
                  <a:pt x="164189" y="23650"/>
                  <a:pt x="171397" y="27042"/>
                </a:cubicBezTo>
              </a:path>
            </a:pathLst>
          </a:cu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249" name="Google Shape;249;p28"/>
          <p:cNvCxnSpPr/>
          <p:nvPr/>
        </p:nvCxnSpPr>
        <p:spPr>
          <a:xfrm>
            <a:off x="6018889" y="3402794"/>
            <a:ext cx="0" cy="11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8"/>
          <p:cNvCxnSpPr/>
          <p:nvPr/>
        </p:nvCxnSpPr>
        <p:spPr>
          <a:xfrm rot="10800000">
            <a:off x="5831941" y="4505850"/>
            <a:ext cx="161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8"/>
          <p:cNvCxnSpPr/>
          <p:nvPr/>
        </p:nvCxnSpPr>
        <p:spPr>
          <a:xfrm>
            <a:off x="637748" y="3296150"/>
            <a:ext cx="0" cy="11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28"/>
          <p:cNvCxnSpPr/>
          <p:nvPr/>
        </p:nvCxnSpPr>
        <p:spPr>
          <a:xfrm rot="10800000">
            <a:off x="450800" y="4399206"/>
            <a:ext cx="161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8"/>
          <p:cNvCxnSpPr/>
          <p:nvPr/>
        </p:nvCxnSpPr>
        <p:spPr>
          <a:xfrm>
            <a:off x="3691673" y="2427375"/>
            <a:ext cx="0" cy="11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8"/>
          <p:cNvCxnSpPr/>
          <p:nvPr/>
        </p:nvCxnSpPr>
        <p:spPr>
          <a:xfrm rot="10800000">
            <a:off x="3504725" y="3530431"/>
            <a:ext cx="161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28"/>
          <p:cNvSpPr/>
          <p:nvPr/>
        </p:nvSpPr>
        <p:spPr>
          <a:xfrm rot="2700000">
            <a:off x="7428572" y="1105432"/>
            <a:ext cx="722522" cy="72252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28"/>
          <p:cNvCxnSpPr/>
          <p:nvPr/>
        </p:nvCxnSpPr>
        <p:spPr>
          <a:xfrm>
            <a:off x="6838516" y="1068146"/>
            <a:ext cx="0" cy="11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8"/>
          <p:cNvCxnSpPr/>
          <p:nvPr/>
        </p:nvCxnSpPr>
        <p:spPr>
          <a:xfrm rot="10800000">
            <a:off x="6651568" y="2171202"/>
            <a:ext cx="161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8"/>
          <p:cNvSpPr/>
          <p:nvPr/>
        </p:nvSpPr>
        <p:spPr>
          <a:xfrm rot="7854018" flipH="1">
            <a:off x="6960491" y="2820378"/>
            <a:ext cx="1318046" cy="189578"/>
          </a:xfrm>
          <a:custGeom>
            <a:avLst/>
            <a:gdLst/>
            <a:ahLst/>
            <a:cxnLst/>
            <a:rect l="l" t="t" r="r" b="b"/>
            <a:pathLst>
              <a:path w="171397" h="31176" extrusionOk="0">
                <a:moveTo>
                  <a:pt x="0" y="31176"/>
                </a:moveTo>
                <a:cubicBezTo>
                  <a:pt x="8692" y="27148"/>
                  <a:pt x="37735" y="12203"/>
                  <a:pt x="52151" y="7009"/>
                </a:cubicBezTo>
                <a:cubicBezTo>
                  <a:pt x="66567" y="1815"/>
                  <a:pt x="73828" y="66"/>
                  <a:pt x="86494" y="13"/>
                </a:cubicBezTo>
                <a:cubicBezTo>
                  <a:pt x="99161" y="-40"/>
                  <a:pt x="114000" y="2186"/>
                  <a:pt x="128150" y="6691"/>
                </a:cubicBezTo>
                <a:cubicBezTo>
                  <a:pt x="142301" y="11196"/>
                  <a:pt x="164189" y="23650"/>
                  <a:pt x="171397" y="27042"/>
                </a:cubicBezTo>
              </a:path>
            </a:pathLst>
          </a:cu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59" name="Google Shape;259;p28"/>
          <p:cNvSpPr txBox="1"/>
          <p:nvPr/>
        </p:nvSpPr>
        <p:spPr>
          <a:xfrm>
            <a:off x="6505102" y="3183819"/>
            <a:ext cx="628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-T</a:t>
            </a:r>
            <a:endParaRPr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Transformation ‘chaining’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39F333-D189-420F-B877-C63FBA81CD7F}"/>
                  </a:ext>
                </a:extLst>
              </p:cNvPr>
              <p:cNvSpPr txBox="1"/>
              <p:nvPr/>
            </p:nvSpPr>
            <p:spPr>
              <a:xfrm>
                <a:off x="3427166" y="1749768"/>
                <a:ext cx="2289666" cy="428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39F333-D189-420F-B877-C63FBA81C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166" y="1749768"/>
                <a:ext cx="2289666" cy="428772"/>
              </a:xfrm>
              <a:prstGeom prst="rect">
                <a:avLst/>
              </a:prstGeom>
              <a:blipFill>
                <a:blip r:embed="rId3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2896E3-FB2E-411F-8761-8A8D9FF9610B}"/>
                  </a:ext>
                </a:extLst>
              </p:cNvPr>
              <p:cNvSpPr txBox="1"/>
              <p:nvPr/>
            </p:nvSpPr>
            <p:spPr>
              <a:xfrm>
                <a:off x="2978870" y="2514982"/>
                <a:ext cx="3186257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2896E3-FB2E-411F-8761-8A8D9FF96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70" y="2514982"/>
                <a:ext cx="3186257" cy="974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</a:t>
            </a:r>
            <a:endParaRPr lang="he-IL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36" y="988868"/>
            <a:ext cx="6331528" cy="31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0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73" y="806135"/>
            <a:ext cx="8319655" cy="353123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198215"/>
            <a:ext cx="4780200" cy="607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2D Transformation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is 2D transformation?</a:t>
            </a:r>
            <a:endParaRPr b="1"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091" y="1383800"/>
            <a:ext cx="3642175" cy="30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86374" y="1383800"/>
            <a:ext cx="2679389" cy="1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Let’s take for example: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Translation</a:t>
            </a:r>
            <a:endParaRPr sz="18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is 2D transformation?</a:t>
            </a:r>
            <a:endParaRPr b="1"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400" y="1298550"/>
            <a:ext cx="3642175" cy="30246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588F3E-73F5-404B-A1EF-DF7495B1586D}"/>
                  </a:ext>
                </a:extLst>
              </p:cNvPr>
              <p:cNvSpPr txBox="1"/>
              <p:nvPr/>
            </p:nvSpPr>
            <p:spPr>
              <a:xfrm>
                <a:off x="311700" y="1284111"/>
                <a:ext cx="4401175" cy="2536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800" b="1" i="1" dirty="0" smtClean="0"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/>
                </a:r>
                <a:br>
                  <a:rPr lang="en-US" sz="1800" b="1" i="1" dirty="0" smtClean="0"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</a:b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𝒙</m:t>
                    </m:r>
                    <m:r>
                      <a:rPr lang="en-US" sz="1800" b="1" i="1" dirty="0"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</m:t>
                    </m:r>
                    <m:r>
                      <a:rPr lang="en-US" sz="1800" b="1" i="1" dirty="0"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𝒚</m:t>
                    </m:r>
                    <m:r>
                      <a:rPr lang="en-US" sz="1800" b="1" i="1" dirty="0"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</m:oMath>
                </a14:m>
                <a:r>
                  <a:rPr lang="en-US" sz="1800" b="1" dirty="0">
                    <a:latin typeface="Lato" panose="020B0604020202020204" charset="0"/>
                    <a:ea typeface="Lato"/>
                    <a:cs typeface="Lato"/>
                    <a:sym typeface="Lato"/>
                  </a:rPr>
                  <a:t>are </a:t>
                </a:r>
                <a:r>
                  <a:rPr lang="en-US" sz="1800" b="1" u="sng" dirty="0">
                    <a:latin typeface="Lato" panose="020B0604020202020204" charset="0"/>
                    <a:ea typeface="Lato"/>
                    <a:cs typeface="Lato"/>
                    <a:sym typeface="Lato"/>
                  </a:rPr>
                  <a:t>coordinates</a:t>
                </a:r>
                <a:r>
                  <a:rPr lang="en-US" sz="1800" b="1" dirty="0">
                    <a:latin typeface="Lato" panose="020B0604020202020204" charset="0"/>
                    <a:ea typeface="Lato"/>
                    <a:cs typeface="Lato"/>
                    <a:sym typeface="Lato"/>
                  </a:rPr>
                  <a:t> Not pixels colors!</a:t>
                </a:r>
              </a:p>
              <a:p>
                <a:pPr>
                  <a:lnSpc>
                    <a:spcPct val="150000"/>
                  </a:lnSpc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588F3E-73F5-404B-A1EF-DF7495B1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84111"/>
                <a:ext cx="4401175" cy="2536785"/>
              </a:xfrm>
              <a:prstGeom prst="rect">
                <a:avLst/>
              </a:prstGeom>
              <a:blipFill>
                <a:blip r:embed="rId4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Matrix form</a:t>
            </a:r>
            <a:endParaRPr b="1"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125" y="267363"/>
            <a:ext cx="3642175" cy="30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 rot="21102126">
            <a:off x="2186043" y="2011313"/>
            <a:ext cx="1120052" cy="1304513"/>
          </a:xfrm>
          <a:custGeom>
            <a:avLst/>
            <a:gdLst>
              <a:gd name="connsiteX0" fmla="*/ 0 w 45260"/>
              <a:gd name="connsiteY0" fmla="*/ 0 h 63259"/>
              <a:gd name="connsiteX1" fmla="*/ 33107 w 45260"/>
              <a:gd name="connsiteY1" fmla="*/ 7685 h 63259"/>
              <a:gd name="connsiteX2" fmla="*/ 30730 w 45260"/>
              <a:gd name="connsiteY2" fmla="*/ 26669 h 63259"/>
              <a:gd name="connsiteX3" fmla="*/ 44636 w 45260"/>
              <a:gd name="connsiteY3" fmla="*/ 35176 h 63259"/>
              <a:gd name="connsiteX4" fmla="*/ 24239 w 45260"/>
              <a:gd name="connsiteY4" fmla="*/ 63259 h 63259"/>
              <a:gd name="connsiteX0" fmla="*/ 0 w 45353"/>
              <a:gd name="connsiteY0" fmla="*/ 0 h 63259"/>
              <a:gd name="connsiteX1" fmla="*/ 17836 w 45353"/>
              <a:gd name="connsiteY1" fmla="*/ 10513 h 63259"/>
              <a:gd name="connsiteX2" fmla="*/ 30730 w 45353"/>
              <a:gd name="connsiteY2" fmla="*/ 26669 h 63259"/>
              <a:gd name="connsiteX3" fmla="*/ 44636 w 45353"/>
              <a:gd name="connsiteY3" fmla="*/ 35176 h 63259"/>
              <a:gd name="connsiteX4" fmla="*/ 24239 w 45353"/>
              <a:gd name="connsiteY4" fmla="*/ 63259 h 63259"/>
              <a:gd name="connsiteX0" fmla="*/ 0 w 45353"/>
              <a:gd name="connsiteY0" fmla="*/ 0 h 63259"/>
              <a:gd name="connsiteX1" fmla="*/ 30730 w 45353"/>
              <a:gd name="connsiteY1" fmla="*/ 26669 h 63259"/>
              <a:gd name="connsiteX2" fmla="*/ 44636 w 45353"/>
              <a:gd name="connsiteY2" fmla="*/ 35176 h 63259"/>
              <a:gd name="connsiteX3" fmla="*/ 24239 w 45353"/>
              <a:gd name="connsiteY3" fmla="*/ 63259 h 63259"/>
              <a:gd name="connsiteX0" fmla="*/ 0 w 31749"/>
              <a:gd name="connsiteY0" fmla="*/ 0 h 63259"/>
              <a:gd name="connsiteX1" fmla="*/ 30730 w 31749"/>
              <a:gd name="connsiteY1" fmla="*/ 26669 h 63259"/>
              <a:gd name="connsiteX2" fmla="*/ 24239 w 31749"/>
              <a:gd name="connsiteY2" fmla="*/ 63259 h 63259"/>
              <a:gd name="connsiteX0" fmla="*/ 0 w 31683"/>
              <a:gd name="connsiteY0" fmla="*/ 0 h 63259"/>
              <a:gd name="connsiteX1" fmla="*/ 30730 w 31683"/>
              <a:gd name="connsiteY1" fmla="*/ 26669 h 63259"/>
              <a:gd name="connsiteX2" fmla="*/ 24239 w 31683"/>
              <a:gd name="connsiteY2" fmla="*/ 63259 h 63259"/>
              <a:gd name="connsiteX0" fmla="*/ 0 w 31617"/>
              <a:gd name="connsiteY0" fmla="*/ 0 h 63259"/>
              <a:gd name="connsiteX1" fmla="*/ 30730 w 31617"/>
              <a:gd name="connsiteY1" fmla="*/ 26669 h 63259"/>
              <a:gd name="connsiteX2" fmla="*/ 24239 w 31617"/>
              <a:gd name="connsiteY2" fmla="*/ 63259 h 63259"/>
              <a:gd name="connsiteX0" fmla="*/ 0 w 25911"/>
              <a:gd name="connsiteY0" fmla="*/ 0 h 63259"/>
              <a:gd name="connsiteX1" fmla="*/ 23754 w 25911"/>
              <a:gd name="connsiteY1" fmla="*/ 28743 h 63259"/>
              <a:gd name="connsiteX2" fmla="*/ 24239 w 25911"/>
              <a:gd name="connsiteY2" fmla="*/ 63259 h 6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11" h="63259" extrusionOk="0">
                <a:moveTo>
                  <a:pt x="0" y="0"/>
                </a:moveTo>
                <a:cubicBezTo>
                  <a:pt x="6402" y="5556"/>
                  <a:pt x="20086" y="19298"/>
                  <a:pt x="23754" y="28743"/>
                </a:cubicBezTo>
                <a:cubicBezTo>
                  <a:pt x="27422" y="38188"/>
                  <a:pt x="25591" y="55636"/>
                  <a:pt x="24239" y="63259"/>
                </a:cubicBezTo>
              </a:path>
            </a:pathLst>
          </a:cu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DBA1EE-DB32-4853-88BA-A0E257E13B7E}"/>
                  </a:ext>
                </a:extLst>
              </p:cNvPr>
              <p:cNvSpPr txBox="1"/>
              <p:nvPr/>
            </p:nvSpPr>
            <p:spPr>
              <a:xfrm>
                <a:off x="486755" y="1441620"/>
                <a:ext cx="1611017" cy="1151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DBA1EE-DB32-4853-88BA-A0E257E13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55" y="1441620"/>
                <a:ext cx="1611017" cy="1151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70916-8244-4CEA-A14B-05AA5E1CDA2D}"/>
                  </a:ext>
                </a:extLst>
              </p:cNvPr>
              <p:cNvSpPr txBox="1"/>
              <p:nvPr/>
            </p:nvSpPr>
            <p:spPr>
              <a:xfrm>
                <a:off x="486755" y="3341146"/>
                <a:ext cx="4822667" cy="103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70916-8244-4CEA-A14B-05AA5E1CD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55" y="3341146"/>
                <a:ext cx="4822667" cy="1037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 to transform an image?</a:t>
            </a:r>
            <a:endParaRPr b="1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11050" y="1765900"/>
            <a:ext cx="17544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/>
              <a:t>In code:</a:t>
            </a:r>
            <a:endParaRPr sz="2400" u="sng" dirty="0"/>
          </a:p>
        </p:txBody>
      </p:sp>
      <p:sp>
        <p:nvSpPr>
          <p:cNvPr id="101" name="Google Shape;101;p19"/>
          <p:cNvSpPr txBox="1"/>
          <p:nvPr/>
        </p:nvSpPr>
        <p:spPr>
          <a:xfrm>
            <a:off x="1697850" y="2406238"/>
            <a:ext cx="5748300" cy="1926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A9B7C6"/>
                </a:solidFill>
                <a:highlight>
                  <a:srgbClr val="2B2B2B"/>
                </a:highlight>
              </a:rPr>
              <a:t>newI = np.zeros_like(I)</a:t>
            </a:r>
            <a:endParaRPr sz="17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A9B7C6"/>
                </a:solidFill>
                <a:highlight>
                  <a:srgbClr val="2B2B2B"/>
                </a:highlight>
              </a:rPr>
              <a:t>h</a:t>
            </a:r>
            <a:r>
              <a:rPr lang="en" sz="17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700" dirty="0">
                <a:solidFill>
                  <a:srgbClr val="A9B7C6"/>
                </a:solidFill>
                <a:highlight>
                  <a:srgbClr val="2B2B2B"/>
                </a:highlight>
              </a:rPr>
              <a:t>w = newI.shape</a:t>
            </a:r>
            <a:endParaRPr sz="17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CC7832"/>
                </a:solidFill>
                <a:highlight>
                  <a:srgbClr val="2B2B2B"/>
                </a:highlight>
              </a:rPr>
              <a:t>for </a:t>
            </a:r>
            <a:r>
              <a:rPr lang="en" sz="1700" dirty="0">
                <a:solidFill>
                  <a:srgbClr val="A9B7C6"/>
                </a:solidFill>
                <a:highlight>
                  <a:srgbClr val="2B2B2B"/>
                </a:highlight>
              </a:rPr>
              <a:t>x_idx </a:t>
            </a:r>
            <a:r>
              <a:rPr lang="en" sz="1700" dirty="0">
                <a:solidFill>
                  <a:srgbClr val="CC7832"/>
                </a:solidFill>
                <a:highlight>
                  <a:srgbClr val="2B2B2B"/>
                </a:highlight>
              </a:rPr>
              <a:t>in </a:t>
            </a:r>
            <a:r>
              <a:rPr lang="en" sz="1700" dirty="0">
                <a:solidFill>
                  <a:srgbClr val="8888C6"/>
                </a:solidFill>
                <a:highlight>
                  <a:srgbClr val="2B2B2B"/>
                </a:highlight>
              </a:rPr>
              <a:t>range</a:t>
            </a:r>
            <a:r>
              <a:rPr lang="en" sz="1700" dirty="0">
                <a:solidFill>
                  <a:srgbClr val="A9B7C6"/>
                </a:solidFill>
                <a:highlight>
                  <a:srgbClr val="2B2B2B"/>
                </a:highlight>
              </a:rPr>
              <a:t>(w):</a:t>
            </a:r>
            <a:endParaRPr sz="17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" sz="1700" dirty="0">
                <a:solidFill>
                  <a:srgbClr val="CC7832"/>
                </a:solidFill>
                <a:highlight>
                  <a:srgbClr val="2B2B2B"/>
                </a:highlight>
              </a:rPr>
              <a:t>for </a:t>
            </a:r>
            <a:r>
              <a:rPr lang="en" sz="1700" dirty="0">
                <a:solidFill>
                  <a:srgbClr val="A9B7C6"/>
                </a:solidFill>
                <a:highlight>
                  <a:srgbClr val="2B2B2B"/>
                </a:highlight>
              </a:rPr>
              <a:t>y_idx </a:t>
            </a:r>
            <a:r>
              <a:rPr lang="en" sz="1700" dirty="0">
                <a:solidFill>
                  <a:srgbClr val="CC7832"/>
                </a:solidFill>
                <a:highlight>
                  <a:srgbClr val="2B2B2B"/>
                </a:highlight>
              </a:rPr>
              <a:t>in </a:t>
            </a:r>
            <a:r>
              <a:rPr lang="en" sz="1700" dirty="0">
                <a:solidFill>
                  <a:srgbClr val="8888C6"/>
                </a:solidFill>
                <a:highlight>
                  <a:srgbClr val="2B2B2B"/>
                </a:highlight>
              </a:rPr>
              <a:t>range</a:t>
            </a:r>
            <a:r>
              <a:rPr lang="en" sz="1700" dirty="0">
                <a:solidFill>
                  <a:srgbClr val="A9B7C6"/>
                </a:solidFill>
                <a:highlight>
                  <a:srgbClr val="2B2B2B"/>
                </a:highlight>
              </a:rPr>
              <a:t>(h):</a:t>
            </a:r>
            <a:endParaRPr sz="17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A9B7C6"/>
                </a:solidFill>
                <a:highlight>
                  <a:srgbClr val="2B2B2B"/>
                </a:highlight>
              </a:rPr>
              <a:t>       newI[y_idx</a:t>
            </a:r>
            <a:r>
              <a:rPr lang="en" sz="17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700" dirty="0">
                <a:solidFill>
                  <a:srgbClr val="A9B7C6"/>
                </a:solidFill>
                <a:highlight>
                  <a:srgbClr val="2B2B2B"/>
                </a:highlight>
              </a:rPr>
              <a:t>x_idx] = I[y_idx - t_y</a:t>
            </a:r>
            <a:r>
              <a:rPr lang="en" sz="17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700" dirty="0">
                <a:solidFill>
                  <a:srgbClr val="A9B7C6"/>
                </a:solidFill>
                <a:highlight>
                  <a:srgbClr val="2B2B2B"/>
                </a:highlight>
              </a:rPr>
              <a:t>x_idx - t_x]</a:t>
            </a:r>
            <a:endParaRPr sz="1700" dirty="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CE40D8-C872-4A44-8970-A06FBE6875E5}"/>
                  </a:ext>
                </a:extLst>
              </p:cNvPr>
              <p:cNvSpPr txBox="1"/>
              <p:nvPr/>
            </p:nvSpPr>
            <p:spPr>
              <a:xfrm>
                <a:off x="2787088" y="1287056"/>
                <a:ext cx="3569823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CE40D8-C872-4A44-8970-A06FBE687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88" y="1287056"/>
                <a:ext cx="3569823" cy="424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2631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Let’s optimize that</a:t>
            </a:r>
            <a:endParaRPr b="1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311700" y="816245"/>
            <a:ext cx="8669875" cy="3906062"/>
            <a:chOff x="311700" y="1176463"/>
            <a:chExt cx="8669875" cy="3906062"/>
          </a:xfrm>
        </p:grpSpPr>
        <p:sp>
          <p:nvSpPr>
            <p:cNvPr id="107" name="Google Shape;107;p20"/>
            <p:cNvSpPr/>
            <p:nvPr/>
          </p:nvSpPr>
          <p:spPr>
            <a:xfrm>
              <a:off x="311700" y="1692325"/>
              <a:ext cx="3251700" cy="325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311700" y="1692325"/>
              <a:ext cx="438900" cy="46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0,0</a:t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750600" y="1692325"/>
              <a:ext cx="438900" cy="46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0,1</a:t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1189500" y="1692325"/>
              <a:ext cx="438900" cy="46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0,2</a:t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1628400" y="1692325"/>
              <a:ext cx="438900" cy="46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0,3</a:t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2067300" y="1692325"/>
              <a:ext cx="438900" cy="46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0,4</a:t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2506200" y="1692325"/>
              <a:ext cx="438900" cy="46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0,5</a:t>
              </a:r>
              <a:endParaRPr dirty="0"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311700" y="2160625"/>
              <a:ext cx="438900" cy="46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1,0</a:t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750600" y="2160625"/>
              <a:ext cx="438900" cy="46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1,1</a:t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1266400" y="2719550"/>
              <a:ext cx="324000" cy="340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643135" y="3114858"/>
              <a:ext cx="324000" cy="340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2019869" y="3510167"/>
              <a:ext cx="324000" cy="340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 txBox="1"/>
            <p:nvPr/>
          </p:nvSpPr>
          <p:spPr>
            <a:xfrm>
              <a:off x="555604" y="1260167"/>
              <a:ext cx="2763891" cy="3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/>
                <a:t>Pixels indices (NOT COLORS)</a:t>
              </a:r>
              <a:endParaRPr b="1" dirty="0"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3319495" y="1176463"/>
              <a:ext cx="1504437" cy="368812"/>
            </a:xfrm>
            <a:custGeom>
              <a:avLst/>
              <a:gdLst/>
              <a:ahLst/>
              <a:cxnLst/>
              <a:rect l="l" t="t" r="r" b="b"/>
              <a:pathLst>
                <a:path w="171397" h="31176" extrusionOk="0">
                  <a:moveTo>
                    <a:pt x="0" y="31176"/>
                  </a:moveTo>
                  <a:cubicBezTo>
                    <a:pt x="8692" y="27148"/>
                    <a:pt x="37735" y="12203"/>
                    <a:pt x="52151" y="7009"/>
                  </a:cubicBezTo>
                  <a:cubicBezTo>
                    <a:pt x="66567" y="1815"/>
                    <a:pt x="73828" y="66"/>
                    <a:pt x="86494" y="13"/>
                  </a:cubicBezTo>
                  <a:cubicBezTo>
                    <a:pt x="99161" y="-40"/>
                    <a:pt x="114000" y="2186"/>
                    <a:pt x="128150" y="6691"/>
                  </a:cubicBezTo>
                  <a:cubicBezTo>
                    <a:pt x="142301" y="11196"/>
                    <a:pt x="164189" y="23650"/>
                    <a:pt x="171397" y="27042"/>
                  </a:cubicBezTo>
                </a:path>
              </a:pathLst>
            </a:cu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1" name="Google Shape;121;p20"/>
            <p:cNvSpPr/>
            <p:nvPr/>
          </p:nvSpPr>
          <p:spPr>
            <a:xfrm>
              <a:off x="4654275" y="1690325"/>
              <a:ext cx="1767600" cy="147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654275" y="16903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4921875" y="16903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5189475" y="16903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4654275" y="20590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921875" y="20590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5189475" y="20590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4921875" y="24277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4654275" y="27964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4921875" y="27964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5189475" y="27964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4654275" y="24277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5189475" y="24277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5667747" y="2111245"/>
              <a:ext cx="148200" cy="155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820147" y="2263645"/>
              <a:ext cx="148200" cy="155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5972547" y="2416045"/>
              <a:ext cx="148200" cy="155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4921875" y="1304225"/>
              <a:ext cx="988196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/>
                <a:t>X indices</a:t>
              </a:r>
              <a:endParaRPr b="1" dirty="0"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654275" y="3607725"/>
              <a:ext cx="1767600" cy="147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4921874" y="3221625"/>
              <a:ext cx="988197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/>
                <a:t>Y indices</a:t>
              </a:r>
              <a:endParaRPr b="1" dirty="0"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654275" y="36077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4654275" y="39764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4654275" y="47138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4654275" y="43451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4921875" y="36077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921875" y="39764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4921875" y="47138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4921875" y="4345125"/>
              <a:ext cx="2676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57072" y="4114870"/>
              <a:ext cx="148200" cy="155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609472" y="4267270"/>
              <a:ext cx="148200" cy="155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5761872" y="4419670"/>
              <a:ext cx="148200" cy="155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7213975" y="2434500"/>
              <a:ext cx="1767600" cy="147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7061575" y="2282100"/>
              <a:ext cx="1767600" cy="147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6866625" y="2111250"/>
              <a:ext cx="1767600" cy="147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6935425" y="2587925"/>
              <a:ext cx="15561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/>
                <a:t>Shape</a:t>
              </a:r>
              <a:r>
                <a:rPr lang="en" sz="1100" dirty="0" smtClean="0">
                  <a:sym typeface="Wingdings" panose="05000000000000000000" pitchFamily="2" charset="2"/>
                </a:rPr>
                <a:t></a:t>
              </a:r>
              <a:r>
                <a:rPr lang="en" sz="1100" dirty="0" smtClean="0"/>
                <a:t>(rows,cols,3</a:t>
              </a:r>
              <a:r>
                <a:rPr lang="en" sz="1100" dirty="0"/>
                <a:t>)</a:t>
              </a:r>
              <a:endParaRPr sz="1100" dirty="0"/>
            </a:p>
          </p:txBody>
        </p:sp>
        <p:sp>
          <p:nvSpPr>
            <p:cNvPr id="155" name="Google Shape;155;p20"/>
            <p:cNvSpPr/>
            <p:nvPr/>
          </p:nvSpPr>
          <p:spPr>
            <a:xfrm flipV="1">
              <a:off x="6418446" y="3315657"/>
              <a:ext cx="444750" cy="55108"/>
            </a:xfrm>
            <a:custGeom>
              <a:avLst/>
              <a:gdLst/>
              <a:ahLst/>
              <a:cxnLst/>
              <a:rect l="l" t="t" r="r" b="b"/>
              <a:pathLst>
                <a:path w="171397" h="31176" extrusionOk="0">
                  <a:moveTo>
                    <a:pt x="0" y="31176"/>
                  </a:moveTo>
                  <a:cubicBezTo>
                    <a:pt x="8692" y="27148"/>
                    <a:pt x="37735" y="12203"/>
                    <a:pt x="52151" y="7009"/>
                  </a:cubicBezTo>
                  <a:cubicBezTo>
                    <a:pt x="66567" y="1815"/>
                    <a:pt x="73828" y="66"/>
                    <a:pt x="86494" y="13"/>
                  </a:cubicBezTo>
                  <a:cubicBezTo>
                    <a:pt x="99161" y="-40"/>
                    <a:pt x="114000" y="2186"/>
                    <a:pt x="128150" y="6691"/>
                  </a:cubicBezTo>
                  <a:cubicBezTo>
                    <a:pt x="142301" y="11196"/>
                    <a:pt x="164189" y="23650"/>
                    <a:pt x="171397" y="27042"/>
                  </a:cubicBezTo>
                </a:path>
              </a:pathLst>
            </a:cu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" name="Google Shape;156;p20"/>
            <p:cNvSpPr txBox="1"/>
            <p:nvPr/>
          </p:nvSpPr>
          <p:spPr>
            <a:xfrm>
              <a:off x="6866625" y="4267270"/>
              <a:ext cx="15561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/>
                <a:t>3rd </a:t>
              </a:r>
              <a:r>
                <a:rPr lang="en" sz="1100" dirty="0"/>
                <a:t>channel is all </a:t>
              </a:r>
              <a:r>
                <a:rPr lang="en" sz="1100" dirty="0" smtClean="0"/>
                <a:t>1’s.</a:t>
              </a:r>
              <a:endParaRPr sz="1100" dirty="0"/>
            </a:p>
          </p:txBody>
        </p:sp>
        <p:cxnSp>
          <p:nvCxnSpPr>
            <p:cNvPr id="157" name="Google Shape;157;p20"/>
            <p:cNvCxnSpPr>
              <a:stCxn id="151" idx="2"/>
              <a:endCxn id="156" idx="0"/>
            </p:cNvCxnSpPr>
            <p:nvPr/>
          </p:nvCxnSpPr>
          <p:spPr>
            <a:xfrm rot="5400000">
              <a:off x="7692240" y="3861735"/>
              <a:ext cx="357970" cy="453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Let’s optimize that</a:t>
            </a:r>
            <a:endParaRPr b="1" dirty="0"/>
          </a:p>
        </p:txBody>
      </p:sp>
      <p:grpSp>
        <p:nvGrpSpPr>
          <p:cNvPr id="3" name="קבוצה 2"/>
          <p:cNvGrpSpPr/>
          <p:nvPr/>
        </p:nvGrpSpPr>
        <p:grpSpPr>
          <a:xfrm>
            <a:off x="199850" y="1708850"/>
            <a:ext cx="8744300" cy="1798050"/>
            <a:chOff x="199850" y="1708850"/>
            <a:chExt cx="8744300" cy="1798050"/>
          </a:xfrm>
        </p:grpSpPr>
        <p:sp>
          <p:nvSpPr>
            <p:cNvPr id="162" name="Google Shape;162;p21"/>
            <p:cNvSpPr/>
            <p:nvPr/>
          </p:nvSpPr>
          <p:spPr>
            <a:xfrm>
              <a:off x="547200" y="2032100"/>
              <a:ext cx="1767600" cy="147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394800" y="1879700"/>
              <a:ext cx="1767600" cy="147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99850" y="1708850"/>
              <a:ext cx="1767600" cy="147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268650" y="2185525"/>
              <a:ext cx="15561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/>
                <a:t>Shape</a:t>
              </a:r>
              <a:r>
                <a:rPr lang="en" sz="1100" dirty="0" smtClean="0">
                  <a:sym typeface="Wingdings" panose="05000000000000000000" pitchFamily="2" charset="2"/>
                </a:rPr>
                <a:t></a:t>
              </a:r>
              <a:r>
                <a:rPr lang="en" sz="1100" dirty="0" smtClean="0"/>
                <a:t>(rows,cols,3</a:t>
              </a:r>
              <a:r>
                <a:rPr lang="en" sz="1100" dirty="0"/>
                <a:t>)</a:t>
              </a:r>
              <a:endParaRPr sz="1100" dirty="0"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2418693" y="2185525"/>
              <a:ext cx="2583096" cy="148966"/>
            </a:xfrm>
            <a:custGeom>
              <a:avLst/>
              <a:gdLst/>
              <a:ahLst/>
              <a:cxnLst/>
              <a:rect l="l" t="t" r="r" b="b"/>
              <a:pathLst>
                <a:path w="171397" h="31176" extrusionOk="0">
                  <a:moveTo>
                    <a:pt x="0" y="31176"/>
                  </a:moveTo>
                  <a:cubicBezTo>
                    <a:pt x="8692" y="27148"/>
                    <a:pt x="37735" y="12203"/>
                    <a:pt x="52151" y="7009"/>
                  </a:cubicBezTo>
                  <a:cubicBezTo>
                    <a:pt x="66567" y="1815"/>
                    <a:pt x="73828" y="66"/>
                    <a:pt x="86494" y="13"/>
                  </a:cubicBezTo>
                  <a:cubicBezTo>
                    <a:pt x="99161" y="-40"/>
                    <a:pt x="114000" y="2186"/>
                    <a:pt x="128150" y="6691"/>
                  </a:cubicBezTo>
                  <a:cubicBezTo>
                    <a:pt x="142301" y="11196"/>
                    <a:pt x="164189" y="23650"/>
                    <a:pt x="171397" y="27042"/>
                  </a:cubicBezTo>
                </a:path>
              </a:pathLst>
            </a:cu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68" name="Google Shape;168;p21"/>
            <p:cNvSpPr txBox="1"/>
            <p:nvPr/>
          </p:nvSpPr>
          <p:spPr>
            <a:xfrm>
              <a:off x="2565244" y="1713591"/>
              <a:ext cx="2289993" cy="3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 dirty="0" smtClean="0"/>
                <a:t>Reshape</a:t>
              </a:r>
              <a:r>
                <a:rPr lang="en" dirty="0" smtClean="0"/>
                <a:t>: (3, rows*cols)</a:t>
              </a:r>
              <a:endParaRPr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443B0CF-275E-4E7C-96A3-3CD9D7BB95BC}"/>
                    </a:ext>
                  </a:extLst>
                </p:cNvPr>
                <p:cNvSpPr txBox="1"/>
                <p:nvPr/>
              </p:nvSpPr>
              <p:spPr>
                <a:xfrm>
                  <a:off x="5001789" y="2119812"/>
                  <a:ext cx="3942361" cy="8118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L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L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𝑟𝑜𝑤𝑠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𝑟𝑜𝑤𝑠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𝑐𝑜𝑙𝑠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𝑐𝑜𝑙𝑠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L" sz="20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443B0CF-275E-4E7C-96A3-3CD9D7BB9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789" y="2119812"/>
                  <a:ext cx="3942361" cy="8118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Let’s optimize that</a:t>
            </a:r>
            <a:endParaRPr b="1" dirty="0"/>
          </a:p>
        </p:txBody>
      </p:sp>
      <p:grpSp>
        <p:nvGrpSpPr>
          <p:cNvPr id="176" name="Google Shape;176;p22"/>
          <p:cNvGrpSpPr/>
          <p:nvPr/>
        </p:nvGrpSpPr>
        <p:grpSpPr>
          <a:xfrm>
            <a:off x="2995024" y="1217307"/>
            <a:ext cx="2577340" cy="1059631"/>
            <a:chOff x="2726360" y="1118325"/>
            <a:chExt cx="2577340" cy="1059631"/>
          </a:xfrm>
        </p:grpSpPr>
        <p:sp>
          <p:nvSpPr>
            <p:cNvPr id="177" name="Google Shape;177;p22"/>
            <p:cNvSpPr/>
            <p:nvPr/>
          </p:nvSpPr>
          <p:spPr>
            <a:xfrm>
              <a:off x="2726360" y="1918065"/>
              <a:ext cx="572700" cy="259891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3679881" y="1118325"/>
              <a:ext cx="1623819" cy="37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Why inverse?</a:t>
              </a:r>
              <a:endParaRPr sz="1800" dirty="0"/>
            </a:p>
          </p:txBody>
        </p:sp>
        <p:cxnSp>
          <p:nvCxnSpPr>
            <p:cNvPr id="179" name="Google Shape;179;p22"/>
            <p:cNvCxnSpPr>
              <a:stCxn id="178" idx="2"/>
              <a:endCxn id="177" idx="0"/>
            </p:cNvCxnSpPr>
            <p:nvPr/>
          </p:nvCxnSpPr>
          <p:spPr>
            <a:xfrm flipH="1">
              <a:off x="3012710" y="1494291"/>
              <a:ext cx="1479081" cy="4237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6CC67-3962-450C-B9F3-47C6F2C90D2E}"/>
                  </a:ext>
                </a:extLst>
              </p:cNvPr>
              <p:cNvSpPr txBox="1"/>
              <p:nvPr/>
            </p:nvSpPr>
            <p:spPr>
              <a:xfrm>
                <a:off x="343022" y="2017047"/>
                <a:ext cx="8457956" cy="1109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6CC67-3962-450C-B9F3-47C6F2C9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22" y="2017047"/>
                <a:ext cx="8457956" cy="1109406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728</Words>
  <Application>Microsoft Office PowerPoint</Application>
  <PresentationFormat>‫הצגה על המסך (16:9)</PresentationFormat>
  <Paragraphs>91</Paragraphs>
  <Slides>17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Calibri</vt:lpstr>
      <vt:lpstr>Lato</vt:lpstr>
      <vt:lpstr>Arial</vt:lpstr>
      <vt:lpstr>Wingdings</vt:lpstr>
      <vt:lpstr>Cambria Math</vt:lpstr>
      <vt:lpstr>Simple Light</vt:lpstr>
      <vt:lpstr>מצגת של PowerPoint‏</vt:lpstr>
      <vt:lpstr>2D Transformation</vt:lpstr>
      <vt:lpstr>What is 2D transformation?</vt:lpstr>
      <vt:lpstr>What is 2D transformation?</vt:lpstr>
      <vt:lpstr>Matrix form</vt:lpstr>
      <vt:lpstr>How to transform an image?</vt:lpstr>
      <vt:lpstr>Let’s optimize that</vt:lpstr>
      <vt:lpstr>Let’s optimize that</vt:lpstr>
      <vt:lpstr>Let’s optimize that</vt:lpstr>
      <vt:lpstr>Let’s optimize that </vt:lpstr>
      <vt:lpstr>More transformations</vt:lpstr>
      <vt:lpstr>Order of transformations</vt:lpstr>
      <vt:lpstr>Order of transformations</vt:lpstr>
      <vt:lpstr>Order of transformations</vt:lpstr>
      <vt:lpstr>Order of transformations</vt:lpstr>
      <vt:lpstr>Transformation ‘chaining’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moriya bitton</cp:lastModifiedBy>
  <cp:revision>10</cp:revision>
  <dcterms:modified xsi:type="dcterms:W3CDTF">2022-06-01T10:15:26Z</dcterms:modified>
</cp:coreProperties>
</file>