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74" r:id="rId5"/>
    <p:sldId id="261" r:id="rId6"/>
    <p:sldId id="264" r:id="rId7"/>
    <p:sldId id="273" r:id="rId8"/>
    <p:sldId id="275" r:id="rId9"/>
    <p:sldId id="276" r:id="rId10"/>
    <p:sldId id="278" r:id="rId11"/>
    <p:sldId id="304" r:id="rId12"/>
    <p:sldId id="260" r:id="rId13"/>
    <p:sldId id="286" r:id="rId14"/>
    <p:sldId id="262" r:id="rId15"/>
    <p:sldId id="277" r:id="rId16"/>
    <p:sldId id="293" r:id="rId17"/>
    <p:sldId id="298" r:id="rId18"/>
    <p:sldId id="299" r:id="rId19"/>
    <p:sldId id="294" r:id="rId20"/>
    <p:sldId id="295" r:id="rId21"/>
    <p:sldId id="296" r:id="rId22"/>
    <p:sldId id="297" r:id="rId23"/>
    <p:sldId id="303" r:id="rId24"/>
    <p:sldId id="300" r:id="rId25"/>
    <p:sldId id="302" r:id="rId26"/>
    <p:sldId id="30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DEF3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14" autoAdjust="0"/>
  </p:normalViewPr>
  <p:slideViewPr>
    <p:cSldViewPr>
      <p:cViewPr varScale="1">
        <p:scale>
          <a:sx n="78" d="100"/>
          <a:sy n="78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E9482-D04A-4FA0-9CBD-299967DE242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48C6A-59E6-476A-8036-9BE7B496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4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48C6A-59E6-476A-8036-9BE7B4965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7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KL = </a:t>
            </a:r>
            <a:r>
              <a:rPr lang="en-US" dirty="0" err="1"/>
              <a:t>Kullback-Leibler</a:t>
            </a:r>
            <a:endParaRPr lang="en-US" dirty="0"/>
          </a:p>
          <a:p>
            <a:r>
              <a:rPr lang="en-US" dirty="0"/>
              <a:t>mu = 0, </a:t>
            </a:r>
            <a:r>
              <a:rPr lang="en-US" dirty="0" err="1"/>
              <a:t>var</a:t>
            </a:r>
            <a:r>
              <a:rPr lang="en-US" dirty="0"/>
              <a:t>/</a:t>
            </a:r>
            <a:r>
              <a:rPr lang="en-US" dirty="0" err="1"/>
              <a:t>std</a:t>
            </a:r>
            <a:r>
              <a:rPr lang="en-US" baseline="0" dirty="0"/>
              <a:t> = 1</a:t>
            </a:r>
          </a:p>
          <a:p>
            <a:r>
              <a:rPr lang="en-US" baseline="0" dirty="0"/>
              <a:t>I have seen both </a:t>
            </a:r>
            <a:r>
              <a:rPr lang="en-US" baseline="0" dirty="0" err="1"/>
              <a:t>reduce_sum</a:t>
            </a:r>
            <a:r>
              <a:rPr lang="en-US" baseline="0" dirty="0"/>
              <a:t> and </a:t>
            </a:r>
            <a:r>
              <a:rPr lang="en-US" baseline="0" dirty="0" err="1"/>
              <a:t>reduce_mean</a:t>
            </a:r>
            <a:r>
              <a:rPr lang="en-US" baseline="0" dirty="0"/>
              <a:t> for the regular loss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48C6A-59E6-476A-8036-9BE7B49652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96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48C6A-59E6-476A-8036-9BE7B49652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48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.xml"/><Relationship Id="rId7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.png"/><Relationship Id="rId4" Type="http://schemas.openxmlformats.org/officeDocument/2006/relationships/tags" Target="../tags/tag4.xml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Auto-Encoders, and VAE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Amos Azaria</a:t>
            </a:r>
          </a:p>
        </p:txBody>
      </p:sp>
    </p:spTree>
    <p:extLst>
      <p:ext uri="{BB962C8B-B14F-4D97-AF65-F5344CB8AC3E}">
        <p14:creationId xmlns:p14="http://schemas.microsoft.com/office/powerpoint/2010/main" val="1828191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[ 0.03  0.08  0.10  0.09   0.13  0.04  </a:t>
            </a:r>
            <a:r>
              <a:rPr lang="en-US" sz="1600" dirty="0">
                <a:solidFill>
                  <a:srgbClr val="FF0000"/>
                </a:solidFill>
              </a:rPr>
              <a:t>0.36</a:t>
            </a:r>
            <a:r>
              <a:rPr lang="en-US" sz="1600" dirty="0"/>
              <a:t>  0.05  0.01   0.11]</a:t>
            </a:r>
          </a:p>
          <a:p>
            <a:pPr marL="0" indent="0">
              <a:buNone/>
            </a:pPr>
            <a:r>
              <a:rPr lang="en-US" sz="1600" dirty="0"/>
              <a:t>[ 0.11  0.16  0.01  0.03  </a:t>
            </a:r>
            <a:r>
              <a:rPr lang="en-US" sz="1600" dirty="0">
                <a:solidFill>
                  <a:srgbClr val="FF0000"/>
                </a:solidFill>
              </a:rPr>
              <a:t>0.25</a:t>
            </a:r>
            <a:r>
              <a:rPr lang="en-US" sz="1600" dirty="0"/>
              <a:t>   0.19  </a:t>
            </a:r>
            <a:r>
              <a:rPr lang="en-US" sz="1600" dirty="0">
                <a:solidFill>
                  <a:srgbClr val="FF7C80"/>
                </a:solidFill>
              </a:rPr>
              <a:t>0.23</a:t>
            </a:r>
            <a:r>
              <a:rPr lang="en-US" sz="1600" dirty="0"/>
              <a:t>  0.002  0.01  0.008]</a:t>
            </a:r>
          </a:p>
          <a:p>
            <a:pPr marL="0" indent="0">
              <a:buNone/>
            </a:pPr>
            <a:r>
              <a:rPr lang="en-US" sz="1600" dirty="0"/>
              <a:t>[ 0.04  0.002  0.03  0.012  </a:t>
            </a:r>
            <a:r>
              <a:rPr lang="en-US" sz="1600" dirty="0">
                <a:solidFill>
                  <a:srgbClr val="FF0000"/>
                </a:solidFill>
              </a:rPr>
              <a:t>0.39</a:t>
            </a:r>
            <a:r>
              <a:rPr lang="en-US" sz="1600" dirty="0"/>
              <a:t>  0.1  0.003  0.1  </a:t>
            </a:r>
            <a:r>
              <a:rPr lang="en-US" sz="1600" dirty="0">
                <a:solidFill>
                  <a:srgbClr val="FF7C80"/>
                </a:solidFill>
              </a:rPr>
              <a:t>0.31</a:t>
            </a:r>
            <a:r>
              <a:rPr lang="en-US" sz="1600" dirty="0"/>
              <a:t>   0.007]</a:t>
            </a:r>
          </a:p>
          <a:p>
            <a:pPr marL="0" indent="0">
              <a:buNone/>
            </a:pPr>
            <a:r>
              <a:rPr lang="en-US" sz="1600" dirty="0"/>
              <a:t>[ </a:t>
            </a:r>
            <a:r>
              <a:rPr lang="en-US" sz="1600" dirty="0">
                <a:solidFill>
                  <a:srgbClr val="FF0000"/>
                </a:solidFill>
              </a:rPr>
              <a:t>0.28</a:t>
            </a:r>
            <a:r>
              <a:rPr lang="en-US" sz="1600" dirty="0"/>
              <a:t>   0.065  0.05  </a:t>
            </a:r>
            <a:r>
              <a:rPr lang="en-US" sz="1600" dirty="0">
                <a:solidFill>
                  <a:srgbClr val="FF7C80"/>
                </a:solidFill>
              </a:rPr>
              <a:t>0.25</a:t>
            </a:r>
            <a:r>
              <a:rPr lang="en-US" sz="1600" dirty="0"/>
              <a:t>  0.1  0.003  0.12  0.04  0.09  0.013]</a:t>
            </a:r>
          </a:p>
          <a:p>
            <a:pPr marL="0" indent="0">
              <a:buNone/>
            </a:pPr>
            <a:r>
              <a:rPr lang="en-US" sz="1600" dirty="0"/>
              <a:t>[ </a:t>
            </a:r>
            <a:r>
              <a:rPr lang="en-US" sz="1600" dirty="0">
                <a:solidFill>
                  <a:srgbClr val="FF0000"/>
                </a:solidFill>
              </a:rPr>
              <a:t>0.23</a:t>
            </a:r>
            <a:r>
              <a:rPr lang="en-US" sz="1600" dirty="0"/>
              <a:t>   0.048  0.11  0.04  </a:t>
            </a:r>
            <a:r>
              <a:rPr lang="en-US" sz="1600" dirty="0">
                <a:solidFill>
                  <a:srgbClr val="FF7C80"/>
                </a:solidFill>
              </a:rPr>
              <a:t>0.22</a:t>
            </a:r>
            <a:r>
              <a:rPr lang="en-US" sz="1600" dirty="0"/>
              <a:t>  0.08  0.12  0.09  0.02  0.04]</a:t>
            </a:r>
          </a:p>
          <a:p>
            <a:pPr marL="0" indent="0">
              <a:buNone/>
            </a:pPr>
            <a:r>
              <a:rPr lang="en-US" sz="1600" dirty="0"/>
              <a:t>[ 0.1     0.13  0.005  0.1  0.11    0.16  0.1  0.15  0.09  0.05]</a:t>
            </a:r>
          </a:p>
          <a:p>
            <a:pPr marL="0" indent="0">
              <a:buNone/>
            </a:pPr>
            <a:r>
              <a:rPr lang="en-US" sz="1600" dirty="0"/>
              <a:t>[ 0.13  0.02   0.13  0.08  0.004  </a:t>
            </a:r>
            <a:r>
              <a:rPr lang="en-US" sz="1600" dirty="0">
                <a:solidFill>
                  <a:srgbClr val="FF0000"/>
                </a:solidFill>
              </a:rPr>
              <a:t>0.27</a:t>
            </a:r>
            <a:r>
              <a:rPr lang="en-US" sz="1600" dirty="0"/>
              <a:t>  0.06  0.2  0.07  0.03 ]</a:t>
            </a:r>
          </a:p>
          <a:p>
            <a:pPr marL="0" indent="0">
              <a:buNone/>
            </a:pPr>
            <a:r>
              <a:rPr lang="en-US" sz="1600" dirty="0"/>
              <a:t>[ 0.03  0.03  0.14  0.11   0.04  0.001  0.12  </a:t>
            </a:r>
            <a:r>
              <a:rPr lang="en-US" sz="1600" dirty="0">
                <a:solidFill>
                  <a:srgbClr val="FF7C80"/>
                </a:solidFill>
              </a:rPr>
              <a:t>0.23</a:t>
            </a:r>
            <a:r>
              <a:rPr lang="en-US" sz="1600" dirty="0"/>
              <a:t>  0.02  </a:t>
            </a:r>
            <a:r>
              <a:rPr lang="en-US" sz="1600" dirty="0">
                <a:solidFill>
                  <a:srgbClr val="FF0000"/>
                </a:solidFill>
              </a:rPr>
              <a:t>0.27</a:t>
            </a:r>
            <a:r>
              <a:rPr lang="en-US" sz="1600" dirty="0"/>
              <a:t>]</a:t>
            </a:r>
          </a:p>
          <a:p>
            <a:pPr marL="0" indent="0">
              <a:buNone/>
            </a:pPr>
            <a:r>
              <a:rPr lang="en-US" sz="1600" dirty="0"/>
              <a:t>[ 0.15  0.04  0.09  0.06   </a:t>
            </a:r>
            <a:r>
              <a:rPr lang="en-US" sz="1600" dirty="0">
                <a:solidFill>
                  <a:srgbClr val="FF0000"/>
                </a:solidFill>
              </a:rPr>
              <a:t>0.25</a:t>
            </a:r>
            <a:r>
              <a:rPr lang="en-US" sz="1600" dirty="0"/>
              <a:t>  0.09  0.01  0.04  0.02   </a:t>
            </a:r>
            <a:r>
              <a:rPr lang="en-US" sz="1600" dirty="0">
                <a:solidFill>
                  <a:srgbClr val="FF0000"/>
                </a:solidFill>
              </a:rPr>
              <a:t>0.25</a:t>
            </a:r>
            <a:r>
              <a:rPr lang="en-US" sz="1600" dirty="0"/>
              <a:t>]</a:t>
            </a:r>
          </a:p>
          <a:p>
            <a:pPr marL="0" indent="0">
              <a:buNone/>
            </a:pPr>
            <a:r>
              <a:rPr lang="en-US" sz="1600" dirty="0"/>
              <a:t>[ 0.15  0.07  0.12  0.04  0.10  0.008  0.17  </a:t>
            </a:r>
            <a:r>
              <a:rPr lang="en-US" sz="1600" dirty="0">
                <a:solidFill>
                  <a:srgbClr val="FF0000"/>
                </a:solidFill>
              </a:rPr>
              <a:t>0.23</a:t>
            </a:r>
            <a:r>
              <a:rPr lang="en-US" sz="1600" dirty="0"/>
              <a:t>  0.08  0.04]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534" y="1905000"/>
            <a:ext cx="3508266" cy="317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530" y="5075237"/>
            <a:ext cx="1646273" cy="162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6069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Embedding Obtained From a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use one of the layers of a neural network as the encoding (usually the one before last layer).</a:t>
            </a:r>
          </a:p>
          <a:p>
            <a:r>
              <a:rPr lang="en-US" dirty="0"/>
              <a:t>The neural network's original use may be classification or regression.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2000" y="4191000"/>
            <a:ext cx="7467600" cy="2514600"/>
            <a:chOff x="381000" y="2438400"/>
            <a:chExt cx="8229600" cy="3429000"/>
          </a:xfrm>
        </p:grpSpPr>
        <p:pic>
          <p:nvPicPr>
            <p:cNvPr id="5" name="Picture 2" descr="example_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2438400"/>
              <a:ext cx="8153400" cy="3141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705600" y="5559623"/>
              <a:ext cx="1905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Credit: parse.ele.tue.nl</a:t>
              </a:r>
            </a:p>
          </p:txBody>
        </p:sp>
      </p:grpSp>
      <p:sp>
        <p:nvSpPr>
          <p:cNvPr id="7" name="Rectangular Callout 6"/>
          <p:cNvSpPr/>
          <p:nvPr/>
        </p:nvSpPr>
        <p:spPr>
          <a:xfrm>
            <a:off x="5410200" y="3810000"/>
            <a:ext cx="2209800" cy="609600"/>
          </a:xfrm>
          <a:prstGeom prst="wedgeRectCallout">
            <a:avLst>
              <a:gd name="adj1" fmla="val -38881"/>
              <a:gd name="adj2" fmla="val 1303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layer can be our embedding</a:t>
            </a:r>
          </a:p>
        </p:txBody>
      </p:sp>
    </p:spTree>
    <p:extLst>
      <p:ext uri="{BB962C8B-B14F-4D97-AF65-F5344CB8AC3E}">
        <p14:creationId xmlns:p14="http://schemas.microsoft.com/office/powerpoint/2010/main" val="188577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Denoised</a:t>
            </a:r>
            <a:r>
              <a:rPr lang="en-US" dirty="0"/>
              <a:t> Auto-Encoder</a:t>
            </a:r>
          </a:p>
        </p:txBody>
      </p:sp>
      <p:sp>
        <p:nvSpPr>
          <p:cNvPr id="4" name="Flowchart: Merge 3"/>
          <p:cNvSpPr/>
          <p:nvPr/>
        </p:nvSpPr>
        <p:spPr>
          <a:xfrm>
            <a:off x="3428999" y="1908672"/>
            <a:ext cx="2667000" cy="220980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Encoder</a:t>
            </a:r>
          </a:p>
        </p:txBody>
      </p:sp>
      <p:sp>
        <p:nvSpPr>
          <p:cNvPr id="6" name="Flowchart: Extract 5"/>
          <p:cNvSpPr/>
          <p:nvPr/>
        </p:nvSpPr>
        <p:spPr>
          <a:xfrm>
            <a:off x="3352798" y="3276600"/>
            <a:ext cx="2819401" cy="2057400"/>
          </a:xfrm>
          <a:prstGeom prst="flowChartExtra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Decoder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0" y="1447007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Noised(!) Input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7400" y="5334000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Output </a:t>
            </a:r>
          </a:p>
          <a:p>
            <a:pPr algn="ctr"/>
            <a:r>
              <a:rPr lang="en-US" sz="2000" dirty="0"/>
              <a:t>Loss is calculated from original (</a:t>
            </a:r>
            <a:r>
              <a:rPr lang="en-US" sz="2000" dirty="0" err="1"/>
              <a:t>unnoised</a:t>
            </a:r>
            <a:r>
              <a:rPr lang="en-US" sz="2000" dirty="0"/>
              <a:t>) input!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95701" y="3431754"/>
            <a:ext cx="2324099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Bottleneck = encoding</a:t>
            </a:r>
          </a:p>
        </p:txBody>
      </p:sp>
    </p:spTree>
    <p:extLst>
      <p:ext uri="{BB962C8B-B14F-4D97-AF65-F5344CB8AC3E}">
        <p14:creationId xmlns:p14="http://schemas.microsoft.com/office/powerpoint/2010/main" val="948416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Semi-Supervised Learning With Auto-Encoders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Auto-Encoders have had some (partial) success in semi-supervised learning.</a:t>
            </a:r>
          </a:p>
          <a:p>
            <a:r>
              <a:rPr lang="en-US" dirty="0"/>
              <a:t>For example, suppose one has labels for only 100 digits, but the whole unlabeled dataset.</a:t>
            </a:r>
          </a:p>
          <a:p>
            <a:r>
              <a:rPr lang="en-US" dirty="0"/>
              <a:t>An auto encoder can be built using the whole unlabeled data-set, and then based upon the trained model, the decoder is replaced with a supervised learner. </a:t>
            </a:r>
          </a:p>
          <a:p>
            <a:pPr lvl="1"/>
            <a:r>
              <a:rPr lang="en-US" dirty="0"/>
              <a:t>The first level weights are left untouched, and the supervised learner only manipulates the last layer(s). </a:t>
            </a:r>
          </a:p>
          <a:p>
            <a:pPr lvl="1"/>
            <a:r>
              <a:rPr lang="en-US" dirty="0"/>
              <a:t>Another option is to use nearest neighbor for the last layer (and leave </a:t>
            </a:r>
            <a:r>
              <a:rPr lang="en-US"/>
              <a:t>all weights </a:t>
            </a:r>
            <a:r>
              <a:rPr lang="en-US" dirty="0"/>
              <a:t>unchanged).</a:t>
            </a:r>
          </a:p>
          <a:p>
            <a:r>
              <a:rPr lang="en-US" dirty="0"/>
              <a:t>A paper from 2015 ("Semi-supervised learning with ladder networks"), has achieved ~99% accuracy rate with just 100 labeled digits in the </a:t>
            </a:r>
            <a:r>
              <a:rPr lang="en-US" dirty="0" err="1"/>
              <a:t>Mnist</a:t>
            </a:r>
            <a:r>
              <a:rPr lang="en-US" dirty="0"/>
              <a:t> dataset, based upon a variant of a </a:t>
            </a:r>
            <a:r>
              <a:rPr lang="en-US" dirty="0" err="1"/>
              <a:t>denoised</a:t>
            </a:r>
            <a:r>
              <a:rPr lang="en-US" dirty="0"/>
              <a:t>-auto-encoder.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2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happens if we sample a random vector and just decode it?</a:t>
            </a:r>
          </a:p>
          <a:p>
            <a:pPr lvl="1"/>
            <a:r>
              <a:rPr lang="en-US" dirty="0"/>
              <a:t>We will get data that might look real!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1600200" y="3810000"/>
            <a:ext cx="7010400" cy="381000"/>
          </a:xfrm>
          <a:prstGeom prst="wedgeRectCallout">
            <a:avLst>
              <a:gd name="adj1" fmla="val -29162"/>
              <a:gd name="adj2" fmla="val -717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How do we sample this vector (what is the distribution)?</a:t>
            </a:r>
          </a:p>
        </p:txBody>
      </p:sp>
    </p:spTree>
    <p:extLst>
      <p:ext uri="{BB962C8B-B14F-4D97-AF65-F5344CB8AC3E}">
        <p14:creationId xmlns:p14="http://schemas.microsoft.com/office/powerpoint/2010/main" val="178684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[img1] = </a:t>
            </a:r>
            <a:r>
              <a:rPr lang="en-US" sz="1600" dirty="0" err="1"/>
              <a:t>sess.run</a:t>
            </a:r>
            <a:r>
              <a:rPr lang="en-US" sz="1600" dirty="0"/>
              <a:t>(</a:t>
            </a:r>
            <a:r>
              <a:rPr lang="en-US" sz="1600" dirty="0" err="1"/>
              <a:t>x_dimage_feed</a:t>
            </a:r>
            <a:r>
              <a:rPr lang="en-US" sz="1600" dirty="0"/>
              <a:t>, </a:t>
            </a:r>
            <a:r>
              <a:rPr lang="en-US" sz="1600" dirty="0" err="1"/>
              <a:t>feed_dict</a:t>
            </a:r>
            <a:r>
              <a:rPr lang="en-US" sz="1600" dirty="0"/>
              <a:t>={</a:t>
            </a:r>
            <a:r>
              <a:rPr lang="en-US" sz="1600" dirty="0" err="1"/>
              <a:t>feed_code</a:t>
            </a:r>
            <a:r>
              <a:rPr lang="en-US" sz="1600" dirty="0"/>
              <a:t>:[[1, 0, 0, 0, 0, 0, 0, 0, 0, 0]]})</a:t>
            </a:r>
            <a:br>
              <a:rPr lang="en-US" sz="1600" dirty="0"/>
            </a:br>
            <a:r>
              <a:rPr lang="en-US" sz="1600" dirty="0" err="1"/>
              <a:t>plt.imshow</a:t>
            </a:r>
            <a:r>
              <a:rPr lang="en-US" sz="1600" dirty="0"/>
              <a:t>(img1, interpolation=</a:t>
            </a:r>
            <a:r>
              <a:rPr lang="en-US" sz="1600" b="1" dirty="0"/>
              <a:t>'nearest'</a:t>
            </a:r>
            <a:r>
              <a:rPr lang="en-US" sz="1600" dirty="0"/>
              <a:t>, </a:t>
            </a:r>
            <a:r>
              <a:rPr lang="en-US" sz="1600" dirty="0" err="1"/>
              <a:t>cmap</a:t>
            </a:r>
            <a:r>
              <a:rPr lang="en-US" sz="1600" dirty="0"/>
              <a:t>=</a:t>
            </a:r>
            <a:r>
              <a:rPr lang="en-US" sz="1600" b="1" dirty="0"/>
              <a:t>'gray'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 err="1"/>
              <a:t>plt.show</a:t>
            </a:r>
            <a:r>
              <a:rPr lang="en-US" sz="1600" dirty="0"/>
              <a:t>()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[img2] = </a:t>
            </a:r>
            <a:r>
              <a:rPr lang="en-US" sz="1600" dirty="0" err="1"/>
              <a:t>sess.run</a:t>
            </a:r>
            <a:r>
              <a:rPr lang="en-US" sz="1600" dirty="0"/>
              <a:t>(</a:t>
            </a:r>
            <a:r>
              <a:rPr lang="en-US" sz="1600" dirty="0" err="1"/>
              <a:t>x_dimage_feed</a:t>
            </a:r>
            <a:r>
              <a:rPr lang="en-US" sz="1600" dirty="0"/>
              <a:t>, </a:t>
            </a:r>
            <a:r>
              <a:rPr lang="en-US" sz="1600" dirty="0" err="1"/>
              <a:t>feed_dict</a:t>
            </a:r>
            <a:r>
              <a:rPr lang="en-US" sz="1600" dirty="0"/>
              <a:t>={</a:t>
            </a:r>
            <a:r>
              <a:rPr lang="en-US" sz="1600" dirty="0" err="1"/>
              <a:t>feed_code</a:t>
            </a:r>
            <a:r>
              <a:rPr lang="en-US" sz="1600" dirty="0"/>
              <a:t>:[[.1, .1, .1, .1, .1, .1, .1, .1, .1, .1]]})</a:t>
            </a:r>
            <a:br>
              <a:rPr lang="en-US" sz="1600" dirty="0"/>
            </a:br>
            <a:r>
              <a:rPr lang="en-US" sz="1600" dirty="0" err="1"/>
              <a:t>plt.imshow</a:t>
            </a:r>
            <a:r>
              <a:rPr lang="en-US" sz="1600" dirty="0"/>
              <a:t>(img2, interpolation=</a:t>
            </a:r>
            <a:r>
              <a:rPr lang="en-US" sz="1600" b="1" dirty="0"/>
              <a:t>'nearest'</a:t>
            </a:r>
            <a:r>
              <a:rPr lang="en-US" sz="1600" dirty="0"/>
              <a:t>, </a:t>
            </a:r>
            <a:r>
              <a:rPr lang="en-US" sz="1600" dirty="0" err="1"/>
              <a:t>cmap</a:t>
            </a:r>
            <a:r>
              <a:rPr lang="en-US" sz="1600" dirty="0"/>
              <a:t>=</a:t>
            </a:r>
            <a:r>
              <a:rPr lang="en-US" sz="1600" b="1" dirty="0"/>
              <a:t>'gray'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 err="1"/>
              <a:t>plt.show</a:t>
            </a:r>
            <a:r>
              <a:rPr lang="en-US" sz="1600" dirty="0"/>
              <a:t>()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[img3] = </a:t>
            </a:r>
            <a:r>
              <a:rPr lang="en-US" sz="1600" dirty="0" err="1"/>
              <a:t>sess.run</a:t>
            </a:r>
            <a:r>
              <a:rPr lang="en-US" sz="1600" dirty="0"/>
              <a:t>(</a:t>
            </a:r>
            <a:r>
              <a:rPr lang="en-US" sz="1600" dirty="0" err="1"/>
              <a:t>x_dimage_feed</a:t>
            </a:r>
            <a:r>
              <a:rPr lang="en-US" sz="1600" dirty="0"/>
              <a:t>, </a:t>
            </a:r>
            <a:r>
              <a:rPr lang="en-US" sz="1600" dirty="0" err="1"/>
              <a:t>feed_dict</a:t>
            </a:r>
            <a:r>
              <a:rPr lang="en-US" sz="1600" dirty="0"/>
              <a:t>={</a:t>
            </a:r>
            <a:r>
              <a:rPr lang="en-US" sz="1600" dirty="0" err="1"/>
              <a:t>feed_code</a:t>
            </a:r>
            <a:r>
              <a:rPr lang="en-US" sz="1600" dirty="0"/>
              <a:t>:[[0.5, 0, 0, 0.5, 0, 0, 0, 0, 0, 0]]})</a:t>
            </a:r>
            <a:br>
              <a:rPr lang="en-US" sz="1600" dirty="0"/>
            </a:br>
            <a:r>
              <a:rPr lang="en-US" sz="1600" dirty="0" err="1"/>
              <a:t>plt.imshow</a:t>
            </a:r>
            <a:r>
              <a:rPr lang="en-US" sz="1600" dirty="0"/>
              <a:t>(img3, interpolation=</a:t>
            </a:r>
            <a:r>
              <a:rPr lang="en-US" sz="1600" b="1" dirty="0"/>
              <a:t>'nearest'</a:t>
            </a:r>
            <a:r>
              <a:rPr lang="en-US" sz="1600" dirty="0"/>
              <a:t>, </a:t>
            </a:r>
            <a:r>
              <a:rPr lang="en-US" sz="1600" dirty="0" err="1"/>
              <a:t>cmap</a:t>
            </a:r>
            <a:r>
              <a:rPr lang="en-US" sz="1600" dirty="0"/>
              <a:t>=</a:t>
            </a:r>
            <a:r>
              <a:rPr lang="en-US" sz="1600" b="1" dirty="0"/>
              <a:t>'gray'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 err="1"/>
              <a:t>plt.show</a:t>
            </a:r>
            <a:r>
              <a:rPr lang="en-US" sz="1600" dirty="0"/>
              <a:t>()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72766"/>
            <a:ext cx="6096000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38061"/>
            <a:ext cx="6096000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38061"/>
            <a:ext cx="6096000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31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191000" y="2049855"/>
            <a:ext cx="4572000" cy="4641655"/>
            <a:chOff x="4191000" y="2049855"/>
            <a:chExt cx="4572000" cy="4641655"/>
          </a:xfrm>
        </p:grpSpPr>
        <p:sp>
          <p:nvSpPr>
            <p:cNvPr id="4" name="Flowchart: Merge 3"/>
            <p:cNvSpPr/>
            <p:nvPr/>
          </p:nvSpPr>
          <p:spPr>
            <a:xfrm>
              <a:off x="5067300" y="2514600"/>
              <a:ext cx="2667000" cy="2209800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Encoder</a:t>
              </a:r>
            </a:p>
          </p:txBody>
        </p:sp>
        <p:sp>
          <p:nvSpPr>
            <p:cNvPr id="5" name="Flowchart: Extract 4"/>
            <p:cNvSpPr/>
            <p:nvPr/>
          </p:nvSpPr>
          <p:spPr>
            <a:xfrm>
              <a:off x="4991099" y="3879448"/>
              <a:ext cx="2819401" cy="2057400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Decoder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9301" y="2049855"/>
              <a:ext cx="175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Input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91000" y="5983624"/>
              <a:ext cx="457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Output </a:t>
              </a:r>
            </a:p>
            <a:p>
              <a:pPr algn="ctr"/>
              <a:r>
                <a:rPr lang="en-US" sz="2000" dirty="0"/>
                <a:t>Loss is calculated from Input + KL.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Variational</a:t>
            </a:r>
            <a:r>
              <a:rPr lang="en-US" dirty="0"/>
              <a:t> Auto-Encoder (VAE)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101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Used for generating data.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10200" y="3805511"/>
            <a:ext cx="1040864" cy="646331"/>
          </a:xfrm>
          <a:prstGeom prst="rect">
            <a:avLst/>
          </a:prstGeom>
          <a:solidFill>
            <a:srgbClr val="CDDEF3">
              <a:alpha val="61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encoding</a:t>
            </a:r>
          </a:p>
          <a:p>
            <a:r>
              <a:rPr lang="en-US" dirty="0"/>
              <a:t>mean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57671" y="3800947"/>
            <a:ext cx="1040864" cy="652794"/>
          </a:xfrm>
          <a:prstGeom prst="rect">
            <a:avLst/>
          </a:prstGeom>
          <a:solidFill>
            <a:srgbClr val="CDDEF3">
              <a:alpha val="61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encoding</a:t>
            </a:r>
          </a:p>
          <a:p>
            <a:r>
              <a:rPr lang="en-US" dirty="0" err="1"/>
              <a:t>std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86306" y="4453150"/>
            <a:ext cx="1886139" cy="369332"/>
          </a:xfrm>
          <a:prstGeom prst="rect">
            <a:avLst/>
          </a:prstGeom>
          <a:solidFill>
            <a:srgbClr val="CDDEF3">
              <a:alpha val="62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sampled encoding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1371600" y="3962400"/>
            <a:ext cx="3352800" cy="762000"/>
          </a:xfrm>
          <a:prstGeom prst="wedgeRectCallout">
            <a:avLst>
              <a:gd name="adj1" fmla="val 68559"/>
              <a:gd name="adj2" fmla="val 458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Encoding is sampled from a Gaussian with mean = encoding mean, and </a:t>
            </a:r>
            <a:r>
              <a:rPr lang="en-US" dirty="0" err="1"/>
              <a:t>std</a:t>
            </a:r>
            <a:r>
              <a:rPr lang="en-US" dirty="0"/>
              <a:t> = encoding std.</a:t>
            </a:r>
          </a:p>
        </p:txBody>
      </p:sp>
    </p:spTree>
    <p:extLst>
      <p:ext uri="{BB962C8B-B14F-4D97-AF65-F5344CB8AC3E}">
        <p14:creationId xmlns:p14="http://schemas.microsoft.com/office/powerpoint/2010/main" val="343057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encoder can "skip" the sampling stage by assigning 0 to all standard deviations.</a:t>
            </a:r>
          </a:p>
          <a:p>
            <a:r>
              <a:rPr lang="en-US" dirty="0"/>
              <a:t>We add the KL divergence metric to the loss term to avoid that: </a:t>
            </a:r>
          </a:p>
          <a:p>
            <a:pPr lvl="1"/>
            <a:r>
              <a:rPr lang="en-US" dirty="0"/>
              <a:t>Assuming input is of size K (</a:t>
            </a:r>
            <a:r>
              <a:rPr lang="en-US"/>
              <a:t>features or pixels</a:t>
            </a:r>
            <a:r>
              <a:rPr lang="en-US" dirty="0"/>
              <a:t>):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KL divergence metric (J is encoding length):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a mini-batch of size M, we get: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097" y="4114800"/>
            <a:ext cx="2973742" cy="32618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029205"/>
            <a:ext cx="4223592" cy="3597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5871919"/>
            <a:ext cx="3659634" cy="376481"/>
          </a:xfrm>
          <a:prstGeom prst="rect">
            <a:avLst/>
          </a:prstGeom>
        </p:spPr>
      </p:pic>
      <p:sp>
        <p:nvSpPr>
          <p:cNvPr id="20" name="Rectangular Callout 19"/>
          <p:cNvSpPr/>
          <p:nvPr/>
        </p:nvSpPr>
        <p:spPr>
          <a:xfrm>
            <a:off x="6781800" y="4904259"/>
            <a:ext cx="2057400" cy="609600"/>
          </a:xfrm>
          <a:prstGeom prst="wedgeRectCallout">
            <a:avLst>
              <a:gd name="adj1" fmla="val -74078"/>
              <a:gd name="adj2" fmla="val -5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values will minimize this term?</a:t>
            </a: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5638800"/>
            <a:ext cx="1371792" cy="110505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97360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be able to compute the gradient and update, we need differentiable and deterministic functions.</a:t>
            </a:r>
          </a:p>
          <a:p>
            <a:r>
              <a:rPr lang="en-US" dirty="0"/>
              <a:t>Therefore, instead of sampling according to the actual distribution, we sample noise, and then add it (multiplied by </a:t>
            </a:r>
            <a:r>
              <a:rPr lang="en-US" dirty="0" err="1"/>
              <a:t>std</a:t>
            </a:r>
            <a:r>
              <a:rPr lang="en-US" dirty="0"/>
              <a:t>) to the average.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5172075"/>
            <a:ext cx="2150664" cy="54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VAE Preamble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482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tensorflow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numpy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matplotlib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pyplot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tensorflow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examples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tutorials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mnist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input_data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mnist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input_data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read_data_sets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</a:rPr>
              <a:t>MNIST_data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reset_default_graph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batch_size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64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placeholder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dtype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float32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shape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None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28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28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'X'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placeholder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dtype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float32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shape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None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28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28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'Y'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Y_flat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reshape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shape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=[-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28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28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keep_prob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placeholder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dtype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float32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shape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=(),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</a:rPr>
              <a:t>keep_prob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code_len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8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</a:rPr>
              <a:t>lrelu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alpha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0.3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nn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leaky_relu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alpha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alpha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3300" dirty="0">
              <a:ea typeface="Calibri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4400" y="6248400"/>
            <a:ext cx="4114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Code based on: https://towardsdatascience.com/teaching-a-variational-autoencoder-vae-to-draw-mnist-characters-978675c95776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685800" y="6048262"/>
            <a:ext cx="3581400" cy="609600"/>
          </a:xfrm>
          <a:prstGeom prst="wedgeRectCallout">
            <a:avLst>
              <a:gd name="adj1" fmla="val -36506"/>
              <a:gd name="adj2" fmla="val -59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 define a new leaky </a:t>
            </a:r>
            <a:r>
              <a:rPr lang="en-US" sz="1400" dirty="0" err="1"/>
              <a:t>ReLU</a:t>
            </a:r>
            <a:r>
              <a:rPr lang="en-US" sz="1400" dirty="0"/>
              <a:t> function, so that we can set the alpha to 0.3 (the default is 0.2).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00600" y="1676400"/>
            <a:ext cx="41910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def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</a:t>
            </a:r>
            <a:r>
              <a:rPr lang="en-US" sz="1000" dirty="0" err="1">
                <a:solidFill>
                  <a:srgbClr val="FF00FF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plot_figures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figures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nrows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1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ncols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=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1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):</a:t>
            </a:r>
            <a:endParaRPr lang="en-US" sz="1050" dirty="0">
              <a:ea typeface="Calibri"/>
              <a:cs typeface="Arial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 </a:t>
            </a:r>
            <a:endParaRPr lang="en-US" sz="1050" dirty="0">
              <a:ea typeface="Calibri"/>
              <a:cs typeface="Arial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   fig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axeslist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plt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subplots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ncols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=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ncols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nrows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=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nrows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)</a:t>
            </a:r>
            <a:endParaRPr lang="en-US" sz="1050" dirty="0">
              <a:ea typeface="Calibri"/>
              <a:cs typeface="Arial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for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ind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title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in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enumerate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figures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):</a:t>
            </a:r>
            <a:endParaRPr lang="en-US" sz="1050" dirty="0">
              <a:ea typeface="Calibri"/>
              <a:cs typeface="Arial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axeslist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ravel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()[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ind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].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imshow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figures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[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title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],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cmap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=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plt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gray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())</a:t>
            </a:r>
            <a:endParaRPr lang="en-US" sz="1050" dirty="0">
              <a:ea typeface="Calibri"/>
              <a:cs typeface="Arial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axeslist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ravel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()[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ind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].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set_title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title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)</a:t>
            </a:r>
            <a:endParaRPr lang="en-US" sz="1050" dirty="0">
              <a:ea typeface="Calibri"/>
              <a:cs typeface="Arial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axeslist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ravel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()[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ind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].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set_axis_off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()</a:t>
            </a:r>
            <a:endParaRPr lang="en-US" sz="1050" dirty="0">
              <a:ea typeface="Calibri"/>
              <a:cs typeface="Arial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plt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tight_layout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</a:t>
            </a:r>
            <a:endParaRPr lang="en-US" sz="1050" dirty="0">
              <a:ea typeface="Calibri"/>
              <a:cs typeface="Arial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plt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show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()</a:t>
            </a:r>
            <a:endParaRPr lang="en-US" sz="1050" dirty="0"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555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Deep Learning Classification General Architecture</a:t>
            </a:r>
          </a:p>
        </p:txBody>
      </p:sp>
      <p:sp>
        <p:nvSpPr>
          <p:cNvPr id="4" name="Flowchart: Merge 3"/>
          <p:cNvSpPr/>
          <p:nvPr/>
        </p:nvSpPr>
        <p:spPr>
          <a:xfrm>
            <a:off x="2057400" y="2280492"/>
            <a:ext cx="4572000" cy="373380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1828800"/>
            <a:ext cx="50292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Input</a:t>
            </a:r>
            <a:endParaRPr lang="en-US" sz="2400" dirty="0"/>
          </a:p>
          <a:p>
            <a:pPr algn="ctr"/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24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Conv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layer 1 + Max Pooling</a:t>
            </a:r>
          </a:p>
          <a:p>
            <a:pPr algn="ctr"/>
            <a:r>
              <a:rPr lang="en-US" sz="24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Conv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layer 2 + Max Pooling</a:t>
            </a:r>
          </a:p>
          <a:p>
            <a:pPr algn="ctr"/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…</a:t>
            </a:r>
          </a:p>
          <a:p>
            <a:pPr algn="ctr"/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Fully Connected 1</a:t>
            </a:r>
          </a:p>
          <a:p>
            <a:pPr algn="ctr"/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Fully Connected2</a:t>
            </a:r>
          </a:p>
          <a:p>
            <a:pPr algn="ctr"/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…</a:t>
            </a:r>
          </a:p>
          <a:p>
            <a:pPr algn="ctr"/>
            <a:r>
              <a:rPr lang="en-US" sz="24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Softmax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2400" dirty="0"/>
              <a:t>Output </a:t>
            </a:r>
          </a:p>
          <a:p>
            <a:pPr algn="ctr"/>
            <a:r>
              <a:rPr lang="en-US" sz="2400" dirty="0"/>
              <a:t>(loss is calculated from label)</a:t>
            </a:r>
          </a:p>
        </p:txBody>
      </p:sp>
    </p:spTree>
    <p:extLst>
      <p:ext uri="{BB962C8B-B14F-4D97-AF65-F5344CB8AC3E}">
        <p14:creationId xmlns:p14="http://schemas.microsoft.com/office/powerpoint/2010/main" val="778203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VAE Encoder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</a:rPr>
              <a:t>encoder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keep_prob_e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with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variable_scope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"encoder"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reuse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None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reshape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shape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=[-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28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28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conv2d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filters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64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kernel_size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strides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padding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'same'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activation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lrelu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nn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dropout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keep_prob_e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conv2d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filters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64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kernel_size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strides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padding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'same'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activation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lrelu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nn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dropout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keep_prob_e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conv2d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filters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64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kernel_size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strides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padding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'same'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activation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lrelu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nn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dropout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keep_prob_e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contrib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flatten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mn_e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units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code_len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log_var_e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units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code_len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mn_e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log_var_e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4724400" y="3657600"/>
            <a:ext cx="3048000" cy="1066800"/>
          </a:xfrm>
          <a:prstGeom prst="wedgeRectCallout">
            <a:avLst>
              <a:gd name="adj1" fmla="val -66146"/>
              <a:gd name="adj2" fmla="val -48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 the short functions usage (no weight definitions, no mention of input sizes)</a:t>
            </a:r>
          </a:p>
        </p:txBody>
      </p:sp>
    </p:spTree>
    <p:extLst>
      <p:ext uri="{BB962C8B-B14F-4D97-AF65-F5344CB8AC3E}">
        <p14:creationId xmlns:p14="http://schemas.microsoft.com/office/powerpoint/2010/main" val="410079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VAE Decoder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decoder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sampled_z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keep_prob_d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):</a:t>
            </a:r>
            <a:endParaRPr lang="en-US" sz="4000" dirty="0">
              <a:ea typeface="Calibri"/>
              <a:cs typeface="Arial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with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tf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variable_scope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"decoder"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reuse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=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None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):</a:t>
            </a:r>
            <a:endParaRPr lang="en-US" sz="4000" dirty="0">
              <a:ea typeface="Calibri"/>
              <a:cs typeface="Arial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           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tf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layers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dense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sampled_z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units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=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24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activation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lrelu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)</a:t>
            </a:r>
            <a:endParaRPr lang="en-US" sz="4000" dirty="0">
              <a:ea typeface="Calibri"/>
              <a:cs typeface="Arial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           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tf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layers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dense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units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=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49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activation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lrelu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)</a:t>
            </a:r>
            <a:endParaRPr lang="en-US" sz="4000" dirty="0">
              <a:ea typeface="Calibri"/>
              <a:cs typeface="Arial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           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tf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reshape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[-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7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7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])</a:t>
            </a:r>
            <a:endParaRPr lang="en-US" sz="4000" dirty="0">
              <a:ea typeface="Calibri"/>
              <a:cs typeface="Arial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           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tf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layers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conv2d_transpose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filters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=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64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kernel_size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=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strides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=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padding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=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'same'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activation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tf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nn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relu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)</a:t>
            </a:r>
            <a:endParaRPr lang="en-US" sz="4000" dirty="0">
              <a:ea typeface="Calibri"/>
              <a:cs typeface="Arial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           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tf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nn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dropout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keep_prob_d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)</a:t>
            </a:r>
            <a:endParaRPr lang="en-US" sz="4000" dirty="0">
              <a:ea typeface="Calibri"/>
              <a:cs typeface="Arial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           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tf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layers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conv2d_transpose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filters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=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64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kernel_size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=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strides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=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padding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=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'same'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activation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tf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nn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relu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)</a:t>
            </a:r>
            <a:endParaRPr lang="en-US" sz="4000" dirty="0">
              <a:ea typeface="Calibri"/>
              <a:cs typeface="Arial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           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tf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nn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dropout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keep_prob_d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)</a:t>
            </a:r>
            <a:endParaRPr lang="en-US" sz="4000" dirty="0">
              <a:ea typeface="Calibri"/>
              <a:cs typeface="Arial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           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tf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layers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conv2d_transpose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filters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=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64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kernel_size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=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strides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=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padding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=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'same'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activation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tf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nn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relu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)</a:t>
            </a:r>
            <a:endParaRPr lang="en-US" sz="4000" dirty="0">
              <a:ea typeface="Calibri"/>
              <a:cs typeface="Arial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           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tf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contrib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layers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flatten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)</a:t>
            </a:r>
            <a:endParaRPr lang="en-US" sz="4000" dirty="0">
              <a:ea typeface="Calibri"/>
              <a:cs typeface="Arial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           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tf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layers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dense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units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=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28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28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activation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tf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nn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sigmoid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)</a:t>
            </a:r>
            <a:endParaRPr lang="en-US" sz="4000" dirty="0">
              <a:ea typeface="Calibri"/>
              <a:cs typeface="Arial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img_d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tf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reshape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shape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=[-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28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28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])</a:t>
            </a:r>
            <a:endParaRPr lang="en-US" sz="4000" dirty="0">
              <a:ea typeface="Calibri"/>
              <a:cs typeface="Arial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  <a:cs typeface="Arial"/>
              </a:rPr>
              <a:t>img_d</a:t>
            </a:r>
            <a:endParaRPr lang="en-US" sz="4000" dirty="0">
              <a:ea typeface="Calibri"/>
              <a:cs typeface="Arial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76200" y="5638800"/>
            <a:ext cx="8915400" cy="1143000"/>
          </a:xfrm>
          <a:prstGeom prst="wedgeRectCallout">
            <a:avLst>
              <a:gd name="adj1" fmla="val -18333"/>
              <a:gd name="adj2" fmla="val -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Conv2d_transpose is a method of adding excessed padding (0's) so that the resulting output is much larger than the input (up-sampling). When the original convolution would have stride of 2 (or more), we add padding (0's) between the original pixels (and obviously do convolution with stride of 1). </a:t>
            </a:r>
            <a:r>
              <a:rPr lang="en-US" sz="1200" dirty="0"/>
              <a:t>See some animations here: https://github.com/vdumoulin/conv_arithmetic</a:t>
            </a:r>
          </a:p>
        </p:txBody>
      </p:sp>
    </p:spTree>
    <p:extLst>
      <p:ext uri="{BB962C8B-B14F-4D97-AF65-F5344CB8AC3E}">
        <p14:creationId xmlns:p14="http://schemas.microsoft.com/office/powerpoint/2010/main" val="397973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VAE Encoder-Decoder Connection (Sampling)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log_var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encoder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keep_prob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epsilon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random_normal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stack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shape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code_len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sampled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multiply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epsilon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exp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log_var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decoder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sampled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keep_prob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flattened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reshape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dec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[-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28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28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img_loss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reduce_sum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squared_difference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flattened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Y_flat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KL_loss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reduce_sum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log_var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square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exp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log_var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loss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reduce_mean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img_loss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KL_loss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update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train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AdamOptimizer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0.0005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minimize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00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and Image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sess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sz="17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Session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sess</a:t>
            </a:r>
            <a:r>
              <a:rPr lang="en-US" sz="17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run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sz="17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global_variables_initializer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())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range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700" dirty="0">
                <a:solidFill>
                  <a:srgbClr val="FF0000"/>
                </a:solidFill>
                <a:highlight>
                  <a:srgbClr val="FFFFFF"/>
                </a:highlight>
              </a:rPr>
              <a:t>10000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   batch 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sz="17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reshape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700" dirty="0">
                <a:solidFill>
                  <a:srgbClr val="FF0000"/>
                </a:solidFill>
                <a:highlight>
                  <a:srgbClr val="FFFFFF"/>
                </a:highlight>
              </a:rPr>
              <a:t>28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>
                <a:solidFill>
                  <a:srgbClr val="FF0000"/>
                </a:solidFill>
                <a:highlight>
                  <a:srgbClr val="FFFFFF"/>
                </a:highlight>
              </a:rPr>
              <a:t>28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b </a:t>
            </a:r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mnist</a:t>
            </a:r>
            <a:r>
              <a:rPr lang="en-US" sz="17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train</a:t>
            </a:r>
            <a:r>
              <a:rPr lang="en-US" sz="17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next_batch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batch_size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batch_size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)[</a:t>
            </a:r>
            <a:r>
              <a:rPr lang="en-US" sz="17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]]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sess</a:t>
            </a:r>
            <a:r>
              <a:rPr lang="en-US" sz="17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run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update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feed_dict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={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X_in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batch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batch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keep_prob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>
                <a:solidFill>
                  <a:srgbClr val="FF0000"/>
                </a:solidFill>
                <a:highlight>
                  <a:srgbClr val="FFFFFF"/>
                </a:highlight>
              </a:rPr>
              <a:t>0.8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})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sz="17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%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>
                <a:solidFill>
                  <a:srgbClr val="FF0000"/>
                </a:solidFill>
                <a:highlight>
                  <a:srgbClr val="FFFFFF"/>
                </a:highlight>
              </a:rPr>
              <a:t>100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ls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d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reg_ls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kl_ls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mu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lvar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sess</a:t>
            </a:r>
            <a:r>
              <a:rPr lang="en-US" sz="17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run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loss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dec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img_loss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KL_loss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mn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log_var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                 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feed_dict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={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X_in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batch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batch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keep_prob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})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ls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sz="17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mean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reg_ls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sz="17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mean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kl_ls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        </a:t>
            </a:r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%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>
                <a:solidFill>
                  <a:srgbClr val="FF0000"/>
                </a:solidFill>
                <a:highlight>
                  <a:srgbClr val="FFFFFF"/>
                </a:highlight>
              </a:rPr>
              <a:t>1000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00050" lvl="1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plot_figures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({</a:t>
            </a:r>
            <a:r>
              <a:rPr lang="en-US" sz="1700" dirty="0">
                <a:solidFill>
                  <a:srgbClr val="808080"/>
                </a:solidFill>
                <a:highlight>
                  <a:srgbClr val="FFFFFF"/>
                </a:highlight>
              </a:rPr>
              <a:t>"original"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sz="17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reshape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batch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7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700" dirty="0">
                <a:solidFill>
                  <a:srgbClr val="FF0000"/>
                </a:solidFill>
                <a:highlight>
                  <a:srgbClr val="FFFFFF"/>
                </a:highlight>
              </a:rPr>
              <a:t>28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>
                <a:solidFill>
                  <a:srgbClr val="FF0000"/>
                </a:solidFill>
                <a:highlight>
                  <a:srgbClr val="FFFFFF"/>
                </a:highlight>
              </a:rPr>
              <a:t>28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]),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>
                <a:solidFill>
                  <a:srgbClr val="808080"/>
                </a:solidFill>
                <a:highlight>
                  <a:srgbClr val="FFFFFF"/>
                </a:highlight>
              </a:rPr>
              <a:t>"decoded"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d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7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]},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randoms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sz="2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en-US" sz="2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normal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6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6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code_len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_ </a:t>
            </a: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range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600" dirty="0">
                <a:solidFill>
                  <a:srgbClr val="FF0000"/>
                </a:solidFill>
                <a:highlight>
                  <a:srgbClr val="FFFFFF"/>
                </a:highlight>
              </a:rPr>
              <a:t>20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</a:rPr>
              <a:t>)]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imgs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sess</a:t>
            </a:r>
            <a:r>
              <a:rPr lang="en-US" sz="2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run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dec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feed_dict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sampled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randoms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keep_prob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60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</a:rPr>
              <a:t>})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imgs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sz="2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reshape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imgs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2600" dirty="0">
                <a:solidFill>
                  <a:srgbClr val="FF0000"/>
                </a:solidFill>
                <a:highlight>
                  <a:srgbClr val="FFFFFF"/>
                </a:highlight>
              </a:rPr>
              <a:t>28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600" dirty="0">
                <a:solidFill>
                  <a:srgbClr val="FF0000"/>
                </a:solidFill>
                <a:highlight>
                  <a:srgbClr val="FFFFFF"/>
                </a:highlight>
              </a:rPr>
              <a:t>28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range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len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imgs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</a:rPr>
              <a:t>))]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img_dict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{}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img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enumerate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imgs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img_dict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700" dirty="0">
                <a:solidFill>
                  <a:srgbClr val="808080"/>
                </a:solidFill>
                <a:highlight>
                  <a:srgbClr val="FFFFFF"/>
                </a:highlight>
              </a:rPr>
              <a:t>"Image #"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str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7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)]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img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plot_figures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img_dict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157066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During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4694237" cy="250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90800"/>
            <a:ext cx="46101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564" y="3429000"/>
            <a:ext cx="4672013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140743"/>
            <a:ext cx="4664075" cy="257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90600" y="6172200"/>
            <a:ext cx="6172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 are soft, and closer to the average digit, to minimize the loss (note the slight diagonal line on the 5).</a:t>
            </a:r>
          </a:p>
        </p:txBody>
      </p:sp>
    </p:spTree>
    <p:extLst>
      <p:ext uri="{BB962C8B-B14F-4D97-AF65-F5344CB8AC3E}">
        <p14:creationId xmlns:p14="http://schemas.microsoft.com/office/powerpoint/2010/main" val="403050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Randomly Generated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6781800" cy="502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64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variational autoencoder glas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4181475" cy="395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and Subtracting Encodings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https://cdn-images-1.medium.com/max/1600/1*B_p9Anx6S4ld30orKHuXaA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72390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70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Auto-Encoder General Idea</a:t>
            </a:r>
          </a:p>
        </p:txBody>
      </p:sp>
      <p:sp>
        <p:nvSpPr>
          <p:cNvPr id="4" name="Flowchart: Merge 3"/>
          <p:cNvSpPr/>
          <p:nvPr/>
        </p:nvSpPr>
        <p:spPr>
          <a:xfrm>
            <a:off x="3428999" y="1908672"/>
            <a:ext cx="2667000" cy="220980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Encoder</a:t>
            </a:r>
          </a:p>
        </p:txBody>
      </p:sp>
      <p:sp>
        <p:nvSpPr>
          <p:cNvPr id="6" name="Flowchart: Extract 5"/>
          <p:cNvSpPr/>
          <p:nvPr/>
        </p:nvSpPr>
        <p:spPr>
          <a:xfrm>
            <a:off x="3352798" y="3276600"/>
            <a:ext cx="2819401" cy="2057400"/>
          </a:xfrm>
          <a:prstGeom prst="flowChartExtra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Decoder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91000" y="1447007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38400" y="53340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Output </a:t>
            </a:r>
          </a:p>
          <a:p>
            <a:pPr algn="ctr"/>
            <a:r>
              <a:rPr lang="en-US" sz="2000" dirty="0"/>
              <a:t>Loss is calculated from Input!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0" y="3431754"/>
            <a:ext cx="22860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Bottleneck = encoding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304800" y="1908672"/>
            <a:ext cx="2362200" cy="1892414"/>
          </a:xfrm>
          <a:prstGeom prst="wedgeRectCallout">
            <a:avLst>
              <a:gd name="adj1" fmla="val 81818"/>
              <a:gd name="adj2" fmla="val -33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Encoder and decoder can be fully-</a:t>
            </a:r>
            <a:r>
              <a:rPr lang="en-US" sz="2400" dirty="0" err="1"/>
              <a:t>connceted</a:t>
            </a:r>
            <a:r>
              <a:rPr lang="en-US" sz="2400" dirty="0"/>
              <a:t>, </a:t>
            </a:r>
            <a:r>
              <a:rPr lang="en-US" sz="2400" dirty="0" err="1"/>
              <a:t>cov</a:t>
            </a:r>
            <a:r>
              <a:rPr lang="en-US" sz="2400" dirty="0"/>
              <a:t>-based, or even RNN based.</a:t>
            </a:r>
          </a:p>
        </p:txBody>
      </p:sp>
    </p:spTree>
    <p:extLst>
      <p:ext uri="{BB962C8B-B14F-4D97-AF65-F5344CB8AC3E}">
        <p14:creationId xmlns:p14="http://schemas.microsoft.com/office/powerpoint/2010/main" val="283652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Auto-Encoders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Auto-encoders use the input as their label; therefore, they do not require any labeling.</a:t>
            </a:r>
          </a:p>
          <a:p>
            <a:r>
              <a:rPr lang="en-US" dirty="0"/>
              <a:t>A problem which does not require labeling is called unsupervised (as opposed to supervised learning which is what we have done until now).</a:t>
            </a:r>
          </a:p>
          <a:p>
            <a:r>
              <a:rPr lang="en-US" dirty="0"/>
              <a:t>Labeled data is usually what is expensive (usually manually labeled) therefore it is usually </a:t>
            </a:r>
            <a:r>
              <a:rPr lang="en-US" i="1" dirty="0"/>
              <a:t>much</a:t>
            </a:r>
            <a:r>
              <a:rPr lang="en-US" dirty="0"/>
              <a:t> easier to get unlabeled data.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4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Auto-Encoders' Code (embedding)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AutoEncoders</a:t>
            </a:r>
            <a:r>
              <a:rPr lang="en-US" dirty="0"/>
              <a:t> can be used for images, audio, video etc. For example:</a:t>
            </a:r>
          </a:p>
          <a:p>
            <a:pPr lvl="1"/>
            <a:r>
              <a:rPr lang="en-US" dirty="0"/>
              <a:t> Digit images (</a:t>
            </a:r>
            <a:r>
              <a:rPr lang="en-US" dirty="0" err="1"/>
              <a:t>mnist</a:t>
            </a:r>
            <a:r>
              <a:rPr lang="en-US" dirty="0"/>
              <a:t>): code might include the digit but also it's type. E.g. 4 is different than    . Code might include additional information: digit width, digit location, digit </a:t>
            </a:r>
            <a:r>
              <a:rPr lang="en-US" dirty="0" err="1"/>
              <a:t>roundability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Animals: code might include the animal, it's size, gender, etc.</a:t>
            </a:r>
          </a:p>
          <a:p>
            <a:pPr lvl="1"/>
            <a:r>
              <a:rPr lang="en-US" dirty="0"/>
              <a:t>Music: code might include music type, volume, etc.</a:t>
            </a:r>
          </a:p>
          <a:p>
            <a:r>
              <a:rPr lang="en-US" dirty="0"/>
              <a:t>The code from the auto encoder should hold the essence of the data. It might be used as a compression of it.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895600"/>
            <a:ext cx="233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965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Auto-Encoders' Code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Code may be useful for image search, with no need for any human labeling. </a:t>
            </a:r>
          </a:p>
          <a:p>
            <a:r>
              <a:rPr lang="en-US" dirty="0"/>
              <a:t>Encodings can be used also for clustering the data (without labels)</a:t>
            </a:r>
          </a:p>
          <a:p>
            <a:r>
              <a:rPr lang="en-US" dirty="0"/>
              <a:t>We may think of this code as an embedding from one feature space (pixels) to another (the code). </a:t>
            </a:r>
          </a:p>
          <a:p>
            <a:r>
              <a:rPr lang="en-US" dirty="0"/>
              <a:t>Two images of the same cat at a different angle, should have similar encodings.</a:t>
            </a:r>
          </a:p>
          <a:p>
            <a:r>
              <a:rPr lang="en-US" dirty="0"/>
              <a:t>Similarly, two images of mugs which are identical with all features except the color should also map to close vectors.</a:t>
            </a:r>
          </a:p>
          <a:p>
            <a:r>
              <a:rPr lang="en-US" dirty="0"/>
              <a:t>Red Table – Green Table + Green Mug =</a:t>
            </a:r>
          </a:p>
          <a:p>
            <a:pPr lvl="2"/>
            <a:r>
              <a:rPr lang="en-US" sz="2600" dirty="0"/>
              <a:t>Red Mug!</a:t>
            </a:r>
          </a:p>
        </p:txBody>
      </p:sp>
    </p:spTree>
    <p:extLst>
      <p:ext uri="{BB962C8B-B14F-4D97-AF65-F5344CB8AC3E}">
        <p14:creationId xmlns:p14="http://schemas.microsoft.com/office/powerpoint/2010/main" val="252895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Auto-Encoder for </a:t>
            </a:r>
            <a:r>
              <a:rPr lang="en-US" dirty="0" err="1"/>
              <a:t>Mnist</a:t>
            </a:r>
            <a:br>
              <a:rPr lang="en-US" dirty="0"/>
            </a:br>
            <a:r>
              <a:rPr lang="en-US" sz="4000" dirty="0"/>
              <a:t>(encoder: exactly as we've seen previously)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/>
              <a:t>import </a:t>
            </a:r>
            <a:r>
              <a:rPr lang="en-US" sz="1100" dirty="0" err="1"/>
              <a:t>numpy</a:t>
            </a:r>
            <a:r>
              <a:rPr lang="en-US" sz="1100" dirty="0"/>
              <a:t> </a:t>
            </a:r>
            <a:r>
              <a:rPr lang="en-US" sz="1100" b="1" dirty="0"/>
              <a:t>as </a:t>
            </a:r>
            <a:r>
              <a:rPr lang="en-US" sz="1100" dirty="0" err="1"/>
              <a:t>np</a:t>
            </a:r>
            <a:br>
              <a:rPr lang="en-US" sz="1100" dirty="0"/>
            </a:br>
            <a:r>
              <a:rPr lang="en-US" sz="1100" b="1" dirty="0"/>
              <a:t>import </a:t>
            </a:r>
            <a:r>
              <a:rPr lang="en-US" sz="1100" dirty="0" err="1"/>
              <a:t>tensorflow</a:t>
            </a:r>
            <a:r>
              <a:rPr lang="en-US" sz="1100" dirty="0"/>
              <a:t> </a:t>
            </a:r>
            <a:r>
              <a:rPr lang="en-US" sz="1100" b="1" dirty="0"/>
              <a:t>as </a:t>
            </a:r>
            <a:r>
              <a:rPr lang="en-US" sz="1100" dirty="0" err="1"/>
              <a:t>tf</a:t>
            </a:r>
            <a:br>
              <a:rPr lang="en-US" sz="1100" dirty="0"/>
            </a:br>
            <a:r>
              <a:rPr lang="en-US" sz="1100" b="1" dirty="0"/>
              <a:t>from </a:t>
            </a:r>
            <a:r>
              <a:rPr lang="en-US" sz="1100" dirty="0" err="1"/>
              <a:t>tensorflow.examples.tutorials.mnist</a:t>
            </a:r>
            <a:r>
              <a:rPr lang="en-US" sz="1100" dirty="0"/>
              <a:t> </a:t>
            </a:r>
            <a:r>
              <a:rPr lang="en-US" sz="1100" b="1" dirty="0"/>
              <a:t>import </a:t>
            </a:r>
            <a:r>
              <a:rPr lang="en-US" sz="1100" dirty="0" err="1"/>
              <a:t>input_data</a:t>
            </a:r>
            <a:br>
              <a:rPr lang="en-US" sz="1100" dirty="0"/>
            </a:br>
            <a:r>
              <a:rPr lang="en-US" sz="1100" b="1" dirty="0"/>
              <a:t>from </a:t>
            </a:r>
            <a:r>
              <a:rPr lang="en-US" sz="1100" dirty="0" err="1"/>
              <a:t>matplotlib</a:t>
            </a:r>
            <a:r>
              <a:rPr lang="en-US" sz="1100" dirty="0"/>
              <a:t> </a:t>
            </a:r>
            <a:r>
              <a:rPr lang="en-US" sz="1100" b="1" dirty="0"/>
              <a:t>import </a:t>
            </a:r>
            <a:r>
              <a:rPr lang="en-US" sz="1100" dirty="0" err="1"/>
              <a:t>pyplot</a:t>
            </a:r>
            <a:r>
              <a:rPr lang="en-US" sz="1100" dirty="0"/>
              <a:t> </a:t>
            </a:r>
            <a:r>
              <a:rPr lang="en-US" sz="1100" b="1" dirty="0"/>
              <a:t>as </a:t>
            </a:r>
            <a:r>
              <a:rPr lang="en-US" sz="1100" dirty="0" err="1"/>
              <a:t>plt</a:t>
            </a:r>
            <a:br>
              <a:rPr lang="en-US" sz="1100" dirty="0"/>
            </a:br>
            <a:r>
              <a:rPr lang="en-US" sz="1100" dirty="0" err="1"/>
              <a:t>mnist</a:t>
            </a:r>
            <a:r>
              <a:rPr lang="en-US" sz="1100" dirty="0"/>
              <a:t> = </a:t>
            </a:r>
            <a:r>
              <a:rPr lang="en-US" sz="1100" dirty="0" err="1"/>
              <a:t>input_data.read_data_sets</a:t>
            </a:r>
            <a:r>
              <a:rPr lang="en-US" sz="1100" dirty="0"/>
              <a:t>(</a:t>
            </a:r>
            <a:r>
              <a:rPr lang="en-US" sz="1100" b="1" dirty="0"/>
              <a:t>"</a:t>
            </a:r>
            <a:r>
              <a:rPr lang="en-US" sz="1100" b="1" dirty="0" err="1"/>
              <a:t>MNIST_data</a:t>
            </a:r>
            <a:r>
              <a:rPr lang="en-US" sz="1100" b="1" dirty="0"/>
              <a:t>/"</a:t>
            </a:r>
            <a:r>
              <a:rPr lang="en-US" sz="1100" dirty="0"/>
              <a:t>, </a:t>
            </a:r>
            <a:r>
              <a:rPr lang="en-US" sz="1100" dirty="0" err="1"/>
              <a:t>one_hot</a:t>
            </a:r>
            <a:r>
              <a:rPr lang="en-US" sz="1100" dirty="0"/>
              <a:t>=True)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x = </a:t>
            </a:r>
            <a:r>
              <a:rPr lang="en-US" sz="1100" dirty="0" err="1"/>
              <a:t>tf.placeholder</a:t>
            </a:r>
            <a:r>
              <a:rPr lang="en-US" sz="1100" dirty="0"/>
              <a:t>(tf.float32, shape=[None, 784])</a:t>
            </a:r>
            <a:br>
              <a:rPr lang="en-US" sz="1100" dirty="0"/>
            </a:br>
            <a:r>
              <a:rPr lang="en-US" sz="1400" i="1" dirty="0">
                <a:solidFill>
                  <a:srgbClr val="FF0000"/>
                </a:solidFill>
              </a:rPr>
              <a:t>#y_ = </a:t>
            </a:r>
            <a:r>
              <a:rPr lang="en-US" sz="1400" i="1" dirty="0" err="1">
                <a:solidFill>
                  <a:srgbClr val="FF0000"/>
                </a:solidFill>
              </a:rPr>
              <a:t>tf.placeholder</a:t>
            </a:r>
            <a:r>
              <a:rPr lang="en-US" sz="1400" i="1" dirty="0">
                <a:solidFill>
                  <a:srgbClr val="FF0000"/>
                </a:solidFill>
              </a:rPr>
              <a:t>(tf.float32, shape=[None, 10]) #we don't provide the </a:t>
            </a:r>
            <a:r>
              <a:rPr lang="en-US" sz="1400" i="1" dirty="0" err="1">
                <a:solidFill>
                  <a:srgbClr val="FF0000"/>
                </a:solidFill>
              </a:rPr>
              <a:t>labeles</a:t>
            </a:r>
            <a:r>
              <a:rPr lang="en-US" sz="1400" i="1" dirty="0">
                <a:solidFill>
                  <a:srgbClr val="FF0000"/>
                </a:solidFill>
              </a:rPr>
              <a:t>!</a:t>
            </a:r>
            <a:br>
              <a:rPr lang="en-US" sz="1100" i="1" dirty="0"/>
            </a:br>
            <a:br>
              <a:rPr lang="en-US" sz="600" i="1" dirty="0"/>
            </a:br>
            <a:r>
              <a:rPr lang="en-US" sz="1100" dirty="0"/>
              <a:t>W_conv1 = </a:t>
            </a:r>
            <a:r>
              <a:rPr lang="en-US" sz="1100" dirty="0" err="1"/>
              <a:t>tf.Variable</a:t>
            </a:r>
            <a:r>
              <a:rPr lang="en-US" sz="1100" dirty="0"/>
              <a:t>(</a:t>
            </a:r>
            <a:r>
              <a:rPr lang="en-US" sz="1100" dirty="0" err="1"/>
              <a:t>tf.truncated_normal</a:t>
            </a:r>
            <a:r>
              <a:rPr lang="en-US" sz="1100" dirty="0"/>
              <a:t>([5, 5, 1, 32], </a:t>
            </a:r>
            <a:r>
              <a:rPr lang="en-US" sz="1100" dirty="0" err="1"/>
              <a:t>stddev</a:t>
            </a:r>
            <a:r>
              <a:rPr lang="en-US" sz="1100" dirty="0"/>
              <a:t>=0.1))</a:t>
            </a:r>
            <a:br>
              <a:rPr lang="en-US" sz="1100" dirty="0"/>
            </a:br>
            <a:r>
              <a:rPr lang="en-US" sz="1100" dirty="0"/>
              <a:t>b_conv1 = </a:t>
            </a:r>
            <a:r>
              <a:rPr lang="en-US" sz="1100" dirty="0" err="1"/>
              <a:t>tf.Variable</a:t>
            </a:r>
            <a:r>
              <a:rPr lang="en-US" sz="1100" dirty="0"/>
              <a:t>(</a:t>
            </a:r>
            <a:r>
              <a:rPr lang="en-US" sz="1100" dirty="0" err="1"/>
              <a:t>tf.constant</a:t>
            </a:r>
            <a:r>
              <a:rPr lang="en-US" sz="1100" dirty="0"/>
              <a:t>(0.1, shape=[32]))</a:t>
            </a:r>
            <a:br>
              <a:rPr lang="en-US" sz="1100" dirty="0"/>
            </a:br>
            <a:r>
              <a:rPr lang="en-US" sz="1100" dirty="0" err="1"/>
              <a:t>x_image</a:t>
            </a:r>
            <a:r>
              <a:rPr lang="en-US" sz="1100" dirty="0"/>
              <a:t> = </a:t>
            </a:r>
            <a:r>
              <a:rPr lang="en-US" sz="1100" dirty="0" err="1"/>
              <a:t>tf.reshape</a:t>
            </a:r>
            <a:r>
              <a:rPr lang="en-US" sz="1100" dirty="0"/>
              <a:t>(x, [-1,28,28,1]) </a:t>
            </a:r>
            <a:r>
              <a:rPr lang="en-US" sz="1100" i="1" dirty="0"/>
              <a:t>#if we had RGB, we would have 3 channels</a:t>
            </a:r>
            <a:br>
              <a:rPr lang="en-US" sz="1100" i="1" dirty="0"/>
            </a:br>
            <a:br>
              <a:rPr lang="en-US" sz="1100" i="1" dirty="0"/>
            </a:br>
            <a:r>
              <a:rPr lang="en-US" sz="1100" dirty="0"/>
              <a:t>h_conv1 = </a:t>
            </a:r>
            <a:r>
              <a:rPr lang="en-US" sz="1100" dirty="0" err="1"/>
              <a:t>tf.nn.relu</a:t>
            </a:r>
            <a:r>
              <a:rPr lang="en-US" sz="1100" dirty="0"/>
              <a:t>(tf.nn.conv2d(</a:t>
            </a:r>
            <a:r>
              <a:rPr lang="en-US" sz="1100" dirty="0" err="1"/>
              <a:t>x_image</a:t>
            </a:r>
            <a:r>
              <a:rPr lang="en-US" sz="1100" dirty="0"/>
              <a:t>, W_conv1, strides=[1, 2, 2, 1], padding=</a:t>
            </a:r>
            <a:r>
              <a:rPr lang="en-US" sz="1100" b="1" dirty="0"/>
              <a:t>'SAME'</a:t>
            </a:r>
            <a:r>
              <a:rPr lang="en-US" sz="1100" dirty="0"/>
              <a:t>) + b_conv1)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W_conv2 = </a:t>
            </a:r>
            <a:r>
              <a:rPr lang="en-US" sz="1100" dirty="0" err="1"/>
              <a:t>tf.Variable</a:t>
            </a:r>
            <a:r>
              <a:rPr lang="en-US" sz="1100" dirty="0"/>
              <a:t>(</a:t>
            </a:r>
            <a:r>
              <a:rPr lang="en-US" sz="1100" dirty="0" err="1"/>
              <a:t>tf.truncated_normal</a:t>
            </a:r>
            <a:r>
              <a:rPr lang="en-US" sz="1100" dirty="0"/>
              <a:t>([5, 5, 32, 64], </a:t>
            </a:r>
            <a:r>
              <a:rPr lang="en-US" sz="1100" dirty="0" err="1"/>
              <a:t>stddev</a:t>
            </a:r>
            <a:r>
              <a:rPr lang="en-US" sz="1100" dirty="0"/>
              <a:t>=0.1))</a:t>
            </a:r>
            <a:br>
              <a:rPr lang="en-US" sz="1100" dirty="0"/>
            </a:br>
            <a:r>
              <a:rPr lang="en-US" sz="1100" dirty="0"/>
              <a:t>b_conv2 = </a:t>
            </a:r>
            <a:r>
              <a:rPr lang="en-US" sz="1100" dirty="0" err="1"/>
              <a:t>tf.Variable</a:t>
            </a:r>
            <a:r>
              <a:rPr lang="en-US" sz="1100" dirty="0"/>
              <a:t>(</a:t>
            </a:r>
            <a:r>
              <a:rPr lang="en-US" sz="1100" dirty="0" err="1"/>
              <a:t>tf.constant</a:t>
            </a:r>
            <a:r>
              <a:rPr lang="en-US" sz="1100" dirty="0"/>
              <a:t>(0.1, shape=[64]))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h_conv2 = </a:t>
            </a:r>
            <a:r>
              <a:rPr lang="en-US" sz="1100" dirty="0" err="1"/>
              <a:t>tf.nn.relu</a:t>
            </a:r>
            <a:r>
              <a:rPr lang="en-US" sz="1100" dirty="0"/>
              <a:t>(tf.nn.conv2d(h_conv1, W_conv2, strides=[1, 2, 2, 1], padding=</a:t>
            </a:r>
            <a:r>
              <a:rPr lang="en-US" sz="1100" b="1" dirty="0"/>
              <a:t>'SAME'</a:t>
            </a:r>
            <a:r>
              <a:rPr lang="en-US" sz="1100" dirty="0"/>
              <a:t>) + b_conv2)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W_fc1 = </a:t>
            </a:r>
            <a:r>
              <a:rPr lang="en-US" sz="1100" dirty="0" err="1"/>
              <a:t>tf.Variable</a:t>
            </a:r>
            <a:r>
              <a:rPr lang="en-US" sz="1100" dirty="0"/>
              <a:t>(</a:t>
            </a:r>
            <a:r>
              <a:rPr lang="en-US" sz="1100" dirty="0" err="1"/>
              <a:t>tf.truncated_normal</a:t>
            </a:r>
            <a:r>
              <a:rPr lang="en-US" sz="1100" dirty="0"/>
              <a:t>([7 * 7 * 64, 1024], </a:t>
            </a:r>
            <a:r>
              <a:rPr lang="en-US" sz="1100" dirty="0" err="1"/>
              <a:t>stddev</a:t>
            </a:r>
            <a:r>
              <a:rPr lang="en-US" sz="1100" dirty="0"/>
              <a:t>=0.1))</a:t>
            </a:r>
            <a:br>
              <a:rPr lang="en-US" sz="1100" dirty="0"/>
            </a:br>
            <a:r>
              <a:rPr lang="en-US" sz="1100" dirty="0"/>
              <a:t>b_fc1 = </a:t>
            </a:r>
            <a:r>
              <a:rPr lang="en-US" sz="1100" dirty="0" err="1"/>
              <a:t>tf.Variable</a:t>
            </a:r>
            <a:r>
              <a:rPr lang="en-US" sz="1100" dirty="0"/>
              <a:t>(</a:t>
            </a:r>
            <a:r>
              <a:rPr lang="en-US" sz="1100" dirty="0" err="1"/>
              <a:t>tf.constant</a:t>
            </a:r>
            <a:r>
              <a:rPr lang="en-US" sz="1100" dirty="0"/>
              <a:t>(0.1, shape=[1024]))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h_pool2_flat = </a:t>
            </a:r>
            <a:r>
              <a:rPr lang="en-US" sz="1100" dirty="0" err="1"/>
              <a:t>tf.reshape</a:t>
            </a:r>
            <a:r>
              <a:rPr lang="en-US" sz="1100" dirty="0"/>
              <a:t>(h_conv2, [-1, 7*7*64])</a:t>
            </a:r>
            <a:br>
              <a:rPr lang="en-US" sz="1100" dirty="0"/>
            </a:br>
            <a:r>
              <a:rPr lang="en-US" sz="1100" dirty="0"/>
              <a:t>h_fc1 = </a:t>
            </a:r>
            <a:r>
              <a:rPr lang="en-US" sz="1100" dirty="0" err="1"/>
              <a:t>tf.nn.relu</a:t>
            </a:r>
            <a:r>
              <a:rPr lang="en-US" sz="1100" dirty="0"/>
              <a:t>(</a:t>
            </a:r>
            <a:r>
              <a:rPr lang="en-US" sz="1100" dirty="0" err="1"/>
              <a:t>tf.matmul</a:t>
            </a:r>
            <a:r>
              <a:rPr lang="en-US" sz="1100" dirty="0"/>
              <a:t>(h_pool2_flat, W_fc1) + b_fc1)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W_fc2 = </a:t>
            </a:r>
            <a:r>
              <a:rPr lang="en-US" sz="1100" dirty="0" err="1"/>
              <a:t>tf.Variable</a:t>
            </a:r>
            <a:r>
              <a:rPr lang="en-US" sz="1100" dirty="0"/>
              <a:t>(</a:t>
            </a:r>
            <a:r>
              <a:rPr lang="en-US" sz="1100" dirty="0" err="1"/>
              <a:t>tf.truncated_normal</a:t>
            </a:r>
            <a:r>
              <a:rPr lang="en-US" sz="1100" dirty="0"/>
              <a:t>([1024, 10], </a:t>
            </a:r>
            <a:r>
              <a:rPr lang="en-US" sz="1100" dirty="0" err="1"/>
              <a:t>stddev</a:t>
            </a:r>
            <a:r>
              <a:rPr lang="en-US" sz="1100" dirty="0"/>
              <a:t>=0.1))</a:t>
            </a:r>
            <a:br>
              <a:rPr lang="en-US" sz="1100" dirty="0"/>
            </a:br>
            <a:r>
              <a:rPr lang="en-US" sz="1100" dirty="0"/>
              <a:t>b_fc2 = </a:t>
            </a:r>
            <a:r>
              <a:rPr lang="en-US" sz="1100" dirty="0" err="1"/>
              <a:t>tf.Variable</a:t>
            </a:r>
            <a:r>
              <a:rPr lang="en-US" sz="1100" dirty="0"/>
              <a:t>(</a:t>
            </a:r>
            <a:r>
              <a:rPr lang="en-US" sz="1100" dirty="0" err="1"/>
              <a:t>tf.constant</a:t>
            </a:r>
            <a:r>
              <a:rPr lang="en-US" sz="1100" dirty="0"/>
              <a:t>(0.1, shape=[10]))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code = </a:t>
            </a:r>
            <a:r>
              <a:rPr lang="en-US" sz="1600" dirty="0" err="1">
                <a:solidFill>
                  <a:srgbClr val="FF0000"/>
                </a:solidFill>
              </a:rPr>
              <a:t>tf.nn.softmax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dirty="0" err="1">
                <a:solidFill>
                  <a:srgbClr val="FF0000"/>
                </a:solidFill>
              </a:rPr>
              <a:t>tf.matmul</a:t>
            </a:r>
            <a:r>
              <a:rPr lang="en-US" sz="1600" dirty="0">
                <a:solidFill>
                  <a:srgbClr val="FF0000"/>
                </a:solidFill>
              </a:rPr>
              <a:t>(h_fc1, W_fc2) + b_fc2)</a:t>
            </a:r>
          </a:p>
        </p:txBody>
      </p:sp>
    </p:spTree>
    <p:extLst>
      <p:ext uri="{BB962C8B-B14F-4D97-AF65-F5344CB8AC3E}">
        <p14:creationId xmlns:p14="http://schemas.microsoft.com/office/powerpoint/2010/main" val="251559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Auto-Encoder for </a:t>
            </a:r>
            <a:r>
              <a:rPr lang="en-US" dirty="0" err="1"/>
              <a:t>Mnist</a:t>
            </a:r>
            <a:br>
              <a:rPr lang="en-US" dirty="0"/>
            </a:br>
            <a:r>
              <a:rPr lang="en-US" dirty="0"/>
              <a:t>(decoder: fully connected)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feed_code</a:t>
            </a:r>
            <a:r>
              <a:rPr lang="en-US" dirty="0"/>
              <a:t> = </a:t>
            </a:r>
            <a:r>
              <a:rPr lang="en-US" dirty="0" err="1"/>
              <a:t>tf.placeholder</a:t>
            </a:r>
            <a:r>
              <a:rPr lang="en-US" dirty="0"/>
              <a:t>(tf.float32, shape=[None, 10])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W_dfc2 = </a:t>
            </a:r>
            <a:r>
              <a:rPr lang="en-US" dirty="0" err="1"/>
              <a:t>tf.Variable</a:t>
            </a:r>
            <a:r>
              <a:rPr lang="en-US" dirty="0"/>
              <a:t>(</a:t>
            </a:r>
            <a:r>
              <a:rPr lang="en-US" dirty="0" err="1"/>
              <a:t>tf.truncated_normal</a:t>
            </a:r>
            <a:r>
              <a:rPr lang="en-US" dirty="0"/>
              <a:t>([10, 1024], </a:t>
            </a:r>
            <a:r>
              <a:rPr lang="en-US" dirty="0" err="1"/>
              <a:t>stddev</a:t>
            </a:r>
            <a:r>
              <a:rPr lang="en-US" dirty="0"/>
              <a:t>=0.1))</a:t>
            </a:r>
          </a:p>
          <a:p>
            <a:pPr marL="0" indent="0">
              <a:buNone/>
            </a:pPr>
            <a:r>
              <a:rPr lang="en-US" dirty="0"/>
              <a:t>b_dfc2 = </a:t>
            </a:r>
            <a:r>
              <a:rPr lang="en-US" dirty="0" err="1"/>
              <a:t>tf.Variable</a:t>
            </a:r>
            <a:r>
              <a:rPr lang="en-US" dirty="0"/>
              <a:t>(</a:t>
            </a:r>
            <a:r>
              <a:rPr lang="en-US" dirty="0" err="1"/>
              <a:t>tf.constant</a:t>
            </a:r>
            <a:r>
              <a:rPr lang="en-US" dirty="0"/>
              <a:t>(0.1, shape=[1024]))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h_dfc2 = </a:t>
            </a:r>
            <a:r>
              <a:rPr lang="en-US" dirty="0" err="1"/>
              <a:t>tf.nn.relu</a:t>
            </a:r>
            <a:r>
              <a:rPr lang="en-US" dirty="0"/>
              <a:t>(</a:t>
            </a:r>
            <a:r>
              <a:rPr lang="en-US" dirty="0" err="1"/>
              <a:t>tf.matmul</a:t>
            </a:r>
            <a:r>
              <a:rPr lang="en-US" dirty="0"/>
              <a:t>(code, W_dfc2) + b_dfc2)</a:t>
            </a:r>
          </a:p>
          <a:p>
            <a:pPr marL="0" indent="0">
              <a:buNone/>
            </a:pPr>
            <a:r>
              <a:rPr lang="en-US" dirty="0"/>
              <a:t>h_dfc2_feed = </a:t>
            </a:r>
            <a:r>
              <a:rPr lang="en-US" dirty="0" err="1"/>
              <a:t>tf.nn.relu</a:t>
            </a:r>
            <a:r>
              <a:rPr lang="en-US" dirty="0"/>
              <a:t>(</a:t>
            </a:r>
            <a:r>
              <a:rPr lang="en-US" dirty="0" err="1"/>
              <a:t>tf.matmul</a:t>
            </a:r>
            <a:r>
              <a:rPr lang="en-US" dirty="0"/>
              <a:t>(</a:t>
            </a:r>
            <a:r>
              <a:rPr lang="en-US" dirty="0" err="1"/>
              <a:t>feed_code</a:t>
            </a:r>
            <a:r>
              <a:rPr lang="en-US" dirty="0"/>
              <a:t>, W_dfc2) + b_dfc2)</a:t>
            </a:r>
          </a:p>
          <a:p>
            <a:pPr marL="0" indent="0">
              <a:buNone/>
            </a:pPr>
            <a:r>
              <a:rPr lang="en-US" dirty="0"/>
              <a:t>W_dfc1 = </a:t>
            </a:r>
            <a:r>
              <a:rPr lang="en-US" dirty="0" err="1"/>
              <a:t>tf.Variable</a:t>
            </a:r>
            <a:r>
              <a:rPr lang="en-US" dirty="0"/>
              <a:t>(</a:t>
            </a:r>
            <a:r>
              <a:rPr lang="en-US" dirty="0" err="1"/>
              <a:t>tf.truncated_normal</a:t>
            </a:r>
            <a:r>
              <a:rPr lang="en-US" dirty="0"/>
              <a:t>([1024, 28*28], </a:t>
            </a:r>
            <a:r>
              <a:rPr lang="en-US" dirty="0" err="1"/>
              <a:t>stddev</a:t>
            </a:r>
            <a:r>
              <a:rPr lang="en-US" dirty="0"/>
              <a:t>=0.1))</a:t>
            </a:r>
          </a:p>
          <a:p>
            <a:pPr marL="0" indent="0">
              <a:buNone/>
            </a:pPr>
            <a:r>
              <a:rPr lang="en-US" dirty="0"/>
              <a:t>b_dfc1 = </a:t>
            </a:r>
            <a:r>
              <a:rPr lang="en-US" dirty="0" err="1"/>
              <a:t>tf.Variable</a:t>
            </a:r>
            <a:r>
              <a:rPr lang="en-US" dirty="0"/>
              <a:t>(</a:t>
            </a:r>
            <a:r>
              <a:rPr lang="en-US" dirty="0" err="1"/>
              <a:t>tf.constant</a:t>
            </a:r>
            <a:r>
              <a:rPr lang="en-US" dirty="0"/>
              <a:t>(0.1, shape=[28*28]))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dirty="0" err="1"/>
              <a:t>x_dimage</a:t>
            </a:r>
            <a:r>
              <a:rPr lang="en-US" dirty="0"/>
              <a:t> = </a:t>
            </a:r>
            <a:r>
              <a:rPr lang="en-US" dirty="0" err="1"/>
              <a:t>tf.nn.relu</a:t>
            </a:r>
            <a:r>
              <a:rPr lang="en-US" dirty="0"/>
              <a:t>(</a:t>
            </a:r>
            <a:r>
              <a:rPr lang="en-US" dirty="0" err="1"/>
              <a:t>tf.matmul</a:t>
            </a:r>
            <a:r>
              <a:rPr lang="en-US" dirty="0"/>
              <a:t>(h_dfc2, W_dfc1) + b_dfc1)</a:t>
            </a:r>
          </a:p>
          <a:p>
            <a:pPr marL="0" indent="0">
              <a:buNone/>
            </a:pPr>
            <a:r>
              <a:rPr lang="en-US" dirty="0" err="1"/>
              <a:t>x_dimage_feed</a:t>
            </a:r>
            <a:r>
              <a:rPr lang="en-US" dirty="0"/>
              <a:t> = </a:t>
            </a:r>
            <a:r>
              <a:rPr lang="en-US" dirty="0" err="1"/>
              <a:t>tf.reshape</a:t>
            </a:r>
            <a:r>
              <a:rPr lang="en-US" dirty="0"/>
              <a:t>(</a:t>
            </a:r>
            <a:r>
              <a:rPr lang="en-US" dirty="0" err="1"/>
              <a:t>tf.nn.relu</a:t>
            </a:r>
            <a:r>
              <a:rPr lang="en-US" dirty="0"/>
              <a:t>(</a:t>
            </a:r>
            <a:r>
              <a:rPr lang="en-US" dirty="0" err="1"/>
              <a:t>tf.matmul</a:t>
            </a:r>
            <a:r>
              <a:rPr lang="en-US" dirty="0"/>
              <a:t>(h_dfc2_feed, W_dfc1) + b_dfc1), [-1,28,28])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4953000" y="5486400"/>
            <a:ext cx="3733800" cy="1066800"/>
          </a:xfrm>
          <a:prstGeom prst="wedgeRectCallout">
            <a:avLst>
              <a:gd name="adj1" fmla="val -61877"/>
              <a:gd name="adj2" fmla="val -69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 that the decoder has only 2 fully connected layers. We could have added </a:t>
            </a:r>
            <a:r>
              <a:rPr lang="en-US" dirty="0" err="1"/>
              <a:t>deconvolution</a:t>
            </a:r>
            <a:r>
              <a:rPr lang="en-US" dirty="0"/>
              <a:t> layers (conv2d_transpose).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1066800" y="5715000"/>
            <a:ext cx="3048000" cy="838200"/>
          </a:xfrm>
          <a:prstGeom prst="wedgeRectCallout">
            <a:avLst>
              <a:gd name="adj1" fmla="val -7467"/>
              <a:gd name="adj2" fmla="val -75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are also </a:t>
            </a:r>
            <a:r>
              <a:rPr lang="en-US" dirty="0" err="1"/>
              <a:t>autoencoders</a:t>
            </a:r>
            <a:r>
              <a:rPr lang="en-US" dirty="0"/>
              <a:t> that share the same weights between encoder and decoder</a:t>
            </a:r>
          </a:p>
        </p:txBody>
      </p:sp>
    </p:spTree>
    <p:extLst>
      <p:ext uri="{BB962C8B-B14F-4D97-AF65-F5344CB8AC3E}">
        <p14:creationId xmlns:p14="http://schemas.microsoft.com/office/powerpoint/2010/main" val="407903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Auto-Encoder for </a:t>
            </a:r>
            <a:r>
              <a:rPr lang="en-US" dirty="0" err="1"/>
              <a:t>Mnist</a:t>
            </a:r>
            <a:br>
              <a:rPr lang="en-US" dirty="0"/>
            </a:br>
            <a:r>
              <a:rPr lang="en-US" dirty="0"/>
              <a:t>(training: same as before but no labels)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loss = </a:t>
            </a:r>
            <a:r>
              <a:rPr lang="en-US" dirty="0" err="1"/>
              <a:t>tf.reduce_mean</a:t>
            </a:r>
            <a:r>
              <a:rPr lang="en-US" dirty="0"/>
              <a:t>(</a:t>
            </a:r>
            <a:r>
              <a:rPr lang="en-US" dirty="0" err="1"/>
              <a:t>tf.pow</a:t>
            </a:r>
            <a:r>
              <a:rPr lang="en-US" dirty="0"/>
              <a:t>(x - x_dimage,2))</a:t>
            </a:r>
            <a:br>
              <a:rPr lang="en-US" dirty="0"/>
            </a:br>
            <a:r>
              <a:rPr lang="en-US" dirty="0"/>
              <a:t>update = </a:t>
            </a:r>
            <a:r>
              <a:rPr lang="en-US" dirty="0" err="1"/>
              <a:t>tf.train.AdamOptimizer</a:t>
            </a:r>
            <a:r>
              <a:rPr lang="en-US" dirty="0"/>
              <a:t>(1e-4).minimize(loss)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err="1"/>
              <a:t>sess</a:t>
            </a:r>
            <a:r>
              <a:rPr lang="en-US" dirty="0"/>
              <a:t> = </a:t>
            </a:r>
            <a:r>
              <a:rPr lang="en-US" dirty="0" err="1"/>
              <a:t>tf.InteractiveSession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sess.run</a:t>
            </a:r>
            <a:r>
              <a:rPr lang="en-US" dirty="0"/>
              <a:t>(</a:t>
            </a:r>
            <a:r>
              <a:rPr lang="en-US" dirty="0" err="1"/>
              <a:t>tf.global_variables_initializer</a:t>
            </a:r>
            <a:r>
              <a:rPr lang="en-US" dirty="0"/>
              <a:t>())</a:t>
            </a:r>
            <a:br>
              <a:rPr lang="en-US" dirty="0"/>
            </a:br>
            <a:r>
              <a:rPr lang="en-US" b="1" dirty="0"/>
              <a:t>for </a:t>
            </a:r>
            <a:r>
              <a:rPr lang="en-US" dirty="0"/>
              <a:t>i </a:t>
            </a:r>
            <a:r>
              <a:rPr lang="en-US" b="1" dirty="0"/>
              <a:t>in </a:t>
            </a:r>
            <a:r>
              <a:rPr lang="en-US" dirty="0"/>
              <a:t>range(10000):</a:t>
            </a:r>
            <a:br>
              <a:rPr lang="en-US" dirty="0"/>
            </a:br>
            <a:r>
              <a:rPr lang="en-US" dirty="0"/>
              <a:t>  batch = </a:t>
            </a:r>
            <a:r>
              <a:rPr lang="en-US" dirty="0" err="1"/>
              <a:t>mnist.train.next_batch</a:t>
            </a:r>
            <a:r>
              <a:rPr lang="en-US" dirty="0"/>
              <a:t>(50)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/>
              <a:t>if </a:t>
            </a:r>
            <a:r>
              <a:rPr lang="en-US" dirty="0"/>
              <a:t>i%100 == 0: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curr_loss</a:t>
            </a:r>
            <a:r>
              <a:rPr lang="en-US" dirty="0"/>
              <a:t> = </a:t>
            </a:r>
            <a:r>
              <a:rPr lang="en-US" dirty="0" err="1"/>
              <a:t>loss.eval</a:t>
            </a:r>
            <a:r>
              <a:rPr lang="en-US" dirty="0"/>
              <a:t>(</a:t>
            </a:r>
            <a:r>
              <a:rPr lang="en-US" dirty="0" err="1"/>
              <a:t>feed_dict</a:t>
            </a:r>
            <a:r>
              <a:rPr lang="en-US" dirty="0"/>
              <a:t>={</a:t>
            </a:r>
            <a:r>
              <a:rPr lang="en-US" dirty="0" err="1"/>
              <a:t>x:batch</a:t>
            </a:r>
            <a:r>
              <a:rPr lang="en-US" dirty="0"/>
              <a:t>[0]})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print</a:t>
            </a:r>
            <a:r>
              <a:rPr lang="en-US" dirty="0"/>
              <a:t>(</a:t>
            </a:r>
            <a:r>
              <a:rPr lang="en-US" b="1" dirty="0"/>
              <a:t>"step %d, loss %g"</a:t>
            </a:r>
            <a:r>
              <a:rPr lang="en-US" dirty="0"/>
              <a:t>%(i, </a:t>
            </a:r>
            <a:r>
              <a:rPr lang="en-US" dirty="0" err="1"/>
              <a:t>curr_loss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update.run</a:t>
            </a:r>
            <a:r>
              <a:rPr lang="en-US" dirty="0"/>
              <a:t>(</a:t>
            </a:r>
            <a:r>
              <a:rPr lang="en-US" dirty="0" err="1"/>
              <a:t>feed_dict</a:t>
            </a:r>
            <a:r>
              <a:rPr lang="en-US" dirty="0"/>
              <a:t>={x: batch[0]})</a:t>
            </a:r>
          </a:p>
        </p:txBody>
      </p:sp>
    </p:spTree>
    <p:extLst>
      <p:ext uri="{BB962C8B-B14F-4D97-AF65-F5344CB8AC3E}">
        <p14:creationId xmlns:p14="http://schemas.microsoft.com/office/powerpoint/2010/main" val="23154932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0.5224"/>
  <p:tag name="ORIGINALWIDTH" val="1463.454"/>
  <p:tag name="LATEXADDIN" val="\documentclass{article}&#10;\usepackage{amsmath}&#10;\pagestyle{empty}&#10;\begin{document}&#10;&#10;$\mathcal{L}_{regular} = \sum_{k=1}^{K}(y_k-x_k)^2$&#10;&#10;\end{document}"/>
  <p:tag name="IGUANATEXSIZE" val="20"/>
  <p:tag name="IGUANATEXCURSOR" val="106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7.0247"/>
  <p:tag name="ORIGINALWIDTH" val="2078.54"/>
  <p:tag name="LATEXADDIN" val="\documentclass{article}&#10;\usepackage{amsmath}&#10;\pagestyle{empty}&#10;\begin{document}&#10;&#10;&#10;$\mathcal{L}_{KL} = \frac{1}{2} \sum_{j=1}^{J}(\mu_j^2 + \sigma_j^2-\log(\sigma_j^2)-1)$&#10;&#10;\end{document}"/>
  <p:tag name="IGUANATEXSIZE" val="20"/>
  <p:tag name="IGUANATEXCURSOR" val="168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5.2759"/>
  <p:tag name="ORIGINALWIDTH" val="1801.002"/>
  <p:tag name="LATEXADDIN" val="\documentclass{article}&#10;\usepackage{amsmath}&#10;\pagestyle{empty}&#10;\begin{document}&#10;&#10;$\mathcal{L}oss = \frac{1}{M}\sum_{i=1}^{M}(\mathcal{L}_{regular}^{(i)} + \mathcal{L}_{KL}^{(i)})$&#10;&#10;\end{document}"/>
  <p:tag name="IGUANATEXSIZE" val="20"/>
  <p:tag name="IGUANATEXCURSOR" val="96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3.8259"/>
  <p:tag name="ORIGINALWIDTH" val="675.0942"/>
  <p:tag name="LATEXADDIN" val="\documentclass{article}&#10;\usepackage{amsmath}&#10;\pagestyle{empty}&#10;\begin{document}&#10;&#10;$(x-log(x))'$&#10;&#10;$1-\frac{1}{x}=0$&#10;&#10;$1=\frac{1}{x}$&#10;&#10;$x=1$&#10;&#10;\end{document}"/>
  <p:tag name="IGUANATEXSIZE" val="20"/>
  <p:tag name="IGUANATEXCURSOR" val="131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.2876"/>
  <p:tag name="ORIGINALWIDTH" val="1058.398"/>
  <p:tag name="LATEXADDIN" val="\documentclass{article}&#10;\usepackage{amsmath}&#10;\pagestyle{empty}&#10;\begin{document}&#10;&#10;$\epsilon \sim N(0,1)$&#10;&#10;$sampled = \mu + \epsilon \cdot \sigma$&#10;&#10;&#10;\end{document}"/>
  <p:tag name="IGUANATEXSIZE" val="20"/>
  <p:tag name="IGUANATEXCURSOR" val="95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64972</TotalTime>
  <Words>3544</Words>
  <Application>Microsoft Office PowerPoint</Application>
  <PresentationFormat>On-screen Show (4:3)</PresentationFormat>
  <Paragraphs>240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Courier New</vt:lpstr>
      <vt:lpstr>Office Theme</vt:lpstr>
      <vt:lpstr>Auto-Encoders, and VAE</vt:lpstr>
      <vt:lpstr>Deep Learning Classification General Architecture</vt:lpstr>
      <vt:lpstr>Auto-Encoder General Idea</vt:lpstr>
      <vt:lpstr>Auto-Encoders</vt:lpstr>
      <vt:lpstr>Auto-Encoders' Code (embedding)</vt:lpstr>
      <vt:lpstr>Auto-Encoders' Code (cont.)</vt:lpstr>
      <vt:lpstr>Auto-Encoder for Mnist (encoder: exactly as we've seen previously)</vt:lpstr>
      <vt:lpstr>Auto-Encoder for Mnist (decoder: fully connected)</vt:lpstr>
      <vt:lpstr>Auto-Encoder for Mnist (training: same as before but no labels)</vt:lpstr>
      <vt:lpstr>Results</vt:lpstr>
      <vt:lpstr>Embedding Obtained From a Classifier</vt:lpstr>
      <vt:lpstr>Denoised Auto-Encoder</vt:lpstr>
      <vt:lpstr>Semi-Supervised Learning With Auto-Encoders </vt:lpstr>
      <vt:lpstr>Generating Data!</vt:lpstr>
      <vt:lpstr>Generating Data Example</vt:lpstr>
      <vt:lpstr>Variational Auto-Encoder (VAE)</vt:lpstr>
      <vt:lpstr>Loss Function</vt:lpstr>
      <vt:lpstr>Sampling</vt:lpstr>
      <vt:lpstr>VAE Preamble</vt:lpstr>
      <vt:lpstr>VAE Encoder</vt:lpstr>
      <vt:lpstr>VAE Decoder</vt:lpstr>
      <vt:lpstr>VAE Encoder-Decoder Connection (Sampling)</vt:lpstr>
      <vt:lpstr>Train and Image Generation</vt:lpstr>
      <vt:lpstr>Images During Training</vt:lpstr>
      <vt:lpstr>Randomly Generated Images</vt:lpstr>
      <vt:lpstr>Adding and Subtracting Encodings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Auto-Encoders, Embedding and Word2Vec</dc:title>
  <dc:creator>User</dc:creator>
  <cp:lastModifiedBy>עמוס יהודה  עזריה/Amos Yehuda Azaria</cp:lastModifiedBy>
  <cp:revision>123</cp:revision>
  <dcterms:created xsi:type="dcterms:W3CDTF">2006-08-16T00:00:00Z</dcterms:created>
  <dcterms:modified xsi:type="dcterms:W3CDTF">2021-01-04T10:22:56Z</dcterms:modified>
</cp:coreProperties>
</file>