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2" r:id="rId4"/>
    <p:sldId id="263" r:id="rId5"/>
    <p:sldId id="257" r:id="rId6"/>
    <p:sldId id="258" r:id="rId7"/>
    <p:sldId id="259" r:id="rId8"/>
    <p:sldId id="260"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20CF8-1F72-4DC0-81C8-282EE70086E5}"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1458D-71FD-47D3-9395-F9F6FFBEE931}" type="slidenum">
              <a:rPr lang="en-US" smtClean="0"/>
              <a:t>‹#›</a:t>
            </a:fld>
            <a:endParaRPr lang="en-US"/>
          </a:p>
        </p:txBody>
      </p:sp>
    </p:spTree>
    <p:extLst>
      <p:ext uri="{BB962C8B-B14F-4D97-AF65-F5344CB8AC3E}">
        <p14:creationId xmlns:p14="http://schemas.microsoft.com/office/powerpoint/2010/main" val="28886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Cosine values were multiplied by 10, before applying </a:t>
            </a:r>
            <a:r>
              <a:rPr lang="en-US" dirty="0" err="1"/>
              <a:t>softmax</a:t>
            </a:r>
            <a:endParaRPr lang="en-US" dirty="0"/>
          </a:p>
        </p:txBody>
      </p:sp>
      <p:sp>
        <p:nvSpPr>
          <p:cNvPr id="4" name="Slide Number Placeholder 3"/>
          <p:cNvSpPr>
            <a:spLocks noGrp="1"/>
          </p:cNvSpPr>
          <p:nvPr>
            <p:ph type="sldNum" sz="quarter" idx="5"/>
          </p:nvPr>
        </p:nvSpPr>
        <p:spPr/>
        <p:txBody>
          <a:bodyPr/>
          <a:lstStyle/>
          <a:p>
            <a:fld id="{81B1458D-71FD-47D3-9395-F9F6FFBEE931}" type="slidenum">
              <a:rPr lang="en-US" smtClean="0"/>
              <a:t>4</a:t>
            </a:fld>
            <a:endParaRPr lang="en-US"/>
          </a:p>
        </p:txBody>
      </p:sp>
    </p:spTree>
    <p:extLst>
      <p:ext uri="{BB962C8B-B14F-4D97-AF65-F5344CB8AC3E}">
        <p14:creationId xmlns:p14="http://schemas.microsoft.com/office/powerpoint/2010/main" val="360294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 – the inner product of two vectors v and u is </a:t>
            </a:r>
            <a:r>
              <a:rPr lang="en-US" dirty="0" err="1"/>
              <a:t>vTu</a:t>
            </a:r>
            <a:r>
              <a:rPr lang="en-US" dirty="0"/>
              <a:t>. Or simply multiplying and adding all the terms.</a:t>
            </a:r>
          </a:p>
          <a:p>
            <a:endParaRPr lang="en-US" dirty="0"/>
          </a:p>
        </p:txBody>
      </p:sp>
      <p:sp>
        <p:nvSpPr>
          <p:cNvPr id="4" name="Slide Number Placeholder 3"/>
          <p:cNvSpPr>
            <a:spLocks noGrp="1"/>
          </p:cNvSpPr>
          <p:nvPr>
            <p:ph type="sldNum" sz="quarter" idx="5"/>
          </p:nvPr>
        </p:nvSpPr>
        <p:spPr/>
        <p:txBody>
          <a:bodyPr/>
          <a:lstStyle/>
          <a:p>
            <a:fld id="{81B1458D-71FD-47D3-9395-F9F6FFBEE931}" type="slidenum">
              <a:rPr lang="en-US" smtClean="0"/>
              <a:t>5</a:t>
            </a:fld>
            <a:endParaRPr lang="en-US"/>
          </a:p>
        </p:txBody>
      </p:sp>
    </p:spTree>
    <p:extLst>
      <p:ext uri="{BB962C8B-B14F-4D97-AF65-F5344CB8AC3E}">
        <p14:creationId xmlns:p14="http://schemas.microsoft.com/office/powerpoint/2010/main" val="2820250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input is k x t, the matrix must be k x k (we multiply from the left).</a:t>
            </a:r>
          </a:p>
        </p:txBody>
      </p:sp>
      <p:sp>
        <p:nvSpPr>
          <p:cNvPr id="4" name="Slide Number Placeholder 3"/>
          <p:cNvSpPr>
            <a:spLocks noGrp="1"/>
          </p:cNvSpPr>
          <p:nvPr>
            <p:ph type="sldNum" sz="quarter" idx="5"/>
          </p:nvPr>
        </p:nvSpPr>
        <p:spPr/>
        <p:txBody>
          <a:bodyPr/>
          <a:lstStyle/>
          <a:p>
            <a:fld id="{81B1458D-71FD-47D3-9395-F9F6FFBEE931}" type="slidenum">
              <a:rPr lang="en-US" smtClean="0"/>
              <a:t>6</a:t>
            </a:fld>
            <a:endParaRPr lang="en-US"/>
          </a:p>
        </p:txBody>
      </p:sp>
    </p:spTree>
    <p:extLst>
      <p:ext uri="{BB962C8B-B14F-4D97-AF65-F5344CB8AC3E}">
        <p14:creationId xmlns:p14="http://schemas.microsoft.com/office/powerpoint/2010/main" val="232638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Embeddings are basically a look-up matrix that is being learned (which is equivalent to a one-hot-encoding of the words with a single hidden layer)</a:t>
            </a:r>
          </a:p>
          <a:p>
            <a:r>
              <a:rPr lang="en-US" dirty="0"/>
              <a:t>(see https://datascience.stackexchange.com/questions/73189/does-bert-use-glove)</a:t>
            </a:r>
          </a:p>
        </p:txBody>
      </p:sp>
      <p:sp>
        <p:nvSpPr>
          <p:cNvPr id="4" name="Slide Number Placeholder 3"/>
          <p:cNvSpPr>
            <a:spLocks noGrp="1"/>
          </p:cNvSpPr>
          <p:nvPr>
            <p:ph type="sldNum" sz="quarter" idx="5"/>
          </p:nvPr>
        </p:nvSpPr>
        <p:spPr/>
        <p:txBody>
          <a:bodyPr/>
          <a:lstStyle/>
          <a:p>
            <a:fld id="{81B1458D-71FD-47D3-9395-F9F6FFBEE931}" type="slidenum">
              <a:rPr lang="en-US" smtClean="0"/>
              <a:t>8</a:t>
            </a:fld>
            <a:endParaRPr lang="en-US"/>
          </a:p>
        </p:txBody>
      </p:sp>
    </p:spTree>
    <p:extLst>
      <p:ext uri="{BB962C8B-B14F-4D97-AF65-F5344CB8AC3E}">
        <p14:creationId xmlns:p14="http://schemas.microsoft.com/office/powerpoint/2010/main" val="163102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D6FF-C8B2-4F7E-82D5-A209E145F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4CBCDC-C86D-42E7-B483-94C527542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671C3E-BA07-401A-B317-B803314415FA}"/>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5" name="Footer Placeholder 4">
            <a:extLst>
              <a:ext uri="{FF2B5EF4-FFF2-40B4-BE49-F238E27FC236}">
                <a16:creationId xmlns:a16="http://schemas.microsoft.com/office/drawing/2014/main" id="{20D670C5-891C-433A-875A-B70913B31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229FF-A505-4AEE-BD9A-A7139CAF198D}"/>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370225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1E76-3895-4476-AF84-5D6F7C91DF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DBD47A-FDE4-489C-9639-F624CA987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0541D-9205-4438-ACE4-4983CB02C410}"/>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5" name="Footer Placeholder 4">
            <a:extLst>
              <a:ext uri="{FF2B5EF4-FFF2-40B4-BE49-F238E27FC236}">
                <a16:creationId xmlns:a16="http://schemas.microsoft.com/office/drawing/2014/main" id="{6E82C093-7767-4F41-8862-8B6706370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F31ED-5143-4199-99F2-135174BF20C0}"/>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105637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35104-9065-40E3-84FA-058C518F8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542FDE-B525-4219-B3CF-0385FA242E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873F3-0B19-495B-9B67-CE6FBFE93D25}"/>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5" name="Footer Placeholder 4">
            <a:extLst>
              <a:ext uri="{FF2B5EF4-FFF2-40B4-BE49-F238E27FC236}">
                <a16:creationId xmlns:a16="http://schemas.microsoft.com/office/drawing/2014/main" id="{2A1B6F7C-3707-441B-AB8E-6CAFAE122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57856-2BEC-494A-9D20-277CD275EE2B}"/>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425769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4A7F-5109-40AA-AB9D-9B2091A42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B36C2-458C-4A73-BC99-231F924667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D429B-052A-4522-897A-F8DACC89062C}"/>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5" name="Footer Placeholder 4">
            <a:extLst>
              <a:ext uri="{FF2B5EF4-FFF2-40B4-BE49-F238E27FC236}">
                <a16:creationId xmlns:a16="http://schemas.microsoft.com/office/drawing/2014/main" id="{374E71FF-0A12-4FB5-A3AC-FA6FE43C3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706A9-81FB-43B5-B122-1B77C026D8A0}"/>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239154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27F7-8E8D-492B-B7FA-3EFC03A02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B657E3-7275-4FFE-AC2C-C49EA99E8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09381-4FA4-4203-967A-3411F13E2668}"/>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5" name="Footer Placeholder 4">
            <a:extLst>
              <a:ext uri="{FF2B5EF4-FFF2-40B4-BE49-F238E27FC236}">
                <a16:creationId xmlns:a16="http://schemas.microsoft.com/office/drawing/2014/main" id="{3A127425-143F-4539-B6EA-615959519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CA9A1-FE3C-4FB0-A748-73189DA8CD79}"/>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5368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E81F-7547-42B0-AEED-62356A0AB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3B685-1BE3-4CD8-9784-9A9FCF9B2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D25908-8476-487D-B125-E20C70F6E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6E3504-0CCE-4A37-A13F-A935AF0C6DA5}"/>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6" name="Footer Placeholder 5">
            <a:extLst>
              <a:ext uri="{FF2B5EF4-FFF2-40B4-BE49-F238E27FC236}">
                <a16:creationId xmlns:a16="http://schemas.microsoft.com/office/drawing/2014/main" id="{936B5BED-F98F-4F25-B2BD-FE3D27356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AF31B-7707-426D-8330-F34D353D497D}"/>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222874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2EA5-DE75-4D5A-91B3-76366EDB0C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E9BDEA-DB3B-4FE4-BF2A-37F9C70DE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1B27C2-A34A-4C66-8989-3504EAB0A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F85C7-4D4C-4BC7-A7E8-DC0D6C6DD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EBFD6-3E85-44BD-BA83-3109D3DBE2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48D62-3996-4B79-B7B7-2080B947CCE2}"/>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8" name="Footer Placeholder 7">
            <a:extLst>
              <a:ext uri="{FF2B5EF4-FFF2-40B4-BE49-F238E27FC236}">
                <a16:creationId xmlns:a16="http://schemas.microsoft.com/office/drawing/2014/main" id="{0AE8E6F8-4EEF-40FA-A255-18AFB82EB3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1E8A9F-CE5D-4610-AF71-B3C0B81E5FFF}"/>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56317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06F-1061-422D-8968-18E9A40AF6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8066DD-4BBA-4733-BDD9-58C6E0B2B8EF}"/>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4" name="Footer Placeholder 3">
            <a:extLst>
              <a:ext uri="{FF2B5EF4-FFF2-40B4-BE49-F238E27FC236}">
                <a16:creationId xmlns:a16="http://schemas.microsoft.com/office/drawing/2014/main" id="{3D753584-A621-4791-8574-16D1F892F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EDF7E2-8060-4B72-89EC-2AAD41674C29}"/>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266170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6936F-43DE-4C2D-BA69-1741C709A591}"/>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3" name="Footer Placeholder 2">
            <a:extLst>
              <a:ext uri="{FF2B5EF4-FFF2-40B4-BE49-F238E27FC236}">
                <a16:creationId xmlns:a16="http://schemas.microsoft.com/office/drawing/2014/main" id="{A0057E27-B56D-4F9A-BE7F-3C6A920B1B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B5A2E5-D683-46AF-9BD8-F224DFBB8F55}"/>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8490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DCAB-8A92-4184-831E-5A2DE7C74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92F4D2-FB91-41B9-B21E-EF1ACAB60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4368C-0121-48D4-BEE9-B53A0B3B9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3862F-D6D7-43D4-915A-51262E594115}"/>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6" name="Footer Placeholder 5">
            <a:extLst>
              <a:ext uri="{FF2B5EF4-FFF2-40B4-BE49-F238E27FC236}">
                <a16:creationId xmlns:a16="http://schemas.microsoft.com/office/drawing/2014/main" id="{93007FBF-A087-424E-AB20-C22355877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1EFCA-9751-4743-B090-2F826F39B144}"/>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404342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AFA1-2D3E-49AC-ABF4-842B39496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DECE6-4F02-46B5-8432-52A1746A3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E05E01-074E-4C5B-B2B1-A1D58804E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18DB2-08F0-48EB-B909-751D44A8267A}"/>
              </a:ext>
            </a:extLst>
          </p:cNvPr>
          <p:cNvSpPr>
            <a:spLocks noGrp="1"/>
          </p:cNvSpPr>
          <p:nvPr>
            <p:ph type="dt" sz="half" idx="10"/>
          </p:nvPr>
        </p:nvSpPr>
        <p:spPr/>
        <p:txBody>
          <a:bodyPr/>
          <a:lstStyle/>
          <a:p>
            <a:fld id="{1CF2D260-DB43-4F8A-9281-67A0A2F3B600}" type="datetimeFigureOut">
              <a:rPr lang="en-US" smtClean="0"/>
              <a:t>1/30/2022</a:t>
            </a:fld>
            <a:endParaRPr lang="en-US"/>
          </a:p>
        </p:txBody>
      </p:sp>
      <p:sp>
        <p:nvSpPr>
          <p:cNvPr id="6" name="Footer Placeholder 5">
            <a:extLst>
              <a:ext uri="{FF2B5EF4-FFF2-40B4-BE49-F238E27FC236}">
                <a16:creationId xmlns:a16="http://schemas.microsoft.com/office/drawing/2014/main" id="{151FE9C5-F0FD-4118-B979-521829769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0C5FD-3565-4C5C-A06F-00CC2C2FEA74}"/>
              </a:ext>
            </a:extLst>
          </p:cNvPr>
          <p:cNvSpPr>
            <a:spLocks noGrp="1"/>
          </p:cNvSpPr>
          <p:nvPr>
            <p:ph type="sldNum" sz="quarter" idx="12"/>
          </p:nvPr>
        </p:nvSpPr>
        <p:spPr/>
        <p:txBody>
          <a:bodyPr/>
          <a:lstStyle/>
          <a:p>
            <a:fld id="{13A65180-B63F-479F-8C49-D9537950903F}" type="slidenum">
              <a:rPr lang="en-US" smtClean="0"/>
              <a:t>‹#›</a:t>
            </a:fld>
            <a:endParaRPr lang="en-US"/>
          </a:p>
        </p:txBody>
      </p:sp>
    </p:spTree>
    <p:extLst>
      <p:ext uri="{BB962C8B-B14F-4D97-AF65-F5344CB8AC3E}">
        <p14:creationId xmlns:p14="http://schemas.microsoft.com/office/powerpoint/2010/main" val="33569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0B2E1-6AA9-4355-A5B2-B1C21F254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99E07-78E5-4A67-AA48-323B40B0FD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BDC43-32C3-4127-9351-AEB19359F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2D260-DB43-4F8A-9281-67A0A2F3B600}" type="datetimeFigureOut">
              <a:rPr lang="en-US" smtClean="0"/>
              <a:t>1/30/2022</a:t>
            </a:fld>
            <a:endParaRPr lang="en-US"/>
          </a:p>
        </p:txBody>
      </p:sp>
      <p:sp>
        <p:nvSpPr>
          <p:cNvPr id="5" name="Footer Placeholder 4">
            <a:extLst>
              <a:ext uri="{FF2B5EF4-FFF2-40B4-BE49-F238E27FC236}">
                <a16:creationId xmlns:a16="http://schemas.microsoft.com/office/drawing/2014/main" id="{3C902AC8-6DAD-4032-9034-EEB884827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5CCE17-93C1-4E4F-93A4-4D09B106C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65180-B63F-479F-8C49-D9537950903F}" type="slidenum">
              <a:rPr lang="en-US" smtClean="0"/>
              <a:t>‹#›</a:t>
            </a:fld>
            <a:endParaRPr lang="en-US"/>
          </a:p>
        </p:txBody>
      </p:sp>
    </p:spTree>
    <p:extLst>
      <p:ext uri="{BB962C8B-B14F-4D97-AF65-F5344CB8AC3E}">
        <p14:creationId xmlns:p14="http://schemas.microsoft.com/office/powerpoint/2010/main" val="1122258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3C1F-5B52-49FD-AA6D-98B474FB2529}"/>
              </a:ext>
            </a:extLst>
          </p:cNvPr>
          <p:cNvSpPr>
            <a:spLocks noGrp="1"/>
          </p:cNvSpPr>
          <p:nvPr>
            <p:ph type="ctrTitle"/>
          </p:nvPr>
        </p:nvSpPr>
        <p:spPr/>
        <p:txBody>
          <a:bodyPr/>
          <a:lstStyle/>
          <a:p>
            <a:r>
              <a:rPr lang="en-US" dirty="0"/>
              <a:t>BERT and Transformers</a:t>
            </a:r>
          </a:p>
        </p:txBody>
      </p:sp>
      <p:sp>
        <p:nvSpPr>
          <p:cNvPr id="3" name="Subtitle 2">
            <a:extLst>
              <a:ext uri="{FF2B5EF4-FFF2-40B4-BE49-F238E27FC236}">
                <a16:creationId xmlns:a16="http://schemas.microsoft.com/office/drawing/2014/main" id="{D16DE803-9C84-4E74-A21D-8EE2A0596036}"/>
              </a:ext>
            </a:extLst>
          </p:cNvPr>
          <p:cNvSpPr>
            <a:spLocks noGrp="1"/>
          </p:cNvSpPr>
          <p:nvPr>
            <p:ph type="subTitle" idx="1"/>
          </p:nvPr>
        </p:nvSpPr>
        <p:spPr/>
        <p:txBody>
          <a:bodyPr/>
          <a:lstStyle/>
          <a:p>
            <a:r>
              <a:rPr lang="en-US" dirty="0"/>
              <a:t>Amos Azaria</a:t>
            </a:r>
          </a:p>
        </p:txBody>
      </p:sp>
      <p:pic>
        <p:nvPicPr>
          <p:cNvPr id="1026" name="Picture 2" descr="Bert (@bertsesame) / Twitter">
            <a:extLst>
              <a:ext uri="{FF2B5EF4-FFF2-40B4-BE49-F238E27FC236}">
                <a16:creationId xmlns:a16="http://schemas.microsoft.com/office/drawing/2014/main" id="{5631AF8D-AF0F-4A7F-A3CA-6E0DBDDEF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426" y="4262470"/>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nsformers Official Website - More than Meets the Eye">
            <a:extLst>
              <a:ext uri="{FF2B5EF4-FFF2-40B4-BE49-F238E27FC236}">
                <a16:creationId xmlns:a16="http://schemas.microsoft.com/office/drawing/2014/main" id="{5A5B2427-0FF3-4119-A6BB-BB8AEB07A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9197" y="4262470"/>
            <a:ext cx="19907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61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9E73-5D30-4FA5-B3AB-64A75EE724AE}"/>
              </a:ext>
            </a:extLst>
          </p:cNvPr>
          <p:cNvSpPr>
            <a:spLocks noGrp="1"/>
          </p:cNvSpPr>
          <p:nvPr>
            <p:ph type="title"/>
          </p:nvPr>
        </p:nvSpPr>
        <p:spPr/>
        <p:txBody>
          <a:bodyPr/>
          <a:lstStyle/>
          <a:p>
            <a:r>
              <a:rPr lang="en-US" dirty="0"/>
              <a:t>Training BERT</a:t>
            </a:r>
          </a:p>
        </p:txBody>
      </p:sp>
      <p:sp>
        <p:nvSpPr>
          <p:cNvPr id="3" name="Content Placeholder 2">
            <a:extLst>
              <a:ext uri="{FF2B5EF4-FFF2-40B4-BE49-F238E27FC236}">
                <a16:creationId xmlns:a16="http://schemas.microsoft.com/office/drawing/2014/main" id="{0A730E31-D993-4181-82B3-FD70FC347A28}"/>
              </a:ext>
            </a:extLst>
          </p:cNvPr>
          <p:cNvSpPr>
            <a:spLocks noGrp="1"/>
          </p:cNvSpPr>
          <p:nvPr>
            <p:ph idx="1"/>
          </p:nvPr>
        </p:nvSpPr>
        <p:spPr/>
        <p:txBody>
          <a:bodyPr/>
          <a:lstStyle/>
          <a:p>
            <a:r>
              <a:rPr lang="en-US" dirty="0"/>
              <a:t>Trained using unsupervised learning: </a:t>
            </a:r>
          </a:p>
          <a:p>
            <a:r>
              <a:rPr lang="en-US" dirty="0"/>
              <a:t>15% of the tokens in the entire corpus are marked:</a:t>
            </a:r>
          </a:p>
          <a:p>
            <a:pPr lvl="1"/>
            <a:r>
              <a:rPr lang="en-US" dirty="0"/>
              <a:t>80% of the marked tokens are replaced with a mask token.</a:t>
            </a:r>
          </a:p>
          <a:p>
            <a:pPr lvl="1"/>
            <a:r>
              <a:rPr lang="en-US" dirty="0"/>
              <a:t>10% of the marked tokens are replaced with a random token.</a:t>
            </a:r>
          </a:p>
          <a:p>
            <a:pPr lvl="1"/>
            <a:r>
              <a:rPr lang="en-US" dirty="0"/>
              <a:t>10% of the marked tokens remain the same (but are still marked).</a:t>
            </a:r>
          </a:p>
          <a:p>
            <a:r>
              <a:rPr lang="en-US" dirty="0"/>
              <a:t>The model is required to output the original sentence. </a:t>
            </a:r>
          </a:p>
          <a:p>
            <a:r>
              <a:rPr lang="en-US" dirty="0"/>
              <a:t>However, the loss is computed using the marked tokens only (regardless of if they were masked, replaced or left untouched).</a:t>
            </a:r>
          </a:p>
          <a:p>
            <a:endParaRPr lang="en-US" dirty="0"/>
          </a:p>
        </p:txBody>
      </p:sp>
      <p:sp>
        <p:nvSpPr>
          <p:cNvPr id="4" name="Speech Bubble: Rectangle 3">
            <a:extLst>
              <a:ext uri="{FF2B5EF4-FFF2-40B4-BE49-F238E27FC236}">
                <a16:creationId xmlns:a16="http://schemas.microsoft.com/office/drawing/2014/main" id="{D4F33417-29A7-44D7-9CC3-7B86C1E46829}"/>
              </a:ext>
            </a:extLst>
          </p:cNvPr>
          <p:cNvSpPr/>
          <p:nvPr/>
        </p:nvSpPr>
        <p:spPr>
          <a:xfrm>
            <a:off x="7626485" y="1391055"/>
            <a:ext cx="2811294" cy="680936"/>
          </a:xfrm>
          <a:prstGeom prst="wedgeRectCallout">
            <a:avLst>
              <a:gd name="adj1" fmla="val -94219"/>
              <a:gd name="adj2" fmla="val 98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the corpus. Not 15% of the tokens in the dictionary.</a:t>
            </a:r>
          </a:p>
        </p:txBody>
      </p:sp>
    </p:spTree>
    <p:extLst>
      <p:ext uri="{BB962C8B-B14F-4D97-AF65-F5344CB8AC3E}">
        <p14:creationId xmlns:p14="http://schemas.microsoft.com/office/powerpoint/2010/main" val="337546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0181-1A33-4BD4-BBD9-826B712026A8}"/>
              </a:ext>
            </a:extLst>
          </p:cNvPr>
          <p:cNvPicPr>
            <a:picLocks noChangeAspect="1"/>
          </p:cNvPicPr>
          <p:nvPr/>
        </p:nvPicPr>
        <p:blipFill>
          <a:blip r:embed="rId2"/>
          <a:stretch>
            <a:fillRect/>
          </a:stretch>
        </p:blipFill>
        <p:spPr>
          <a:xfrm>
            <a:off x="6447934" y="1690688"/>
            <a:ext cx="5744066" cy="3800475"/>
          </a:xfrm>
          <a:prstGeom prst="rect">
            <a:avLst/>
          </a:prstGeom>
        </p:spPr>
      </p:pic>
      <p:sp>
        <p:nvSpPr>
          <p:cNvPr id="2" name="Title 1">
            <a:extLst>
              <a:ext uri="{FF2B5EF4-FFF2-40B4-BE49-F238E27FC236}">
                <a16:creationId xmlns:a16="http://schemas.microsoft.com/office/drawing/2014/main" id="{4C28978A-CE76-4B19-933C-638835DB4389}"/>
              </a:ext>
            </a:extLst>
          </p:cNvPr>
          <p:cNvSpPr>
            <a:spLocks noGrp="1"/>
          </p:cNvSpPr>
          <p:nvPr>
            <p:ph type="title"/>
          </p:nvPr>
        </p:nvSpPr>
        <p:spPr/>
        <p:txBody>
          <a:bodyPr/>
          <a:lstStyle/>
          <a:p>
            <a:r>
              <a:rPr lang="en-US" dirty="0"/>
              <a:t>Residual connection</a:t>
            </a:r>
          </a:p>
        </p:txBody>
      </p:sp>
      <p:sp>
        <p:nvSpPr>
          <p:cNvPr id="3" name="Content Placeholder 2">
            <a:extLst>
              <a:ext uri="{FF2B5EF4-FFF2-40B4-BE49-F238E27FC236}">
                <a16:creationId xmlns:a16="http://schemas.microsoft.com/office/drawing/2014/main" id="{E8A1A0FD-E05D-45B1-8858-B8AAB1F83A00}"/>
              </a:ext>
            </a:extLst>
          </p:cNvPr>
          <p:cNvSpPr>
            <a:spLocks noGrp="1"/>
          </p:cNvSpPr>
          <p:nvPr>
            <p:ph idx="1"/>
          </p:nvPr>
        </p:nvSpPr>
        <p:spPr>
          <a:xfrm>
            <a:off x="838200" y="1825625"/>
            <a:ext cx="5817124" cy="4351338"/>
          </a:xfrm>
        </p:spPr>
        <p:txBody>
          <a:bodyPr>
            <a:normAutofit fontScale="92500" lnSpcReduction="10000"/>
          </a:bodyPr>
          <a:lstStyle/>
          <a:p>
            <a:r>
              <a:rPr lang="en-US" dirty="0"/>
              <a:t>Skip connections:</a:t>
            </a:r>
          </a:p>
          <a:p>
            <a:pPr lvl="1"/>
            <a:r>
              <a:rPr lang="en-US" dirty="0"/>
              <a:t>allow the gradients to flow from start to end without passing through the residual connections.</a:t>
            </a:r>
          </a:p>
          <a:p>
            <a:pPr lvl="1"/>
            <a:r>
              <a:rPr lang="en-US" dirty="0"/>
              <a:t>Very helpful for deep networks.</a:t>
            </a:r>
          </a:p>
          <a:p>
            <a:pPr lvl="1"/>
            <a:r>
              <a:rPr lang="en-US" dirty="0"/>
              <a:t>The network can first learn the basic properties of the data (and output values close to 0 for the residual layers), and then, once it performs better, further tune the parameters in the residual layers.</a:t>
            </a:r>
          </a:p>
          <a:p>
            <a:r>
              <a:rPr lang="en-US" dirty="0"/>
              <a:t>Generally, performs better than adding layers sequentially (as was previously done).</a:t>
            </a:r>
          </a:p>
        </p:txBody>
      </p:sp>
    </p:spTree>
    <p:extLst>
      <p:ext uri="{BB962C8B-B14F-4D97-AF65-F5344CB8AC3E}">
        <p14:creationId xmlns:p14="http://schemas.microsoft.com/office/powerpoint/2010/main" val="413916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0AF9-380A-40E5-9207-AB2A4661D1CF}"/>
              </a:ext>
            </a:extLst>
          </p:cNvPr>
          <p:cNvSpPr>
            <a:spLocks noGrp="1"/>
          </p:cNvSpPr>
          <p:nvPr>
            <p:ph type="title"/>
          </p:nvPr>
        </p:nvSpPr>
        <p:spPr/>
        <p:txBody>
          <a:bodyPr/>
          <a:lstStyle/>
          <a:p>
            <a:r>
              <a:rPr lang="en-US" dirty="0"/>
              <a:t>Homonyms in word embeddings</a:t>
            </a:r>
          </a:p>
        </p:txBody>
      </p:sp>
      <p:sp>
        <p:nvSpPr>
          <p:cNvPr id="3" name="Content Placeholder 2">
            <a:extLst>
              <a:ext uri="{FF2B5EF4-FFF2-40B4-BE49-F238E27FC236}">
                <a16:creationId xmlns:a16="http://schemas.microsoft.com/office/drawing/2014/main" id="{BE3570D9-C744-48CC-9EFF-9A53BF467F0F}"/>
              </a:ext>
            </a:extLst>
          </p:cNvPr>
          <p:cNvSpPr>
            <a:spLocks noGrp="1"/>
          </p:cNvSpPr>
          <p:nvPr>
            <p:ph idx="1"/>
          </p:nvPr>
        </p:nvSpPr>
        <p:spPr>
          <a:xfrm>
            <a:off x="838200" y="1825624"/>
            <a:ext cx="10515600" cy="4084982"/>
          </a:xfrm>
        </p:spPr>
        <p:txBody>
          <a:bodyPr>
            <a:normAutofit/>
          </a:bodyPr>
          <a:lstStyle/>
          <a:p>
            <a:r>
              <a:rPr lang="en-US" dirty="0"/>
              <a:t>Words with multiple meaning (homonyms) have a single vector in word2vec (regardless of their meaning). E.g.: bat, bank, bark.</a:t>
            </a:r>
          </a:p>
          <a:p>
            <a:r>
              <a:rPr lang="en-US" dirty="0"/>
              <a:t>The real meaning usually depends on the context.</a:t>
            </a:r>
          </a:p>
          <a:p>
            <a:r>
              <a:rPr lang="en-US" dirty="0"/>
              <a:t>Any word may have a slightly different meaning depending on its context.</a:t>
            </a:r>
          </a:p>
          <a:p>
            <a:r>
              <a:rPr lang="en-US" dirty="0"/>
              <a:t>How can we take the context into account?</a:t>
            </a:r>
          </a:p>
        </p:txBody>
      </p:sp>
    </p:spTree>
    <p:extLst>
      <p:ext uri="{BB962C8B-B14F-4D97-AF65-F5344CB8AC3E}">
        <p14:creationId xmlns:p14="http://schemas.microsoft.com/office/powerpoint/2010/main" val="209565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3074-9122-4E87-A585-70DD8F9FB6AA}"/>
              </a:ext>
            </a:extLst>
          </p:cNvPr>
          <p:cNvSpPr>
            <a:spLocks noGrp="1"/>
          </p:cNvSpPr>
          <p:nvPr>
            <p:ph type="title"/>
          </p:nvPr>
        </p:nvSpPr>
        <p:spPr/>
        <p:txBody>
          <a:bodyPr/>
          <a:lstStyle/>
          <a:p>
            <a:r>
              <a:rPr lang="en-US" dirty="0"/>
              <a:t>Word embeddings with context</a:t>
            </a:r>
          </a:p>
        </p:txBody>
      </p:sp>
      <p:sp>
        <p:nvSpPr>
          <p:cNvPr id="4" name="TextBox 3">
            <a:extLst>
              <a:ext uri="{FF2B5EF4-FFF2-40B4-BE49-F238E27FC236}">
                <a16:creationId xmlns:a16="http://schemas.microsoft.com/office/drawing/2014/main" id="{6D8C267B-EF25-4106-B922-FBE6731D6C6B}"/>
              </a:ext>
            </a:extLst>
          </p:cNvPr>
          <p:cNvSpPr txBox="1"/>
          <p:nvPr/>
        </p:nvSpPr>
        <p:spPr>
          <a:xfrm>
            <a:off x="1370817" y="2900389"/>
            <a:ext cx="4073163" cy="400110"/>
          </a:xfrm>
          <a:prstGeom prst="rect">
            <a:avLst/>
          </a:prstGeom>
          <a:noFill/>
        </p:spPr>
        <p:txBody>
          <a:bodyPr wrap="square" rtlCol="0">
            <a:spAutoFit/>
          </a:bodyPr>
          <a:lstStyle/>
          <a:p>
            <a:r>
              <a:rPr lang="en-US" sz="2000" dirty="0"/>
              <a:t>A       </a:t>
            </a:r>
            <a:r>
              <a:rPr lang="en-US" sz="2000" b="1" dirty="0"/>
              <a:t>bat    </a:t>
            </a:r>
            <a:r>
              <a:rPr lang="en-US" sz="2000" dirty="0"/>
              <a:t> </a:t>
            </a:r>
            <a:r>
              <a:rPr lang="en-US" sz="2000" i="1" dirty="0"/>
              <a:t>flew</a:t>
            </a:r>
            <a:r>
              <a:rPr lang="en-US" sz="2000" dirty="0"/>
              <a:t>    </a:t>
            </a:r>
            <a:r>
              <a:rPr lang="en-US" sz="2000" i="1" dirty="0"/>
              <a:t>above</a:t>
            </a:r>
            <a:r>
              <a:rPr lang="en-US" sz="2000" dirty="0"/>
              <a:t>    my    head</a:t>
            </a:r>
          </a:p>
        </p:txBody>
      </p:sp>
      <p:sp>
        <p:nvSpPr>
          <p:cNvPr id="5" name="TextBox 4">
            <a:extLst>
              <a:ext uri="{FF2B5EF4-FFF2-40B4-BE49-F238E27FC236}">
                <a16:creationId xmlns:a16="http://schemas.microsoft.com/office/drawing/2014/main" id="{86FA71DF-7D63-45EB-9314-3AA8E1C63116}"/>
              </a:ext>
            </a:extLst>
          </p:cNvPr>
          <p:cNvSpPr txBox="1"/>
          <p:nvPr/>
        </p:nvSpPr>
        <p:spPr>
          <a:xfrm>
            <a:off x="5502113" y="2900389"/>
            <a:ext cx="5851687" cy="400110"/>
          </a:xfrm>
          <a:prstGeom prst="rect">
            <a:avLst/>
          </a:prstGeom>
          <a:noFill/>
        </p:spPr>
        <p:txBody>
          <a:bodyPr wrap="square" rtlCol="0">
            <a:spAutoFit/>
          </a:bodyPr>
          <a:lstStyle/>
          <a:p>
            <a:r>
              <a:rPr lang="en-US" sz="2000" dirty="0"/>
              <a:t>She successfully  </a:t>
            </a:r>
            <a:r>
              <a:rPr lang="en-US" sz="2000" i="1" dirty="0"/>
              <a:t>hit</a:t>
            </a:r>
            <a:r>
              <a:rPr lang="en-US" sz="2000" dirty="0"/>
              <a:t>     the     </a:t>
            </a:r>
            <a:r>
              <a:rPr lang="en-US" sz="2000" i="1" dirty="0"/>
              <a:t>ball</a:t>
            </a:r>
            <a:r>
              <a:rPr lang="en-US" sz="2000" dirty="0"/>
              <a:t>        with    the     </a:t>
            </a:r>
            <a:r>
              <a:rPr lang="en-US" sz="2000" b="1" dirty="0"/>
              <a:t>bat</a:t>
            </a:r>
            <a:endParaRPr lang="en-US" sz="2000" dirty="0"/>
          </a:p>
        </p:txBody>
      </p:sp>
      <p:sp>
        <p:nvSpPr>
          <p:cNvPr id="6" name="TextBox 5">
            <a:extLst>
              <a:ext uri="{FF2B5EF4-FFF2-40B4-BE49-F238E27FC236}">
                <a16:creationId xmlns:a16="http://schemas.microsoft.com/office/drawing/2014/main" id="{29760D35-05E6-4430-B3B6-0810017FAEC3}"/>
              </a:ext>
            </a:extLst>
          </p:cNvPr>
          <p:cNvSpPr txBox="1"/>
          <p:nvPr/>
        </p:nvSpPr>
        <p:spPr>
          <a:xfrm>
            <a:off x="1075445" y="2658732"/>
            <a:ext cx="4420383" cy="338554"/>
          </a:xfrm>
          <a:prstGeom prst="rect">
            <a:avLst/>
          </a:prstGeom>
          <a:noFill/>
        </p:spPr>
        <p:txBody>
          <a:bodyPr wrap="square" rtlCol="0">
            <a:spAutoFit/>
          </a:bodyPr>
          <a:lstStyle/>
          <a:p>
            <a:r>
              <a:rPr lang="en-US" sz="1600" dirty="0"/>
              <a:t>[1,6,0,9]</a:t>
            </a:r>
            <a:r>
              <a:rPr lang="en-US" sz="1600" dirty="0">
                <a:highlight>
                  <a:srgbClr val="FFFF00"/>
                </a:highlight>
              </a:rPr>
              <a:t>[3,1,6,6]</a:t>
            </a:r>
            <a:r>
              <a:rPr lang="en-US" sz="1600" dirty="0">
                <a:highlight>
                  <a:srgbClr val="00FFFF"/>
                </a:highlight>
              </a:rPr>
              <a:t>[1,5,7,7][0,4,4,7]</a:t>
            </a:r>
            <a:r>
              <a:rPr lang="en-US" sz="1600" dirty="0"/>
              <a:t>[6,4,1,4][7,6,6,0] </a:t>
            </a:r>
          </a:p>
        </p:txBody>
      </p:sp>
      <p:sp>
        <p:nvSpPr>
          <p:cNvPr id="7" name="TextBox 6">
            <a:extLst>
              <a:ext uri="{FF2B5EF4-FFF2-40B4-BE49-F238E27FC236}">
                <a16:creationId xmlns:a16="http://schemas.microsoft.com/office/drawing/2014/main" id="{75499F52-8D59-48A4-BFBC-D2CB454F521F}"/>
              </a:ext>
            </a:extLst>
          </p:cNvPr>
          <p:cNvSpPr txBox="1"/>
          <p:nvPr/>
        </p:nvSpPr>
        <p:spPr>
          <a:xfrm>
            <a:off x="5443980" y="2658732"/>
            <a:ext cx="6216977" cy="338554"/>
          </a:xfrm>
          <a:prstGeom prst="rect">
            <a:avLst/>
          </a:prstGeom>
          <a:noFill/>
        </p:spPr>
        <p:txBody>
          <a:bodyPr wrap="square" rtlCol="0">
            <a:spAutoFit/>
          </a:bodyPr>
          <a:lstStyle/>
          <a:p>
            <a:r>
              <a:rPr lang="en-US" sz="1600" dirty="0"/>
              <a:t>[7,9,7,5] [8,5,3,9]  </a:t>
            </a:r>
            <a:r>
              <a:rPr lang="en-US" sz="1600" dirty="0">
                <a:highlight>
                  <a:srgbClr val="00FFFF"/>
                </a:highlight>
              </a:rPr>
              <a:t>[4,1,8,3]</a:t>
            </a:r>
            <a:r>
              <a:rPr lang="en-US" sz="1600" dirty="0"/>
              <a:t> [9,0,2,1] </a:t>
            </a:r>
            <a:r>
              <a:rPr lang="en-US" sz="1600" dirty="0">
                <a:highlight>
                  <a:srgbClr val="00FFFF"/>
                </a:highlight>
              </a:rPr>
              <a:t>[3,2,7,2]</a:t>
            </a:r>
            <a:r>
              <a:rPr lang="en-US" sz="1600" dirty="0"/>
              <a:t> [7,0,8,1] [9,0,2,1]</a:t>
            </a:r>
            <a:r>
              <a:rPr lang="en-US" sz="1600" dirty="0">
                <a:highlight>
                  <a:srgbClr val="FFFF00"/>
                </a:highlight>
              </a:rPr>
              <a:t>[3,1,6,6]</a:t>
            </a:r>
            <a:r>
              <a:rPr lang="en-US" sz="1600" dirty="0"/>
              <a:t> </a:t>
            </a:r>
          </a:p>
        </p:txBody>
      </p:sp>
      <p:sp>
        <p:nvSpPr>
          <p:cNvPr id="8" name="TextBox 7">
            <a:extLst>
              <a:ext uri="{FF2B5EF4-FFF2-40B4-BE49-F238E27FC236}">
                <a16:creationId xmlns:a16="http://schemas.microsoft.com/office/drawing/2014/main" id="{2B75BEC7-1D9B-49D1-8042-CB5A32377B67}"/>
              </a:ext>
            </a:extLst>
          </p:cNvPr>
          <p:cNvSpPr txBox="1"/>
          <p:nvPr/>
        </p:nvSpPr>
        <p:spPr>
          <a:xfrm>
            <a:off x="1960779" y="4027025"/>
            <a:ext cx="1932495" cy="369332"/>
          </a:xfrm>
          <a:prstGeom prst="rect">
            <a:avLst/>
          </a:prstGeom>
          <a:noFill/>
        </p:spPr>
        <p:txBody>
          <a:bodyPr wrap="square">
            <a:spAutoFit/>
          </a:bodyPr>
          <a:lstStyle/>
          <a:p>
            <a:r>
              <a:rPr lang="en-US" dirty="0"/>
              <a:t>[</a:t>
            </a:r>
            <a:r>
              <a:rPr lang="en-US" dirty="0">
                <a:highlight>
                  <a:srgbClr val="FFFF00"/>
                </a:highlight>
              </a:rPr>
              <a:t>3</a:t>
            </a:r>
            <a:r>
              <a:rPr lang="en-US" dirty="0"/>
              <a:t>, 2.67,5,</a:t>
            </a:r>
            <a:r>
              <a:rPr lang="en-US" dirty="0">
                <a:highlight>
                  <a:srgbClr val="FFFF00"/>
                </a:highlight>
              </a:rPr>
              <a:t>5.75</a:t>
            </a:r>
            <a:r>
              <a:rPr lang="en-US" dirty="0"/>
              <a:t>]</a:t>
            </a:r>
          </a:p>
        </p:txBody>
      </p:sp>
      <p:grpSp>
        <p:nvGrpSpPr>
          <p:cNvPr id="23" name="Group 22">
            <a:extLst>
              <a:ext uri="{FF2B5EF4-FFF2-40B4-BE49-F238E27FC236}">
                <a16:creationId xmlns:a16="http://schemas.microsoft.com/office/drawing/2014/main" id="{4FBE1392-01A2-4FB5-82FD-B0AB74E47C62}"/>
              </a:ext>
            </a:extLst>
          </p:cNvPr>
          <p:cNvGrpSpPr/>
          <p:nvPr/>
        </p:nvGrpSpPr>
        <p:grpSpPr>
          <a:xfrm>
            <a:off x="2186241" y="3300499"/>
            <a:ext cx="660657" cy="742181"/>
            <a:chOff x="2186241" y="3300499"/>
            <a:chExt cx="660657" cy="742181"/>
          </a:xfrm>
        </p:grpSpPr>
        <p:cxnSp>
          <p:nvCxnSpPr>
            <p:cNvPr id="9" name="Straight Arrow Connector 8">
              <a:extLst>
                <a:ext uri="{FF2B5EF4-FFF2-40B4-BE49-F238E27FC236}">
                  <a16:creationId xmlns:a16="http://schemas.microsoft.com/office/drawing/2014/main" id="{0C4FDC27-5FAB-40F4-B97F-B7ED5CE270B9}"/>
                </a:ext>
              </a:extLst>
            </p:cNvPr>
            <p:cNvCxnSpPr>
              <a:cxnSpLocks/>
            </p:cNvCxnSpPr>
            <p:nvPr/>
          </p:nvCxnSpPr>
          <p:spPr>
            <a:xfrm>
              <a:off x="2186241" y="3300499"/>
              <a:ext cx="349572" cy="74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596340-5417-418B-AC8B-6D96ECFF6C96}"/>
                </a:ext>
              </a:extLst>
            </p:cNvPr>
            <p:cNvSpPr txBox="1"/>
            <p:nvPr/>
          </p:nvSpPr>
          <p:spPr>
            <a:xfrm>
              <a:off x="2224729" y="3586564"/>
              <a:ext cx="622169" cy="369332"/>
            </a:xfrm>
            <a:prstGeom prst="rect">
              <a:avLst/>
            </a:prstGeom>
            <a:noFill/>
          </p:spPr>
          <p:txBody>
            <a:bodyPr wrap="square" rtlCol="0">
              <a:spAutoFit/>
            </a:bodyPr>
            <a:lstStyle/>
            <a:p>
              <a:r>
                <a:rPr lang="en-US" dirty="0"/>
                <a:t>50%</a:t>
              </a:r>
            </a:p>
          </p:txBody>
        </p:sp>
      </p:grpSp>
      <p:sp>
        <p:nvSpPr>
          <p:cNvPr id="11" name="TextBox 10">
            <a:extLst>
              <a:ext uri="{FF2B5EF4-FFF2-40B4-BE49-F238E27FC236}">
                <a16:creationId xmlns:a16="http://schemas.microsoft.com/office/drawing/2014/main" id="{766EEE1D-AC1E-4252-AECD-9966B1841E99}"/>
              </a:ext>
            </a:extLst>
          </p:cNvPr>
          <p:cNvSpPr txBox="1"/>
          <p:nvPr/>
        </p:nvSpPr>
        <p:spPr>
          <a:xfrm>
            <a:off x="6284540" y="4008175"/>
            <a:ext cx="2818614" cy="369332"/>
          </a:xfrm>
          <a:prstGeom prst="rect">
            <a:avLst/>
          </a:prstGeom>
          <a:noFill/>
        </p:spPr>
        <p:txBody>
          <a:bodyPr wrap="square" rtlCol="0">
            <a:spAutoFit/>
          </a:bodyPr>
          <a:lstStyle/>
          <a:p>
            <a:r>
              <a:rPr lang="en-US" dirty="0"/>
              <a:t>[</a:t>
            </a:r>
            <a:r>
              <a:rPr lang="en-US" dirty="0">
                <a:highlight>
                  <a:srgbClr val="FFFF00"/>
                </a:highlight>
              </a:rPr>
              <a:t>4.6</a:t>
            </a:r>
            <a:r>
              <a:rPr lang="en-US" dirty="0"/>
              <a:t>, 1.6, 5.7, </a:t>
            </a:r>
            <a:r>
              <a:rPr lang="en-US" dirty="0">
                <a:highlight>
                  <a:srgbClr val="FFFF00"/>
                </a:highlight>
              </a:rPr>
              <a:t>4.75</a:t>
            </a:r>
            <a:r>
              <a:rPr lang="en-US" dirty="0"/>
              <a:t>]</a:t>
            </a:r>
          </a:p>
        </p:txBody>
      </p:sp>
      <p:grpSp>
        <p:nvGrpSpPr>
          <p:cNvPr id="25" name="Group 24">
            <a:extLst>
              <a:ext uri="{FF2B5EF4-FFF2-40B4-BE49-F238E27FC236}">
                <a16:creationId xmlns:a16="http://schemas.microsoft.com/office/drawing/2014/main" id="{03BCAB0A-C44E-4F48-9825-B332973CA062}"/>
              </a:ext>
            </a:extLst>
          </p:cNvPr>
          <p:cNvGrpSpPr/>
          <p:nvPr/>
        </p:nvGrpSpPr>
        <p:grpSpPr>
          <a:xfrm>
            <a:off x="7642001" y="3270044"/>
            <a:ext cx="3179970" cy="631274"/>
            <a:chOff x="7642001" y="3270044"/>
            <a:chExt cx="3179970" cy="631274"/>
          </a:xfrm>
        </p:grpSpPr>
        <p:cxnSp>
          <p:nvCxnSpPr>
            <p:cNvPr id="12" name="Straight Arrow Connector 11">
              <a:extLst>
                <a:ext uri="{FF2B5EF4-FFF2-40B4-BE49-F238E27FC236}">
                  <a16:creationId xmlns:a16="http://schemas.microsoft.com/office/drawing/2014/main" id="{FDAD686B-61CE-46C8-89A6-169689A4DB80}"/>
                </a:ext>
              </a:extLst>
            </p:cNvPr>
            <p:cNvCxnSpPr>
              <a:cxnSpLocks/>
            </p:cNvCxnSpPr>
            <p:nvPr/>
          </p:nvCxnSpPr>
          <p:spPr>
            <a:xfrm flipH="1">
              <a:off x="7642001" y="3270044"/>
              <a:ext cx="3179970" cy="63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060810-AD37-4D96-8CC0-7E7EBC1B968E}"/>
                </a:ext>
              </a:extLst>
            </p:cNvPr>
            <p:cNvSpPr txBox="1"/>
            <p:nvPr/>
          </p:nvSpPr>
          <p:spPr>
            <a:xfrm>
              <a:off x="8509266" y="3531986"/>
              <a:ext cx="622169" cy="369332"/>
            </a:xfrm>
            <a:prstGeom prst="rect">
              <a:avLst/>
            </a:prstGeom>
            <a:noFill/>
          </p:spPr>
          <p:txBody>
            <a:bodyPr wrap="square" rtlCol="0">
              <a:spAutoFit/>
            </a:bodyPr>
            <a:lstStyle/>
            <a:p>
              <a:r>
                <a:rPr lang="en-US" dirty="0"/>
                <a:t>50%</a:t>
              </a:r>
            </a:p>
          </p:txBody>
        </p:sp>
      </p:grpSp>
      <p:sp>
        <p:nvSpPr>
          <p:cNvPr id="14" name="TextBox 13">
            <a:extLst>
              <a:ext uri="{FF2B5EF4-FFF2-40B4-BE49-F238E27FC236}">
                <a16:creationId xmlns:a16="http://schemas.microsoft.com/office/drawing/2014/main" id="{A41FD8BE-92B4-4448-905C-899DD48679AE}"/>
              </a:ext>
            </a:extLst>
          </p:cNvPr>
          <p:cNvSpPr txBox="1"/>
          <p:nvPr/>
        </p:nvSpPr>
        <p:spPr>
          <a:xfrm>
            <a:off x="1136304" y="4487212"/>
            <a:ext cx="10791536" cy="707886"/>
          </a:xfrm>
          <a:prstGeom prst="rect">
            <a:avLst/>
          </a:prstGeom>
          <a:noFill/>
        </p:spPr>
        <p:txBody>
          <a:bodyPr wrap="square" rtlCol="0">
            <a:spAutoFit/>
          </a:bodyPr>
          <a:lstStyle/>
          <a:p>
            <a:r>
              <a:rPr lang="en-US" sz="2000" dirty="0"/>
              <a:t>We want to give more weight (attention) to more relevant words:</a:t>
            </a:r>
          </a:p>
          <a:p>
            <a:r>
              <a:rPr lang="en-US" sz="2000" dirty="0"/>
              <a:t>We determine the weight using cos similarity </a:t>
            </a:r>
            <a:r>
              <a:rPr lang="en-US" sz="1600" dirty="0"/>
              <a:t>(dot product of vectors divided by their norms, and then using </a:t>
            </a:r>
            <a:r>
              <a:rPr lang="en-US" sz="1600" dirty="0" err="1"/>
              <a:t>softmax</a:t>
            </a:r>
            <a:r>
              <a:rPr lang="en-US" sz="1600" dirty="0"/>
              <a:t>)</a:t>
            </a:r>
            <a:endParaRPr lang="en-US" sz="2000" dirty="0"/>
          </a:p>
        </p:txBody>
      </p:sp>
      <p:sp>
        <p:nvSpPr>
          <p:cNvPr id="15" name="TextBox 14">
            <a:extLst>
              <a:ext uri="{FF2B5EF4-FFF2-40B4-BE49-F238E27FC236}">
                <a16:creationId xmlns:a16="http://schemas.microsoft.com/office/drawing/2014/main" id="{047F803D-5A87-4685-AE2F-707B519BA0CF}"/>
              </a:ext>
            </a:extLst>
          </p:cNvPr>
          <p:cNvSpPr txBox="1"/>
          <p:nvPr/>
        </p:nvSpPr>
        <p:spPr>
          <a:xfrm>
            <a:off x="1857503" y="5522194"/>
            <a:ext cx="3275814" cy="338554"/>
          </a:xfrm>
          <a:prstGeom prst="rect">
            <a:avLst/>
          </a:prstGeom>
          <a:noFill/>
        </p:spPr>
        <p:txBody>
          <a:bodyPr wrap="square">
            <a:spAutoFit/>
          </a:bodyPr>
          <a:lstStyle/>
          <a:p>
            <a:r>
              <a:rPr lang="en-US" sz="1600" dirty="0"/>
              <a:t>[0.02, 0.57, 0.24, 0.14, 0.03, 0.01]</a:t>
            </a:r>
          </a:p>
        </p:txBody>
      </p:sp>
      <p:sp>
        <p:nvSpPr>
          <p:cNvPr id="16" name="TextBox 15">
            <a:extLst>
              <a:ext uri="{FF2B5EF4-FFF2-40B4-BE49-F238E27FC236}">
                <a16:creationId xmlns:a16="http://schemas.microsoft.com/office/drawing/2014/main" id="{48E75482-3F6A-4AD7-A8D1-5153CE76F375}"/>
              </a:ext>
            </a:extLst>
          </p:cNvPr>
          <p:cNvSpPr txBox="1"/>
          <p:nvPr/>
        </p:nvSpPr>
        <p:spPr>
          <a:xfrm>
            <a:off x="1960779" y="5999247"/>
            <a:ext cx="2288356" cy="369332"/>
          </a:xfrm>
          <a:prstGeom prst="rect">
            <a:avLst/>
          </a:prstGeom>
          <a:noFill/>
        </p:spPr>
        <p:txBody>
          <a:bodyPr wrap="square">
            <a:spAutoFit/>
          </a:bodyPr>
          <a:lstStyle/>
          <a:p>
            <a:r>
              <a:rPr lang="en-US" dirty="0"/>
              <a:t>[</a:t>
            </a:r>
            <a:r>
              <a:rPr lang="en-US" dirty="0">
                <a:highlight>
                  <a:srgbClr val="FFFF00"/>
                </a:highlight>
              </a:rPr>
              <a:t>2.21</a:t>
            </a:r>
            <a:r>
              <a:rPr lang="en-US" dirty="0"/>
              <a:t>, 2.59, 5.74, </a:t>
            </a:r>
            <a:r>
              <a:rPr lang="en-US" dirty="0">
                <a:highlight>
                  <a:srgbClr val="FFFF00"/>
                </a:highlight>
              </a:rPr>
              <a:t>6.28</a:t>
            </a:r>
            <a:r>
              <a:rPr lang="en-US" dirty="0"/>
              <a:t>]</a:t>
            </a:r>
          </a:p>
        </p:txBody>
      </p:sp>
      <p:sp>
        <p:nvSpPr>
          <p:cNvPr id="17" name="TextBox 16">
            <a:extLst>
              <a:ext uri="{FF2B5EF4-FFF2-40B4-BE49-F238E27FC236}">
                <a16:creationId xmlns:a16="http://schemas.microsoft.com/office/drawing/2014/main" id="{6B903E54-96BF-4980-8294-E5F99F17D7E8}"/>
              </a:ext>
            </a:extLst>
          </p:cNvPr>
          <p:cNvSpPr txBox="1"/>
          <p:nvPr/>
        </p:nvSpPr>
        <p:spPr>
          <a:xfrm>
            <a:off x="6096000" y="5522194"/>
            <a:ext cx="3607325" cy="338554"/>
          </a:xfrm>
          <a:prstGeom prst="rect">
            <a:avLst/>
          </a:prstGeom>
          <a:noFill/>
        </p:spPr>
        <p:txBody>
          <a:bodyPr wrap="square">
            <a:spAutoFit/>
          </a:bodyPr>
          <a:lstStyle/>
          <a:p>
            <a:r>
              <a:rPr lang="en-US" sz="1600" dirty="0"/>
              <a:t>[0.06, 0.09, 0.2, 0. , 0.14, 0.05, 0. , 0.46]</a:t>
            </a:r>
          </a:p>
        </p:txBody>
      </p:sp>
      <p:sp>
        <p:nvSpPr>
          <p:cNvPr id="18" name="TextBox 17">
            <a:extLst>
              <a:ext uri="{FF2B5EF4-FFF2-40B4-BE49-F238E27FC236}">
                <a16:creationId xmlns:a16="http://schemas.microsoft.com/office/drawing/2014/main" id="{DF1140F7-5749-4E3A-BF74-B408983E774C}"/>
              </a:ext>
            </a:extLst>
          </p:cNvPr>
          <p:cNvSpPr txBox="1"/>
          <p:nvPr/>
        </p:nvSpPr>
        <p:spPr>
          <a:xfrm>
            <a:off x="464645" y="5506805"/>
            <a:ext cx="1343318" cy="369332"/>
          </a:xfrm>
          <a:prstGeom prst="rect">
            <a:avLst/>
          </a:prstGeom>
          <a:noFill/>
        </p:spPr>
        <p:txBody>
          <a:bodyPr wrap="square" rtlCol="0">
            <a:spAutoFit/>
          </a:bodyPr>
          <a:lstStyle/>
          <a:p>
            <a:r>
              <a:rPr lang="en-US" dirty="0"/>
              <a:t>Attention:</a:t>
            </a:r>
          </a:p>
        </p:txBody>
      </p:sp>
      <p:sp>
        <p:nvSpPr>
          <p:cNvPr id="19" name="TextBox 18">
            <a:extLst>
              <a:ext uri="{FF2B5EF4-FFF2-40B4-BE49-F238E27FC236}">
                <a16:creationId xmlns:a16="http://schemas.microsoft.com/office/drawing/2014/main" id="{3F83F13F-C912-4A0D-B21E-376C45DC40E2}"/>
              </a:ext>
            </a:extLst>
          </p:cNvPr>
          <p:cNvSpPr txBox="1"/>
          <p:nvPr/>
        </p:nvSpPr>
        <p:spPr>
          <a:xfrm>
            <a:off x="464645" y="5860748"/>
            <a:ext cx="1705103" cy="646331"/>
          </a:xfrm>
          <a:prstGeom prst="rect">
            <a:avLst/>
          </a:prstGeom>
          <a:noFill/>
        </p:spPr>
        <p:txBody>
          <a:bodyPr wrap="square" rtlCol="0">
            <a:spAutoFit/>
          </a:bodyPr>
          <a:lstStyle/>
          <a:p>
            <a:r>
              <a:rPr lang="en-US" dirty="0"/>
              <a:t>Final embedding:</a:t>
            </a:r>
          </a:p>
        </p:txBody>
      </p:sp>
      <p:sp>
        <p:nvSpPr>
          <p:cNvPr id="20" name="TextBox 19">
            <a:extLst>
              <a:ext uri="{FF2B5EF4-FFF2-40B4-BE49-F238E27FC236}">
                <a16:creationId xmlns:a16="http://schemas.microsoft.com/office/drawing/2014/main" id="{7DC1F2E3-D0E5-44DA-8A07-EAF8C7C1485D}"/>
              </a:ext>
            </a:extLst>
          </p:cNvPr>
          <p:cNvSpPr txBox="1"/>
          <p:nvPr/>
        </p:nvSpPr>
        <p:spPr>
          <a:xfrm>
            <a:off x="6357389" y="5999247"/>
            <a:ext cx="2344917" cy="369332"/>
          </a:xfrm>
          <a:prstGeom prst="rect">
            <a:avLst/>
          </a:prstGeom>
          <a:noFill/>
        </p:spPr>
        <p:txBody>
          <a:bodyPr wrap="square">
            <a:spAutoFit/>
          </a:bodyPr>
          <a:lstStyle/>
          <a:p>
            <a:r>
              <a:rPr lang="en-US" dirty="0"/>
              <a:t>[</a:t>
            </a:r>
            <a:r>
              <a:rPr lang="en-US" dirty="0">
                <a:highlight>
                  <a:srgbClr val="FFFF00"/>
                </a:highlight>
              </a:rPr>
              <a:t>4.1</a:t>
            </a:r>
            <a:r>
              <a:rPr lang="en-US" dirty="0"/>
              <a:t> , 1.87, 6.41, </a:t>
            </a:r>
            <a:r>
              <a:rPr lang="en-US" dirty="0">
                <a:highlight>
                  <a:srgbClr val="FFFF00"/>
                </a:highlight>
              </a:rPr>
              <a:t>4.74</a:t>
            </a:r>
            <a:r>
              <a:rPr lang="en-US" dirty="0"/>
              <a:t>]</a:t>
            </a:r>
          </a:p>
        </p:txBody>
      </p:sp>
      <p:sp>
        <p:nvSpPr>
          <p:cNvPr id="21" name="Flowchart: Process 20">
            <a:extLst>
              <a:ext uri="{FF2B5EF4-FFF2-40B4-BE49-F238E27FC236}">
                <a16:creationId xmlns:a16="http://schemas.microsoft.com/office/drawing/2014/main" id="{BBE3BD05-1B5E-46E2-884B-968825A6EF06}"/>
              </a:ext>
            </a:extLst>
          </p:cNvPr>
          <p:cNvSpPr/>
          <p:nvPr/>
        </p:nvSpPr>
        <p:spPr>
          <a:xfrm>
            <a:off x="1647907" y="1340716"/>
            <a:ext cx="6589336" cy="7306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 that words related to flying have a low first value and high last value, where words related to games have high first and low last.</a:t>
            </a:r>
          </a:p>
        </p:txBody>
      </p:sp>
      <p:sp>
        <p:nvSpPr>
          <p:cNvPr id="26" name="Flowchart: Process 25">
            <a:extLst>
              <a:ext uri="{FF2B5EF4-FFF2-40B4-BE49-F238E27FC236}">
                <a16:creationId xmlns:a16="http://schemas.microsoft.com/office/drawing/2014/main" id="{B386A271-56AE-413C-94B3-41D2C8F185C1}"/>
              </a:ext>
            </a:extLst>
          </p:cNvPr>
          <p:cNvSpPr/>
          <p:nvPr/>
        </p:nvSpPr>
        <p:spPr>
          <a:xfrm>
            <a:off x="3682735" y="3444406"/>
            <a:ext cx="2519680" cy="582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E.g., 50% for “bat” and 50% for the mean</a:t>
            </a:r>
          </a:p>
        </p:txBody>
      </p:sp>
      <p:sp>
        <p:nvSpPr>
          <p:cNvPr id="27" name="Rectangle 26">
            <a:extLst>
              <a:ext uri="{FF2B5EF4-FFF2-40B4-BE49-F238E27FC236}">
                <a16:creationId xmlns:a16="http://schemas.microsoft.com/office/drawing/2014/main" id="{148D52AF-4C0A-42A2-8D9B-7443F2F7C5DA}"/>
              </a:ext>
            </a:extLst>
          </p:cNvPr>
          <p:cNvSpPr/>
          <p:nvPr/>
        </p:nvSpPr>
        <p:spPr>
          <a:xfrm>
            <a:off x="8869681" y="90795"/>
            <a:ext cx="318008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each word-vector has 3 roles!</a:t>
            </a:r>
          </a:p>
        </p:txBody>
      </p:sp>
      <p:sp>
        <p:nvSpPr>
          <p:cNvPr id="28" name="Flowchart: Process 27">
            <a:extLst>
              <a:ext uri="{FF2B5EF4-FFF2-40B4-BE49-F238E27FC236}">
                <a16:creationId xmlns:a16="http://schemas.microsoft.com/office/drawing/2014/main" id="{666BF324-AEFD-45D9-996B-CF30E2C76E70}"/>
              </a:ext>
            </a:extLst>
          </p:cNvPr>
          <p:cNvSpPr/>
          <p:nvPr/>
        </p:nvSpPr>
        <p:spPr>
          <a:xfrm>
            <a:off x="8869681" y="917717"/>
            <a:ext cx="3180080" cy="16844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when used as the query (‘bat’ in our example), once when used to compute the distance from the it (key), and once when used to compute the final vector (value)</a:t>
            </a:r>
          </a:p>
        </p:txBody>
      </p:sp>
      <p:sp>
        <p:nvSpPr>
          <p:cNvPr id="29" name="Flowchart: Process 28">
            <a:extLst>
              <a:ext uri="{FF2B5EF4-FFF2-40B4-BE49-F238E27FC236}">
                <a16:creationId xmlns:a16="http://schemas.microsoft.com/office/drawing/2014/main" id="{C39EA5E5-C1FD-4062-8401-F1F1A4B9A160}"/>
              </a:ext>
            </a:extLst>
          </p:cNvPr>
          <p:cNvSpPr/>
          <p:nvPr/>
        </p:nvSpPr>
        <p:spPr>
          <a:xfrm>
            <a:off x="1647907" y="2137809"/>
            <a:ext cx="6589336" cy="48029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when bat means the animal, we want a low first value and a high last value, and vice-versa when bat means the game item.</a:t>
            </a:r>
          </a:p>
        </p:txBody>
      </p:sp>
      <p:sp>
        <p:nvSpPr>
          <p:cNvPr id="3" name="TextBox 2">
            <a:extLst>
              <a:ext uri="{FF2B5EF4-FFF2-40B4-BE49-F238E27FC236}">
                <a16:creationId xmlns:a16="http://schemas.microsoft.com/office/drawing/2014/main" id="{A44F02DB-CE77-4F5F-A840-048382835770}"/>
              </a:ext>
            </a:extLst>
          </p:cNvPr>
          <p:cNvSpPr txBox="1"/>
          <p:nvPr/>
        </p:nvSpPr>
        <p:spPr>
          <a:xfrm>
            <a:off x="2044828" y="5194052"/>
            <a:ext cx="3275814" cy="338554"/>
          </a:xfrm>
          <a:prstGeom prst="rect">
            <a:avLst/>
          </a:prstGeom>
          <a:noFill/>
        </p:spPr>
        <p:txBody>
          <a:bodyPr wrap="square" rtlCol="0">
            <a:spAutoFit/>
          </a:bodyPr>
          <a:lstStyle/>
          <a:p>
            <a:r>
              <a:rPr lang="en-US" sz="1600" dirty="0"/>
              <a:t>[0.64  1.  0.91 0.86 0.69 0.63]</a:t>
            </a:r>
          </a:p>
        </p:txBody>
      </p:sp>
      <p:sp>
        <p:nvSpPr>
          <p:cNvPr id="30" name="TextBox 29">
            <a:extLst>
              <a:ext uri="{FF2B5EF4-FFF2-40B4-BE49-F238E27FC236}">
                <a16:creationId xmlns:a16="http://schemas.microsoft.com/office/drawing/2014/main" id="{3E55692D-9728-439C-81CC-360C5CB55AE6}"/>
              </a:ext>
            </a:extLst>
          </p:cNvPr>
          <p:cNvSpPr txBox="1"/>
          <p:nvPr/>
        </p:nvSpPr>
        <p:spPr>
          <a:xfrm>
            <a:off x="665950" y="5199028"/>
            <a:ext cx="1343318" cy="338554"/>
          </a:xfrm>
          <a:prstGeom prst="rect">
            <a:avLst/>
          </a:prstGeom>
          <a:noFill/>
        </p:spPr>
        <p:txBody>
          <a:bodyPr wrap="square" rtlCol="0">
            <a:spAutoFit/>
          </a:bodyPr>
          <a:lstStyle/>
          <a:p>
            <a:r>
              <a:rPr lang="en-US" sz="1600" dirty="0"/>
              <a:t>cosine:</a:t>
            </a:r>
            <a:endParaRPr lang="en-US" dirty="0"/>
          </a:p>
        </p:txBody>
      </p:sp>
      <p:sp>
        <p:nvSpPr>
          <p:cNvPr id="31" name="TextBox 30">
            <a:extLst>
              <a:ext uri="{FF2B5EF4-FFF2-40B4-BE49-F238E27FC236}">
                <a16:creationId xmlns:a16="http://schemas.microsoft.com/office/drawing/2014/main" id="{153A5C70-8125-4DEF-ACFD-62B208FEA7D0}"/>
              </a:ext>
            </a:extLst>
          </p:cNvPr>
          <p:cNvSpPr txBox="1"/>
          <p:nvPr/>
        </p:nvSpPr>
        <p:spPr>
          <a:xfrm>
            <a:off x="6164709" y="5168251"/>
            <a:ext cx="3469906" cy="338554"/>
          </a:xfrm>
          <a:prstGeom prst="rect">
            <a:avLst/>
          </a:prstGeom>
          <a:noFill/>
        </p:spPr>
        <p:txBody>
          <a:bodyPr wrap="square">
            <a:spAutoFit/>
          </a:bodyPr>
          <a:lstStyle/>
          <a:p>
            <a:r>
              <a:rPr lang="en-US" sz="1600" dirty="0"/>
              <a:t>[0.78 0.83 0.92 0.54  0.88 0.77 0.53  1.]</a:t>
            </a:r>
          </a:p>
        </p:txBody>
      </p:sp>
    </p:spTree>
    <p:extLst>
      <p:ext uri="{BB962C8B-B14F-4D97-AF65-F5344CB8AC3E}">
        <p14:creationId xmlns:p14="http://schemas.microsoft.com/office/powerpoint/2010/main" val="3838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1" grpId="0"/>
      <p:bldP spid="14" grpId="0"/>
      <p:bldP spid="15" grpId="0"/>
      <p:bldP spid="16" grpId="0"/>
      <p:bldP spid="17" grpId="0"/>
      <p:bldP spid="18" grpId="0"/>
      <p:bldP spid="19" grpId="0"/>
      <p:bldP spid="20" grpId="0"/>
      <p:bldP spid="21" grpId="0" animBg="1"/>
      <p:bldP spid="26" grpId="0" animBg="1"/>
      <p:bldP spid="27" grpId="0" animBg="1"/>
      <p:bldP spid="28" grpId="0" animBg="1"/>
      <p:bldP spid="29" grpId="0" animBg="1"/>
      <p:bldP spid="3"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CE1A-123E-466B-A619-21EB5C37ACF6}"/>
              </a:ext>
            </a:extLst>
          </p:cNvPr>
          <p:cNvSpPr>
            <a:spLocks noGrp="1"/>
          </p:cNvSpPr>
          <p:nvPr>
            <p:ph type="title"/>
          </p:nvPr>
        </p:nvSpPr>
        <p:spPr/>
        <p:txBody>
          <a:bodyPr/>
          <a:lstStyle/>
          <a:p>
            <a:r>
              <a:rPr lang="en-US" dirty="0"/>
              <a:t>Weightless self-attention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48DE6-6DB6-48F4-A3C2-917AC917AD70}"/>
                  </a:ext>
                </a:extLst>
              </p:cNvPr>
              <p:cNvSpPr>
                <a:spLocks noGrp="1"/>
              </p:cNvSpPr>
              <p:nvPr>
                <p:ph idx="1"/>
              </p:nvPr>
            </p:nvSpPr>
            <p:spPr/>
            <p:txBody>
              <a:bodyPr>
                <a:normAutofit lnSpcReduction="10000"/>
              </a:bodyPr>
              <a:lstStyle/>
              <a:p>
                <a:r>
                  <a:rPr lang="en-US" dirty="0"/>
                  <a:t>Same idea of machine translation attention, but no learnable weights.</a:t>
                </a:r>
              </a:p>
              <a:p>
                <a:r>
                  <a:rPr lang="en-US" dirty="0"/>
                  <a:t>Instead, the inner product between the embeddings (e.g. Word2Vec or Glove) is normalized and determines the attentions (</a:t>
                </a:r>
                <a14:m>
                  <m:oMath xmlns:m="http://schemas.openxmlformats.org/officeDocument/2006/math">
                    <m:r>
                      <a:rPr lang="en-US" b="0" i="1" smtClean="0">
                        <a:latin typeface="Cambria Math" panose="02040503050406030204" pitchFamily="18" charset="0"/>
                      </a:rPr>
                      <m:t>𝛼</m:t>
                    </m:r>
                  </m:oMath>
                </a14:m>
                <a:r>
                  <a:rPr lang="en-US" dirty="0"/>
                  <a:t>).</a:t>
                </a:r>
              </a:p>
              <a:p>
                <a:r>
                  <a:rPr lang="en-US" dirty="0"/>
                  <a:t>The idea is that words with closer meaning (e.g., “bank” and “river” or “cash”) and thus closer word embeddings, will influence each-other more than unrelated words.</a:t>
                </a:r>
              </a:p>
              <a:p>
                <a:r>
                  <a:rPr lang="en-US" dirty="0"/>
                  <a:t>The inner-product is normalized using </a:t>
                </a:r>
                <a:r>
                  <a:rPr lang="en-US" dirty="0" err="1"/>
                  <a:t>softmax</a:t>
                </a:r>
                <a:r>
                  <a:rPr lang="en-US" dirty="0"/>
                  <a:t> to output the attention values (</a:t>
                </a:r>
                <a14:m>
                  <m:oMath xmlns:m="http://schemas.openxmlformats.org/officeDocument/2006/math">
                    <m:r>
                      <a:rPr lang="en-US" b="0" i="1" smtClean="0">
                        <a:latin typeface="Cambria Math" panose="02040503050406030204" pitchFamily="18" charset="0"/>
                      </a:rPr>
                      <m:t>𝛼</m:t>
                    </m:r>
                  </m:oMath>
                </a14:m>
                <a:r>
                  <a:rPr lang="en-US" dirty="0"/>
                  <a:t>).</a:t>
                </a:r>
              </a:p>
              <a:p>
                <a:r>
                  <a:rPr lang="en-US" dirty="0"/>
                  <a:t>This results in vectors that have more context than the original embeddings.</a:t>
                </a:r>
              </a:p>
            </p:txBody>
          </p:sp>
        </mc:Choice>
        <mc:Fallback xmlns="">
          <p:sp>
            <p:nvSpPr>
              <p:cNvPr id="3" name="Content Placeholder 2">
                <a:extLst>
                  <a:ext uri="{FF2B5EF4-FFF2-40B4-BE49-F238E27FC236}">
                    <a16:creationId xmlns:a16="http://schemas.microsoft.com/office/drawing/2014/main" id="{04B48DE6-6DB6-48F4-A3C2-917AC917AD70}"/>
                  </a:ext>
                </a:extLst>
              </p:cNvPr>
              <p:cNvSpPr>
                <a:spLocks noGrp="1" noRot="1" noChangeAspect="1" noMove="1" noResize="1" noEditPoints="1" noAdjustHandles="1" noChangeArrowheads="1" noChangeShapeType="1" noTextEdit="1"/>
              </p:cNvSpPr>
              <p:nvPr>
                <p:ph idx="1"/>
              </p:nvPr>
            </p:nvSpPr>
            <p:spPr>
              <a:blipFill>
                <a:blip r:embed="rId3"/>
                <a:stretch>
                  <a:fillRect l="-1043" t="-3081" r="-696"/>
                </a:stretch>
              </a:blipFill>
            </p:spPr>
            <p:txBody>
              <a:bodyPr/>
              <a:lstStyle/>
              <a:p>
                <a:r>
                  <a:rPr lang="en-US">
                    <a:noFill/>
                  </a:rPr>
                  <a:t> </a:t>
                </a:r>
              </a:p>
            </p:txBody>
          </p:sp>
        </mc:Fallback>
      </mc:AlternateContent>
    </p:spTree>
    <p:extLst>
      <p:ext uri="{BB962C8B-B14F-4D97-AF65-F5344CB8AC3E}">
        <p14:creationId xmlns:p14="http://schemas.microsoft.com/office/powerpoint/2010/main" val="76269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D254-A2AF-48CE-9D7F-D3A2143052CC}"/>
              </a:ext>
            </a:extLst>
          </p:cNvPr>
          <p:cNvSpPr>
            <a:spLocks noGrp="1"/>
          </p:cNvSpPr>
          <p:nvPr>
            <p:ph type="title"/>
          </p:nvPr>
        </p:nvSpPr>
        <p:spPr/>
        <p:txBody>
          <a:bodyPr/>
          <a:lstStyle/>
          <a:p>
            <a:r>
              <a:rPr lang="en-US" dirty="0"/>
              <a:t>Adding weights (self-attention)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D44F3D-3161-46A3-B3CD-A837BD7AD5C9}"/>
                  </a:ext>
                </a:extLst>
              </p:cNvPr>
              <p:cNvSpPr>
                <a:spLocks noGrp="1"/>
              </p:cNvSpPr>
              <p:nvPr>
                <p:ph idx="1"/>
              </p:nvPr>
            </p:nvSpPr>
            <p:spPr/>
            <p:txBody>
              <a:bodyPr>
                <a:normAutofit fontScale="92500"/>
              </a:bodyPr>
              <a:lstStyle/>
              <a:p>
                <a:r>
                  <a:rPr lang="en-US" dirty="0"/>
                  <a:t>We add weights in three places: instead of using predefined embeddings for the input, we use one-hot-encoding, and learn the embeddings.</a:t>
                </a:r>
              </a:p>
              <a:p>
                <a:r>
                  <a:rPr lang="en-US" dirty="0"/>
                  <a:t>The one-hot-encodings are multiplied by a weight matrix (K) to obtain new vectors (KV) with the same dimensions.</a:t>
                </a:r>
              </a:p>
              <a:p>
                <a:r>
                  <a:rPr lang="en-US" dirty="0"/>
                  <a:t>The original one-hot-encodings are multiplied by another weight matrix (Q) to obtain QV.</a:t>
                </a:r>
              </a:p>
              <a:p>
                <a:r>
                  <a:rPr lang="en-US" dirty="0"/>
                  <a:t>The vectors of KV perform inner products with QV and are normalized (using </a:t>
                </a:r>
                <a:r>
                  <a:rPr lang="en-US" dirty="0" err="1"/>
                  <a:t>softmax</a:t>
                </a:r>
                <a:r>
                  <a:rPr lang="en-US" dirty="0"/>
                  <a:t>) to obtain </a:t>
                </a:r>
                <a14:m>
                  <m:oMath xmlns:m="http://schemas.openxmlformats.org/officeDocument/2006/math">
                    <m:r>
                      <a:rPr lang="en-US" b="0" i="1" smtClean="0">
                        <a:latin typeface="Cambria Math" panose="02040503050406030204" pitchFamily="18" charset="0"/>
                      </a:rPr>
                      <m:t>𝛼</m:t>
                    </m:r>
                  </m:oMath>
                </a14:m>
                <a:r>
                  <a:rPr lang="en-US" dirty="0"/>
                  <a:t>.</a:t>
                </a:r>
              </a:p>
              <a:p>
                <a:r>
                  <a:rPr lang="en-US" dirty="0"/>
                  <a:t>The original one-hot-encodings are multiplied again by a third weight matrix (Val) and then they are multiplied by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1D44F3D-3161-46A3-B3CD-A837BD7AD5C9}"/>
                  </a:ext>
                </a:extLst>
              </p:cNvPr>
              <p:cNvSpPr>
                <a:spLocks noGrp="1" noRot="1" noChangeAspect="1" noMove="1" noResize="1" noEditPoints="1" noAdjustHandles="1" noChangeArrowheads="1" noChangeShapeType="1" noTextEdit="1"/>
              </p:cNvSpPr>
              <p:nvPr>
                <p:ph idx="1"/>
              </p:nvPr>
            </p:nvSpPr>
            <p:spPr>
              <a:blipFill>
                <a:blip r:embed="rId3"/>
                <a:stretch>
                  <a:fillRect l="-928" t="-2101" r="-1623"/>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1C684CBE-B8E4-467A-8E5D-4A31BDE849D0}"/>
              </a:ext>
            </a:extLst>
          </p:cNvPr>
          <p:cNvSpPr/>
          <p:nvPr/>
        </p:nvSpPr>
        <p:spPr>
          <a:xfrm>
            <a:off x="7061462" y="3042501"/>
            <a:ext cx="4292338" cy="386499"/>
          </a:xfrm>
          <a:prstGeom prst="wedgeRectCallout">
            <a:avLst>
              <a:gd name="adj1" fmla="val -40765"/>
              <a:gd name="adj2" fmla="val -61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are the dimensions of this matrix?</a:t>
            </a:r>
          </a:p>
        </p:txBody>
      </p:sp>
    </p:spTree>
    <p:extLst>
      <p:ext uri="{BB962C8B-B14F-4D97-AF65-F5344CB8AC3E}">
        <p14:creationId xmlns:p14="http://schemas.microsoft.com/office/powerpoint/2010/main" val="253076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1F6560-D61C-400F-B71A-3FDEBF451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F6CFC68-D67A-41DB-8369-07D59B2B44C4}"/>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r>
              <a:rPr lang="en-US" sz="4200"/>
              <a:t>Multi-Head Attention</a:t>
            </a:r>
          </a:p>
        </p:txBody>
      </p:sp>
      <p:sp>
        <p:nvSpPr>
          <p:cNvPr id="3" name="Content Placeholder 2">
            <a:extLst>
              <a:ext uri="{FF2B5EF4-FFF2-40B4-BE49-F238E27FC236}">
                <a16:creationId xmlns:a16="http://schemas.microsoft.com/office/drawing/2014/main" id="{7C912923-25DC-40B7-A1BD-B4A63F236928}"/>
              </a:ext>
            </a:extLst>
          </p:cNvPr>
          <p:cNvSpPr>
            <a:spLocks noGrp="1"/>
          </p:cNvSpPr>
          <p:nvPr>
            <p:ph idx="1"/>
          </p:nvPr>
        </p:nvSpPr>
        <p:spPr>
          <a:xfrm>
            <a:off x="550863" y="1111187"/>
            <a:ext cx="11090274" cy="643253"/>
          </a:xfrm>
        </p:spPr>
        <p:txBody>
          <a:bodyPr vert="horz" wrap="square" lIns="91440" tIns="45720" rIns="91440" bIns="45720" rtlCol="0" anchor="t">
            <a:normAutofit/>
          </a:bodyPr>
          <a:lstStyle/>
          <a:p>
            <a:pPr marL="0" indent="0">
              <a:buNone/>
            </a:pPr>
            <a:r>
              <a:rPr lang="en-US" sz="2500">
                <a:solidFill>
                  <a:schemeClr val="tx1">
                    <a:alpha val="60000"/>
                  </a:schemeClr>
                </a:solidFill>
              </a:rPr>
              <a:t>Simply stacking multiple channels of self-attention (using multiple matrices).</a:t>
            </a:r>
          </a:p>
        </p:txBody>
      </p:sp>
      <p:pic>
        <p:nvPicPr>
          <p:cNvPr id="7" name="Picture 6" descr="Diagram&#10;&#10;Description automatically generated">
            <a:extLst>
              <a:ext uri="{FF2B5EF4-FFF2-40B4-BE49-F238E27FC236}">
                <a16:creationId xmlns:a16="http://schemas.microsoft.com/office/drawing/2014/main" id="{B0427FF6-C9FD-4FFC-8BD9-3D4492B8D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2" y="1754440"/>
            <a:ext cx="6916156" cy="4401930"/>
          </a:xfrm>
          <a:prstGeom prst="rect">
            <a:avLst/>
          </a:prstGeom>
          <a:effectLst>
            <a:outerShdw blurRad="508000" dist="101600" dir="5400000" algn="tl" rotWithShape="0">
              <a:prstClr val="black">
                <a:alpha val="10000"/>
              </a:prstClr>
            </a:outerShdw>
          </a:effectLst>
        </p:spPr>
      </p:pic>
      <p:pic>
        <p:nvPicPr>
          <p:cNvPr id="5" name="Picture 4" descr="Diagram&#10;&#10;Description automatically generated">
            <a:extLst>
              <a:ext uri="{FF2B5EF4-FFF2-40B4-BE49-F238E27FC236}">
                <a16:creationId xmlns:a16="http://schemas.microsoft.com/office/drawing/2014/main" id="{99CA1E91-DFEF-4AFD-A416-AC61E39F4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479" y="1774250"/>
            <a:ext cx="3399752" cy="4400974"/>
          </a:xfrm>
          <a:prstGeom prst="rect">
            <a:avLst/>
          </a:prstGeom>
          <a:effectLst>
            <a:outerShdw blurRad="508000" dist="101600" dir="5400000" algn="tl" rotWithShape="0">
              <a:prstClr val="black">
                <a:alpha val="10000"/>
              </a:prstClr>
            </a:outerShdw>
          </a:effectLst>
        </p:spPr>
      </p:pic>
      <p:sp>
        <p:nvSpPr>
          <p:cNvPr id="8" name="TextBox 7">
            <a:extLst>
              <a:ext uri="{FF2B5EF4-FFF2-40B4-BE49-F238E27FC236}">
                <a16:creationId xmlns:a16="http://schemas.microsoft.com/office/drawing/2014/main" id="{B18FF650-57BA-4E2A-BC03-7B3553BEAFD3}"/>
              </a:ext>
            </a:extLst>
          </p:cNvPr>
          <p:cNvSpPr txBox="1"/>
          <p:nvPr/>
        </p:nvSpPr>
        <p:spPr>
          <a:xfrm>
            <a:off x="550862" y="6255002"/>
            <a:ext cx="6657335" cy="430887"/>
          </a:xfrm>
          <a:prstGeom prst="rect">
            <a:avLst/>
          </a:prstGeom>
          <a:noFill/>
        </p:spPr>
        <p:txBody>
          <a:bodyPr wrap="square" rtlCol="0">
            <a:spAutoFit/>
          </a:bodyPr>
          <a:lstStyle/>
          <a:p>
            <a:r>
              <a:rPr lang="en-US" sz="1100" dirty="0"/>
              <a:t>Credit: https://www.researchgate.net/figure/llustration-of-Multi-Head-attention-mechanism-to-encode-SDP-embeddings-which-consists-of_fig2_337782552</a:t>
            </a:r>
          </a:p>
        </p:txBody>
      </p:sp>
      <p:sp>
        <p:nvSpPr>
          <p:cNvPr id="13" name="TextBox 12">
            <a:extLst>
              <a:ext uri="{FF2B5EF4-FFF2-40B4-BE49-F238E27FC236}">
                <a16:creationId xmlns:a16="http://schemas.microsoft.com/office/drawing/2014/main" id="{8F97E1D7-5303-4252-93B1-C70B89AD3EB5}"/>
              </a:ext>
            </a:extLst>
          </p:cNvPr>
          <p:cNvSpPr txBox="1"/>
          <p:nvPr/>
        </p:nvSpPr>
        <p:spPr>
          <a:xfrm>
            <a:off x="7208197" y="6276868"/>
            <a:ext cx="6361891" cy="553998"/>
          </a:xfrm>
          <a:prstGeom prst="rect">
            <a:avLst/>
          </a:prstGeom>
          <a:noFill/>
        </p:spPr>
        <p:txBody>
          <a:bodyPr wrap="square" rtlCol="0">
            <a:spAutoFit/>
          </a:bodyPr>
          <a:lstStyle/>
          <a:p>
            <a:r>
              <a:rPr lang="en-US" sz="1200" dirty="0"/>
              <a:t>Credit: Vaswani, Ashish, et al. "Attention is all you need." </a:t>
            </a:r>
            <a:r>
              <a:rPr lang="en-US" sz="1200" i="1" dirty="0" err="1"/>
              <a:t>NeurIPS</a:t>
            </a:r>
            <a:r>
              <a:rPr lang="en-US" sz="1200" i="1" dirty="0"/>
              <a:t> </a:t>
            </a:r>
            <a:r>
              <a:rPr lang="en-US" sz="1200" dirty="0"/>
              <a:t>2017</a:t>
            </a:r>
          </a:p>
          <a:p>
            <a:endParaRPr lang="en-US" dirty="0"/>
          </a:p>
        </p:txBody>
      </p:sp>
    </p:spTree>
    <p:extLst>
      <p:ext uri="{BB962C8B-B14F-4D97-AF65-F5344CB8AC3E}">
        <p14:creationId xmlns:p14="http://schemas.microsoft.com/office/powerpoint/2010/main" val="167552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CCC3-85DB-4DD5-8460-7558C4C554CD}"/>
              </a:ext>
            </a:extLst>
          </p:cNvPr>
          <p:cNvSpPr>
            <a:spLocks noGrp="1"/>
          </p:cNvSpPr>
          <p:nvPr>
            <p:ph type="title"/>
          </p:nvPr>
        </p:nvSpPr>
        <p:spPr/>
        <p:txBody>
          <a:bodyPr/>
          <a:lstStyle/>
          <a:p>
            <a:r>
              <a:rPr lang="en-US" dirty="0"/>
              <a:t>Transformers (for MT)</a:t>
            </a:r>
          </a:p>
        </p:txBody>
      </p:sp>
      <p:sp>
        <p:nvSpPr>
          <p:cNvPr id="3" name="Content Placeholder 2">
            <a:extLst>
              <a:ext uri="{FF2B5EF4-FFF2-40B4-BE49-F238E27FC236}">
                <a16:creationId xmlns:a16="http://schemas.microsoft.com/office/drawing/2014/main" id="{375F1E27-BA5F-4A01-8AA4-B47F9CA39208}"/>
              </a:ext>
            </a:extLst>
          </p:cNvPr>
          <p:cNvSpPr>
            <a:spLocks noGrp="1"/>
          </p:cNvSpPr>
          <p:nvPr>
            <p:ph idx="1"/>
          </p:nvPr>
        </p:nvSpPr>
        <p:spPr>
          <a:xfrm>
            <a:off x="838200" y="1825625"/>
            <a:ext cx="6120319" cy="4351338"/>
          </a:xfrm>
        </p:spPr>
        <p:txBody>
          <a:bodyPr/>
          <a:lstStyle/>
          <a:p>
            <a:r>
              <a:rPr lang="en-US" dirty="0"/>
              <a:t>The positional encoding adds a different value to each vector depending on its location in the original sentence.</a:t>
            </a:r>
          </a:p>
          <a:p>
            <a:r>
              <a:rPr lang="en-US" dirty="0"/>
              <a:t>This positional encoding can be learned or based on a mathematical function (e.g., sin/cos).</a:t>
            </a:r>
          </a:p>
        </p:txBody>
      </p:sp>
      <p:pic>
        <p:nvPicPr>
          <p:cNvPr id="4" name="Picture 3">
            <a:extLst>
              <a:ext uri="{FF2B5EF4-FFF2-40B4-BE49-F238E27FC236}">
                <a16:creationId xmlns:a16="http://schemas.microsoft.com/office/drawing/2014/main" id="{FB4E09A9-6C0C-4AE8-86EE-75C1A21CBA80}"/>
              </a:ext>
            </a:extLst>
          </p:cNvPr>
          <p:cNvPicPr>
            <a:picLocks noChangeAspect="1"/>
          </p:cNvPicPr>
          <p:nvPr/>
        </p:nvPicPr>
        <p:blipFill>
          <a:blip r:embed="rId3"/>
          <a:stretch>
            <a:fillRect/>
          </a:stretch>
        </p:blipFill>
        <p:spPr>
          <a:xfrm>
            <a:off x="6958519" y="571500"/>
            <a:ext cx="4267200" cy="5715000"/>
          </a:xfrm>
          <a:prstGeom prst="rect">
            <a:avLst/>
          </a:prstGeom>
        </p:spPr>
      </p:pic>
      <p:sp>
        <p:nvSpPr>
          <p:cNvPr id="5" name="Speech Bubble: Rectangle 4">
            <a:extLst>
              <a:ext uri="{FF2B5EF4-FFF2-40B4-BE49-F238E27FC236}">
                <a16:creationId xmlns:a16="http://schemas.microsoft.com/office/drawing/2014/main" id="{9F746BCE-8E67-48E0-94F3-E6569EF4749E}"/>
              </a:ext>
            </a:extLst>
          </p:cNvPr>
          <p:cNvSpPr/>
          <p:nvPr/>
        </p:nvSpPr>
        <p:spPr>
          <a:xfrm>
            <a:off x="6400801" y="1991331"/>
            <a:ext cx="1414020" cy="657601"/>
          </a:xfrm>
          <a:prstGeom prst="wedgeRectCallout">
            <a:avLst>
              <a:gd name="adj1" fmla="val 44745"/>
              <a:gd name="adj2" fmla="val 94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connections</a:t>
            </a:r>
          </a:p>
        </p:txBody>
      </p:sp>
      <p:sp>
        <p:nvSpPr>
          <p:cNvPr id="6" name="TextBox 5">
            <a:extLst>
              <a:ext uri="{FF2B5EF4-FFF2-40B4-BE49-F238E27FC236}">
                <a16:creationId xmlns:a16="http://schemas.microsoft.com/office/drawing/2014/main" id="{746BFD57-6542-4A18-9575-D0A85ECABCF6}"/>
              </a:ext>
            </a:extLst>
          </p:cNvPr>
          <p:cNvSpPr txBox="1"/>
          <p:nvPr/>
        </p:nvSpPr>
        <p:spPr>
          <a:xfrm>
            <a:off x="6400801" y="6361348"/>
            <a:ext cx="6361891" cy="584775"/>
          </a:xfrm>
          <a:prstGeom prst="rect">
            <a:avLst/>
          </a:prstGeom>
          <a:noFill/>
        </p:spPr>
        <p:txBody>
          <a:bodyPr wrap="square" rtlCol="0">
            <a:spAutoFit/>
          </a:bodyPr>
          <a:lstStyle/>
          <a:p>
            <a:r>
              <a:rPr lang="en-US" sz="1400" dirty="0"/>
              <a:t>Credit: Vaswani, Ashish, et al. "Attention is all you need." </a:t>
            </a:r>
            <a:r>
              <a:rPr lang="en-US" sz="1400" i="1" dirty="0" err="1"/>
              <a:t>NeurIPS</a:t>
            </a:r>
            <a:r>
              <a:rPr lang="en-US" sz="1400" i="1" dirty="0"/>
              <a:t> </a:t>
            </a:r>
            <a:r>
              <a:rPr lang="en-US" sz="1400" dirty="0"/>
              <a:t>2017</a:t>
            </a:r>
          </a:p>
          <a:p>
            <a:endParaRPr lang="en-US" dirty="0"/>
          </a:p>
        </p:txBody>
      </p:sp>
    </p:spTree>
    <p:extLst>
      <p:ext uri="{BB962C8B-B14F-4D97-AF65-F5344CB8AC3E}">
        <p14:creationId xmlns:p14="http://schemas.microsoft.com/office/powerpoint/2010/main" val="273314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DE44AF-B579-49BC-B48C-126EC65BE343}"/>
              </a:ext>
            </a:extLst>
          </p:cNvPr>
          <p:cNvGrpSpPr/>
          <p:nvPr/>
        </p:nvGrpSpPr>
        <p:grpSpPr>
          <a:xfrm>
            <a:off x="487723" y="3710394"/>
            <a:ext cx="11216554" cy="3079311"/>
            <a:chOff x="487723" y="3710394"/>
            <a:chExt cx="11216554" cy="3079311"/>
          </a:xfrm>
        </p:grpSpPr>
        <p:grpSp>
          <p:nvGrpSpPr>
            <p:cNvPr id="7" name="Group 6">
              <a:extLst>
                <a:ext uri="{FF2B5EF4-FFF2-40B4-BE49-F238E27FC236}">
                  <a16:creationId xmlns:a16="http://schemas.microsoft.com/office/drawing/2014/main" id="{C674752B-7EFA-4013-A24C-9602BC3D2250}"/>
                </a:ext>
              </a:extLst>
            </p:cNvPr>
            <p:cNvGrpSpPr/>
            <p:nvPr/>
          </p:nvGrpSpPr>
          <p:grpSpPr>
            <a:xfrm>
              <a:off x="487723" y="3710394"/>
              <a:ext cx="11216554" cy="3079311"/>
              <a:chOff x="487723" y="3710394"/>
              <a:chExt cx="11216554" cy="3079311"/>
            </a:xfrm>
          </p:grpSpPr>
          <p:pic>
            <p:nvPicPr>
              <p:cNvPr id="4" name="Picture 3">
                <a:extLst>
                  <a:ext uri="{FF2B5EF4-FFF2-40B4-BE49-F238E27FC236}">
                    <a16:creationId xmlns:a16="http://schemas.microsoft.com/office/drawing/2014/main" id="{C8C4B4B5-AB67-4619-B173-ABF6605E2E96}"/>
                  </a:ext>
                </a:extLst>
              </p:cNvPr>
              <p:cNvPicPr>
                <a:picLocks noChangeAspect="1"/>
              </p:cNvPicPr>
              <p:nvPr/>
            </p:nvPicPr>
            <p:blipFill>
              <a:blip r:embed="rId2"/>
              <a:stretch>
                <a:fillRect/>
              </a:stretch>
            </p:blipFill>
            <p:spPr>
              <a:xfrm>
                <a:off x="487723" y="3710394"/>
                <a:ext cx="11216554" cy="3079311"/>
              </a:xfrm>
              <a:prstGeom prst="rect">
                <a:avLst/>
              </a:prstGeom>
            </p:spPr>
          </p:pic>
          <p:sp>
            <p:nvSpPr>
              <p:cNvPr id="6" name="Flowchart: Process 5">
                <a:extLst>
                  <a:ext uri="{FF2B5EF4-FFF2-40B4-BE49-F238E27FC236}">
                    <a16:creationId xmlns:a16="http://schemas.microsoft.com/office/drawing/2014/main" id="{0B5C821D-FF97-466F-8E11-E3728CE47F37}"/>
                  </a:ext>
                </a:extLst>
              </p:cNvPr>
              <p:cNvSpPr/>
              <p:nvPr/>
            </p:nvSpPr>
            <p:spPr>
              <a:xfrm>
                <a:off x="2177592" y="3958538"/>
                <a:ext cx="678730" cy="263266"/>
              </a:xfrm>
              <a:prstGeom prst="flowChartProcess">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 name="Flowchart: Process 8">
              <a:extLst>
                <a:ext uri="{FF2B5EF4-FFF2-40B4-BE49-F238E27FC236}">
                  <a16:creationId xmlns:a16="http://schemas.microsoft.com/office/drawing/2014/main" id="{076F90B9-5A9A-43EA-A9DE-F6718D819274}"/>
                </a:ext>
              </a:extLst>
            </p:cNvPr>
            <p:cNvSpPr/>
            <p:nvPr/>
          </p:nvSpPr>
          <p:spPr>
            <a:xfrm>
              <a:off x="5520664" y="6526439"/>
              <a:ext cx="987140" cy="263266"/>
            </a:xfrm>
            <a:prstGeom prst="flowChartProcess">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 name="Title 1">
            <a:extLst>
              <a:ext uri="{FF2B5EF4-FFF2-40B4-BE49-F238E27FC236}">
                <a16:creationId xmlns:a16="http://schemas.microsoft.com/office/drawing/2014/main" id="{EDEFE463-E1FA-40A1-9E23-17F82AB168A8}"/>
              </a:ext>
            </a:extLst>
          </p:cNvPr>
          <p:cNvSpPr>
            <a:spLocks noGrp="1"/>
          </p:cNvSpPr>
          <p:nvPr>
            <p:ph type="title"/>
          </p:nvPr>
        </p:nvSpPr>
        <p:spPr/>
        <p:txBody>
          <a:bodyPr/>
          <a:lstStyle/>
          <a:p>
            <a:r>
              <a:rPr lang="en-US" dirty="0"/>
              <a:t>BERT </a:t>
            </a:r>
            <a:r>
              <a:rPr lang="en-US" sz="2800" dirty="0"/>
              <a:t>(Bidirectional Encoder Representations from Transformers)</a:t>
            </a:r>
          </a:p>
        </p:txBody>
      </p:sp>
      <p:sp>
        <p:nvSpPr>
          <p:cNvPr id="3" name="Content Placeholder 2">
            <a:extLst>
              <a:ext uri="{FF2B5EF4-FFF2-40B4-BE49-F238E27FC236}">
                <a16:creationId xmlns:a16="http://schemas.microsoft.com/office/drawing/2014/main" id="{0ECA68D8-C971-426D-A2E7-0907678ED35A}"/>
              </a:ext>
            </a:extLst>
          </p:cNvPr>
          <p:cNvSpPr>
            <a:spLocks noGrp="1"/>
          </p:cNvSpPr>
          <p:nvPr>
            <p:ph idx="1"/>
          </p:nvPr>
        </p:nvSpPr>
        <p:spPr>
          <a:xfrm>
            <a:off x="838200" y="2031966"/>
            <a:ext cx="10515600" cy="1682195"/>
          </a:xfrm>
        </p:spPr>
        <p:txBody>
          <a:bodyPr>
            <a:normAutofit fontScale="92500" lnSpcReduction="10000"/>
          </a:bodyPr>
          <a:lstStyle/>
          <a:p>
            <a:r>
              <a:rPr lang="en-US" dirty="0"/>
              <a:t>Uses a very limited vocabulary size (only 30,000), so some words are split into several tokens (e.g., “playing” -&gt; “play”, “##</a:t>
            </a:r>
            <a:r>
              <a:rPr lang="en-US" dirty="0" err="1"/>
              <a:t>ing</a:t>
            </a:r>
            <a:r>
              <a:rPr lang="en-US" dirty="0"/>
              <a:t>”).</a:t>
            </a:r>
          </a:p>
          <a:p>
            <a:r>
              <a:rPr lang="en-US" dirty="0"/>
              <a:t>Maximum sentence length (N) is 512 tokens.</a:t>
            </a:r>
          </a:p>
          <a:p>
            <a:r>
              <a:rPr lang="en-US" dirty="0"/>
              <a:t>The weights in each row of transformers are identical (just like LSTMs)</a:t>
            </a:r>
          </a:p>
        </p:txBody>
      </p:sp>
      <p:sp>
        <p:nvSpPr>
          <p:cNvPr id="5" name="TextBox 4">
            <a:extLst>
              <a:ext uri="{FF2B5EF4-FFF2-40B4-BE49-F238E27FC236}">
                <a16:creationId xmlns:a16="http://schemas.microsoft.com/office/drawing/2014/main" id="{B1120BA4-1B8F-4CEB-ADC7-6E3B6A549AF1}"/>
              </a:ext>
            </a:extLst>
          </p:cNvPr>
          <p:cNvSpPr txBox="1"/>
          <p:nvPr/>
        </p:nvSpPr>
        <p:spPr>
          <a:xfrm>
            <a:off x="1234911" y="6381946"/>
            <a:ext cx="9718434" cy="553998"/>
          </a:xfrm>
          <a:prstGeom prst="rect">
            <a:avLst/>
          </a:prstGeom>
          <a:noFill/>
        </p:spPr>
        <p:txBody>
          <a:bodyPr wrap="square" rtlCol="0">
            <a:spAutoFit/>
          </a:bodyPr>
          <a:lstStyle/>
          <a:p>
            <a:r>
              <a:rPr lang="en-US" sz="1200" dirty="0"/>
              <a:t>Source: Devlin, Jacob, et al. "Bert: Pre-training of deep bidirectional transformers for language understanding." </a:t>
            </a:r>
            <a:r>
              <a:rPr lang="en-US" sz="1200" i="1" dirty="0" err="1"/>
              <a:t>arXiv</a:t>
            </a:r>
            <a:r>
              <a:rPr lang="en-US" sz="1200" i="1" dirty="0"/>
              <a:t> preprint arXiv:1810.04805</a:t>
            </a:r>
            <a:r>
              <a:rPr lang="en-US" sz="1200" dirty="0"/>
              <a:t> (2018).</a:t>
            </a:r>
          </a:p>
          <a:p>
            <a:endParaRPr lang="en-US" dirty="0"/>
          </a:p>
        </p:txBody>
      </p:sp>
    </p:spTree>
    <p:extLst>
      <p:ext uri="{BB962C8B-B14F-4D97-AF65-F5344CB8AC3E}">
        <p14:creationId xmlns:p14="http://schemas.microsoft.com/office/powerpoint/2010/main" val="292571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1092</Words>
  <Application>Microsoft Office PowerPoint</Application>
  <PresentationFormat>Widescreen</PresentationFormat>
  <Paragraphs>83</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BERT and Transformers</vt:lpstr>
      <vt:lpstr>Residual connection</vt:lpstr>
      <vt:lpstr>Homonyms in word embeddings</vt:lpstr>
      <vt:lpstr>Word embeddings with context</vt:lpstr>
      <vt:lpstr>Weightless self-attention</vt:lpstr>
      <vt:lpstr>Adding weights (self-attention)</vt:lpstr>
      <vt:lpstr>Multi-Head Attention</vt:lpstr>
      <vt:lpstr>Transformers (for MT)</vt:lpstr>
      <vt:lpstr>BERT (Bidirectional Encoder Representations from Transformers)</vt:lpstr>
      <vt:lpstr>Training BERT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 and Transformers</dc:title>
  <dc:creator>עמוס יהודה  עזריה/Amos Yehuda Azaria</dc:creator>
  <cp:lastModifiedBy>עמוס יהודה עזריה/Amos Yehuda Azaria</cp:lastModifiedBy>
  <cp:revision>18</cp:revision>
  <dcterms:created xsi:type="dcterms:W3CDTF">2021-01-05T09:46:33Z</dcterms:created>
  <dcterms:modified xsi:type="dcterms:W3CDTF">2022-01-30T07:53:54Z</dcterms:modified>
</cp:coreProperties>
</file>