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87" r:id="rId3"/>
    <p:sldId id="257" r:id="rId4"/>
    <p:sldId id="258" r:id="rId5"/>
    <p:sldId id="259" r:id="rId6"/>
    <p:sldId id="262" r:id="rId7"/>
    <p:sldId id="283" r:id="rId8"/>
    <p:sldId id="288" r:id="rId9"/>
    <p:sldId id="282" r:id="rId10"/>
    <p:sldId id="284" r:id="rId11"/>
    <p:sldId id="296" r:id="rId12"/>
    <p:sldId id="261" r:id="rId13"/>
    <p:sldId id="285" r:id="rId14"/>
    <p:sldId id="260" r:id="rId15"/>
    <p:sldId id="263" r:id="rId16"/>
    <p:sldId id="264" r:id="rId17"/>
    <p:sldId id="267" r:id="rId18"/>
    <p:sldId id="265" r:id="rId19"/>
    <p:sldId id="266" r:id="rId20"/>
    <p:sldId id="269" r:id="rId21"/>
    <p:sldId id="272" r:id="rId22"/>
    <p:sldId id="268" r:id="rId23"/>
    <p:sldId id="271" r:id="rId24"/>
    <p:sldId id="273" r:id="rId25"/>
    <p:sldId id="275" r:id="rId26"/>
    <p:sldId id="277" r:id="rId27"/>
    <p:sldId id="276" r:id="rId28"/>
    <p:sldId id="278" r:id="rId29"/>
    <p:sldId id="280" r:id="rId30"/>
    <p:sldId id="281" r:id="rId31"/>
    <p:sldId id="286" r:id="rId32"/>
    <p:sldId id="289" r:id="rId33"/>
    <p:sldId id="292" r:id="rId34"/>
    <p:sldId id="290" r:id="rId35"/>
    <p:sldId id="291" r:id="rId36"/>
    <p:sldId id="295" r:id="rId37"/>
    <p:sldId id="279" r:id="rId38"/>
    <p:sldId id="294" r:id="rId39"/>
    <p:sldId id="297" r:id="rId40"/>
    <p:sldId id="293" r:id="rId41"/>
    <p:sldId id="29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54" autoAdjust="0"/>
  </p:normalViewPr>
  <p:slideViewPr>
    <p:cSldViewPr>
      <p:cViewPr>
        <p:scale>
          <a:sx n="66" d="100"/>
          <a:sy n="66" d="100"/>
        </p:scale>
        <p:origin x="1930" y="2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A8FF0-1BA7-44B5-B8B5-FD8CAD30AD19}" type="datetimeFigureOut">
              <a:rPr lang="en-US" smtClean="0"/>
              <a:t>12/12/2021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61718E-347C-44ED-8F1F-3A9F947B3C54}" type="slidenum">
              <a:rPr lang="en-US" smtClean="0"/>
              <a:t>‹#›</a:t>
            </a:fld>
            <a:endParaRPr lang="en-US"/>
          </a:p>
        </p:txBody>
      </p:sp>
    </p:spTree>
    <p:extLst>
      <p:ext uri="{BB962C8B-B14F-4D97-AF65-F5344CB8AC3E}">
        <p14:creationId xmlns:p14="http://schemas.microsoft.com/office/powerpoint/2010/main" val="2776574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smart</a:t>
            </a:r>
            <a:r>
              <a:rPr lang="en-US" baseline="0" dirty="0"/>
              <a:t> dog may learn that it is better off if it doesn't sit the first time it is told, because then the training sessions become longer and it is expected to gain more rewards!</a:t>
            </a:r>
            <a:endParaRPr lang="en-US" dirty="0"/>
          </a:p>
        </p:txBody>
      </p:sp>
      <p:sp>
        <p:nvSpPr>
          <p:cNvPr id="4" name="Slide Number Placeholder 3"/>
          <p:cNvSpPr>
            <a:spLocks noGrp="1"/>
          </p:cNvSpPr>
          <p:nvPr>
            <p:ph type="sldNum" sz="quarter" idx="10"/>
          </p:nvPr>
        </p:nvSpPr>
        <p:spPr/>
        <p:txBody>
          <a:bodyPr/>
          <a:lstStyle/>
          <a:p>
            <a:fld id="{C961718E-347C-44ED-8F1F-3A9F947B3C54}" type="slidenum">
              <a:rPr lang="en-US" smtClean="0"/>
              <a:t>2</a:t>
            </a:fld>
            <a:endParaRPr lang="en-US"/>
          </a:p>
        </p:txBody>
      </p:sp>
    </p:spTree>
    <p:extLst>
      <p:ext uri="{BB962C8B-B14F-4D97-AF65-F5344CB8AC3E}">
        <p14:creationId xmlns:p14="http://schemas.microsoft.com/office/powerpoint/2010/main" val="3920661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side note, SARSA would first pick</a:t>
            </a:r>
            <a:r>
              <a:rPr lang="en-US" baseline="0" dirty="0"/>
              <a:t> the next action and only then update the previous Q value.</a:t>
            </a:r>
            <a:endParaRPr lang="en-US" dirty="0"/>
          </a:p>
        </p:txBody>
      </p:sp>
      <p:sp>
        <p:nvSpPr>
          <p:cNvPr id="4" name="Slide Number Placeholder 3"/>
          <p:cNvSpPr>
            <a:spLocks noGrp="1"/>
          </p:cNvSpPr>
          <p:nvPr>
            <p:ph type="sldNum" sz="quarter" idx="10"/>
          </p:nvPr>
        </p:nvSpPr>
        <p:spPr/>
        <p:txBody>
          <a:bodyPr/>
          <a:lstStyle/>
          <a:p>
            <a:fld id="{C961718E-347C-44ED-8F1F-3A9F947B3C54}" type="slidenum">
              <a:rPr lang="en-US" smtClean="0"/>
              <a:t>15</a:t>
            </a:fld>
            <a:endParaRPr lang="en-US"/>
          </a:p>
        </p:txBody>
      </p:sp>
    </p:spTree>
    <p:extLst>
      <p:ext uri="{BB962C8B-B14F-4D97-AF65-F5344CB8AC3E}">
        <p14:creationId xmlns:p14="http://schemas.microsoft.com/office/powerpoint/2010/main" val="326590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action meanings see: https://github.com/openai/gym/blob/master/gym/envs/toy_text/frozen_lake.py</a:t>
            </a:r>
          </a:p>
        </p:txBody>
      </p:sp>
      <p:sp>
        <p:nvSpPr>
          <p:cNvPr id="4" name="Slide Number Placeholder 3"/>
          <p:cNvSpPr>
            <a:spLocks noGrp="1"/>
          </p:cNvSpPr>
          <p:nvPr>
            <p:ph type="sldNum" sz="quarter" idx="5"/>
          </p:nvPr>
        </p:nvSpPr>
        <p:spPr/>
        <p:txBody>
          <a:bodyPr/>
          <a:lstStyle/>
          <a:p>
            <a:fld id="{C961718E-347C-44ED-8F1F-3A9F947B3C54}" type="slidenum">
              <a:rPr lang="en-US" smtClean="0"/>
              <a:t>16</a:t>
            </a:fld>
            <a:endParaRPr lang="en-US"/>
          </a:p>
        </p:txBody>
      </p:sp>
    </p:spTree>
    <p:extLst>
      <p:ext uri="{BB962C8B-B14F-4D97-AF65-F5344CB8AC3E}">
        <p14:creationId xmlns:p14="http://schemas.microsoft.com/office/powerpoint/2010/main" val="400066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61718E-347C-44ED-8F1F-3A9F947B3C54}" type="slidenum">
              <a:rPr lang="en-US" smtClean="0"/>
              <a:t>21</a:t>
            </a:fld>
            <a:endParaRPr lang="en-US"/>
          </a:p>
        </p:txBody>
      </p:sp>
    </p:spTree>
    <p:extLst>
      <p:ext uri="{BB962C8B-B14F-4D97-AF65-F5344CB8AC3E}">
        <p14:creationId xmlns:p14="http://schemas.microsoft.com/office/powerpoint/2010/main" val="2161087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Problematic, need to know what will happen on actions we didn't take – or always act uniformly and not according to policy (which is a</a:t>
            </a:r>
            <a:r>
              <a:rPr lang="en-US" baseline="0" dirty="0"/>
              <a:t> very bad idea, because we won't be able to learn anything beyond the first few moves)</a:t>
            </a:r>
            <a:r>
              <a:rPr lang="en-US" dirty="0"/>
              <a:t>…</a:t>
            </a:r>
          </a:p>
          <a:p>
            <a:r>
              <a:rPr lang="en-US" dirty="0"/>
              <a:t>Central</a:t>
            </a:r>
            <a:r>
              <a:rPr lang="en-US" baseline="0" dirty="0"/>
              <a:t> limit theorem (law of large numbers): the average of the results obtained from a large number of trials should be close to the expected value, and will tend to become closer as more trials are performed.</a:t>
            </a:r>
            <a:endParaRPr lang="en-US" dirty="0"/>
          </a:p>
        </p:txBody>
      </p:sp>
      <p:sp>
        <p:nvSpPr>
          <p:cNvPr id="4" name="Slide Number Placeholder 3"/>
          <p:cNvSpPr>
            <a:spLocks noGrp="1"/>
          </p:cNvSpPr>
          <p:nvPr>
            <p:ph type="sldNum" sz="quarter" idx="10"/>
          </p:nvPr>
        </p:nvSpPr>
        <p:spPr/>
        <p:txBody>
          <a:bodyPr/>
          <a:lstStyle/>
          <a:p>
            <a:fld id="{C961718E-347C-44ED-8F1F-3A9F947B3C54}" type="slidenum">
              <a:rPr lang="en-US" smtClean="0"/>
              <a:t>34</a:t>
            </a:fld>
            <a:endParaRPr lang="en-US"/>
          </a:p>
        </p:txBody>
      </p:sp>
    </p:spTree>
    <p:extLst>
      <p:ext uri="{BB962C8B-B14F-4D97-AF65-F5344CB8AC3E}">
        <p14:creationId xmlns:p14="http://schemas.microsoft.com/office/powerpoint/2010/main" val="1590576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 hope that I got this right… I couldn't find any reference</a:t>
            </a:r>
          </a:p>
          <a:p>
            <a:endParaRPr lang="en-US" dirty="0"/>
          </a:p>
        </p:txBody>
      </p:sp>
      <p:sp>
        <p:nvSpPr>
          <p:cNvPr id="4" name="Slide Number Placeholder 3"/>
          <p:cNvSpPr>
            <a:spLocks noGrp="1"/>
          </p:cNvSpPr>
          <p:nvPr>
            <p:ph type="sldNum" sz="quarter" idx="10"/>
          </p:nvPr>
        </p:nvSpPr>
        <p:spPr/>
        <p:txBody>
          <a:bodyPr/>
          <a:lstStyle/>
          <a:p>
            <a:fld id="{C961718E-347C-44ED-8F1F-3A9F947B3C54}" type="slidenum">
              <a:rPr lang="en-US" smtClean="0"/>
              <a:t>36</a:t>
            </a:fld>
            <a:endParaRPr lang="en-US"/>
          </a:p>
        </p:txBody>
      </p:sp>
    </p:spTree>
    <p:extLst>
      <p:ext uri="{BB962C8B-B14F-4D97-AF65-F5344CB8AC3E}">
        <p14:creationId xmlns:p14="http://schemas.microsoft.com/office/powerpoint/2010/main" val="589900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61718E-347C-44ED-8F1F-3A9F947B3C54}" type="slidenum">
              <a:rPr lang="en-US" smtClean="0"/>
              <a:t>39</a:t>
            </a:fld>
            <a:endParaRPr lang="en-US"/>
          </a:p>
        </p:txBody>
      </p:sp>
    </p:spTree>
    <p:extLst>
      <p:ext uri="{BB962C8B-B14F-4D97-AF65-F5344CB8AC3E}">
        <p14:creationId xmlns:p14="http://schemas.microsoft.com/office/powerpoint/2010/main" val="225028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Only here for compleness</a:t>
            </a:r>
            <a:endParaRPr lang="en-US" dirty="0"/>
          </a:p>
        </p:txBody>
      </p:sp>
      <p:sp>
        <p:nvSpPr>
          <p:cNvPr id="4" name="Slide Number Placeholder 3"/>
          <p:cNvSpPr>
            <a:spLocks noGrp="1"/>
          </p:cNvSpPr>
          <p:nvPr>
            <p:ph type="sldNum" sz="quarter" idx="10"/>
          </p:nvPr>
        </p:nvSpPr>
        <p:spPr/>
        <p:txBody>
          <a:bodyPr/>
          <a:lstStyle/>
          <a:p>
            <a:fld id="{C961718E-347C-44ED-8F1F-3A9F947B3C54}" type="slidenum">
              <a:rPr lang="en-US" smtClean="0"/>
              <a:t>41</a:t>
            </a:fld>
            <a:endParaRPr lang="en-US"/>
          </a:p>
        </p:txBody>
      </p:sp>
    </p:spTree>
    <p:extLst>
      <p:ext uri="{BB962C8B-B14F-4D97-AF65-F5344CB8AC3E}">
        <p14:creationId xmlns:p14="http://schemas.microsoft.com/office/powerpoint/2010/main" val="3529698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openai/gy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7.xml"/><Relationship Id="rId7" Type="http://schemas.openxmlformats.org/officeDocument/2006/relationships/notesSlide" Target="../notesSlides/notesSlide5.xml"/><Relationship Id="rId12" Type="http://schemas.openxmlformats.org/officeDocument/2006/relationships/image" Target="../media/image17.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2.xml"/><Relationship Id="rId11" Type="http://schemas.openxmlformats.org/officeDocument/2006/relationships/image" Target="../media/image16.png"/><Relationship Id="rId5" Type="http://schemas.openxmlformats.org/officeDocument/2006/relationships/tags" Target="../tags/tag9.xml"/><Relationship Id="rId10" Type="http://schemas.openxmlformats.org/officeDocument/2006/relationships/image" Target="../media/image15.png"/><Relationship Id="rId4" Type="http://schemas.openxmlformats.org/officeDocument/2006/relationships/tags" Target="../tags/tag8.xml"/><Relationship Id="rId9"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3.png"/><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image" Target="../media/image22.png"/><Relationship Id="rId2" Type="http://schemas.openxmlformats.org/officeDocument/2006/relationships/tags" Target="../tags/tag13.xml"/><Relationship Id="rId16" Type="http://schemas.openxmlformats.org/officeDocument/2006/relationships/image" Target="../media/image26.png"/><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21.png"/><Relationship Id="rId5" Type="http://schemas.openxmlformats.org/officeDocument/2006/relationships/tags" Target="../tags/tag16.xml"/><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tags" Target="../tags/tag15.xml"/><Relationship Id="rId9" Type="http://schemas.openxmlformats.org/officeDocument/2006/relationships/notesSlide" Target="../notesSlides/notesSlide6.xml"/><Relationship Id="rId14"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23.xml"/><Relationship Id="rId7" Type="http://schemas.openxmlformats.org/officeDocument/2006/relationships/image" Target="../media/image29.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notesSlide" Target="../notesSlides/notesSlide7.xml"/><Relationship Id="rId5" Type="http://schemas.openxmlformats.org/officeDocument/2006/relationships/slideLayout" Target="../slideLayouts/slideLayout2.xml"/><Relationship Id="rId10" Type="http://schemas.openxmlformats.org/officeDocument/2006/relationships/image" Target="../media/image32.png"/><Relationship Id="rId4" Type="http://schemas.openxmlformats.org/officeDocument/2006/relationships/tags" Target="../tags/tag24.xml"/><Relationship Id="rId9"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Deep Reinforcement Learning</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1227827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Suppose we Had All Exact optimal </a:t>
            </a:r>
            <a:br>
              <a:rPr lang="en-US" dirty="0"/>
            </a:br>
            <a:r>
              <a:rPr lang="en-US" dirty="0"/>
              <a:t>Q</a:t>
            </a:r>
            <a:r>
              <a:rPr lang="el-GR" baseline="-25000" dirty="0">
                <a:latin typeface="Arial"/>
                <a:cs typeface="Arial"/>
              </a:rPr>
              <a:t>π</a:t>
            </a:r>
            <a:r>
              <a:rPr lang="en-US" baseline="-25000" dirty="0">
                <a:latin typeface="Arial"/>
                <a:cs typeface="Arial"/>
              </a:rPr>
              <a:t>*</a:t>
            </a:r>
            <a:r>
              <a:rPr lang="en-US" dirty="0"/>
              <a:t>-values? (assuming an optimal </a:t>
            </a:r>
            <a:r>
              <a:rPr lang="el-GR" dirty="0">
                <a:latin typeface="Arial"/>
                <a:cs typeface="Arial"/>
              </a:rPr>
              <a:t>π</a:t>
            </a:r>
            <a:r>
              <a:rPr lang="en-US" dirty="0">
                <a:latin typeface="Arial"/>
                <a:cs typeface="Arial"/>
              </a:rPr>
              <a:t>*)</a:t>
            </a:r>
            <a:endParaRPr lang="en-US" dirty="0"/>
          </a:p>
        </p:txBody>
      </p:sp>
      <p:sp>
        <p:nvSpPr>
          <p:cNvPr id="3" name="Content Placeholder 2"/>
          <p:cNvSpPr>
            <a:spLocks noGrp="1"/>
          </p:cNvSpPr>
          <p:nvPr>
            <p:ph idx="1"/>
          </p:nvPr>
        </p:nvSpPr>
        <p:spPr/>
        <p:txBody>
          <a:bodyPr/>
          <a:lstStyle/>
          <a:p>
            <a:r>
              <a:rPr lang="en-US" dirty="0"/>
              <a:t>The policy for the agent would be simple: always follow the action which gives the highest Q-value.</a:t>
            </a:r>
          </a:p>
          <a:p>
            <a:r>
              <a:rPr lang="en-US" dirty="0"/>
              <a:t>That is, take action:</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224130" y="3308617"/>
            <a:ext cx="2938670" cy="341516"/>
          </a:xfrm>
          <a:prstGeom prst="rect">
            <a:avLst/>
          </a:prstGeom>
        </p:spPr>
      </p:pic>
    </p:spTree>
    <p:extLst>
      <p:ext uri="{BB962C8B-B14F-4D97-AF65-F5344CB8AC3E}">
        <p14:creationId xmlns:p14="http://schemas.microsoft.com/office/powerpoint/2010/main" val="73655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Q-Learning (cont.)</a:t>
            </a:r>
          </a:p>
        </p:txBody>
      </p:sp>
      <p:sp>
        <p:nvSpPr>
          <p:cNvPr id="3" name="Content Placeholder 2"/>
          <p:cNvSpPr>
            <a:spLocks noGrp="1"/>
          </p:cNvSpPr>
          <p:nvPr>
            <p:ph idx="1"/>
          </p:nvPr>
        </p:nvSpPr>
        <p:spPr/>
        <p:txBody>
          <a:bodyPr>
            <a:normAutofit fontScale="92500"/>
          </a:bodyPr>
          <a:lstStyle/>
          <a:p>
            <a:r>
              <a:rPr lang="en-US" dirty="0"/>
              <a:t>Suppose we started at state s, took action a, received reward r, and arrived at state s' (≠s).</a:t>
            </a:r>
          </a:p>
          <a:p>
            <a:r>
              <a:rPr lang="en-US" sz="2200" dirty="0"/>
              <a:t>[Assume that when taking action a at state s, we always arrive at state s', that is T(</a:t>
            </a:r>
            <a:r>
              <a:rPr lang="en-US" sz="2200" dirty="0" err="1"/>
              <a:t>s,a,s</a:t>
            </a:r>
            <a:r>
              <a:rPr lang="en-US" sz="2200" dirty="0"/>
              <a:t>')=1.]</a:t>
            </a:r>
          </a:p>
          <a:p>
            <a:r>
              <a:rPr lang="en-US" dirty="0"/>
              <a:t>Suppose that we have the exact optimal Q-values of all state-action pairs </a:t>
            </a:r>
            <a:r>
              <a:rPr lang="en-US" i="1" dirty="0"/>
              <a:t>except for s and a</a:t>
            </a:r>
            <a:r>
              <a:rPr lang="en-US" dirty="0"/>
              <a:t>.</a:t>
            </a:r>
          </a:p>
          <a:p>
            <a:r>
              <a:rPr lang="en-US" sz="2400" dirty="0"/>
              <a:t>[Further assume that we always take the action that maximizes the Q(</a:t>
            </a:r>
            <a:r>
              <a:rPr lang="en-US" sz="2400" dirty="0" err="1"/>
              <a:t>s,a</a:t>
            </a:r>
            <a:r>
              <a:rPr lang="en-US" sz="2400" dirty="0"/>
              <a:t>).]</a:t>
            </a:r>
          </a:p>
          <a:p>
            <a:r>
              <a:rPr lang="en-US" dirty="0"/>
              <a:t>What would be Q(</a:t>
            </a:r>
            <a:r>
              <a:rPr lang="en-US" dirty="0" err="1"/>
              <a:t>s,a</a:t>
            </a:r>
            <a:r>
              <a:rPr lang="en-US" dirty="0"/>
              <a:t>)?</a:t>
            </a:r>
          </a:p>
          <a:p>
            <a:pPr marL="457200" lvl="1" indent="0">
              <a:buNone/>
            </a:pPr>
            <a:r>
              <a:rPr lang="en-US" sz="3200" dirty="0"/>
              <a:t>Q(</a:t>
            </a:r>
            <a:r>
              <a:rPr lang="en-US" sz="3200" dirty="0" err="1"/>
              <a:t>s,a</a:t>
            </a:r>
            <a:r>
              <a:rPr lang="en-US" sz="3200" dirty="0"/>
              <a:t>) = r + </a:t>
            </a:r>
            <a:r>
              <a:rPr lang="el-GR" sz="3200" dirty="0"/>
              <a:t>γ</a:t>
            </a:r>
            <a:r>
              <a:rPr lang="en-US" sz="3200" dirty="0" err="1"/>
              <a:t>max</a:t>
            </a:r>
            <a:r>
              <a:rPr lang="en-US" sz="3200" baseline="-25000" dirty="0" err="1"/>
              <a:t>a'</a:t>
            </a:r>
            <a:r>
              <a:rPr lang="en-US" sz="3200" dirty="0" err="1"/>
              <a:t>Q</a:t>
            </a:r>
            <a:r>
              <a:rPr lang="en-US" sz="3200" dirty="0"/>
              <a:t>(</a:t>
            </a:r>
            <a:r>
              <a:rPr lang="en-US" sz="3200" dirty="0" err="1"/>
              <a:t>s',a</a:t>
            </a:r>
            <a:r>
              <a:rPr lang="en-US" sz="3200" dirty="0"/>
              <a:t>')</a:t>
            </a:r>
          </a:p>
        </p:txBody>
      </p:sp>
    </p:spTree>
    <p:extLst>
      <p:ext uri="{BB962C8B-B14F-4D97-AF65-F5344CB8AC3E}">
        <p14:creationId xmlns:p14="http://schemas.microsoft.com/office/powerpoint/2010/main" val="28905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Q-Learning (cont.)</a:t>
            </a:r>
          </a:p>
        </p:txBody>
      </p:sp>
      <p:sp>
        <p:nvSpPr>
          <p:cNvPr id="3" name="Content Placeholder 2"/>
          <p:cNvSpPr>
            <a:spLocks noGrp="1"/>
          </p:cNvSpPr>
          <p:nvPr>
            <p:ph idx="1"/>
          </p:nvPr>
        </p:nvSpPr>
        <p:spPr>
          <a:xfrm>
            <a:off x="76200" y="1600200"/>
            <a:ext cx="8991600" cy="4876799"/>
          </a:xfrm>
        </p:spPr>
        <p:txBody>
          <a:bodyPr>
            <a:normAutofit fontScale="85000" lnSpcReduction="10000"/>
          </a:bodyPr>
          <a:lstStyle/>
          <a:p>
            <a:r>
              <a:rPr lang="en-US" dirty="0"/>
              <a:t>After performing an action, receiving the reward, and observing the new state, the Q-Learner updates its Q values.</a:t>
            </a:r>
          </a:p>
          <a:p>
            <a:r>
              <a:rPr lang="en-US" dirty="0"/>
              <a:t>This update is done using a learning rate, </a:t>
            </a:r>
            <a:r>
              <a:rPr lang="el-GR" dirty="0">
                <a:latin typeface="Arial"/>
                <a:cs typeface="Arial"/>
              </a:rPr>
              <a:t>α</a:t>
            </a:r>
            <a:r>
              <a:rPr lang="en-US" dirty="0">
                <a:latin typeface="Arial"/>
                <a:cs typeface="Arial"/>
              </a:rPr>
              <a:t> </a:t>
            </a:r>
            <a:r>
              <a:rPr lang="en-US" dirty="0"/>
              <a:t>(similar to SGD). </a:t>
            </a:r>
          </a:p>
          <a:p>
            <a:r>
              <a:rPr lang="en-US" dirty="0"/>
              <a:t>Q-Learner adds the delta between the old value and the expected new value.</a:t>
            </a:r>
          </a:p>
          <a:p>
            <a:endParaRPr lang="en-US" dirty="0"/>
          </a:p>
          <a:p>
            <a:endParaRPr lang="en-US" dirty="0"/>
          </a:p>
          <a:p>
            <a:endParaRPr lang="en-US" dirty="0"/>
          </a:p>
          <a:p>
            <a:pPr marL="342900" lvl="1" indent="-342900">
              <a:buFont typeface="Arial" pitchFamily="34" charset="0"/>
              <a:buChar char="•"/>
            </a:pPr>
            <a:r>
              <a:rPr lang="en-US" dirty="0"/>
              <a:t>This is what we get if we perform gradient descent, and define the loss as ((</a:t>
            </a:r>
            <a:r>
              <a:rPr lang="en-US" sz="3200" dirty="0"/>
              <a:t>r + </a:t>
            </a:r>
            <a:r>
              <a:rPr lang="el-GR" sz="3200" dirty="0"/>
              <a:t>γ</a:t>
            </a:r>
            <a:r>
              <a:rPr lang="en-US" sz="3200" dirty="0" err="1"/>
              <a:t>max</a:t>
            </a:r>
            <a:r>
              <a:rPr lang="en-US" sz="3200" baseline="-25000" dirty="0" err="1"/>
              <a:t>a'</a:t>
            </a:r>
            <a:r>
              <a:rPr lang="en-US" sz="3200" dirty="0" err="1"/>
              <a:t>Q</a:t>
            </a:r>
            <a:r>
              <a:rPr lang="en-US" sz="3200" dirty="0"/>
              <a:t>(</a:t>
            </a:r>
            <a:r>
              <a:rPr lang="en-US" sz="3200" dirty="0" err="1"/>
              <a:t>s',a</a:t>
            </a:r>
            <a:r>
              <a:rPr lang="en-US" sz="3200" dirty="0"/>
              <a:t>')) – Q(</a:t>
            </a:r>
            <a:r>
              <a:rPr lang="en-US" sz="3200" dirty="0" err="1"/>
              <a:t>s,a</a:t>
            </a:r>
            <a:r>
              <a:rPr lang="en-US" sz="3200" dirty="0"/>
              <a:t>)</a:t>
            </a:r>
            <a:r>
              <a:rPr lang="en-US" dirty="0"/>
              <a:t>)</a:t>
            </a:r>
            <a:r>
              <a:rPr lang="en-US" baseline="30000" dirty="0"/>
              <a:t>2</a:t>
            </a:r>
            <a:r>
              <a:rPr lang="en-US" dirty="0"/>
              <a:t>, while referring to Q(</a:t>
            </a:r>
            <a:r>
              <a:rPr lang="en-US" dirty="0" err="1"/>
              <a:t>s,a</a:t>
            </a:r>
            <a:r>
              <a:rPr lang="en-US" dirty="0"/>
              <a:t>) as a weight (</a:t>
            </a:r>
            <a:r>
              <a:rPr lang="en-US" dirty="0" err="1"/>
              <a:t>W</a:t>
            </a:r>
            <a:r>
              <a:rPr lang="en-US" baseline="-25000" dirty="0" err="1"/>
              <a:t>sa</a:t>
            </a:r>
            <a:r>
              <a:rPr lang="en-US" dirty="0"/>
              <a:t>), and Q(</a:t>
            </a:r>
            <a:r>
              <a:rPr lang="en-US" dirty="0" err="1"/>
              <a:t>s',a</a:t>
            </a:r>
            <a:r>
              <a:rPr lang="en-US" dirty="0"/>
              <a:t>') as a constant. (The 2 is absorbed by the </a:t>
            </a:r>
            <a:r>
              <a:rPr lang="el-GR" dirty="0">
                <a:latin typeface="Arial"/>
                <a:cs typeface="Arial"/>
              </a:rPr>
              <a:t>α</a:t>
            </a:r>
            <a:r>
              <a:rPr lang="en-US" dirty="0"/>
              <a:t>).</a:t>
            </a:r>
          </a:p>
        </p:txBody>
      </p:sp>
      <p:sp>
        <p:nvSpPr>
          <p:cNvPr id="5" name="AutoShape 4" descr="{\displaystyle Q(s_{t},a_{t})\leftarrow \underbrace {Q(s_{t},a_{t})} _{\rm {old~value}}+\underbrace {\alpha } _{\rm {learning~rate}}\cdot \left(\overbrace {\underbrace {r_{t+1}} _{\rm {reward}}+\underbrace {\gamma } _{\rm {discount~factor}}\cdot \underbrace {\max _{a}Q(s_{t+1},a)} _{\rm {estimate~of~optimal~future~value}}} ^{\rm {learned~value}}-\underbrace {Q(s_{t},a_{t})} _{\rm {old~value}}\righ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 name="Group 6"/>
          <p:cNvGrpSpPr/>
          <p:nvPr/>
        </p:nvGrpSpPr>
        <p:grpSpPr>
          <a:xfrm>
            <a:off x="301349" y="3760305"/>
            <a:ext cx="8705850" cy="1323629"/>
            <a:chOff x="361950" y="2743200"/>
            <a:chExt cx="8705850" cy="1323629"/>
          </a:xfrm>
        </p:grpSpPr>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743200"/>
              <a:ext cx="84201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210550" y="3789830"/>
              <a:ext cx="857250" cy="276999"/>
            </a:xfrm>
            <a:prstGeom prst="rect">
              <a:avLst/>
            </a:prstGeom>
            <a:noFill/>
          </p:spPr>
          <p:txBody>
            <a:bodyPr wrap="square" rtlCol="0">
              <a:spAutoFit/>
            </a:bodyPr>
            <a:lstStyle/>
            <a:p>
              <a:r>
                <a:rPr lang="en-US" sz="1200" dirty="0"/>
                <a:t>Wikipedia</a:t>
              </a:r>
            </a:p>
          </p:txBody>
        </p:sp>
      </p:grpSp>
    </p:spTree>
    <p:extLst>
      <p:ext uri="{BB962C8B-B14F-4D97-AF65-F5344CB8AC3E}">
        <p14:creationId xmlns:p14="http://schemas.microsoft.com/office/powerpoint/2010/main" val="129576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Exploration vs. Exploitation</a:t>
            </a:r>
          </a:p>
        </p:txBody>
      </p:sp>
      <p:sp>
        <p:nvSpPr>
          <p:cNvPr id="3" name="Content Placeholder 2"/>
          <p:cNvSpPr>
            <a:spLocks noGrp="1"/>
          </p:cNvSpPr>
          <p:nvPr>
            <p:ph idx="1"/>
          </p:nvPr>
        </p:nvSpPr>
        <p:spPr>
          <a:xfrm>
            <a:off x="457200" y="1600201"/>
            <a:ext cx="8305800" cy="3276599"/>
          </a:xfrm>
        </p:spPr>
        <p:txBody>
          <a:bodyPr>
            <a:normAutofit fontScale="85000" lnSpcReduction="20000"/>
          </a:bodyPr>
          <a:lstStyle/>
          <a:p>
            <a:r>
              <a:rPr lang="en-US" dirty="0"/>
              <a:t>However we aren't given the Q-values, so we need to learn them.</a:t>
            </a:r>
          </a:p>
          <a:p>
            <a:r>
              <a:rPr lang="en-US" dirty="0"/>
              <a:t>Exploration: taking an action which might be sub-optimal but might teach the agent something. E.g. going to a new restaurant.</a:t>
            </a:r>
          </a:p>
          <a:p>
            <a:r>
              <a:rPr lang="en-US" dirty="0"/>
              <a:t>Exploitation: exploiting the already learned policy from past actions, and taking the action which is best given past observations. E.g. going to the best restaurant I am familiar with.</a:t>
            </a:r>
          </a:p>
        </p:txBody>
      </p:sp>
      <p:sp>
        <p:nvSpPr>
          <p:cNvPr id="4" name="Rectangle 3"/>
          <p:cNvSpPr/>
          <p:nvPr/>
        </p:nvSpPr>
        <p:spPr>
          <a:xfrm>
            <a:off x="762000" y="4800600"/>
            <a:ext cx="487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can remove exploration after the agent is deployed (or for testing its performance)</a:t>
            </a:r>
          </a:p>
        </p:txBody>
      </p:sp>
      <p:sp>
        <p:nvSpPr>
          <p:cNvPr id="5" name="Rectangle 4"/>
          <p:cNvSpPr/>
          <p:nvPr/>
        </p:nvSpPr>
        <p:spPr>
          <a:xfrm>
            <a:off x="762000" y="5410200"/>
            <a:ext cx="487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use exploitation at all during training? Why not just explore, won't we learn the most?</a:t>
            </a:r>
          </a:p>
        </p:txBody>
      </p:sp>
      <p:sp>
        <p:nvSpPr>
          <p:cNvPr id="6" name="Rectangle 5"/>
          <p:cNvSpPr/>
          <p:nvPr/>
        </p:nvSpPr>
        <p:spPr>
          <a:xfrm>
            <a:off x="762000" y="6019800"/>
            <a:ext cx="487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we only explore we are less likely to reach "interesting" states (and learn them).</a:t>
            </a:r>
          </a:p>
        </p:txBody>
      </p:sp>
    </p:spTree>
    <p:extLst>
      <p:ext uri="{BB962C8B-B14F-4D97-AF65-F5344CB8AC3E}">
        <p14:creationId xmlns:p14="http://schemas.microsoft.com/office/powerpoint/2010/main" val="148618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Q-Learning</a:t>
            </a:r>
          </a:p>
        </p:txBody>
      </p:sp>
      <p:sp>
        <p:nvSpPr>
          <p:cNvPr id="3" name="Content Placeholder 2"/>
          <p:cNvSpPr>
            <a:spLocks noGrp="1"/>
          </p:cNvSpPr>
          <p:nvPr>
            <p:ph idx="1"/>
          </p:nvPr>
        </p:nvSpPr>
        <p:spPr/>
        <p:txBody>
          <a:bodyPr>
            <a:normAutofit/>
          </a:bodyPr>
          <a:lstStyle/>
          <a:p>
            <a:r>
              <a:rPr lang="en-US" dirty="0"/>
              <a:t> A reinforcement learning (RL) algorithm that learns a 'Q' value for every (state, action) pair.</a:t>
            </a:r>
          </a:p>
          <a:p>
            <a:r>
              <a:rPr lang="en-US" dirty="0"/>
              <a:t>(Usually) chooses a random action with probability </a:t>
            </a:r>
            <a:r>
              <a:rPr lang="el-GR" dirty="0"/>
              <a:t>ε</a:t>
            </a:r>
            <a:r>
              <a:rPr lang="en-US" dirty="0"/>
              <a:t>, and chooses the best action according to current 'Q' values with probability (1-</a:t>
            </a:r>
            <a:r>
              <a:rPr lang="el-GR" dirty="0"/>
              <a:t> ε</a:t>
            </a:r>
            <a:r>
              <a:rPr lang="en-US" dirty="0"/>
              <a:t>).</a:t>
            </a:r>
          </a:p>
          <a:p>
            <a:r>
              <a:rPr lang="en-US" dirty="0"/>
              <a:t>It assumes that next time it will take the optimal action (according to its 'Q' values).</a:t>
            </a:r>
          </a:p>
        </p:txBody>
      </p:sp>
    </p:spTree>
    <p:extLst>
      <p:ext uri="{BB962C8B-B14F-4D97-AF65-F5344CB8AC3E}">
        <p14:creationId xmlns:p14="http://schemas.microsoft.com/office/powerpoint/2010/main" val="673730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Q-Learner for </a:t>
            </a:r>
            <a:r>
              <a:rPr lang="en-US" dirty="0" err="1"/>
              <a:t>FrozenRiver</a:t>
            </a:r>
            <a:endParaRPr lang="en-US" dirty="0"/>
          </a:p>
        </p:txBody>
      </p:sp>
      <p:sp>
        <p:nvSpPr>
          <p:cNvPr id="3" name="Content Placeholder 2"/>
          <p:cNvSpPr>
            <a:spLocks noGrp="1"/>
          </p:cNvSpPr>
          <p:nvPr>
            <p:ph idx="1"/>
          </p:nvPr>
        </p:nvSpPr>
        <p:spPr>
          <a:xfrm>
            <a:off x="533400" y="1143000"/>
            <a:ext cx="7848600" cy="4876800"/>
          </a:xfrm>
        </p:spPr>
        <p:txBody>
          <a:bodyPr>
            <a:noAutofit/>
          </a:bodyPr>
          <a:lstStyle/>
          <a:p>
            <a:pPr marL="0" indent="0">
              <a:buNone/>
            </a:pPr>
            <a:r>
              <a:rPr lang="en-US" sz="1800" dirty="0"/>
              <a:t>epsilon = 0.1</a:t>
            </a:r>
          </a:p>
          <a:p>
            <a:pPr marL="0" indent="0">
              <a:buNone/>
            </a:pPr>
            <a:r>
              <a:rPr lang="en-US" sz="1800" dirty="0"/>
              <a:t>gamma = 0.95</a:t>
            </a:r>
          </a:p>
          <a:p>
            <a:pPr marL="0" indent="0">
              <a:buNone/>
            </a:pPr>
            <a:r>
              <a:rPr lang="en-US" sz="1800" dirty="0"/>
              <a:t>alpha = 0.1</a:t>
            </a:r>
          </a:p>
          <a:p>
            <a:pPr marL="0" indent="0">
              <a:buNone/>
            </a:pPr>
            <a:r>
              <a:rPr lang="en-US" sz="1800" dirty="0"/>
              <a:t>Q = </a:t>
            </a:r>
            <a:r>
              <a:rPr lang="en-US" sz="1800" dirty="0" err="1"/>
              <a:t>np.zeros</a:t>
            </a:r>
            <a:r>
              <a:rPr lang="en-US" sz="1800" dirty="0"/>
              <a:t> ([</a:t>
            </a:r>
            <a:r>
              <a:rPr lang="en-US" sz="1800" dirty="0" err="1"/>
              <a:t>env.observation_space.n,env.action_space.n</a:t>
            </a:r>
            <a:r>
              <a:rPr lang="en-US" sz="1800" dirty="0"/>
              <a:t>])</a:t>
            </a:r>
          </a:p>
          <a:p>
            <a:pPr marL="0" indent="0">
              <a:buNone/>
            </a:pPr>
            <a:r>
              <a:rPr lang="en-US" sz="1800" dirty="0"/>
              <a:t>for i in range(10000): </a:t>
            </a:r>
            <a:r>
              <a:rPr lang="en-US" sz="1800" dirty="0">
                <a:solidFill>
                  <a:srgbClr val="00B050"/>
                </a:solidFill>
              </a:rPr>
              <a:t>#number of games</a:t>
            </a:r>
          </a:p>
          <a:p>
            <a:pPr marL="0" indent="0">
              <a:buNone/>
            </a:pPr>
            <a:r>
              <a:rPr lang="en-US" sz="1800" dirty="0"/>
              <a:t>   s = </a:t>
            </a:r>
            <a:r>
              <a:rPr lang="en-US" sz="1800" dirty="0" err="1"/>
              <a:t>env.reset</a:t>
            </a:r>
            <a:r>
              <a:rPr lang="en-US" sz="1800" dirty="0"/>
              <a:t>()</a:t>
            </a:r>
          </a:p>
          <a:p>
            <a:pPr marL="0" indent="0">
              <a:buNone/>
            </a:pPr>
            <a:r>
              <a:rPr lang="en-US" sz="1800" dirty="0"/>
              <a:t>   done = False</a:t>
            </a:r>
          </a:p>
          <a:p>
            <a:pPr marL="0" indent="0">
              <a:buNone/>
            </a:pPr>
            <a:r>
              <a:rPr lang="en-US" sz="1800" dirty="0"/>
              <a:t>   while not done: </a:t>
            </a:r>
            <a:r>
              <a:rPr lang="en-US" sz="1800" dirty="0">
                <a:solidFill>
                  <a:srgbClr val="00B050"/>
                </a:solidFill>
              </a:rPr>
              <a:t>#until game over, or max number of steps</a:t>
            </a:r>
          </a:p>
          <a:p>
            <a:pPr marL="0" indent="0">
              <a:buNone/>
            </a:pPr>
            <a:r>
              <a:rPr lang="en-US" sz="1800" dirty="0"/>
              <a:t>      if </a:t>
            </a:r>
            <a:r>
              <a:rPr lang="en-US" sz="1800" dirty="0" err="1"/>
              <a:t>random.random</a:t>
            </a:r>
            <a:r>
              <a:rPr lang="en-US" sz="1800" dirty="0"/>
              <a:t>() &lt; epsilon:</a:t>
            </a:r>
          </a:p>
          <a:p>
            <a:pPr marL="0" indent="0">
              <a:buNone/>
            </a:pPr>
            <a:r>
              <a:rPr lang="en-US" sz="1800" dirty="0"/>
              <a:t>          a = </a:t>
            </a:r>
            <a:r>
              <a:rPr lang="en-US" sz="1800" dirty="0" err="1"/>
              <a:t>env.action_space.sample</a:t>
            </a:r>
            <a:r>
              <a:rPr lang="en-US" sz="1800" dirty="0"/>
              <a:t>()</a:t>
            </a:r>
          </a:p>
          <a:p>
            <a:pPr marL="0" indent="0">
              <a:buNone/>
            </a:pPr>
            <a:r>
              <a:rPr lang="en-US" sz="1800" dirty="0"/>
              <a:t>      else:</a:t>
            </a:r>
          </a:p>
          <a:p>
            <a:pPr marL="0" indent="0">
              <a:buNone/>
            </a:pPr>
            <a:r>
              <a:rPr lang="en-US" sz="1800" dirty="0"/>
              <a:t>          a = </a:t>
            </a:r>
            <a:r>
              <a:rPr lang="en-US" sz="1800" dirty="0" err="1"/>
              <a:t>np.argmax</a:t>
            </a:r>
            <a:r>
              <a:rPr lang="en-US" sz="1800" dirty="0"/>
              <a:t>(Q[s,:])</a:t>
            </a:r>
          </a:p>
          <a:p>
            <a:pPr marL="0" indent="0">
              <a:buNone/>
            </a:pPr>
            <a:r>
              <a:rPr lang="en-US" sz="1800" dirty="0"/>
              <a:t>      </a:t>
            </a:r>
            <a:r>
              <a:rPr lang="en-US" sz="1800" dirty="0" err="1"/>
              <a:t>s_n</a:t>
            </a:r>
            <a:r>
              <a:rPr lang="en-US" sz="1800" dirty="0"/>
              <a:t>, r, done, _ = </a:t>
            </a:r>
            <a:r>
              <a:rPr lang="en-US" sz="1800" dirty="0" err="1"/>
              <a:t>env.step</a:t>
            </a:r>
            <a:r>
              <a:rPr lang="en-US" sz="1800" dirty="0"/>
              <a:t>(a)</a:t>
            </a:r>
          </a:p>
          <a:p>
            <a:pPr marL="0" indent="0">
              <a:buNone/>
            </a:pPr>
            <a:r>
              <a:rPr lang="en-US" sz="1800" dirty="0">
                <a:solidFill>
                  <a:srgbClr val="FF0000"/>
                </a:solidFill>
              </a:rPr>
              <a:t>      </a:t>
            </a:r>
            <a:r>
              <a:rPr lang="pt-BR" sz="1800" dirty="0">
                <a:solidFill>
                  <a:srgbClr val="FF0000"/>
                </a:solidFill>
              </a:rPr>
              <a:t>Q[s,a] = Q[s,a] + alpha*(r + </a:t>
            </a:r>
            <a:r>
              <a:rPr lang="en-US" sz="1800" dirty="0">
                <a:solidFill>
                  <a:srgbClr val="FF0000"/>
                </a:solidFill>
              </a:rPr>
              <a:t>gamma </a:t>
            </a:r>
            <a:r>
              <a:rPr lang="pt-BR" sz="1800" dirty="0">
                <a:solidFill>
                  <a:srgbClr val="FF0000"/>
                </a:solidFill>
              </a:rPr>
              <a:t>* np.max(Q[s_n,:]) - Q[s,a])</a:t>
            </a:r>
          </a:p>
          <a:p>
            <a:pPr marL="0" indent="0">
              <a:buNone/>
            </a:pPr>
            <a:r>
              <a:rPr lang="pt-BR" sz="1800" dirty="0"/>
              <a:t>      s = s_n</a:t>
            </a:r>
          </a:p>
        </p:txBody>
      </p:sp>
    </p:spTree>
    <p:extLst>
      <p:ext uri="{BB962C8B-B14F-4D97-AF65-F5344CB8AC3E}">
        <p14:creationId xmlns:p14="http://schemas.microsoft.com/office/powerpoint/2010/main" val="187543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Obtained Q Values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133600"/>
            <a:ext cx="718344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354" y="2133600"/>
            <a:ext cx="609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819400" y="1676400"/>
            <a:ext cx="5867400" cy="369332"/>
          </a:xfrm>
          <a:prstGeom prst="rect">
            <a:avLst/>
          </a:prstGeom>
          <a:noFill/>
        </p:spPr>
        <p:txBody>
          <a:bodyPr wrap="square" rtlCol="0">
            <a:spAutoFit/>
          </a:bodyPr>
          <a:lstStyle/>
          <a:p>
            <a:r>
              <a:rPr lang="en-US" dirty="0"/>
              <a:t>Left                        Down                     Right              Up</a:t>
            </a:r>
          </a:p>
        </p:txBody>
      </p:sp>
    </p:spTree>
    <p:extLst>
      <p:ext uri="{BB962C8B-B14F-4D97-AF65-F5344CB8AC3E}">
        <p14:creationId xmlns:p14="http://schemas.microsoft.com/office/powerpoint/2010/main" val="3755715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Happens When |S| is very large?</a:t>
            </a:r>
          </a:p>
        </p:txBody>
      </p:sp>
      <p:sp>
        <p:nvSpPr>
          <p:cNvPr id="3" name="Content Placeholder 2"/>
          <p:cNvSpPr>
            <a:spLocks noGrp="1"/>
          </p:cNvSpPr>
          <p:nvPr>
            <p:ph idx="1"/>
          </p:nvPr>
        </p:nvSpPr>
        <p:spPr>
          <a:xfrm>
            <a:off x="457200" y="1600200"/>
            <a:ext cx="8229600" cy="4953000"/>
          </a:xfrm>
        </p:spPr>
        <p:txBody>
          <a:bodyPr/>
          <a:lstStyle/>
          <a:p>
            <a:r>
              <a:rPr lang="en-US" dirty="0"/>
              <a:t>Suppose we had a network that given a state outputs the Q-value for each of the possible actions.</a:t>
            </a:r>
          </a:p>
          <a:p>
            <a:r>
              <a:rPr lang="en-US" dirty="0"/>
              <a:t>We would feed it the current state and calculate the Q-value for each of the possible actions.</a:t>
            </a:r>
          </a:p>
          <a:p>
            <a:r>
              <a:rPr lang="en-US" dirty="0"/>
              <a:t>We would choose the action which maximizes this Q-value.</a:t>
            </a:r>
          </a:p>
          <a:p>
            <a:r>
              <a:rPr lang="en-US" dirty="0"/>
              <a:t>But how would we obtain such a network?</a:t>
            </a:r>
          </a:p>
        </p:txBody>
      </p:sp>
    </p:spTree>
    <p:extLst>
      <p:ext uri="{BB962C8B-B14F-4D97-AF65-F5344CB8AC3E}">
        <p14:creationId xmlns:p14="http://schemas.microsoft.com/office/powerpoint/2010/main" val="189147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Q-Learning With Large |S|</a:t>
            </a:r>
          </a:p>
        </p:txBody>
      </p:sp>
      <p:sp>
        <p:nvSpPr>
          <p:cNvPr id="3" name="Content Placeholder 2"/>
          <p:cNvSpPr>
            <a:spLocks noGrp="1"/>
          </p:cNvSpPr>
          <p:nvPr>
            <p:ph idx="1"/>
          </p:nvPr>
        </p:nvSpPr>
        <p:spPr/>
        <p:txBody>
          <a:bodyPr/>
          <a:lstStyle/>
          <a:p>
            <a:r>
              <a:rPr lang="en-US" dirty="0"/>
              <a:t>We Turn the Q-values into a Regression Problem.</a:t>
            </a:r>
          </a:p>
          <a:p>
            <a:r>
              <a:rPr lang="en-US" dirty="0"/>
              <a:t>That is, we try to predict the Q-values (for each action) given the state.</a:t>
            </a:r>
          </a:p>
          <a:p>
            <a:r>
              <a:rPr lang="en-US" dirty="0"/>
              <a:t>But where do we get the true Q-values from for training ("y_")?</a:t>
            </a:r>
          </a:p>
        </p:txBody>
      </p:sp>
    </p:spTree>
    <p:extLst>
      <p:ext uri="{BB962C8B-B14F-4D97-AF65-F5344CB8AC3E}">
        <p14:creationId xmlns:p14="http://schemas.microsoft.com/office/powerpoint/2010/main" val="188576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Obtaining the "Real" Q-Value</a:t>
            </a:r>
          </a:p>
        </p:txBody>
      </p:sp>
      <p:sp>
        <p:nvSpPr>
          <p:cNvPr id="3" name="Content Placeholder 2"/>
          <p:cNvSpPr>
            <a:spLocks noGrp="1"/>
          </p:cNvSpPr>
          <p:nvPr>
            <p:ph idx="1"/>
          </p:nvPr>
        </p:nvSpPr>
        <p:spPr>
          <a:xfrm>
            <a:off x="228600" y="1600200"/>
            <a:ext cx="8610600" cy="4525963"/>
          </a:xfrm>
        </p:spPr>
        <p:txBody>
          <a:bodyPr>
            <a:normAutofit fontScale="92500" lnSpcReduction="20000"/>
          </a:bodyPr>
          <a:lstStyle/>
          <a:p>
            <a:r>
              <a:rPr lang="en-US" dirty="0"/>
              <a:t>Perform an action (one that maximizes the Q-value) </a:t>
            </a:r>
          </a:p>
          <a:p>
            <a:r>
              <a:rPr lang="en-US" dirty="0"/>
              <a:t>Get the reward (r), </a:t>
            </a:r>
          </a:p>
          <a:p>
            <a:r>
              <a:rPr lang="en-US" dirty="0"/>
              <a:t>Get the new state (</a:t>
            </a:r>
            <a:r>
              <a:rPr lang="en-US" dirty="0" err="1"/>
              <a:t>s_n</a:t>
            </a:r>
            <a:r>
              <a:rPr lang="en-US" dirty="0"/>
              <a:t>),</a:t>
            </a:r>
          </a:p>
          <a:p>
            <a:r>
              <a:rPr lang="en-US" dirty="0"/>
              <a:t>Calculate the Q-values of the new state (using the same network), for each of the actions. </a:t>
            </a:r>
            <a:r>
              <a:rPr lang="en-US" dirty="0" err="1"/>
              <a:t>q_n</a:t>
            </a:r>
            <a:r>
              <a:rPr lang="en-US" dirty="0"/>
              <a:t>, will denote the maximum Q (among all actions).</a:t>
            </a:r>
          </a:p>
          <a:p>
            <a:r>
              <a:rPr lang="en-US" dirty="0"/>
              <a:t>Now the "real" Q-value (for the previous state-action pair) is simply:  r + </a:t>
            </a:r>
            <a:r>
              <a:rPr lang="el-GR" dirty="0"/>
              <a:t>γ </a:t>
            </a:r>
            <a:r>
              <a:rPr lang="en-US" dirty="0"/>
              <a:t>* </a:t>
            </a:r>
            <a:r>
              <a:rPr lang="en-US" dirty="0" err="1"/>
              <a:t>q_n</a:t>
            </a:r>
            <a:endParaRPr lang="en-US" dirty="0"/>
          </a:p>
          <a:p>
            <a:r>
              <a:rPr lang="en-US" sz="2200" dirty="0"/>
              <a:t>(the other Q-values for actions we didn't take remain unchanged)</a:t>
            </a:r>
          </a:p>
          <a:p>
            <a:r>
              <a:rPr lang="en-US" dirty="0"/>
              <a:t>Calculate loss etc.</a:t>
            </a:r>
          </a:p>
          <a:p>
            <a:endParaRPr lang="en-US" dirty="0"/>
          </a:p>
          <a:p>
            <a:endParaRPr lang="en-US" dirty="0"/>
          </a:p>
        </p:txBody>
      </p:sp>
    </p:spTree>
    <p:extLst>
      <p:ext uri="{BB962C8B-B14F-4D97-AF65-F5344CB8AC3E}">
        <p14:creationId xmlns:p14="http://schemas.microsoft.com/office/powerpoint/2010/main" val="318417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p>
        </p:txBody>
      </p:sp>
      <p:sp>
        <p:nvSpPr>
          <p:cNvPr id="3" name="Content Placeholder 2"/>
          <p:cNvSpPr>
            <a:spLocks noGrp="1"/>
          </p:cNvSpPr>
          <p:nvPr>
            <p:ph idx="1"/>
          </p:nvPr>
        </p:nvSpPr>
        <p:spPr/>
        <p:txBody>
          <a:bodyPr/>
          <a:lstStyle/>
          <a:p>
            <a:r>
              <a:rPr lang="en-US" dirty="0"/>
              <a:t>Carrot vs. stick</a:t>
            </a:r>
          </a:p>
          <a:p>
            <a:r>
              <a:rPr lang="en-US" dirty="0"/>
              <a:t>Good dog / bad dog</a:t>
            </a:r>
          </a:p>
        </p:txBody>
      </p:sp>
      <p:pic>
        <p:nvPicPr>
          <p:cNvPr id="2055" name="Picture 7" descr="Image result for carrot or sti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332732"/>
            <a:ext cx="3086100" cy="22014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905000" y="4519041"/>
            <a:ext cx="1524000" cy="662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Agent</a:t>
            </a:r>
          </a:p>
        </p:txBody>
      </p:sp>
      <p:sp>
        <p:nvSpPr>
          <p:cNvPr id="7" name="Cloud Callout 6"/>
          <p:cNvSpPr/>
          <p:nvPr/>
        </p:nvSpPr>
        <p:spPr>
          <a:xfrm>
            <a:off x="1295400" y="3071241"/>
            <a:ext cx="2667000" cy="762000"/>
          </a:xfrm>
          <a:prstGeom prst="cloudCallout">
            <a:avLst>
              <a:gd name="adj1" fmla="val -14125"/>
              <a:gd name="adj2" fmla="val 3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grpSp>
        <p:nvGrpSpPr>
          <p:cNvPr id="10" name="Group 9"/>
          <p:cNvGrpSpPr/>
          <p:nvPr/>
        </p:nvGrpSpPr>
        <p:grpSpPr>
          <a:xfrm>
            <a:off x="3465443" y="3723911"/>
            <a:ext cx="1487557" cy="1064147"/>
            <a:chOff x="3160643" y="4462670"/>
            <a:chExt cx="1487557" cy="1064147"/>
          </a:xfrm>
        </p:grpSpPr>
        <p:sp>
          <p:nvSpPr>
            <p:cNvPr id="8" name="Freeform 7"/>
            <p:cNvSpPr/>
            <p:nvPr/>
          </p:nvSpPr>
          <p:spPr>
            <a:xfrm>
              <a:off x="3160643" y="4462670"/>
              <a:ext cx="675861" cy="1064147"/>
            </a:xfrm>
            <a:custGeom>
              <a:avLst/>
              <a:gdLst>
                <a:gd name="connsiteX0" fmla="*/ 0 w 675861"/>
                <a:gd name="connsiteY0" fmla="*/ 1053547 h 1064147"/>
                <a:gd name="connsiteX1" fmla="*/ 159027 w 675861"/>
                <a:gd name="connsiteY1" fmla="*/ 1043608 h 1064147"/>
                <a:gd name="connsiteX2" fmla="*/ 238540 w 675861"/>
                <a:gd name="connsiteY2" fmla="*/ 1003852 h 1064147"/>
                <a:gd name="connsiteX3" fmla="*/ 268357 w 675861"/>
                <a:gd name="connsiteY3" fmla="*/ 983973 h 1064147"/>
                <a:gd name="connsiteX4" fmla="*/ 318053 w 675861"/>
                <a:gd name="connsiteY4" fmla="*/ 974034 h 1064147"/>
                <a:gd name="connsiteX5" fmla="*/ 407505 w 675861"/>
                <a:gd name="connsiteY5" fmla="*/ 944217 h 1064147"/>
                <a:gd name="connsiteX6" fmla="*/ 496957 w 675861"/>
                <a:gd name="connsiteY6" fmla="*/ 894521 h 1064147"/>
                <a:gd name="connsiteX7" fmla="*/ 546653 w 675861"/>
                <a:gd name="connsiteY7" fmla="*/ 834887 h 1064147"/>
                <a:gd name="connsiteX8" fmla="*/ 556592 w 675861"/>
                <a:gd name="connsiteY8" fmla="*/ 805069 h 1064147"/>
                <a:gd name="connsiteX9" fmla="*/ 596348 w 675861"/>
                <a:gd name="connsiteY9" fmla="*/ 755373 h 1064147"/>
                <a:gd name="connsiteX10" fmla="*/ 626166 w 675861"/>
                <a:gd name="connsiteY10" fmla="*/ 695739 h 1064147"/>
                <a:gd name="connsiteX11" fmla="*/ 646044 w 675861"/>
                <a:gd name="connsiteY11" fmla="*/ 626165 h 1064147"/>
                <a:gd name="connsiteX12" fmla="*/ 665922 w 675861"/>
                <a:gd name="connsiteY12" fmla="*/ 566530 h 1064147"/>
                <a:gd name="connsiteX13" fmla="*/ 675861 w 675861"/>
                <a:gd name="connsiteY13" fmla="*/ 536713 h 1064147"/>
                <a:gd name="connsiteX14" fmla="*/ 665922 w 675861"/>
                <a:gd name="connsiteY14" fmla="*/ 288234 h 1064147"/>
                <a:gd name="connsiteX15" fmla="*/ 655983 w 675861"/>
                <a:gd name="connsiteY15" fmla="*/ 258417 h 1064147"/>
                <a:gd name="connsiteX16" fmla="*/ 636105 w 675861"/>
                <a:gd name="connsiteY16" fmla="*/ 228600 h 1064147"/>
                <a:gd name="connsiteX17" fmla="*/ 576470 w 675861"/>
                <a:gd name="connsiteY17" fmla="*/ 149087 h 1064147"/>
                <a:gd name="connsiteX18" fmla="*/ 526774 w 675861"/>
                <a:gd name="connsiteY18" fmla="*/ 89452 h 1064147"/>
                <a:gd name="connsiteX19" fmla="*/ 467140 w 675861"/>
                <a:gd name="connsiteY19" fmla="*/ 49695 h 1064147"/>
                <a:gd name="connsiteX20" fmla="*/ 447261 w 675861"/>
                <a:gd name="connsiteY20" fmla="*/ 29817 h 1064147"/>
                <a:gd name="connsiteX21" fmla="*/ 397566 w 675861"/>
                <a:gd name="connsiteY21" fmla="*/ 0 h 1064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75861" h="1064147">
                  <a:moveTo>
                    <a:pt x="0" y="1053547"/>
                  </a:moveTo>
                  <a:cubicBezTo>
                    <a:pt x="74011" y="1065883"/>
                    <a:pt x="71646" y="1072735"/>
                    <a:pt x="159027" y="1043608"/>
                  </a:cubicBezTo>
                  <a:cubicBezTo>
                    <a:pt x="187139" y="1034237"/>
                    <a:pt x="213885" y="1020290"/>
                    <a:pt x="238540" y="1003852"/>
                  </a:cubicBezTo>
                  <a:cubicBezTo>
                    <a:pt x="248479" y="997226"/>
                    <a:pt x="257172" y="988167"/>
                    <a:pt x="268357" y="983973"/>
                  </a:cubicBezTo>
                  <a:cubicBezTo>
                    <a:pt x="284175" y="978041"/>
                    <a:pt x="301562" y="977699"/>
                    <a:pt x="318053" y="974034"/>
                  </a:cubicBezTo>
                  <a:cubicBezTo>
                    <a:pt x="348721" y="967219"/>
                    <a:pt x="379604" y="959436"/>
                    <a:pt x="407505" y="944217"/>
                  </a:cubicBezTo>
                  <a:cubicBezTo>
                    <a:pt x="514918" y="885628"/>
                    <a:pt x="427346" y="917725"/>
                    <a:pt x="496957" y="894521"/>
                  </a:cubicBezTo>
                  <a:cubicBezTo>
                    <a:pt x="518936" y="872542"/>
                    <a:pt x="532817" y="862559"/>
                    <a:pt x="546653" y="834887"/>
                  </a:cubicBezTo>
                  <a:cubicBezTo>
                    <a:pt x="551338" y="825516"/>
                    <a:pt x="551039" y="813953"/>
                    <a:pt x="556592" y="805069"/>
                  </a:cubicBezTo>
                  <a:cubicBezTo>
                    <a:pt x="567835" y="787080"/>
                    <a:pt x="583096" y="771938"/>
                    <a:pt x="596348" y="755373"/>
                  </a:cubicBezTo>
                  <a:cubicBezTo>
                    <a:pt x="621331" y="680424"/>
                    <a:pt x="587629" y="772811"/>
                    <a:pt x="626166" y="695739"/>
                  </a:cubicBezTo>
                  <a:cubicBezTo>
                    <a:pt x="634515" y="679041"/>
                    <a:pt x="641268" y="642084"/>
                    <a:pt x="646044" y="626165"/>
                  </a:cubicBezTo>
                  <a:cubicBezTo>
                    <a:pt x="652065" y="606095"/>
                    <a:pt x="659296" y="586408"/>
                    <a:pt x="665922" y="566530"/>
                  </a:cubicBezTo>
                  <a:lnTo>
                    <a:pt x="675861" y="536713"/>
                  </a:lnTo>
                  <a:cubicBezTo>
                    <a:pt x="672548" y="453887"/>
                    <a:pt x="671828" y="370916"/>
                    <a:pt x="665922" y="288234"/>
                  </a:cubicBezTo>
                  <a:cubicBezTo>
                    <a:pt x="665176" y="277784"/>
                    <a:pt x="660668" y="267788"/>
                    <a:pt x="655983" y="258417"/>
                  </a:cubicBezTo>
                  <a:cubicBezTo>
                    <a:pt x="650641" y="247733"/>
                    <a:pt x="642731" y="238539"/>
                    <a:pt x="636105" y="228600"/>
                  </a:cubicBezTo>
                  <a:cubicBezTo>
                    <a:pt x="610244" y="151015"/>
                    <a:pt x="652611" y="263303"/>
                    <a:pt x="576470" y="149087"/>
                  </a:cubicBezTo>
                  <a:cubicBezTo>
                    <a:pt x="558799" y="122579"/>
                    <a:pt x="553268" y="110058"/>
                    <a:pt x="526774" y="89452"/>
                  </a:cubicBezTo>
                  <a:cubicBezTo>
                    <a:pt x="507916" y="74785"/>
                    <a:pt x="484034" y="66588"/>
                    <a:pt x="467140" y="49695"/>
                  </a:cubicBezTo>
                  <a:cubicBezTo>
                    <a:pt x="460514" y="43069"/>
                    <a:pt x="454578" y="35671"/>
                    <a:pt x="447261" y="29817"/>
                  </a:cubicBezTo>
                  <a:cubicBezTo>
                    <a:pt x="427271" y="13825"/>
                    <a:pt x="418211" y="10323"/>
                    <a:pt x="397566" y="0"/>
                  </a:cubicBezTo>
                </a:path>
              </a:pathLst>
            </a:custGeom>
            <a:ln w="31750">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836504" y="4572000"/>
              <a:ext cx="811696" cy="369332"/>
            </a:xfrm>
            <a:prstGeom prst="rect">
              <a:avLst/>
            </a:prstGeom>
            <a:noFill/>
          </p:spPr>
          <p:txBody>
            <a:bodyPr wrap="square" rtlCol="0">
              <a:spAutoFit/>
            </a:bodyPr>
            <a:lstStyle/>
            <a:p>
              <a:r>
                <a:rPr lang="en-US" dirty="0"/>
                <a:t>Action</a:t>
              </a:r>
            </a:p>
          </p:txBody>
        </p:sp>
      </p:grpSp>
      <p:grpSp>
        <p:nvGrpSpPr>
          <p:cNvPr id="12" name="Group 11"/>
          <p:cNvGrpSpPr/>
          <p:nvPr/>
        </p:nvGrpSpPr>
        <p:grpSpPr>
          <a:xfrm>
            <a:off x="849102" y="3881611"/>
            <a:ext cx="905848" cy="1064147"/>
            <a:chOff x="544302" y="4620370"/>
            <a:chExt cx="905848" cy="1064147"/>
          </a:xfrm>
        </p:grpSpPr>
        <p:sp>
          <p:nvSpPr>
            <p:cNvPr id="11" name="Freeform 10"/>
            <p:cNvSpPr/>
            <p:nvPr/>
          </p:nvSpPr>
          <p:spPr>
            <a:xfrm rot="8396973">
              <a:off x="652669" y="4620370"/>
              <a:ext cx="675861" cy="1064147"/>
            </a:xfrm>
            <a:custGeom>
              <a:avLst/>
              <a:gdLst>
                <a:gd name="connsiteX0" fmla="*/ 0 w 675861"/>
                <a:gd name="connsiteY0" fmla="*/ 1053547 h 1064147"/>
                <a:gd name="connsiteX1" fmla="*/ 159027 w 675861"/>
                <a:gd name="connsiteY1" fmla="*/ 1043608 h 1064147"/>
                <a:gd name="connsiteX2" fmla="*/ 238540 w 675861"/>
                <a:gd name="connsiteY2" fmla="*/ 1003852 h 1064147"/>
                <a:gd name="connsiteX3" fmla="*/ 268357 w 675861"/>
                <a:gd name="connsiteY3" fmla="*/ 983973 h 1064147"/>
                <a:gd name="connsiteX4" fmla="*/ 318053 w 675861"/>
                <a:gd name="connsiteY4" fmla="*/ 974034 h 1064147"/>
                <a:gd name="connsiteX5" fmla="*/ 407505 w 675861"/>
                <a:gd name="connsiteY5" fmla="*/ 944217 h 1064147"/>
                <a:gd name="connsiteX6" fmla="*/ 496957 w 675861"/>
                <a:gd name="connsiteY6" fmla="*/ 894521 h 1064147"/>
                <a:gd name="connsiteX7" fmla="*/ 546653 w 675861"/>
                <a:gd name="connsiteY7" fmla="*/ 834887 h 1064147"/>
                <a:gd name="connsiteX8" fmla="*/ 556592 w 675861"/>
                <a:gd name="connsiteY8" fmla="*/ 805069 h 1064147"/>
                <a:gd name="connsiteX9" fmla="*/ 596348 w 675861"/>
                <a:gd name="connsiteY9" fmla="*/ 755373 h 1064147"/>
                <a:gd name="connsiteX10" fmla="*/ 626166 w 675861"/>
                <a:gd name="connsiteY10" fmla="*/ 695739 h 1064147"/>
                <a:gd name="connsiteX11" fmla="*/ 646044 w 675861"/>
                <a:gd name="connsiteY11" fmla="*/ 626165 h 1064147"/>
                <a:gd name="connsiteX12" fmla="*/ 665922 w 675861"/>
                <a:gd name="connsiteY12" fmla="*/ 566530 h 1064147"/>
                <a:gd name="connsiteX13" fmla="*/ 675861 w 675861"/>
                <a:gd name="connsiteY13" fmla="*/ 536713 h 1064147"/>
                <a:gd name="connsiteX14" fmla="*/ 665922 w 675861"/>
                <a:gd name="connsiteY14" fmla="*/ 288234 h 1064147"/>
                <a:gd name="connsiteX15" fmla="*/ 655983 w 675861"/>
                <a:gd name="connsiteY15" fmla="*/ 258417 h 1064147"/>
                <a:gd name="connsiteX16" fmla="*/ 636105 w 675861"/>
                <a:gd name="connsiteY16" fmla="*/ 228600 h 1064147"/>
                <a:gd name="connsiteX17" fmla="*/ 576470 w 675861"/>
                <a:gd name="connsiteY17" fmla="*/ 149087 h 1064147"/>
                <a:gd name="connsiteX18" fmla="*/ 526774 w 675861"/>
                <a:gd name="connsiteY18" fmla="*/ 89452 h 1064147"/>
                <a:gd name="connsiteX19" fmla="*/ 467140 w 675861"/>
                <a:gd name="connsiteY19" fmla="*/ 49695 h 1064147"/>
                <a:gd name="connsiteX20" fmla="*/ 447261 w 675861"/>
                <a:gd name="connsiteY20" fmla="*/ 29817 h 1064147"/>
                <a:gd name="connsiteX21" fmla="*/ 397566 w 675861"/>
                <a:gd name="connsiteY21" fmla="*/ 0 h 1064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75861" h="1064147">
                  <a:moveTo>
                    <a:pt x="0" y="1053547"/>
                  </a:moveTo>
                  <a:cubicBezTo>
                    <a:pt x="74011" y="1065883"/>
                    <a:pt x="71646" y="1072735"/>
                    <a:pt x="159027" y="1043608"/>
                  </a:cubicBezTo>
                  <a:cubicBezTo>
                    <a:pt x="187139" y="1034237"/>
                    <a:pt x="213885" y="1020290"/>
                    <a:pt x="238540" y="1003852"/>
                  </a:cubicBezTo>
                  <a:cubicBezTo>
                    <a:pt x="248479" y="997226"/>
                    <a:pt x="257172" y="988167"/>
                    <a:pt x="268357" y="983973"/>
                  </a:cubicBezTo>
                  <a:cubicBezTo>
                    <a:pt x="284175" y="978041"/>
                    <a:pt x="301562" y="977699"/>
                    <a:pt x="318053" y="974034"/>
                  </a:cubicBezTo>
                  <a:cubicBezTo>
                    <a:pt x="348721" y="967219"/>
                    <a:pt x="379604" y="959436"/>
                    <a:pt x="407505" y="944217"/>
                  </a:cubicBezTo>
                  <a:cubicBezTo>
                    <a:pt x="514918" y="885628"/>
                    <a:pt x="427346" y="917725"/>
                    <a:pt x="496957" y="894521"/>
                  </a:cubicBezTo>
                  <a:cubicBezTo>
                    <a:pt x="518936" y="872542"/>
                    <a:pt x="532817" y="862559"/>
                    <a:pt x="546653" y="834887"/>
                  </a:cubicBezTo>
                  <a:cubicBezTo>
                    <a:pt x="551338" y="825516"/>
                    <a:pt x="551039" y="813953"/>
                    <a:pt x="556592" y="805069"/>
                  </a:cubicBezTo>
                  <a:cubicBezTo>
                    <a:pt x="567835" y="787080"/>
                    <a:pt x="583096" y="771938"/>
                    <a:pt x="596348" y="755373"/>
                  </a:cubicBezTo>
                  <a:cubicBezTo>
                    <a:pt x="621331" y="680424"/>
                    <a:pt x="587629" y="772811"/>
                    <a:pt x="626166" y="695739"/>
                  </a:cubicBezTo>
                  <a:cubicBezTo>
                    <a:pt x="634515" y="679041"/>
                    <a:pt x="641268" y="642084"/>
                    <a:pt x="646044" y="626165"/>
                  </a:cubicBezTo>
                  <a:cubicBezTo>
                    <a:pt x="652065" y="606095"/>
                    <a:pt x="659296" y="586408"/>
                    <a:pt x="665922" y="566530"/>
                  </a:cubicBezTo>
                  <a:lnTo>
                    <a:pt x="675861" y="536713"/>
                  </a:lnTo>
                  <a:cubicBezTo>
                    <a:pt x="672548" y="453887"/>
                    <a:pt x="671828" y="370916"/>
                    <a:pt x="665922" y="288234"/>
                  </a:cubicBezTo>
                  <a:cubicBezTo>
                    <a:pt x="665176" y="277784"/>
                    <a:pt x="660668" y="267788"/>
                    <a:pt x="655983" y="258417"/>
                  </a:cubicBezTo>
                  <a:cubicBezTo>
                    <a:pt x="650641" y="247733"/>
                    <a:pt x="642731" y="238539"/>
                    <a:pt x="636105" y="228600"/>
                  </a:cubicBezTo>
                  <a:cubicBezTo>
                    <a:pt x="610244" y="151015"/>
                    <a:pt x="652611" y="263303"/>
                    <a:pt x="576470" y="149087"/>
                  </a:cubicBezTo>
                  <a:cubicBezTo>
                    <a:pt x="558799" y="122579"/>
                    <a:pt x="553268" y="110058"/>
                    <a:pt x="526774" y="89452"/>
                  </a:cubicBezTo>
                  <a:cubicBezTo>
                    <a:pt x="507916" y="74785"/>
                    <a:pt x="484034" y="66588"/>
                    <a:pt x="467140" y="49695"/>
                  </a:cubicBezTo>
                  <a:cubicBezTo>
                    <a:pt x="460514" y="43069"/>
                    <a:pt x="454578" y="35671"/>
                    <a:pt x="447261" y="29817"/>
                  </a:cubicBezTo>
                  <a:cubicBezTo>
                    <a:pt x="427271" y="13825"/>
                    <a:pt x="418211" y="10323"/>
                    <a:pt x="397566" y="0"/>
                  </a:cubicBezTo>
                </a:path>
              </a:pathLst>
            </a:custGeom>
            <a:ln w="31750">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44302" y="4810077"/>
              <a:ext cx="905848" cy="369332"/>
            </a:xfrm>
            <a:prstGeom prst="rect">
              <a:avLst/>
            </a:prstGeom>
            <a:noFill/>
          </p:spPr>
          <p:txBody>
            <a:bodyPr wrap="square" rtlCol="0">
              <a:spAutoFit/>
            </a:bodyPr>
            <a:lstStyle/>
            <a:p>
              <a:r>
                <a:rPr lang="en-US" dirty="0"/>
                <a:t>Reward</a:t>
              </a:r>
            </a:p>
          </p:txBody>
        </p:sp>
      </p:grpSp>
      <p:sp>
        <p:nvSpPr>
          <p:cNvPr id="14" name="Oval 13"/>
          <p:cNvSpPr/>
          <p:nvPr/>
        </p:nvSpPr>
        <p:spPr>
          <a:xfrm>
            <a:off x="4419600" y="1295400"/>
            <a:ext cx="4643922"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Important: The reward depends not only on the action, but also on the state of the environment!</a:t>
            </a:r>
          </a:p>
        </p:txBody>
      </p:sp>
      <p:sp>
        <p:nvSpPr>
          <p:cNvPr id="15" name="Oval 14">
            <a:extLst>
              <a:ext uri="{FF2B5EF4-FFF2-40B4-BE49-F238E27FC236}">
                <a16:creationId xmlns:a16="http://schemas.microsoft.com/office/drawing/2014/main" id="{D8A1C332-B916-470B-A2C4-0C8042FD1053}"/>
              </a:ext>
            </a:extLst>
          </p:cNvPr>
          <p:cNvSpPr/>
          <p:nvPr/>
        </p:nvSpPr>
        <p:spPr>
          <a:xfrm>
            <a:off x="4500076" y="2814066"/>
            <a:ext cx="4563445"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Important2: The action changes the environment, otherwise this would have been a regular supervised learning problem.</a:t>
            </a:r>
          </a:p>
        </p:txBody>
      </p:sp>
    </p:spTree>
    <p:extLst>
      <p:ext uri="{BB962C8B-B14F-4D97-AF65-F5344CB8AC3E}">
        <p14:creationId xmlns:p14="http://schemas.microsoft.com/office/powerpoint/2010/main" val="188217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Pong Game!</a:t>
            </a:r>
          </a:p>
        </p:txBody>
      </p:sp>
      <p:sp>
        <p:nvSpPr>
          <p:cNvPr id="3" name="Content Placeholder 2"/>
          <p:cNvSpPr>
            <a:spLocks noGrp="1"/>
          </p:cNvSpPr>
          <p:nvPr>
            <p:ph idx="1"/>
          </p:nvPr>
        </p:nvSpPr>
        <p:spPr/>
        <p:txBody>
          <a:bodyPr>
            <a:normAutofit/>
          </a:bodyPr>
          <a:lstStyle/>
          <a:p>
            <a:r>
              <a:rPr lang="en-US" dirty="0"/>
              <a:t>Huge state space (why?)</a:t>
            </a:r>
          </a:p>
          <a:p>
            <a:r>
              <a:rPr lang="en-US" dirty="0"/>
              <a:t>6 actions (not sure why…)</a:t>
            </a:r>
          </a:p>
          <a:p>
            <a:r>
              <a:rPr lang="en-US" dirty="0"/>
              <a:t>pip install gym[</a:t>
            </a:r>
            <a:r>
              <a:rPr lang="en-US" dirty="0" err="1"/>
              <a:t>atari</a:t>
            </a:r>
            <a:r>
              <a:rPr lang="en-US" dirty="0"/>
              <a:t>] </a:t>
            </a:r>
            <a:r>
              <a:rPr lang="en-US" sz="1200" dirty="0"/>
              <a:t>(see </a:t>
            </a:r>
            <a:r>
              <a:rPr lang="en-US" sz="1200" dirty="0">
                <a:hlinkClick r:id="rId2"/>
              </a:rPr>
              <a:t>https://github.com/openai/gym</a:t>
            </a:r>
            <a:r>
              <a:rPr lang="en-US" sz="1200" dirty="0"/>
              <a:t> for additional dependencies)</a:t>
            </a:r>
            <a:endParaRPr lang="en-US" dirty="0"/>
          </a:p>
          <a:p>
            <a:r>
              <a:rPr lang="en-US" dirty="0"/>
              <a:t>Same code as before (for playing </a:t>
            </a:r>
            <a:r>
              <a:rPr lang="en-US" dirty="0" err="1"/>
              <a:t>FrozenLake</a:t>
            </a:r>
            <a:r>
              <a:rPr lang="en-US" dirty="0"/>
              <a:t>), the only difference is to replace: </a:t>
            </a:r>
          </a:p>
          <a:p>
            <a:pPr lvl="1"/>
            <a:r>
              <a:rPr lang="en-US" dirty="0" err="1"/>
              <a:t>env</a:t>
            </a:r>
            <a:r>
              <a:rPr lang="en-US" dirty="0"/>
              <a:t> = </a:t>
            </a:r>
            <a:r>
              <a:rPr lang="en-US" dirty="0" err="1"/>
              <a:t>gym.make</a:t>
            </a:r>
            <a:r>
              <a:rPr lang="en-US" dirty="0"/>
              <a:t>('FrozenLake-v0')</a:t>
            </a:r>
          </a:p>
          <a:p>
            <a:pPr marL="457200" lvl="1" indent="0">
              <a:buNone/>
            </a:pPr>
            <a:r>
              <a:rPr lang="en-US" dirty="0"/>
              <a:t>with:</a:t>
            </a:r>
          </a:p>
          <a:p>
            <a:pPr lvl="1"/>
            <a:r>
              <a:rPr lang="en-US" dirty="0" err="1"/>
              <a:t>env</a:t>
            </a:r>
            <a:r>
              <a:rPr lang="en-US" dirty="0"/>
              <a:t> = </a:t>
            </a:r>
            <a:r>
              <a:rPr lang="en-US" dirty="0" err="1"/>
              <a:t>gym.make</a:t>
            </a:r>
            <a:r>
              <a:rPr lang="en-US" dirty="0"/>
              <a:t>('Pong-v0')</a:t>
            </a:r>
          </a:p>
          <a:p>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4135992"/>
            <a:ext cx="1647825" cy="2421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0" y="6019800"/>
            <a:ext cx="3276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focus needs to be on the console for the game to work.</a:t>
            </a:r>
          </a:p>
        </p:txBody>
      </p:sp>
    </p:spTree>
    <p:extLst>
      <p:ext uri="{BB962C8B-B14F-4D97-AF65-F5344CB8AC3E}">
        <p14:creationId xmlns:p14="http://schemas.microsoft.com/office/powerpoint/2010/main" val="401836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Player</a:t>
            </a:r>
          </a:p>
        </p:txBody>
      </p:sp>
      <p:sp>
        <p:nvSpPr>
          <p:cNvPr id="3" name="Content Placeholder 2"/>
          <p:cNvSpPr>
            <a:spLocks noGrp="1"/>
          </p:cNvSpPr>
          <p:nvPr>
            <p:ph idx="1"/>
          </p:nvPr>
        </p:nvSpPr>
        <p:spPr>
          <a:xfrm>
            <a:off x="457200" y="1600201"/>
            <a:ext cx="8458200" cy="3733800"/>
          </a:xfrm>
        </p:spPr>
        <p:txBody>
          <a:bodyPr>
            <a:normAutofit fontScale="85000" lnSpcReduction="10000"/>
          </a:bodyPr>
          <a:lstStyle/>
          <a:p>
            <a:pPr marL="0" indent="0">
              <a:buNone/>
            </a:pPr>
            <a:r>
              <a:rPr lang="en-US" dirty="0"/>
              <a:t>import gym</a:t>
            </a:r>
          </a:p>
          <a:p>
            <a:pPr marL="0" indent="0">
              <a:buNone/>
            </a:pPr>
            <a:r>
              <a:rPr lang="en-US" dirty="0"/>
              <a:t>import time</a:t>
            </a:r>
          </a:p>
          <a:p>
            <a:pPr marL="0" indent="0">
              <a:buNone/>
            </a:pPr>
            <a:r>
              <a:rPr lang="en-US" dirty="0" err="1"/>
              <a:t>env</a:t>
            </a:r>
            <a:r>
              <a:rPr lang="en-US" dirty="0"/>
              <a:t> = </a:t>
            </a:r>
            <a:r>
              <a:rPr lang="en-US" dirty="0" err="1"/>
              <a:t>gym.make</a:t>
            </a:r>
            <a:r>
              <a:rPr lang="en-US" dirty="0"/>
              <a:t>('Pong-v0')</a:t>
            </a:r>
          </a:p>
          <a:p>
            <a:pPr marL="0" indent="0">
              <a:buNone/>
            </a:pPr>
            <a:r>
              <a:rPr lang="en-US" dirty="0" err="1"/>
              <a:t>env.reset</a:t>
            </a:r>
            <a:r>
              <a:rPr lang="en-US" dirty="0"/>
              <a:t>()</a:t>
            </a:r>
          </a:p>
          <a:p>
            <a:pPr marL="0" indent="0">
              <a:buNone/>
            </a:pPr>
            <a:r>
              <a:rPr lang="en-US" dirty="0"/>
              <a:t>for _ in range(1000):</a:t>
            </a:r>
          </a:p>
          <a:p>
            <a:pPr marL="0" indent="0">
              <a:buNone/>
            </a:pPr>
            <a:r>
              <a:rPr lang="en-US" dirty="0"/>
              <a:t>    </a:t>
            </a:r>
            <a:r>
              <a:rPr lang="en-US" dirty="0" err="1"/>
              <a:t>env.render</a:t>
            </a:r>
            <a:r>
              <a:rPr lang="en-US" dirty="0"/>
              <a:t>()</a:t>
            </a:r>
          </a:p>
          <a:p>
            <a:pPr marL="0" indent="0">
              <a:buNone/>
            </a:pPr>
            <a:r>
              <a:rPr lang="en-US" dirty="0"/>
              <a:t>    </a:t>
            </a:r>
            <a:r>
              <a:rPr lang="en-US" dirty="0" err="1"/>
              <a:t>env.step</a:t>
            </a:r>
            <a:r>
              <a:rPr lang="en-US" dirty="0"/>
              <a:t>(</a:t>
            </a:r>
            <a:r>
              <a:rPr lang="en-US" dirty="0" err="1"/>
              <a:t>env.action_space.sample</a:t>
            </a:r>
            <a:r>
              <a:rPr lang="en-US" dirty="0"/>
              <a:t>()) # random action</a:t>
            </a:r>
          </a:p>
          <a:p>
            <a:pPr marL="0" indent="0">
              <a:buNone/>
            </a:pPr>
            <a:r>
              <a:rPr lang="en-US" dirty="0"/>
              <a:t>    </a:t>
            </a:r>
            <a:r>
              <a:rPr lang="en-US" dirty="0" err="1"/>
              <a:t>time.sleep</a:t>
            </a:r>
            <a:r>
              <a:rPr lang="en-US" dirty="0"/>
              <a:t>(0.03)</a:t>
            </a:r>
          </a:p>
        </p:txBody>
      </p:sp>
      <p:sp>
        <p:nvSpPr>
          <p:cNvPr id="4" name="TextBox 3"/>
          <p:cNvSpPr txBox="1"/>
          <p:nvPr/>
        </p:nvSpPr>
        <p:spPr>
          <a:xfrm>
            <a:off x="4953000" y="5020994"/>
            <a:ext cx="2895600" cy="646331"/>
          </a:xfrm>
          <a:prstGeom prst="rect">
            <a:avLst/>
          </a:prstGeom>
          <a:noFill/>
        </p:spPr>
        <p:txBody>
          <a:bodyPr wrap="square" rtlCol="0">
            <a:spAutoFit/>
          </a:bodyPr>
          <a:lstStyle/>
          <a:p>
            <a:r>
              <a:rPr lang="en-US" dirty="0"/>
              <a:t>Received approx. -20.3 points per game on average</a:t>
            </a:r>
          </a:p>
        </p:txBody>
      </p:sp>
    </p:spTree>
    <p:extLst>
      <p:ext uri="{BB962C8B-B14F-4D97-AF65-F5344CB8AC3E}">
        <p14:creationId xmlns:p14="http://schemas.microsoft.com/office/powerpoint/2010/main" val="280017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1143000"/>
          </a:xfrm>
        </p:spPr>
        <p:txBody>
          <a:bodyPr>
            <a:noAutofit/>
          </a:bodyPr>
          <a:lstStyle/>
          <a:p>
            <a:r>
              <a:rPr lang="en-US" sz="4000" dirty="0"/>
              <a:t>The Network (Linear Regression)</a:t>
            </a:r>
          </a:p>
        </p:txBody>
      </p:sp>
      <p:sp>
        <p:nvSpPr>
          <p:cNvPr id="3" name="Content Placeholder 2"/>
          <p:cNvSpPr>
            <a:spLocks noGrp="1"/>
          </p:cNvSpPr>
          <p:nvPr>
            <p:ph idx="1"/>
          </p:nvPr>
        </p:nvSpPr>
        <p:spPr>
          <a:xfrm>
            <a:off x="152400" y="1600200"/>
            <a:ext cx="8991600" cy="4525963"/>
          </a:xfrm>
        </p:spPr>
        <p:txBody>
          <a:bodyPr>
            <a:normAutofit fontScale="77500" lnSpcReduction="20000"/>
          </a:bodyPr>
          <a:lstStyle/>
          <a:p>
            <a:pPr marL="0" indent="0">
              <a:buNone/>
            </a:pPr>
            <a:r>
              <a:rPr lang="en-US" dirty="0" err="1"/>
              <a:t>env</a:t>
            </a:r>
            <a:r>
              <a:rPr lang="en-US" dirty="0"/>
              <a:t> = </a:t>
            </a:r>
            <a:r>
              <a:rPr lang="en-US" dirty="0" err="1"/>
              <a:t>gym.make</a:t>
            </a:r>
            <a:r>
              <a:rPr lang="en-US" dirty="0"/>
              <a:t>('Pong-v0')</a:t>
            </a:r>
          </a:p>
          <a:p>
            <a:pPr marL="0" indent="0">
              <a:buNone/>
            </a:pPr>
            <a:r>
              <a:rPr lang="en-US" dirty="0"/>
              <a:t>epsilon = 0.1</a:t>
            </a:r>
          </a:p>
          <a:p>
            <a:pPr marL="0" indent="0">
              <a:buNone/>
            </a:pPr>
            <a:r>
              <a:rPr lang="en-US" dirty="0"/>
              <a:t>gamma = 0.999</a:t>
            </a:r>
          </a:p>
          <a:p>
            <a:pPr marL="0" indent="0">
              <a:buNone/>
            </a:pPr>
            <a:r>
              <a:rPr lang="en-US" dirty="0"/>
              <a:t>state = </a:t>
            </a:r>
            <a:r>
              <a:rPr lang="en-US" dirty="0" err="1"/>
              <a:t>tf.placeholder</a:t>
            </a:r>
            <a:r>
              <a:rPr lang="en-US" dirty="0"/>
              <a:t>(tf.float32, shape=[1, 210, 160, 3])</a:t>
            </a:r>
          </a:p>
          <a:p>
            <a:pPr marL="0" indent="0">
              <a:buNone/>
            </a:pPr>
            <a:r>
              <a:rPr lang="en-US" dirty="0" err="1"/>
              <a:t>state_vec</a:t>
            </a:r>
            <a:r>
              <a:rPr lang="en-US" dirty="0"/>
              <a:t> = </a:t>
            </a:r>
            <a:r>
              <a:rPr lang="en-US" dirty="0" err="1"/>
              <a:t>tf.reshape</a:t>
            </a:r>
            <a:r>
              <a:rPr lang="en-US" dirty="0"/>
              <a:t>(state, [1, 210*160*3])</a:t>
            </a:r>
          </a:p>
          <a:p>
            <a:pPr marL="0" indent="0">
              <a:buNone/>
            </a:pPr>
            <a:r>
              <a:rPr lang="en-US" sz="2600" dirty="0"/>
              <a:t>W1 = </a:t>
            </a:r>
            <a:r>
              <a:rPr lang="en-US" sz="2600" dirty="0" err="1"/>
              <a:t>tf.Variable</a:t>
            </a:r>
            <a:r>
              <a:rPr lang="en-US" sz="2600" dirty="0"/>
              <a:t>(</a:t>
            </a:r>
            <a:r>
              <a:rPr lang="en-US" sz="2600" dirty="0" err="1"/>
              <a:t>tf.truncated_normal</a:t>
            </a:r>
            <a:r>
              <a:rPr lang="en-US" sz="2600" dirty="0"/>
              <a:t>([210*160*3,env.action_space.n], </a:t>
            </a:r>
            <a:r>
              <a:rPr lang="en-US" sz="2600" dirty="0" err="1"/>
              <a:t>stddev</a:t>
            </a:r>
            <a:r>
              <a:rPr lang="en-US" sz="2600" dirty="0"/>
              <a:t>=1e-5))</a:t>
            </a:r>
          </a:p>
          <a:p>
            <a:pPr marL="0" indent="0">
              <a:buNone/>
            </a:pPr>
            <a:r>
              <a:rPr lang="en-US" dirty="0"/>
              <a:t>b1 = </a:t>
            </a:r>
            <a:r>
              <a:rPr lang="en-US" dirty="0" err="1"/>
              <a:t>tf.Variable</a:t>
            </a:r>
            <a:r>
              <a:rPr lang="en-US" dirty="0"/>
              <a:t>(</a:t>
            </a:r>
            <a:r>
              <a:rPr lang="en-US" dirty="0" err="1"/>
              <a:t>tf.constant</a:t>
            </a:r>
            <a:r>
              <a:rPr lang="en-US" dirty="0"/>
              <a:t>(0.0, shape=[</a:t>
            </a:r>
            <a:r>
              <a:rPr lang="en-US" dirty="0" err="1"/>
              <a:t>env.action_space.n</a:t>
            </a:r>
            <a:r>
              <a:rPr lang="en-US" dirty="0"/>
              <a:t>]))</a:t>
            </a:r>
          </a:p>
          <a:p>
            <a:pPr marL="0" indent="0">
              <a:buNone/>
            </a:pPr>
            <a:r>
              <a:rPr lang="en-US" dirty="0"/>
              <a:t>Q4actions = </a:t>
            </a:r>
            <a:r>
              <a:rPr lang="en-US" dirty="0" err="1"/>
              <a:t>tf.matmul</a:t>
            </a:r>
            <a:r>
              <a:rPr lang="en-US" dirty="0"/>
              <a:t>(state_vec,W1) + b1</a:t>
            </a:r>
          </a:p>
          <a:p>
            <a:pPr marL="0" indent="0">
              <a:buNone/>
            </a:pPr>
            <a:r>
              <a:rPr lang="en-US" dirty="0" err="1"/>
              <a:t>Q_n</a:t>
            </a:r>
            <a:r>
              <a:rPr lang="en-US" dirty="0"/>
              <a:t> = </a:t>
            </a:r>
            <a:r>
              <a:rPr lang="en-US" dirty="0" err="1"/>
              <a:t>tf.placeholder</a:t>
            </a:r>
            <a:r>
              <a:rPr lang="en-US" dirty="0"/>
              <a:t>(tf.float32, shape=[1, </a:t>
            </a:r>
            <a:r>
              <a:rPr lang="en-US" dirty="0" err="1"/>
              <a:t>env.action_space.n</a:t>
            </a:r>
            <a:r>
              <a:rPr lang="en-US" dirty="0"/>
              <a:t>])</a:t>
            </a:r>
          </a:p>
          <a:p>
            <a:pPr marL="0" indent="0">
              <a:buNone/>
            </a:pPr>
            <a:r>
              <a:rPr lang="en-US" dirty="0"/>
              <a:t>loss = </a:t>
            </a:r>
            <a:r>
              <a:rPr lang="en-US" dirty="0" err="1"/>
              <a:t>tf.sum</a:t>
            </a:r>
            <a:r>
              <a:rPr lang="en-US" dirty="0"/>
              <a:t>(</a:t>
            </a:r>
            <a:r>
              <a:rPr lang="en-US" dirty="0" err="1"/>
              <a:t>tf.pow</a:t>
            </a:r>
            <a:r>
              <a:rPr lang="en-US" dirty="0"/>
              <a:t>(Q4actions - </a:t>
            </a:r>
            <a:r>
              <a:rPr lang="en-US" dirty="0" err="1"/>
              <a:t>Q_n</a:t>
            </a:r>
            <a:r>
              <a:rPr lang="en-US" dirty="0"/>
              <a:t>, 2))</a:t>
            </a:r>
          </a:p>
          <a:p>
            <a:pPr marL="0" indent="0">
              <a:buNone/>
            </a:pPr>
            <a:r>
              <a:rPr lang="en-US" dirty="0"/>
              <a:t>update = </a:t>
            </a:r>
            <a:r>
              <a:rPr lang="en-US" dirty="0" err="1"/>
              <a:t>tf.train.GradientDescentOptimizer</a:t>
            </a:r>
            <a:r>
              <a:rPr lang="en-US" dirty="0"/>
              <a:t>(1e-10).minimize(loss)</a:t>
            </a:r>
          </a:p>
        </p:txBody>
      </p:sp>
      <p:sp>
        <p:nvSpPr>
          <p:cNvPr id="4" name="Rectangular Callout 3"/>
          <p:cNvSpPr/>
          <p:nvPr/>
        </p:nvSpPr>
        <p:spPr>
          <a:xfrm>
            <a:off x="2819400" y="1905000"/>
            <a:ext cx="2590800" cy="838200"/>
          </a:xfrm>
          <a:prstGeom prst="wedgeRectCallout">
            <a:avLst>
              <a:gd name="adj1" fmla="val 53800"/>
              <a:gd name="adj2" fmla="val 524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a single input at once for now (We usually have here 'None')</a:t>
            </a:r>
          </a:p>
        </p:txBody>
      </p:sp>
      <p:sp>
        <p:nvSpPr>
          <p:cNvPr id="5" name="Rectangular Callout 4"/>
          <p:cNvSpPr/>
          <p:nvPr/>
        </p:nvSpPr>
        <p:spPr>
          <a:xfrm>
            <a:off x="6477000" y="1752600"/>
            <a:ext cx="2133600" cy="838200"/>
          </a:xfrm>
          <a:prstGeom prst="wedgeRectCallout">
            <a:avLst>
              <a:gd name="adj1" fmla="val -54769"/>
              <a:gd name="adj2" fmla="val 692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 dimensions are 210x160, RGB</a:t>
            </a:r>
          </a:p>
        </p:txBody>
      </p:sp>
    </p:spTree>
    <p:extLst>
      <p:ext uri="{BB962C8B-B14F-4D97-AF65-F5344CB8AC3E}">
        <p14:creationId xmlns:p14="http://schemas.microsoft.com/office/powerpoint/2010/main" val="173133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5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5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838200"/>
          </a:xfrm>
        </p:spPr>
        <p:txBody>
          <a:bodyPr/>
          <a:lstStyle/>
          <a:p>
            <a:r>
              <a:rPr lang="en-US" dirty="0"/>
              <a:t>Training</a:t>
            </a:r>
          </a:p>
        </p:txBody>
      </p:sp>
      <p:sp>
        <p:nvSpPr>
          <p:cNvPr id="3" name="Content Placeholder 2"/>
          <p:cNvSpPr>
            <a:spLocks noGrp="1"/>
          </p:cNvSpPr>
          <p:nvPr>
            <p:ph idx="1"/>
          </p:nvPr>
        </p:nvSpPr>
        <p:spPr>
          <a:xfrm>
            <a:off x="457200" y="838200"/>
            <a:ext cx="8229600" cy="5562600"/>
          </a:xfrm>
        </p:spPr>
        <p:txBody>
          <a:bodyPr>
            <a:noAutofit/>
          </a:bodyPr>
          <a:lstStyle/>
          <a:p>
            <a:pPr marL="0" indent="0">
              <a:buNone/>
            </a:pPr>
            <a:r>
              <a:rPr lang="en-US" sz="1100" dirty="0" err="1"/>
              <a:t>sess</a:t>
            </a:r>
            <a:r>
              <a:rPr lang="en-US" sz="1100" dirty="0"/>
              <a:t> = </a:t>
            </a:r>
            <a:r>
              <a:rPr lang="en-US" sz="1100" dirty="0" err="1"/>
              <a:t>tf.Session</a:t>
            </a:r>
            <a:r>
              <a:rPr lang="en-US" sz="1100" dirty="0"/>
              <a:t>()</a:t>
            </a:r>
          </a:p>
          <a:p>
            <a:pPr marL="0" indent="0">
              <a:buNone/>
            </a:pPr>
            <a:r>
              <a:rPr lang="en-US" sz="1100" dirty="0" err="1"/>
              <a:t>sess.run</a:t>
            </a:r>
            <a:r>
              <a:rPr lang="en-US" sz="1100" dirty="0"/>
              <a:t>(</a:t>
            </a:r>
            <a:r>
              <a:rPr lang="en-US" sz="1100" dirty="0" err="1"/>
              <a:t>tf.global_variables_initializer</a:t>
            </a:r>
            <a:r>
              <a:rPr lang="en-US" sz="1100" dirty="0"/>
              <a:t>())</a:t>
            </a:r>
          </a:p>
          <a:p>
            <a:pPr marL="0" indent="0">
              <a:buNone/>
            </a:pPr>
            <a:r>
              <a:rPr lang="en-US" sz="1800" dirty="0"/>
              <a:t>for i in range(</a:t>
            </a:r>
            <a:r>
              <a:rPr lang="en-US" sz="1800" dirty="0" err="1"/>
              <a:t>num_of_games</a:t>
            </a:r>
            <a:r>
              <a:rPr lang="en-US" sz="1800" dirty="0"/>
              <a:t>):</a:t>
            </a:r>
          </a:p>
          <a:p>
            <a:pPr marL="0" indent="0">
              <a:buNone/>
            </a:pPr>
            <a:r>
              <a:rPr lang="en-US" sz="1800" dirty="0"/>
              <a:t>    </a:t>
            </a:r>
            <a:r>
              <a:rPr lang="en-US" sz="1800" dirty="0" err="1"/>
              <a:t>env.reset</a:t>
            </a:r>
            <a:r>
              <a:rPr lang="en-US" sz="1800" dirty="0"/>
              <a:t>()</a:t>
            </a:r>
          </a:p>
          <a:p>
            <a:pPr marL="0" indent="0">
              <a:buNone/>
            </a:pPr>
            <a:r>
              <a:rPr lang="en-US" sz="1800" dirty="0"/>
              <a:t>    s, _, done, _ = </a:t>
            </a:r>
            <a:r>
              <a:rPr lang="en-US" sz="1800" dirty="0" err="1"/>
              <a:t>env.step</a:t>
            </a:r>
            <a:r>
              <a:rPr lang="en-US" sz="1800" dirty="0"/>
              <a:t>(0) #first move doesn't matter anyway, just get the state</a:t>
            </a:r>
          </a:p>
          <a:p>
            <a:pPr marL="0" indent="0">
              <a:buNone/>
            </a:pPr>
            <a:r>
              <a:rPr lang="en-US" sz="1800" dirty="0"/>
              <a:t>    while not done:</a:t>
            </a:r>
          </a:p>
          <a:p>
            <a:pPr marL="0" indent="0">
              <a:buNone/>
            </a:pPr>
            <a:r>
              <a:rPr lang="en-US" sz="1800" dirty="0"/>
              <a:t>        </a:t>
            </a:r>
            <a:r>
              <a:rPr lang="en-US" sz="1800" dirty="0" err="1"/>
              <a:t>all_Qs</a:t>
            </a:r>
            <a:r>
              <a:rPr lang="en-US" sz="1800" dirty="0"/>
              <a:t> = </a:t>
            </a:r>
            <a:r>
              <a:rPr lang="en-US" sz="1800" dirty="0" err="1"/>
              <a:t>sess.run</a:t>
            </a:r>
            <a:r>
              <a:rPr lang="en-US" sz="1800" dirty="0"/>
              <a:t>(Q4actions, </a:t>
            </a:r>
            <a:r>
              <a:rPr lang="en-US" sz="1800" dirty="0" err="1"/>
              <a:t>feed_dict</a:t>
            </a:r>
            <a:r>
              <a:rPr lang="en-US" sz="1800" dirty="0"/>
              <a:t>={state:[s]})</a:t>
            </a:r>
          </a:p>
          <a:p>
            <a:pPr marL="0" indent="0">
              <a:buNone/>
            </a:pPr>
            <a:r>
              <a:rPr lang="en-US" sz="1800" dirty="0"/>
              <a:t>        if </a:t>
            </a:r>
            <a:r>
              <a:rPr lang="en-US" sz="1800" dirty="0" err="1"/>
              <a:t>random.random</a:t>
            </a:r>
            <a:r>
              <a:rPr lang="en-US" sz="1800" dirty="0"/>
              <a:t>() &lt; epsilon:</a:t>
            </a:r>
          </a:p>
          <a:p>
            <a:pPr marL="0" indent="0">
              <a:buNone/>
            </a:pPr>
            <a:r>
              <a:rPr lang="en-US" sz="1800" dirty="0"/>
              <a:t>            </a:t>
            </a:r>
            <a:r>
              <a:rPr lang="en-US" sz="1800" dirty="0" err="1"/>
              <a:t>next_action</a:t>
            </a:r>
            <a:r>
              <a:rPr lang="en-US" sz="1800" dirty="0"/>
              <a:t> = </a:t>
            </a:r>
            <a:r>
              <a:rPr lang="en-US" sz="1800" dirty="0" err="1"/>
              <a:t>env.action_space.sample</a:t>
            </a:r>
            <a:r>
              <a:rPr lang="en-US" sz="1800" dirty="0"/>
              <a:t>()</a:t>
            </a:r>
          </a:p>
          <a:p>
            <a:pPr marL="0" indent="0">
              <a:buNone/>
            </a:pPr>
            <a:r>
              <a:rPr lang="en-US" sz="1800" dirty="0"/>
              <a:t>        else: </a:t>
            </a:r>
          </a:p>
          <a:p>
            <a:pPr marL="0" indent="0">
              <a:buNone/>
            </a:pPr>
            <a:r>
              <a:rPr lang="en-US" sz="1800" dirty="0"/>
              <a:t>            </a:t>
            </a:r>
            <a:r>
              <a:rPr lang="en-US" sz="1800" dirty="0" err="1"/>
              <a:t>next_action</a:t>
            </a:r>
            <a:r>
              <a:rPr lang="en-US" sz="1800" dirty="0"/>
              <a:t> = </a:t>
            </a:r>
            <a:r>
              <a:rPr lang="en-US" sz="1800" dirty="0" err="1"/>
              <a:t>np.argmax</a:t>
            </a:r>
            <a:r>
              <a:rPr lang="en-US" sz="1800" dirty="0"/>
              <a:t>(</a:t>
            </a:r>
            <a:r>
              <a:rPr lang="en-US" sz="1800" dirty="0" err="1"/>
              <a:t>all_Qs</a:t>
            </a:r>
            <a:r>
              <a:rPr lang="en-US" sz="1800" dirty="0"/>
              <a:t>)</a:t>
            </a:r>
          </a:p>
          <a:p>
            <a:pPr marL="0" indent="0">
              <a:buNone/>
            </a:pPr>
            <a:r>
              <a:rPr lang="en-US" sz="1800" dirty="0"/>
              <a:t>        </a:t>
            </a:r>
            <a:r>
              <a:rPr lang="en-US" sz="1800" dirty="0" err="1"/>
              <a:t>s_n</a:t>
            </a:r>
            <a:r>
              <a:rPr lang="en-US" sz="1800" dirty="0"/>
              <a:t>, r, done, _ = </a:t>
            </a:r>
            <a:r>
              <a:rPr lang="en-US" sz="1800" dirty="0" err="1"/>
              <a:t>env.step</a:t>
            </a:r>
            <a:r>
              <a:rPr lang="en-US" sz="1800" dirty="0"/>
              <a:t>(</a:t>
            </a:r>
            <a:r>
              <a:rPr lang="en-US" sz="1800" dirty="0" err="1"/>
              <a:t>next_action</a:t>
            </a:r>
            <a:r>
              <a:rPr lang="en-US" sz="1800" dirty="0"/>
              <a:t>)</a:t>
            </a:r>
          </a:p>
          <a:p>
            <a:pPr marL="0" indent="0">
              <a:buNone/>
            </a:pPr>
            <a:r>
              <a:rPr lang="en-US" sz="1800" dirty="0"/>
              <a:t>        </a:t>
            </a:r>
            <a:r>
              <a:rPr lang="en-US" sz="1800" dirty="0" err="1"/>
              <a:t>Q_corrected</a:t>
            </a:r>
            <a:r>
              <a:rPr lang="en-US" sz="1800" dirty="0"/>
              <a:t> = </a:t>
            </a:r>
            <a:r>
              <a:rPr lang="en-US" sz="1800" dirty="0" err="1"/>
              <a:t>np.copy</a:t>
            </a:r>
            <a:r>
              <a:rPr lang="en-US" sz="1800" dirty="0"/>
              <a:t>(</a:t>
            </a:r>
            <a:r>
              <a:rPr lang="en-US" sz="1800" dirty="0" err="1"/>
              <a:t>all_Qs</a:t>
            </a:r>
            <a:r>
              <a:rPr lang="en-US" sz="1800" dirty="0"/>
              <a:t>)</a:t>
            </a:r>
          </a:p>
          <a:p>
            <a:pPr marL="0" indent="0">
              <a:buNone/>
            </a:pPr>
            <a:r>
              <a:rPr lang="en-US" sz="1800" dirty="0"/>
              <a:t>        </a:t>
            </a:r>
            <a:r>
              <a:rPr lang="en-US" sz="1800" dirty="0" err="1"/>
              <a:t>next_Q</a:t>
            </a:r>
            <a:r>
              <a:rPr lang="en-US" sz="1800" dirty="0"/>
              <a:t> = </a:t>
            </a:r>
            <a:r>
              <a:rPr lang="en-US" sz="1800" dirty="0" err="1"/>
              <a:t>sess.run</a:t>
            </a:r>
            <a:r>
              <a:rPr lang="en-US" sz="1800" dirty="0"/>
              <a:t>(Q4actions, </a:t>
            </a:r>
            <a:r>
              <a:rPr lang="en-US" sz="1800" dirty="0" err="1"/>
              <a:t>feed_dict</a:t>
            </a:r>
            <a:r>
              <a:rPr lang="en-US" sz="1800" dirty="0"/>
              <a:t>={state:[</a:t>
            </a:r>
            <a:r>
              <a:rPr lang="en-US" sz="1800" dirty="0" err="1"/>
              <a:t>s_n</a:t>
            </a:r>
            <a:r>
              <a:rPr lang="en-US" sz="1800" dirty="0"/>
              <a:t>]})</a:t>
            </a:r>
          </a:p>
          <a:p>
            <a:pPr marL="0" indent="0">
              <a:buNone/>
            </a:pPr>
            <a:r>
              <a:rPr lang="en-US" sz="1800" dirty="0"/>
              <a:t>        </a:t>
            </a:r>
            <a:r>
              <a:rPr lang="en-US" sz="1800" dirty="0" err="1"/>
              <a:t>Q_corrected</a:t>
            </a:r>
            <a:r>
              <a:rPr lang="en-US" sz="1800" dirty="0"/>
              <a:t>[0][</a:t>
            </a:r>
            <a:r>
              <a:rPr lang="en-US" sz="1800" dirty="0" err="1"/>
              <a:t>next_action</a:t>
            </a:r>
            <a:r>
              <a:rPr lang="en-US" sz="1800" dirty="0"/>
              <a:t>] = r  + gamma * </a:t>
            </a:r>
            <a:r>
              <a:rPr lang="en-US" sz="1800" dirty="0" err="1"/>
              <a:t>np.max</a:t>
            </a:r>
            <a:r>
              <a:rPr lang="en-US" sz="1800" dirty="0"/>
              <a:t>(</a:t>
            </a:r>
            <a:r>
              <a:rPr lang="en-US" sz="1800" dirty="0" err="1"/>
              <a:t>next_Q</a:t>
            </a:r>
            <a:r>
              <a:rPr lang="en-US" sz="1800" dirty="0"/>
              <a:t>)</a:t>
            </a:r>
          </a:p>
          <a:p>
            <a:pPr marL="0" indent="0">
              <a:buNone/>
            </a:pPr>
            <a:r>
              <a:rPr lang="en-US" sz="1800" dirty="0"/>
              <a:t>        </a:t>
            </a:r>
            <a:r>
              <a:rPr lang="en-US" sz="1800" dirty="0" err="1"/>
              <a:t>sess.run</a:t>
            </a:r>
            <a:r>
              <a:rPr lang="en-US" sz="1800" dirty="0"/>
              <a:t>(update, </a:t>
            </a:r>
            <a:r>
              <a:rPr lang="en-US" sz="1800" dirty="0" err="1"/>
              <a:t>feed_dict</a:t>
            </a:r>
            <a:r>
              <a:rPr lang="en-US" sz="1800" dirty="0"/>
              <a:t>={state:[s], </a:t>
            </a:r>
            <a:r>
              <a:rPr lang="en-US" sz="1800" dirty="0" err="1"/>
              <a:t>Q_n</a:t>
            </a:r>
            <a:r>
              <a:rPr lang="en-US" sz="1800" dirty="0"/>
              <a:t>: </a:t>
            </a:r>
            <a:r>
              <a:rPr lang="en-US" sz="1800" dirty="0" err="1"/>
              <a:t>Q_corrected</a:t>
            </a:r>
            <a:r>
              <a:rPr lang="en-US" sz="1800" dirty="0"/>
              <a:t>})</a:t>
            </a:r>
          </a:p>
          <a:p>
            <a:pPr marL="0" indent="0">
              <a:buNone/>
            </a:pPr>
            <a:r>
              <a:rPr lang="en-US" sz="1800" dirty="0"/>
              <a:t>        s = </a:t>
            </a:r>
            <a:r>
              <a:rPr lang="en-US" sz="1800" dirty="0" err="1"/>
              <a:t>s_n</a:t>
            </a:r>
            <a:r>
              <a:rPr lang="en-US" sz="1800" dirty="0"/>
              <a:t> #move to the next state</a:t>
            </a:r>
          </a:p>
        </p:txBody>
      </p:sp>
    </p:spTree>
    <p:extLst>
      <p:ext uri="{BB962C8B-B14F-4D97-AF65-F5344CB8AC3E}">
        <p14:creationId xmlns:p14="http://schemas.microsoft.com/office/powerpoint/2010/main" val="164419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4" name="Content Placeholder 3"/>
          <p:cNvSpPr>
            <a:spLocks noGrp="1"/>
          </p:cNvSpPr>
          <p:nvPr>
            <p:ph idx="1"/>
          </p:nvPr>
        </p:nvSpPr>
        <p:spPr>
          <a:xfrm>
            <a:off x="457200" y="1371601"/>
            <a:ext cx="8229600" cy="5181600"/>
          </a:xfrm>
        </p:spPr>
        <p:txBody>
          <a:bodyPr>
            <a:normAutofit/>
          </a:bodyPr>
          <a:lstStyle/>
          <a:p>
            <a:r>
              <a:rPr lang="en-US" dirty="0"/>
              <a:t>Doesn't really work…</a:t>
            </a:r>
          </a:p>
          <a:p>
            <a:r>
              <a:rPr lang="en-US" dirty="0"/>
              <a:t>The state input is too large (210 x 160 x 3):</a:t>
            </a:r>
          </a:p>
          <a:p>
            <a:pPr lvl="1"/>
            <a:r>
              <a:rPr lang="en-US" dirty="0"/>
              <a:t>We can down-sample and use only a gray-scale get a (105 x 80 x 1). </a:t>
            </a:r>
          </a:p>
          <a:p>
            <a:pPr lvl="1"/>
            <a:r>
              <a:rPr lang="en-US" dirty="0"/>
              <a:t>We can further set the background to 0 and the foreground to 1.</a:t>
            </a:r>
          </a:p>
          <a:p>
            <a:r>
              <a:rPr lang="en-US" dirty="0"/>
              <a:t>Our model is too simple:</a:t>
            </a:r>
          </a:p>
          <a:p>
            <a:pPr lvl="1"/>
            <a:r>
              <a:rPr lang="en-US" dirty="0"/>
              <a:t>We need to go deeper!</a:t>
            </a:r>
          </a:p>
          <a:p>
            <a:endParaRPr lang="en-US" dirty="0"/>
          </a:p>
          <a:p>
            <a:endParaRPr lang="en-US" dirty="0"/>
          </a:p>
        </p:txBody>
      </p:sp>
    </p:spTree>
    <p:extLst>
      <p:ext uri="{BB962C8B-B14F-4D97-AF65-F5344CB8AC3E}">
        <p14:creationId xmlns:p14="http://schemas.microsoft.com/office/powerpoint/2010/main" val="21468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CNN Regression</a:t>
            </a:r>
          </a:p>
        </p:txBody>
      </p:sp>
      <p:sp>
        <p:nvSpPr>
          <p:cNvPr id="3" name="Content Placeholder 2"/>
          <p:cNvSpPr>
            <a:spLocks noGrp="1"/>
          </p:cNvSpPr>
          <p:nvPr>
            <p:ph idx="1"/>
          </p:nvPr>
        </p:nvSpPr>
        <p:spPr>
          <a:xfrm>
            <a:off x="457200" y="1600200"/>
            <a:ext cx="8229600" cy="4953000"/>
          </a:xfrm>
        </p:spPr>
        <p:txBody>
          <a:bodyPr>
            <a:normAutofit/>
          </a:bodyPr>
          <a:lstStyle/>
          <a:p>
            <a:r>
              <a:rPr lang="en-US" dirty="0"/>
              <a:t>We will convert the linear regression Q-Learner into a Deep CNN regression Q-Learner.</a:t>
            </a:r>
          </a:p>
          <a:p>
            <a:r>
              <a:rPr lang="en-US" dirty="0"/>
              <a:t>We will create 2 convolution layers, and 2 fully connected layers.</a:t>
            </a:r>
          </a:p>
          <a:p>
            <a:r>
              <a:rPr lang="en-US" dirty="0"/>
              <a:t>We keep previous frames (to preserve movement). So a state (for the CNN) is now composed of 4 previous states.</a:t>
            </a:r>
          </a:p>
        </p:txBody>
      </p:sp>
    </p:spTree>
    <p:extLst>
      <p:ext uri="{BB962C8B-B14F-4D97-AF65-F5344CB8AC3E}">
        <p14:creationId xmlns:p14="http://schemas.microsoft.com/office/powerpoint/2010/main" val="130795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improvements</a:t>
            </a:r>
          </a:p>
        </p:txBody>
      </p:sp>
      <p:sp>
        <p:nvSpPr>
          <p:cNvPr id="3" name="Content Placeholder 2"/>
          <p:cNvSpPr>
            <a:spLocks noGrp="1"/>
          </p:cNvSpPr>
          <p:nvPr>
            <p:ph idx="1"/>
          </p:nvPr>
        </p:nvSpPr>
        <p:spPr/>
        <p:txBody>
          <a:bodyPr>
            <a:normAutofit lnSpcReduction="10000"/>
          </a:bodyPr>
          <a:lstStyle/>
          <a:p>
            <a:r>
              <a:rPr lang="en-US" dirty="0"/>
              <a:t>We start playing randomly for the first X games.</a:t>
            </a:r>
          </a:p>
          <a:p>
            <a:r>
              <a:rPr lang="en-US" dirty="0"/>
              <a:t>The probability for random move decreases over time.</a:t>
            </a:r>
          </a:p>
          <a:p>
            <a:r>
              <a:rPr lang="en-US" dirty="0"/>
              <a:t>In order to speed-up learning, we store a history of played moves (frames) and calculate the loss on a set of frames. (Since computing the loss is more efficient using Mini-Batch GD).</a:t>
            </a:r>
          </a:p>
        </p:txBody>
      </p:sp>
    </p:spTree>
    <p:extLst>
      <p:ext uri="{BB962C8B-B14F-4D97-AF65-F5344CB8AC3E}">
        <p14:creationId xmlns:p14="http://schemas.microsoft.com/office/powerpoint/2010/main" val="64798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improvements (Cont.)</a:t>
            </a:r>
          </a:p>
        </p:txBody>
      </p:sp>
      <p:sp>
        <p:nvSpPr>
          <p:cNvPr id="3" name="Content Placeholder 2"/>
          <p:cNvSpPr>
            <a:spLocks noGrp="1"/>
          </p:cNvSpPr>
          <p:nvPr>
            <p:ph idx="1"/>
          </p:nvPr>
        </p:nvSpPr>
        <p:spPr>
          <a:xfrm>
            <a:off x="381000" y="1600200"/>
            <a:ext cx="8458200" cy="4953000"/>
          </a:xfrm>
        </p:spPr>
        <p:txBody>
          <a:bodyPr>
            <a:normAutofit fontScale="85000" lnSpcReduction="10000"/>
          </a:bodyPr>
          <a:lstStyle/>
          <a:p>
            <a:r>
              <a:rPr lang="en-US" dirty="0"/>
              <a:t>Feeding a different part of the history every time (random selection). An item might be fed multiple times.</a:t>
            </a:r>
          </a:p>
          <a:p>
            <a:r>
              <a:rPr lang="en-US" dirty="0"/>
              <a:t>Creating 2 NN: main and target.</a:t>
            </a:r>
          </a:p>
          <a:p>
            <a:pPr lvl="1"/>
            <a:r>
              <a:rPr lang="en-US" dirty="0"/>
              <a:t>The main NN is used for finding an action, as well as the next action which yields the maximum (DQNN).</a:t>
            </a:r>
          </a:p>
          <a:p>
            <a:pPr lvl="1"/>
            <a:r>
              <a:rPr lang="en-US" dirty="0"/>
              <a:t>The target NN is used for finding the "real" Q-value (that we update towards).</a:t>
            </a:r>
          </a:p>
          <a:p>
            <a:r>
              <a:rPr lang="en-US" dirty="0"/>
              <a:t>Splitting the final level of the NN to action-value and state-value and only then combining the two to the Q-value(</a:t>
            </a:r>
            <a:r>
              <a:rPr lang="en-US" dirty="0" err="1"/>
              <a:t>s,a</a:t>
            </a:r>
            <a:r>
              <a:rPr lang="en-US" dirty="0"/>
              <a:t>).</a:t>
            </a:r>
          </a:p>
          <a:p>
            <a:r>
              <a:rPr lang="en-US" dirty="0"/>
              <a:t>Playing many games asynchronously, computing the loss and then combining it.</a:t>
            </a:r>
          </a:p>
          <a:p>
            <a:pPr lvl="1"/>
            <a:endParaRPr lang="en-US" dirty="0"/>
          </a:p>
        </p:txBody>
      </p:sp>
    </p:spTree>
    <p:extLst>
      <p:ext uri="{BB962C8B-B14F-4D97-AF65-F5344CB8AC3E}">
        <p14:creationId xmlns:p14="http://schemas.microsoft.com/office/powerpoint/2010/main" val="134406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r>
              <a:rPr lang="en-US" dirty="0"/>
              <a:t>Play video. After a week of training (on CPU):</a:t>
            </a:r>
          </a:p>
        </p:txBody>
      </p:sp>
    </p:spTree>
    <p:extLst>
      <p:ext uri="{BB962C8B-B14F-4D97-AF65-F5344CB8AC3E}">
        <p14:creationId xmlns:p14="http://schemas.microsoft.com/office/powerpoint/2010/main" val="2915801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On-Policy RL</a:t>
            </a:r>
          </a:p>
        </p:txBody>
      </p:sp>
      <p:sp>
        <p:nvSpPr>
          <p:cNvPr id="3" name="Content Placeholder 2"/>
          <p:cNvSpPr>
            <a:spLocks noGrp="1"/>
          </p:cNvSpPr>
          <p:nvPr>
            <p:ph idx="1"/>
          </p:nvPr>
        </p:nvSpPr>
        <p:spPr>
          <a:xfrm>
            <a:off x="457200" y="1600200"/>
            <a:ext cx="8229600" cy="3657600"/>
          </a:xfrm>
        </p:spPr>
        <p:txBody>
          <a:bodyPr>
            <a:normAutofit fontScale="92500" lnSpcReduction="20000"/>
          </a:bodyPr>
          <a:lstStyle/>
          <a:p>
            <a:r>
              <a:rPr lang="en-US" dirty="0"/>
              <a:t>Q-learning is an off-policy learning method, that is, it does not use its actual policy to compute its Q values.</a:t>
            </a:r>
          </a:p>
          <a:p>
            <a:r>
              <a:rPr lang="en-US" dirty="0"/>
              <a:t>In Q-learning, the Q values do not take into account the </a:t>
            </a:r>
            <a:r>
              <a:rPr lang="el-GR" dirty="0"/>
              <a:t>ε</a:t>
            </a:r>
            <a:r>
              <a:rPr lang="en-US" dirty="0"/>
              <a:t> (random actions).</a:t>
            </a:r>
          </a:p>
          <a:p>
            <a:r>
              <a:rPr lang="en-US" dirty="0"/>
              <a:t>SARSA (State Action Reward State Action) is an on-policy version of Q-learning. The only difference is that it first selects its next move (using the </a:t>
            </a:r>
            <a:r>
              <a:rPr lang="el-GR" dirty="0"/>
              <a:t>ε</a:t>
            </a:r>
            <a:r>
              <a:rPr lang="en-US" dirty="0"/>
              <a:t>) and only then computes the update.</a:t>
            </a:r>
          </a:p>
          <a:p>
            <a:endParaRPr lang="en-US" dirty="0"/>
          </a:p>
          <a:p>
            <a:endParaRPr lang="en-US" dirty="0"/>
          </a:p>
          <a:p>
            <a:endParaRPr lang="en-US" dirty="0"/>
          </a:p>
        </p:txBody>
      </p:sp>
      <p:grpSp>
        <p:nvGrpSpPr>
          <p:cNvPr id="4" name="Group 3"/>
          <p:cNvGrpSpPr/>
          <p:nvPr/>
        </p:nvGrpSpPr>
        <p:grpSpPr>
          <a:xfrm>
            <a:off x="295275" y="5257800"/>
            <a:ext cx="8705850" cy="1462129"/>
            <a:chOff x="361950" y="2743200"/>
            <a:chExt cx="8705850" cy="1462129"/>
          </a:xfrm>
        </p:grpSpPr>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743200"/>
              <a:ext cx="84201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210550" y="3928330"/>
              <a:ext cx="857250" cy="276999"/>
            </a:xfrm>
            <a:prstGeom prst="rect">
              <a:avLst/>
            </a:prstGeom>
            <a:noFill/>
          </p:spPr>
          <p:txBody>
            <a:bodyPr wrap="square" rtlCol="0">
              <a:spAutoFit/>
            </a:bodyPr>
            <a:lstStyle/>
            <a:p>
              <a:r>
                <a:rPr lang="en-US" sz="1200" dirty="0"/>
                <a:t>Wikipedia</a:t>
              </a:r>
            </a:p>
          </p:txBody>
        </p:sp>
      </p:grpSp>
      <p:sp>
        <p:nvSpPr>
          <p:cNvPr id="7" name="TextBox 6"/>
          <p:cNvSpPr txBox="1"/>
          <p:nvPr/>
        </p:nvSpPr>
        <p:spPr>
          <a:xfrm>
            <a:off x="5486400" y="5638800"/>
            <a:ext cx="1981200" cy="584775"/>
          </a:xfrm>
          <a:prstGeom prst="rect">
            <a:avLst/>
          </a:prstGeom>
          <a:solidFill>
            <a:schemeClr val="bg1"/>
          </a:solidFill>
          <a:ln>
            <a:solidFill>
              <a:schemeClr val="tx1"/>
            </a:solidFill>
          </a:ln>
        </p:spPr>
        <p:txBody>
          <a:bodyPr wrap="square" rtlCol="0">
            <a:spAutoFit/>
          </a:bodyPr>
          <a:lstStyle/>
          <a:p>
            <a:r>
              <a:rPr lang="en-US" sz="3200" dirty="0"/>
              <a:t>Q(s</a:t>
            </a:r>
            <a:r>
              <a:rPr lang="en-US" sz="3200" baseline="-25000" dirty="0"/>
              <a:t>t+1</a:t>
            </a:r>
            <a:r>
              <a:rPr lang="en-US" sz="3200" dirty="0"/>
              <a:t>, a</a:t>
            </a:r>
            <a:r>
              <a:rPr lang="en-US" sz="3200" baseline="-25000" dirty="0"/>
              <a:t>t+1</a:t>
            </a:r>
            <a:r>
              <a:rPr lang="en-US" sz="3200" dirty="0"/>
              <a:t>)</a:t>
            </a:r>
          </a:p>
        </p:txBody>
      </p:sp>
    </p:spTree>
    <p:extLst>
      <p:ext uri="{BB962C8B-B14F-4D97-AF65-F5344CB8AC3E}">
        <p14:creationId xmlns:p14="http://schemas.microsoft.com/office/powerpoint/2010/main" val="213602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OpenAI</a:t>
            </a:r>
            <a:r>
              <a:rPr lang="en-US" dirty="0"/>
              <a:t> Gym</a:t>
            </a:r>
          </a:p>
        </p:txBody>
      </p:sp>
      <p:sp>
        <p:nvSpPr>
          <p:cNvPr id="3" name="Content Placeholder 2"/>
          <p:cNvSpPr>
            <a:spLocks noGrp="1"/>
          </p:cNvSpPr>
          <p:nvPr>
            <p:ph idx="1"/>
          </p:nvPr>
        </p:nvSpPr>
        <p:spPr/>
        <p:txBody>
          <a:bodyPr/>
          <a:lstStyle/>
          <a:p>
            <a:r>
              <a:rPr lang="en-US" dirty="0"/>
              <a:t>An open source environment for allowing autonomous agents to play games. </a:t>
            </a:r>
          </a:p>
          <a:p>
            <a:r>
              <a:rPr lang="en-US" dirty="0"/>
              <a:t>Has very simple games (with text "graphics"), and more sophisticated games, such as </a:t>
            </a:r>
            <a:r>
              <a:rPr lang="en-US" dirty="0" err="1"/>
              <a:t>Pacman</a:t>
            </a:r>
            <a:r>
              <a:rPr lang="en-US" dirty="0"/>
              <a:t> and Doom.</a:t>
            </a:r>
          </a:p>
          <a:p>
            <a:r>
              <a:rPr lang="en-US" dirty="0"/>
              <a:t>Accessed using python.</a:t>
            </a:r>
          </a:p>
          <a:p>
            <a:r>
              <a:rPr lang="en-US" dirty="0"/>
              <a:t>pip install gym</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3962399"/>
            <a:ext cx="1981200" cy="2593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9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On-Policy RL (cont.)</a:t>
            </a:r>
          </a:p>
        </p:txBody>
      </p:sp>
      <p:sp>
        <p:nvSpPr>
          <p:cNvPr id="3" name="Content Placeholder 2"/>
          <p:cNvSpPr>
            <a:spLocks noGrp="1"/>
          </p:cNvSpPr>
          <p:nvPr>
            <p:ph idx="1"/>
          </p:nvPr>
        </p:nvSpPr>
        <p:spPr/>
        <p:txBody>
          <a:bodyPr/>
          <a:lstStyle/>
          <a:p>
            <a:r>
              <a:rPr lang="en-US" dirty="0"/>
              <a:t>On-policy RL are more conservative.</a:t>
            </a:r>
          </a:p>
          <a:p>
            <a:r>
              <a:rPr lang="en-US" dirty="0"/>
              <a:t>Cliff walk example: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79517878"/>
              </p:ext>
            </p:extLst>
          </p:nvPr>
        </p:nvGraphicFramePr>
        <p:xfrm>
          <a:off x="1371600" y="3200400"/>
          <a:ext cx="6095999" cy="2595880"/>
        </p:xfrm>
        <a:graphic>
          <a:graphicData uri="http://schemas.openxmlformats.org/drawingml/2006/table">
            <a:tbl>
              <a:tblPr la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r>
                        <a:rPr lang="en-US" dirty="0"/>
                        <a:t>Start</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79360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 Policy Based Methods</a:t>
            </a:r>
          </a:p>
        </p:txBody>
      </p:sp>
      <p:sp>
        <p:nvSpPr>
          <p:cNvPr id="3" name="Content Placeholder 2"/>
          <p:cNvSpPr>
            <a:spLocks noGrp="1"/>
          </p:cNvSpPr>
          <p:nvPr>
            <p:ph idx="1"/>
          </p:nvPr>
        </p:nvSpPr>
        <p:spPr>
          <a:xfrm>
            <a:off x="457200" y="1600200"/>
            <a:ext cx="8077200" cy="4525963"/>
          </a:xfrm>
        </p:spPr>
        <p:txBody>
          <a:bodyPr>
            <a:normAutofit fontScale="85000" lnSpcReduction="20000"/>
          </a:bodyPr>
          <a:lstStyle/>
          <a:p>
            <a:r>
              <a:rPr lang="en-US" dirty="0"/>
              <a:t>Both Q-Learning and SARSA are value based methods, that is, they evaluate the value of each state, and the resulting policy is obtained only indirectly. </a:t>
            </a:r>
          </a:p>
          <a:p>
            <a:pPr lvl="1"/>
            <a:r>
              <a:rPr lang="en-US" dirty="0"/>
              <a:t>These methods sometimes suffer from poor convergence.</a:t>
            </a:r>
          </a:p>
          <a:p>
            <a:pPr lvl="1"/>
            <a:r>
              <a:rPr lang="en-US" dirty="0"/>
              <a:t>Some problems cannot be solved with a deterministic policy.</a:t>
            </a:r>
          </a:p>
          <a:p>
            <a:r>
              <a:rPr lang="en-US" dirty="0"/>
              <a:t>Policy based methods try learning the policy     directly and try improving their policy as they act. </a:t>
            </a:r>
          </a:p>
          <a:p>
            <a:pPr lvl="1"/>
            <a:r>
              <a:rPr lang="en-US" dirty="0"/>
              <a:t>These methods many times converge into a local maximum.</a:t>
            </a:r>
          </a:p>
          <a:p>
            <a:pPr lvl="1"/>
            <a:r>
              <a:rPr lang="en-US" dirty="0"/>
              <a:t>Policy based methods can be used for continuous actions. (E.g. Gaussian policy.)</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162800" y="3749482"/>
            <a:ext cx="914400" cy="293031"/>
          </a:xfrm>
          <a:prstGeom prst="rect">
            <a:avLst/>
          </a:prstGeom>
        </p:spPr>
      </p:pic>
    </p:spTree>
    <p:extLst>
      <p:ext uri="{BB962C8B-B14F-4D97-AF65-F5344CB8AC3E}">
        <p14:creationId xmlns:p14="http://schemas.microsoft.com/office/powerpoint/2010/main" val="3729532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Softmax</a:t>
            </a:r>
            <a:r>
              <a:rPr lang="en-US" dirty="0"/>
              <a:t> for Determining the Action </a:t>
            </a:r>
            <a:r>
              <a:rPr lang="en-US" sz="3600" dirty="0"/>
              <a:t>(Policy Based Method Example)</a:t>
            </a:r>
          </a:p>
        </p:txBody>
      </p:sp>
      <p:sp>
        <p:nvSpPr>
          <p:cNvPr id="3" name="Content Placeholder 2"/>
          <p:cNvSpPr>
            <a:spLocks noGrp="1"/>
          </p:cNvSpPr>
          <p:nvPr>
            <p:ph idx="1"/>
          </p:nvPr>
        </p:nvSpPr>
        <p:spPr/>
        <p:txBody>
          <a:bodyPr/>
          <a:lstStyle/>
          <a:p>
            <a:r>
              <a:rPr lang="en-US" dirty="0"/>
              <a:t>Suppose we use a simple </a:t>
            </a:r>
            <a:r>
              <a:rPr lang="en-US" dirty="0" err="1"/>
              <a:t>softmax</a:t>
            </a:r>
            <a:r>
              <a:rPr lang="en-US" dirty="0"/>
              <a:t> to determine which action to take next.</a:t>
            </a:r>
          </a:p>
          <a:p>
            <a:r>
              <a:rPr lang="en-US" dirty="0"/>
              <a:t>We compute a linear combination on the features extracted from the state (using separate weights for each action), to obtain the </a:t>
            </a:r>
            <a:r>
              <a:rPr lang="en-US" dirty="0" err="1"/>
              <a:t>logits</a:t>
            </a:r>
            <a:r>
              <a:rPr lang="en-US" dirty="0"/>
              <a:t>.</a:t>
            </a:r>
          </a:p>
          <a:p>
            <a:r>
              <a:rPr lang="en-US" dirty="0"/>
              <a:t>Then we compute </a:t>
            </a:r>
            <a:r>
              <a:rPr lang="en-US" dirty="0" err="1"/>
              <a:t>softmax</a:t>
            </a:r>
            <a:r>
              <a:rPr lang="en-US" dirty="0"/>
              <a:t>, and draw an action according to the probabilities.</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010400" y="5345769"/>
            <a:ext cx="914400" cy="293031"/>
          </a:xfrm>
          <a:prstGeom prst="rect">
            <a:avLst/>
          </a:prstGeom>
        </p:spPr>
      </p:pic>
      <p:sp>
        <p:nvSpPr>
          <p:cNvPr id="4" name="Rectangle 3"/>
          <p:cNvSpPr/>
          <p:nvPr/>
        </p:nvSpPr>
        <p:spPr>
          <a:xfrm>
            <a:off x="1143000" y="5943600"/>
            <a:ext cx="7086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general we would like to increase the probabilities of actions that lead to high return, and reduce those that lead to low return.</a:t>
            </a:r>
          </a:p>
        </p:txBody>
      </p:sp>
    </p:spTree>
    <p:extLst>
      <p:ext uri="{BB962C8B-B14F-4D97-AF65-F5344CB8AC3E}">
        <p14:creationId xmlns:p14="http://schemas.microsoft.com/office/powerpoint/2010/main" val="106692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REINFORCE (Monte-Carlo Policy Gradient)</a:t>
            </a:r>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17" y="1371600"/>
            <a:ext cx="7291848"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793865" y="6399311"/>
            <a:ext cx="2133600" cy="307777"/>
          </a:xfrm>
          <a:prstGeom prst="rect">
            <a:avLst/>
          </a:prstGeom>
          <a:noFill/>
        </p:spPr>
        <p:txBody>
          <a:bodyPr wrap="square" rtlCol="0">
            <a:spAutoFit/>
          </a:bodyPr>
          <a:lstStyle/>
          <a:p>
            <a:r>
              <a:rPr lang="en-US" sz="1400" dirty="0"/>
              <a:t>From David Silver's slides</a:t>
            </a:r>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057400" y="3124200"/>
            <a:ext cx="2955448" cy="253019"/>
          </a:xfrm>
          <a:prstGeom prst="rect">
            <a:avLst/>
          </a:prstGeom>
        </p:spPr>
      </p:pic>
    </p:spTree>
    <p:extLst>
      <p:ext uri="{BB962C8B-B14F-4D97-AF65-F5344CB8AC3E}">
        <p14:creationId xmlns:p14="http://schemas.microsoft.com/office/powerpoint/2010/main" val="3382609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the Policy: Gradient Ascent</a:t>
            </a:r>
          </a:p>
        </p:txBody>
      </p:sp>
      <p:sp>
        <p:nvSpPr>
          <p:cNvPr id="3" name="Content Placeholder 2"/>
          <p:cNvSpPr>
            <a:spLocks noGrp="1"/>
          </p:cNvSpPr>
          <p:nvPr>
            <p:ph idx="1"/>
          </p:nvPr>
        </p:nvSpPr>
        <p:spPr>
          <a:xfrm>
            <a:off x="457200" y="1600200"/>
            <a:ext cx="8534400" cy="4525963"/>
          </a:xfrm>
        </p:spPr>
        <p:txBody>
          <a:bodyPr/>
          <a:lstStyle/>
          <a:p>
            <a:pPr marL="0" indent="0">
              <a:buNone/>
            </a:pPr>
            <a:r>
              <a:rPr lang="en-US" dirty="0"/>
              <a:t>We first show the update rule for a One-Step MDP. Probability of starting at state s, is given by p(s).</a:t>
            </a:r>
          </a:p>
        </p:txBody>
      </p:sp>
      <p:pic>
        <p:nvPicPr>
          <p:cNvPr id="7" name="Picture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85800" y="2941104"/>
            <a:ext cx="5839450" cy="323040"/>
          </a:xfrm>
          <a:prstGeom prst="rect">
            <a:avLst/>
          </a:prstGeom>
        </p:spPr>
      </p:pic>
      <p:pic>
        <p:nvPicPr>
          <p:cNvPr id="12" name="Picture 11"/>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85800" y="3505200"/>
            <a:ext cx="5421086" cy="323040"/>
          </a:xfrm>
          <a:prstGeom prst="rect">
            <a:avLst/>
          </a:prstGeom>
        </p:spPr>
      </p:pic>
      <p:pic>
        <p:nvPicPr>
          <p:cNvPr id="15" name="Picture 1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74914" y="4096559"/>
            <a:ext cx="6093646" cy="323040"/>
          </a:xfrm>
          <a:prstGeom prst="rect">
            <a:avLst/>
          </a:prstGeom>
        </p:spPr>
      </p:pic>
      <p:pic>
        <p:nvPicPr>
          <p:cNvPr id="21" name="Picture 2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85802" y="4706160"/>
            <a:ext cx="2865001" cy="296561"/>
          </a:xfrm>
          <a:prstGeom prst="rect">
            <a:avLst/>
          </a:prstGeom>
        </p:spPr>
      </p:pic>
      <p:sp>
        <p:nvSpPr>
          <p:cNvPr id="19" name="Rectangular Callout 18"/>
          <p:cNvSpPr/>
          <p:nvPr/>
        </p:nvSpPr>
        <p:spPr>
          <a:xfrm>
            <a:off x="6768560" y="3102624"/>
            <a:ext cx="1689640" cy="725616"/>
          </a:xfrm>
          <a:prstGeom prst="wedgeRectCallout">
            <a:avLst>
              <a:gd name="adj1" fmla="val -77830"/>
              <a:gd name="adj2" fmla="val 288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Problematic!</a:t>
            </a:r>
          </a:p>
        </p:txBody>
      </p:sp>
      <p:sp>
        <p:nvSpPr>
          <p:cNvPr id="22" name="Rectangular Callout 21"/>
          <p:cNvSpPr/>
          <p:nvPr/>
        </p:nvSpPr>
        <p:spPr>
          <a:xfrm>
            <a:off x="4836160" y="4546442"/>
            <a:ext cx="3048000" cy="940879"/>
          </a:xfrm>
          <a:prstGeom prst="wedgeRectCallout">
            <a:avLst>
              <a:gd name="adj1" fmla="val -87601"/>
              <a:gd name="adj2" fmla="val -195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we can just sample an initial state and sample an action according to the policy!</a:t>
            </a:r>
          </a:p>
        </p:txBody>
      </p:sp>
      <p:pic>
        <p:nvPicPr>
          <p:cNvPr id="4" name="Picture 3"/>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601071" y="5586548"/>
            <a:ext cx="5366360" cy="293031"/>
          </a:xfrm>
          <a:prstGeom prst="rect">
            <a:avLst/>
          </a:prstGeom>
        </p:spPr>
      </p:pic>
    </p:spTree>
    <p:extLst>
      <p:ext uri="{BB962C8B-B14F-4D97-AF65-F5344CB8AC3E}">
        <p14:creationId xmlns:p14="http://schemas.microsoft.com/office/powerpoint/2010/main" val="25391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animBg="1"/>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Gradient Theorem</a:t>
            </a:r>
          </a:p>
        </p:txBody>
      </p:sp>
      <p:sp>
        <p:nvSpPr>
          <p:cNvPr id="3" name="Content Placeholder 2"/>
          <p:cNvSpPr>
            <a:spLocks noGrp="1"/>
          </p:cNvSpPr>
          <p:nvPr>
            <p:ph idx="1"/>
          </p:nvPr>
        </p:nvSpPr>
        <p:spPr/>
        <p:txBody>
          <a:bodyPr/>
          <a:lstStyle/>
          <a:p>
            <a:r>
              <a:rPr lang="en-US" dirty="0"/>
              <a:t>For a general MDP, all we need to do is replace r with the Q value (according to the policy).</a:t>
            </a:r>
          </a:p>
        </p:txBody>
      </p:sp>
      <p:pic>
        <p:nvPicPr>
          <p:cNvPr id="9" name="Picture 8"/>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914400" y="2819400"/>
            <a:ext cx="3756454" cy="296561"/>
          </a:xfrm>
          <a:prstGeom prst="rect">
            <a:avLst/>
          </a:prstGeom>
        </p:spPr>
      </p:pic>
      <p:pic>
        <p:nvPicPr>
          <p:cNvPr id="8" name="Picture 7"/>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914399" y="3276600"/>
            <a:ext cx="4497859" cy="296561"/>
          </a:xfrm>
          <a:prstGeom prst="rect">
            <a:avLst/>
          </a:prstGeom>
        </p:spPr>
      </p:pic>
    </p:spTree>
    <p:extLst>
      <p:ext uri="{BB962C8B-B14F-4D97-AF65-F5344CB8AC3E}">
        <p14:creationId xmlns:p14="http://schemas.microsoft.com/office/powerpoint/2010/main" val="204138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 of </a:t>
            </a:r>
            <a:r>
              <a:rPr lang="en-US" dirty="0" err="1"/>
              <a:t>Softmax</a:t>
            </a:r>
            <a:endParaRPr lang="en-US" dirty="0"/>
          </a:p>
        </p:txBody>
      </p:sp>
      <p:pic>
        <p:nvPicPr>
          <p:cNvPr id="39" name="Picture 38"/>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1295404" y="2747773"/>
            <a:ext cx="4269324" cy="541096"/>
          </a:xfrm>
          <a:prstGeom prst="rect">
            <a:avLst/>
          </a:prstGeom>
        </p:spPr>
      </p:pic>
      <p:pic>
        <p:nvPicPr>
          <p:cNvPr id="38" name="Picture 37"/>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371601" y="1909575"/>
            <a:ext cx="3389646" cy="652208"/>
          </a:xfrm>
          <a:prstGeom prst="rect">
            <a:avLst/>
          </a:prstGeom>
        </p:spPr>
      </p:pic>
      <p:pic>
        <p:nvPicPr>
          <p:cNvPr id="35" name="Picture 3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314799" y="4512513"/>
            <a:ext cx="2952401" cy="541095"/>
          </a:xfrm>
          <a:prstGeom prst="rect">
            <a:avLst/>
          </a:prstGeom>
        </p:spPr>
      </p:pic>
      <p:pic>
        <p:nvPicPr>
          <p:cNvPr id="21" name="Picture 20"/>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295400" y="3425875"/>
            <a:ext cx="5132028" cy="367336"/>
          </a:xfrm>
          <a:prstGeom prst="rect">
            <a:avLst/>
          </a:prstGeom>
        </p:spPr>
      </p:pic>
      <p:pic>
        <p:nvPicPr>
          <p:cNvPr id="31" name="Picture 30"/>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1295399" y="3980638"/>
            <a:ext cx="6063520" cy="457311"/>
          </a:xfrm>
          <a:prstGeom prst="rect">
            <a:avLst/>
          </a:prstGeom>
        </p:spPr>
      </p:pic>
      <p:pic>
        <p:nvPicPr>
          <p:cNvPr id="37" name="Picture 3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1295400" y="5178478"/>
            <a:ext cx="2164383" cy="253019"/>
          </a:xfrm>
          <a:prstGeom prst="rect">
            <a:avLst/>
          </a:prstGeom>
        </p:spPr>
      </p:pic>
      <p:pic>
        <p:nvPicPr>
          <p:cNvPr id="42" name="Picture 41"/>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1300936" y="5669242"/>
            <a:ext cx="3758707" cy="274358"/>
          </a:xfrm>
          <a:prstGeom prst="rect">
            <a:avLst/>
          </a:prstGeom>
        </p:spPr>
      </p:pic>
    </p:spTree>
    <p:extLst>
      <p:ext uri="{BB962C8B-B14F-4D97-AF65-F5344CB8AC3E}">
        <p14:creationId xmlns:p14="http://schemas.microsoft.com/office/powerpoint/2010/main" val="138277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Actor-Critic</a:t>
            </a:r>
          </a:p>
        </p:txBody>
      </p:sp>
      <p:sp>
        <p:nvSpPr>
          <p:cNvPr id="3" name="Content Placeholder 2"/>
          <p:cNvSpPr>
            <a:spLocks noGrp="1"/>
          </p:cNvSpPr>
          <p:nvPr>
            <p:ph idx="1"/>
          </p:nvPr>
        </p:nvSpPr>
        <p:spPr/>
        <p:txBody>
          <a:bodyPr>
            <a:normAutofit fontScale="92500" lnSpcReduction="10000"/>
          </a:bodyPr>
          <a:lstStyle/>
          <a:p>
            <a:r>
              <a:rPr lang="en-US" dirty="0"/>
              <a:t>Actor-critic is an on-policy RL method that tries to learn the best policy directly (policy-based), but also learns the value of each state (so it is also value-based).</a:t>
            </a:r>
          </a:p>
          <a:p>
            <a:r>
              <a:rPr lang="en-US" dirty="0"/>
              <a:t>The actor has a policy that it follows.</a:t>
            </a:r>
          </a:p>
          <a:p>
            <a:r>
              <a:rPr lang="en-US" dirty="0"/>
              <a:t>The critic, estimates the value of every state and provides a "critic" to actor, so that the actor can update its policy (using gradient ascent).</a:t>
            </a:r>
          </a:p>
          <a:p>
            <a:r>
              <a:rPr lang="en-US" dirty="0"/>
              <a:t>The critic updates the value of the old state according to the action taken by the actor.</a:t>
            </a:r>
          </a:p>
        </p:txBody>
      </p:sp>
    </p:spTree>
    <p:extLst>
      <p:ext uri="{BB962C8B-B14F-4D97-AF65-F5344CB8AC3E}">
        <p14:creationId xmlns:p14="http://schemas.microsoft.com/office/powerpoint/2010/main" val="34830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Actor-Critic </a:t>
            </a:r>
            <a:r>
              <a:rPr lang="en-US" dirty="0" err="1"/>
              <a:t>vs</a:t>
            </a:r>
            <a:r>
              <a:rPr lang="en-US" dirty="0"/>
              <a:t> REINFORCE</a:t>
            </a:r>
          </a:p>
        </p:txBody>
      </p:sp>
      <p:sp>
        <p:nvSpPr>
          <p:cNvPr id="3" name="Content Placeholder 2"/>
          <p:cNvSpPr>
            <a:spLocks noGrp="1"/>
          </p:cNvSpPr>
          <p:nvPr>
            <p:ph idx="1"/>
          </p:nvPr>
        </p:nvSpPr>
        <p:spPr/>
        <p:txBody>
          <a:bodyPr>
            <a:normAutofit lnSpcReduction="10000"/>
          </a:bodyPr>
          <a:lstStyle/>
          <a:p>
            <a:r>
              <a:rPr lang="en-US" dirty="0"/>
              <a:t>Actor-Critic runs only on a single step, while REINFORCE needs a full episode.</a:t>
            </a:r>
          </a:p>
          <a:p>
            <a:r>
              <a:rPr lang="en-US" dirty="0"/>
              <a:t>Update Rule:</a:t>
            </a:r>
          </a:p>
          <a:p>
            <a:pPr lvl="1"/>
            <a:r>
              <a:rPr lang="en-US" dirty="0"/>
              <a:t>REINFORCE uses the return:</a:t>
            </a:r>
          </a:p>
          <a:p>
            <a:endParaRPr lang="en-US" dirty="0"/>
          </a:p>
          <a:p>
            <a:pPr lvl="1"/>
            <a:r>
              <a:rPr lang="en-US" dirty="0"/>
              <a:t>Actor-Critic uses an estimate for Q:</a:t>
            </a:r>
          </a:p>
          <a:p>
            <a:pPr lvl="1"/>
            <a:endParaRPr lang="en-US" dirty="0"/>
          </a:p>
          <a:p>
            <a:r>
              <a:rPr lang="en-US" dirty="0"/>
              <a:t>Actor-Critic requires an estimate for Q (just as we have done for e-greedy).</a:t>
            </a:r>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422400" y="3657600"/>
            <a:ext cx="4495800" cy="384890"/>
          </a:xfrm>
          <a:prstGeom prst="rect">
            <a:avLst/>
          </a:prstGeom>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371602" y="4724400"/>
            <a:ext cx="5675975" cy="384890"/>
          </a:xfrm>
          <a:prstGeom prst="rect">
            <a:avLst/>
          </a:prstGeom>
        </p:spPr>
      </p:pic>
    </p:spTree>
    <p:extLst>
      <p:ext uri="{BB962C8B-B14F-4D97-AF65-F5344CB8AC3E}">
        <p14:creationId xmlns:p14="http://schemas.microsoft.com/office/powerpoint/2010/main" val="1833642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Gradients in </a:t>
            </a:r>
            <a:r>
              <a:rPr lang="en-US" dirty="0" err="1"/>
              <a:t>Tensorflow</a:t>
            </a:r>
            <a:endParaRPr lang="en-US" dirty="0"/>
          </a:p>
        </p:txBody>
      </p:sp>
      <p:sp>
        <p:nvSpPr>
          <p:cNvPr id="3" name="Content Placeholder 2"/>
          <p:cNvSpPr>
            <a:spLocks noGrp="1"/>
          </p:cNvSpPr>
          <p:nvPr>
            <p:ph idx="1"/>
          </p:nvPr>
        </p:nvSpPr>
        <p:spPr/>
        <p:txBody>
          <a:bodyPr/>
          <a:lstStyle/>
          <a:p>
            <a:r>
              <a:rPr lang="en-US" dirty="0"/>
              <a:t>As usual, </a:t>
            </a:r>
            <a:r>
              <a:rPr lang="en-US" dirty="0" err="1"/>
              <a:t>Tensorflow</a:t>
            </a:r>
            <a:r>
              <a:rPr lang="en-US" dirty="0"/>
              <a:t> will compute the gradients for us, so all we need to define is our loss function.</a:t>
            </a:r>
          </a:p>
          <a:p>
            <a:r>
              <a:rPr lang="en-US" dirty="0"/>
              <a:t>REINFORCE:</a:t>
            </a:r>
          </a:p>
          <a:p>
            <a:endParaRPr lang="en-US" dirty="0"/>
          </a:p>
          <a:p>
            <a:r>
              <a:rPr lang="en-US" dirty="0"/>
              <a:t>Actor-Critic:</a:t>
            </a:r>
          </a:p>
          <a:p>
            <a:pPr lvl="1"/>
            <a:endParaRPr lang="en-US" dirty="0"/>
          </a:p>
          <a:p>
            <a:pPr marL="457200" lvl="1" indent="0">
              <a:buNone/>
            </a:pPr>
            <a:endParaRPr lang="en-US" dirty="0"/>
          </a:p>
        </p:txBody>
      </p:sp>
      <p:pic>
        <p:nvPicPr>
          <p:cNvPr id="7" name="Picture 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70895" y="3886200"/>
            <a:ext cx="4048705" cy="381000"/>
          </a:xfrm>
          <a:prstGeom prst="rect">
            <a:avLst/>
          </a:prstGeom>
        </p:spPr>
      </p:pic>
      <p:pic>
        <p:nvPicPr>
          <p:cNvPr id="15" name="Picture 1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04800" y="4953000"/>
            <a:ext cx="6364605" cy="384890"/>
          </a:xfrm>
          <a:prstGeom prst="rect">
            <a:avLst/>
          </a:prstGeom>
        </p:spPr>
      </p:pic>
      <p:pic>
        <p:nvPicPr>
          <p:cNvPr id="4" name="Picture 3"/>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04801" y="5482510"/>
            <a:ext cx="7440247" cy="415032"/>
          </a:xfrm>
          <a:prstGeom prst="rect">
            <a:avLst/>
          </a:prstGeom>
        </p:spPr>
      </p:pic>
      <p:sp>
        <p:nvSpPr>
          <p:cNvPr id="17" name="Rectangular Callout 16"/>
          <p:cNvSpPr/>
          <p:nvPr/>
        </p:nvSpPr>
        <p:spPr>
          <a:xfrm>
            <a:off x="6400800" y="3962400"/>
            <a:ext cx="2438400" cy="685800"/>
          </a:xfrm>
          <a:prstGeom prst="wedgeRectCallout">
            <a:avLst>
              <a:gd name="adj1" fmla="val -78306"/>
              <a:gd name="adj2" fmla="val 596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a:cs typeface="Arial"/>
              </a:rPr>
              <a:t>Ɵ</a:t>
            </a:r>
            <a:r>
              <a:rPr lang="en-US" dirty="0"/>
              <a:t>'s are the variables (W's are fixed)</a:t>
            </a:r>
          </a:p>
        </p:txBody>
      </p:sp>
      <p:sp>
        <p:nvSpPr>
          <p:cNvPr id="18" name="Rectangular Callout 17"/>
          <p:cNvSpPr/>
          <p:nvPr/>
        </p:nvSpPr>
        <p:spPr>
          <a:xfrm>
            <a:off x="6324600" y="6019800"/>
            <a:ext cx="2438400" cy="685800"/>
          </a:xfrm>
          <a:prstGeom prst="wedgeRectCallout">
            <a:avLst>
              <a:gd name="adj1" fmla="val -75453"/>
              <a:gd name="adj2" fmla="val -51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W's are the variables (</a:t>
            </a:r>
            <a:r>
              <a:rPr lang="en-US" dirty="0">
                <a:latin typeface="Arial"/>
                <a:cs typeface="Arial"/>
              </a:rPr>
              <a:t>Ɵ</a:t>
            </a:r>
            <a:r>
              <a:rPr lang="en-US" dirty="0"/>
              <a:t>'s are fixed)</a:t>
            </a:r>
          </a:p>
        </p:txBody>
      </p:sp>
      <p:pic>
        <p:nvPicPr>
          <p:cNvPr id="9" name="Picture 8"/>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57200" y="7010400"/>
            <a:ext cx="8534400" cy="415032"/>
          </a:xfrm>
          <a:prstGeom prst="rect">
            <a:avLst/>
          </a:prstGeom>
        </p:spPr>
      </p:pic>
      <p:sp>
        <p:nvSpPr>
          <p:cNvPr id="5" name="Rectangular Callout 4"/>
          <p:cNvSpPr/>
          <p:nvPr/>
        </p:nvSpPr>
        <p:spPr>
          <a:xfrm>
            <a:off x="2895600" y="6172200"/>
            <a:ext cx="2667000" cy="533400"/>
          </a:xfrm>
          <a:prstGeom prst="wedgeRectCallout">
            <a:avLst>
              <a:gd name="adj1" fmla="val 29195"/>
              <a:gd name="adj2" fmla="val -101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is the actual next action (on-policy)</a:t>
            </a:r>
          </a:p>
        </p:txBody>
      </p:sp>
    </p:spTree>
    <p:extLst>
      <p:ext uri="{BB962C8B-B14F-4D97-AF65-F5344CB8AC3E}">
        <p14:creationId xmlns:p14="http://schemas.microsoft.com/office/powerpoint/2010/main" val="254442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animBg="1"/>
      <p:bldP spid="18"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Playing FrozenLake-v0</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import gym</a:t>
            </a:r>
          </a:p>
          <a:p>
            <a:pPr marL="0" indent="0">
              <a:buNone/>
            </a:pPr>
            <a:r>
              <a:rPr lang="en-US" dirty="0" err="1"/>
              <a:t>env</a:t>
            </a:r>
            <a:r>
              <a:rPr lang="en-US" dirty="0"/>
              <a:t> = </a:t>
            </a:r>
            <a:r>
              <a:rPr lang="en-US" dirty="0" err="1"/>
              <a:t>gym.make</a:t>
            </a:r>
            <a:r>
              <a:rPr lang="en-US" dirty="0"/>
              <a:t>('FrozenLake-v0')</a:t>
            </a:r>
          </a:p>
          <a:p>
            <a:pPr marL="0" indent="0">
              <a:buNone/>
            </a:pPr>
            <a:r>
              <a:rPr lang="en-US" dirty="0" err="1"/>
              <a:t>env.reset</a:t>
            </a:r>
            <a:r>
              <a:rPr lang="en-US" dirty="0"/>
              <a:t>()</a:t>
            </a:r>
          </a:p>
          <a:p>
            <a:pPr marL="0" indent="0">
              <a:buNone/>
            </a:pPr>
            <a:r>
              <a:rPr lang="en-US" dirty="0" err="1"/>
              <a:t>env.render</a:t>
            </a:r>
            <a:r>
              <a:rPr lang="en-US" dirty="0"/>
              <a:t>()</a:t>
            </a:r>
          </a:p>
          <a:p>
            <a:pPr marL="0" indent="0">
              <a:buNone/>
            </a:pPr>
            <a:r>
              <a:rPr lang="en-US" dirty="0"/>
              <a:t>move=</a:t>
            </a:r>
            <a:r>
              <a:rPr lang="en-US" dirty="0" err="1"/>
              <a:t>getch</a:t>
            </a:r>
            <a:r>
              <a:rPr lang="en-US" dirty="0"/>
              <a:t>() </a:t>
            </a:r>
            <a:r>
              <a:rPr lang="en-US" dirty="0">
                <a:solidFill>
                  <a:srgbClr val="92D050"/>
                </a:solidFill>
              </a:rPr>
              <a:t>#</a:t>
            </a:r>
            <a:r>
              <a:rPr lang="en-US" dirty="0" err="1">
                <a:solidFill>
                  <a:srgbClr val="92D050"/>
                </a:solidFill>
              </a:rPr>
              <a:t>sys.stdin.read</a:t>
            </a:r>
            <a:r>
              <a:rPr lang="en-US" dirty="0">
                <a:solidFill>
                  <a:srgbClr val="92D050"/>
                </a:solidFill>
              </a:rPr>
              <a:t>(1) #input()</a:t>
            </a:r>
          </a:p>
          <a:p>
            <a:pPr marL="0" indent="0">
              <a:buNone/>
            </a:pPr>
            <a:r>
              <a:rPr lang="en-US" dirty="0"/>
              <a:t>while </a:t>
            </a:r>
            <a:r>
              <a:rPr lang="en-US" dirty="0" err="1"/>
              <a:t>move.isdigit</a:t>
            </a:r>
            <a:r>
              <a:rPr lang="en-US" dirty="0"/>
              <a:t>():</a:t>
            </a:r>
          </a:p>
          <a:p>
            <a:pPr marL="0" indent="0">
              <a:buNone/>
            </a:pPr>
            <a:r>
              <a:rPr lang="en-US" dirty="0"/>
              <a:t>	</a:t>
            </a:r>
            <a:r>
              <a:rPr lang="en-US" dirty="0" err="1"/>
              <a:t>dig_move</a:t>
            </a:r>
            <a:r>
              <a:rPr lang="en-US" dirty="0"/>
              <a:t> = </a:t>
            </a:r>
            <a:r>
              <a:rPr lang="en-US" dirty="0" err="1"/>
              <a:t>int</a:t>
            </a:r>
            <a:r>
              <a:rPr lang="en-US" dirty="0"/>
              <a:t>(move)</a:t>
            </a:r>
          </a:p>
          <a:p>
            <a:pPr marL="0" indent="0">
              <a:buNone/>
            </a:pPr>
            <a:r>
              <a:rPr lang="en-US" dirty="0"/>
              <a:t>	if (</a:t>
            </a:r>
            <a:r>
              <a:rPr lang="en-US" dirty="0" err="1"/>
              <a:t>dig_move</a:t>
            </a:r>
            <a:r>
              <a:rPr lang="en-US" dirty="0"/>
              <a:t> &lt; </a:t>
            </a:r>
            <a:r>
              <a:rPr lang="en-US" dirty="0" err="1"/>
              <a:t>env.action_space.n</a:t>
            </a:r>
            <a:r>
              <a:rPr lang="en-US" dirty="0"/>
              <a:t>): </a:t>
            </a:r>
          </a:p>
          <a:p>
            <a:pPr marL="0" indent="0">
              <a:buNone/>
            </a:pPr>
            <a:r>
              <a:rPr lang="en-US" dirty="0"/>
              <a:t>		</a:t>
            </a:r>
            <a:r>
              <a:rPr lang="en-US" dirty="0" err="1"/>
              <a:t>env.step</a:t>
            </a:r>
            <a:r>
              <a:rPr lang="en-US" dirty="0"/>
              <a:t>(</a:t>
            </a:r>
            <a:r>
              <a:rPr lang="en-US" dirty="0" err="1"/>
              <a:t>dig_move</a:t>
            </a:r>
            <a:r>
              <a:rPr lang="en-US" dirty="0"/>
              <a:t>)</a:t>
            </a:r>
          </a:p>
          <a:p>
            <a:pPr marL="0" indent="0">
              <a:buNone/>
            </a:pPr>
            <a:r>
              <a:rPr lang="en-US" dirty="0"/>
              <a:t>		</a:t>
            </a:r>
            <a:r>
              <a:rPr lang="en-US" dirty="0" err="1"/>
              <a:t>env.render</a:t>
            </a:r>
            <a:r>
              <a:rPr lang="en-US" dirty="0"/>
              <a:t>()</a:t>
            </a:r>
          </a:p>
          <a:p>
            <a:pPr marL="0" indent="0">
              <a:buNone/>
            </a:pPr>
            <a:r>
              <a:rPr lang="en-US" dirty="0"/>
              <a:t>	move=</a:t>
            </a:r>
            <a:r>
              <a:rPr lang="en-US" dirty="0" err="1"/>
              <a:t>getch</a:t>
            </a:r>
            <a:r>
              <a:rPr lang="en-US" dirty="0"/>
              <a:t>() </a:t>
            </a:r>
            <a:r>
              <a:rPr lang="en-US" dirty="0">
                <a:solidFill>
                  <a:srgbClr val="92D050"/>
                </a:solidFill>
              </a:rPr>
              <a:t>#</a:t>
            </a:r>
            <a:r>
              <a:rPr lang="en-US" dirty="0" err="1">
                <a:solidFill>
                  <a:srgbClr val="92D050"/>
                </a:solidFill>
              </a:rPr>
              <a:t>sys.stdin.read</a:t>
            </a:r>
            <a:r>
              <a:rPr lang="en-US" dirty="0">
                <a:solidFill>
                  <a:srgbClr val="92D050"/>
                </a:solidFill>
              </a:rPr>
              <a:t>(1) #input()</a:t>
            </a:r>
          </a:p>
        </p:txBody>
      </p:sp>
      <p:sp>
        <p:nvSpPr>
          <p:cNvPr id="4" name="Rectangular Callout 3"/>
          <p:cNvSpPr/>
          <p:nvPr/>
        </p:nvSpPr>
        <p:spPr>
          <a:xfrm>
            <a:off x="4953000" y="2209800"/>
            <a:ext cx="3200400" cy="762000"/>
          </a:xfrm>
          <a:prstGeom prst="wedgeRectCallout">
            <a:avLst>
              <a:gd name="adj1" fmla="val -145532"/>
              <a:gd name="adj2" fmla="val 673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for </a:t>
            </a:r>
            <a:r>
              <a:rPr lang="en-US" dirty="0" err="1"/>
              <a:t>getch</a:t>
            </a:r>
            <a:r>
              <a:rPr lang="en-US" dirty="0"/>
              <a:t> can be found at: </a:t>
            </a:r>
            <a:r>
              <a:rPr lang="en-US" sz="1000" dirty="0"/>
              <a:t>http://stackoverflow.com/questions/510357/python-read-a-single-character-from-the-user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4800"/>
            <a:ext cx="609600" cy="108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173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Actor-Critic Algorithm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6781800" cy="4658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793865" y="6399311"/>
            <a:ext cx="2133600" cy="307777"/>
          </a:xfrm>
          <a:prstGeom prst="rect">
            <a:avLst/>
          </a:prstGeom>
          <a:noFill/>
        </p:spPr>
        <p:txBody>
          <a:bodyPr wrap="square" rtlCol="0">
            <a:spAutoFit/>
          </a:bodyPr>
          <a:lstStyle/>
          <a:p>
            <a:r>
              <a:rPr lang="en-US" sz="1400" dirty="0"/>
              <a:t>From David Silver's slides</a:t>
            </a:r>
          </a:p>
        </p:txBody>
      </p:sp>
    </p:spTree>
    <p:extLst>
      <p:ext uri="{BB962C8B-B14F-4D97-AF65-F5344CB8AC3E}">
        <p14:creationId xmlns:p14="http://schemas.microsoft.com/office/powerpoint/2010/main" val="1553280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Additional improvements </a:t>
            </a:r>
            <a:r>
              <a:rPr lang="en-US"/>
              <a:t>on </a:t>
            </a:r>
            <a:br>
              <a:rPr lang="en-US"/>
            </a:br>
            <a:r>
              <a:rPr lang="en-US"/>
              <a:t>Actor-Critic</a:t>
            </a:r>
            <a:endParaRPr lang="en-US" dirty="0"/>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287294"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553200" y="6245422"/>
            <a:ext cx="2133600" cy="307777"/>
          </a:xfrm>
          <a:prstGeom prst="rect">
            <a:avLst/>
          </a:prstGeom>
          <a:noFill/>
        </p:spPr>
        <p:txBody>
          <a:bodyPr wrap="square" rtlCol="0">
            <a:spAutoFit/>
          </a:bodyPr>
          <a:lstStyle/>
          <a:p>
            <a:r>
              <a:rPr lang="en-US" sz="1400" dirty="0"/>
              <a:t>From David Silver's slides</a:t>
            </a:r>
          </a:p>
        </p:txBody>
      </p:sp>
    </p:spTree>
    <p:extLst>
      <p:ext uri="{BB962C8B-B14F-4D97-AF65-F5344CB8AC3E}">
        <p14:creationId xmlns:p14="http://schemas.microsoft.com/office/powerpoint/2010/main" val="76241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Playing Example:</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6972300"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465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MDP: (S,A,R,T)</a:t>
            </a: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a:t>S = states. The possible states of the world. Some states may be termination states. In the </a:t>
            </a:r>
            <a:r>
              <a:rPr lang="en-US" dirty="0" err="1"/>
              <a:t>FrozenLake</a:t>
            </a:r>
            <a:r>
              <a:rPr lang="en-US" dirty="0"/>
              <a:t> game, there are 4x4=16 states. 5 of which are termination (4 H and 1 G) </a:t>
            </a:r>
          </a:p>
          <a:p>
            <a:r>
              <a:rPr lang="en-US" dirty="0"/>
              <a:t>A = actions. The actions which the agent can take. In the </a:t>
            </a:r>
            <a:r>
              <a:rPr lang="en-US" dirty="0" err="1"/>
              <a:t>FrozenLake</a:t>
            </a:r>
            <a:r>
              <a:rPr lang="en-US" dirty="0"/>
              <a:t> game, there are 4 actions (left, right, up and down).</a:t>
            </a:r>
          </a:p>
          <a:p>
            <a:r>
              <a:rPr lang="en-US" dirty="0"/>
              <a:t>R = reward function. Usually tied to a specific state (R(s)) or state, action (R(</a:t>
            </a:r>
            <a:r>
              <a:rPr lang="en-US" dirty="0" err="1"/>
              <a:t>s,a</a:t>
            </a:r>
            <a:r>
              <a:rPr lang="en-US" dirty="0"/>
              <a:t>)). In the </a:t>
            </a:r>
            <a:r>
              <a:rPr lang="en-US" dirty="0" err="1"/>
              <a:t>FrozenLake</a:t>
            </a:r>
            <a:r>
              <a:rPr lang="en-US" dirty="0"/>
              <a:t> game, if the agent gets to the goal it receives 1 point, and if it gets to a hole, it receives 0 points. Future rewards are assumed to be discounted (exponentially) with a discount factor (</a:t>
            </a:r>
            <a:r>
              <a:rPr lang="el-GR" dirty="0"/>
              <a:t>γ</a:t>
            </a:r>
            <a:r>
              <a:rPr lang="en-US" dirty="0"/>
              <a:t>).</a:t>
            </a:r>
          </a:p>
          <a:p>
            <a:r>
              <a:rPr lang="en-US" dirty="0"/>
              <a:t>T = transition function (T(</a:t>
            </a:r>
            <a:r>
              <a:rPr lang="en-US" dirty="0" err="1"/>
              <a:t>s,a,s</a:t>
            </a:r>
            <a:r>
              <a:rPr lang="en-US" dirty="0"/>
              <a:t>')). The probability that the agent will arrive at state </a:t>
            </a:r>
            <a:r>
              <a:rPr lang="en-US" i="1" dirty="0"/>
              <a:t>s'</a:t>
            </a:r>
            <a:r>
              <a:rPr lang="en-US" dirty="0"/>
              <a:t> given that it was in state </a:t>
            </a:r>
            <a:r>
              <a:rPr lang="en-US" i="1" dirty="0"/>
              <a:t>s</a:t>
            </a:r>
            <a:r>
              <a:rPr lang="en-US" dirty="0"/>
              <a:t> and took action </a:t>
            </a:r>
            <a:r>
              <a:rPr lang="en-US" i="1" dirty="0"/>
              <a:t>a</a:t>
            </a:r>
            <a:r>
              <a:rPr lang="en-US" dirty="0"/>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52" y="228600"/>
            <a:ext cx="609600" cy="108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12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Discount factor</a:t>
            </a:r>
          </a:p>
        </p:txBody>
      </p:sp>
      <p:sp>
        <p:nvSpPr>
          <p:cNvPr id="3" name="Content Placeholder 2"/>
          <p:cNvSpPr>
            <a:spLocks noGrp="1"/>
          </p:cNvSpPr>
          <p:nvPr>
            <p:ph idx="1"/>
          </p:nvPr>
        </p:nvSpPr>
        <p:spPr/>
        <p:txBody>
          <a:bodyPr/>
          <a:lstStyle/>
          <a:p>
            <a:r>
              <a:rPr lang="en-US" dirty="0"/>
              <a:t>We assume some discount factor </a:t>
            </a:r>
            <a:r>
              <a:rPr lang="el-GR" dirty="0"/>
              <a:t>γ</a:t>
            </a:r>
            <a:r>
              <a:rPr lang="en-US" dirty="0"/>
              <a:t> on future rewards.</a:t>
            </a:r>
          </a:p>
          <a:p>
            <a:r>
              <a:rPr lang="en-US" dirty="0"/>
              <a:t>For example, if </a:t>
            </a:r>
            <a:r>
              <a:rPr lang="el-GR" dirty="0"/>
              <a:t>γ</a:t>
            </a:r>
            <a:r>
              <a:rPr lang="en-US" dirty="0"/>
              <a:t>=0.8, and the agent receives a reward of 2 this turn, 5 next turn, and 25 the following turn. </a:t>
            </a:r>
          </a:p>
          <a:p>
            <a:pPr lvl="1"/>
            <a:r>
              <a:rPr lang="en-US" dirty="0"/>
              <a:t>The total value for the agent will be 2 + </a:t>
            </a:r>
            <a:r>
              <a:rPr lang="el-GR" dirty="0"/>
              <a:t>γ</a:t>
            </a:r>
            <a:r>
              <a:rPr lang="en-US" dirty="0"/>
              <a:t>(5 + </a:t>
            </a:r>
            <a:r>
              <a:rPr lang="el-GR" dirty="0"/>
              <a:t>γ</a:t>
            </a:r>
            <a:r>
              <a:rPr lang="en-US" dirty="0"/>
              <a:t>25) = 2 + 0.8(5 + 20) = 22</a:t>
            </a:r>
          </a:p>
        </p:txBody>
      </p:sp>
    </p:spTree>
    <p:extLst>
      <p:ext uri="{BB962C8B-B14F-4D97-AF65-F5344CB8AC3E}">
        <p14:creationId xmlns:p14="http://schemas.microsoft.com/office/powerpoint/2010/main" val="185553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Model-Free MDP Reinforcement Learning Assumptions</a:t>
            </a:r>
          </a:p>
        </p:txBody>
      </p:sp>
      <p:sp>
        <p:nvSpPr>
          <p:cNvPr id="3" name="Content Placeholder 2"/>
          <p:cNvSpPr>
            <a:spLocks noGrp="1"/>
          </p:cNvSpPr>
          <p:nvPr>
            <p:ph idx="1"/>
          </p:nvPr>
        </p:nvSpPr>
        <p:spPr>
          <a:xfrm>
            <a:off x="457200" y="1600200"/>
            <a:ext cx="8458200" cy="4525963"/>
          </a:xfrm>
        </p:spPr>
        <p:txBody>
          <a:bodyPr>
            <a:normAutofit fontScale="92500" lnSpcReduction="10000"/>
          </a:bodyPr>
          <a:lstStyle/>
          <a:p>
            <a:r>
              <a:rPr lang="en-US" dirty="0"/>
              <a:t>We assume that we are given the exact state (in a different model called Partially Observed MDP (POMDP) the agent is only given an observation, and is not given the exact state)</a:t>
            </a:r>
          </a:p>
          <a:p>
            <a:r>
              <a:rPr lang="en-US" dirty="0"/>
              <a:t>We assume a model-free learning, that is, we do not have any information on the transition state, or the reward function. (Models assuming (some) information or learning it directly are called model-based reinforcement learning or planning).</a:t>
            </a:r>
          </a:p>
          <a:p>
            <a:r>
              <a:rPr lang="en-US" dirty="0"/>
              <a:t>We know all actions we can take.</a:t>
            </a:r>
          </a:p>
        </p:txBody>
      </p:sp>
    </p:spTree>
    <p:extLst>
      <p:ext uri="{BB962C8B-B14F-4D97-AF65-F5344CB8AC3E}">
        <p14:creationId xmlns:p14="http://schemas.microsoft.com/office/powerpoint/2010/main" val="2682407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Q-values</a:t>
            </a:r>
          </a:p>
        </p:txBody>
      </p:sp>
      <p:sp>
        <p:nvSpPr>
          <p:cNvPr id="3" name="Content Placeholder 2"/>
          <p:cNvSpPr>
            <a:spLocks noGrp="1"/>
          </p:cNvSpPr>
          <p:nvPr>
            <p:ph idx="1"/>
          </p:nvPr>
        </p:nvSpPr>
        <p:spPr/>
        <p:txBody>
          <a:bodyPr/>
          <a:lstStyle/>
          <a:p>
            <a:r>
              <a:rPr lang="en-US" dirty="0"/>
              <a:t>We define a Q</a:t>
            </a:r>
            <a:r>
              <a:rPr lang="el-GR" baseline="-25000" dirty="0">
                <a:latin typeface="Arial"/>
                <a:cs typeface="Arial"/>
              </a:rPr>
              <a:t>π</a:t>
            </a:r>
            <a:r>
              <a:rPr lang="en-US" dirty="0"/>
              <a:t>-value of a (state, action) pair, to be the expected utility / return for an agent at state s taking action a (and acting under policy pi).</a:t>
            </a:r>
          </a:p>
          <a:p>
            <a:r>
              <a:rPr lang="en-US" dirty="0"/>
              <a:t>For example, if at state s taking action a will result in a reward of 5 and will take the agent to a termination state, Q</a:t>
            </a:r>
            <a:r>
              <a:rPr lang="el-GR" baseline="-25000" dirty="0">
                <a:latin typeface="Arial"/>
                <a:cs typeface="Arial"/>
              </a:rPr>
              <a:t> π</a:t>
            </a:r>
            <a:r>
              <a:rPr lang="en-US" dirty="0"/>
              <a:t>(</a:t>
            </a:r>
            <a:r>
              <a:rPr lang="en-US" dirty="0" err="1"/>
              <a:t>s,a</a:t>
            </a:r>
            <a:r>
              <a:rPr lang="en-US" dirty="0"/>
              <a:t>) = 5</a:t>
            </a:r>
          </a:p>
          <a:p>
            <a:endParaRPr lang="en-US" dirty="0"/>
          </a:p>
        </p:txBody>
      </p:sp>
    </p:spTree>
    <p:extLst>
      <p:ext uri="{BB962C8B-B14F-4D97-AF65-F5344CB8AC3E}">
        <p14:creationId xmlns:p14="http://schemas.microsoft.com/office/powerpoint/2010/main" val="224283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5.2675"/>
  <p:tag name="ORIGINALWIDTH" val="1077.901"/>
  <p:tag name="LATEXADDIN" val="\documentclass{article}&#10;\usepackage{amsmath}&#10;\pagestyle{empty}&#10;\begin{document}&#10;&#10;$\arg\max_{a^\prime \in A} Q(s,a^\prime)$&#10;&#10;&#10;\end{document}"/>
  <p:tag name="IGUANATEXSIZE" val="20"/>
  <p:tag name="IGUANATEXCURSOR" val="122"/>
  <p:tag name="TRANSPARENCY" val="True"/>
  <p:tag name="FILENAME" val=""/>
  <p:tag name="LATEXENGINEID" val="1"/>
  <p:tag name="TEMPFOLDER" val="c:\temp\iguana\"/>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6.0176"/>
  <p:tag name="ORIGINALWIDTH" val="1596.223"/>
  <p:tag name="LATEXADDIN" val="\documentclass{article}&#10;\usepackage{amsmath}&#10;\pagestyle{empty}&#10;\begin{document}&#10;&#10;$\nabla J(\theta)=\mathbf{E}_{\pi_\theta}[\nabla log(\pi_\theta(s,a))r]$&#10;&#10;&#10;\end{document}"/>
  <p:tag name="IGUANATEXSIZE" val="20"/>
  <p:tag name="IGUANATEXCURSOR" val="151"/>
  <p:tag name="TRANSPARENCY" val="True"/>
  <p:tag name="FILENAME" val=""/>
  <p:tag name="LATEXENGINEID" val="1"/>
  <p:tag name="TEMPFOLDER" val="c:\temp\iguana\"/>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6.0176"/>
  <p:tag name="ORIGINALWIDTH" val="1911.267"/>
  <p:tag name="LATEXADDIN" val="\documentclass{article}&#10;\usepackage{amsmath}&#10;\pagestyle{empty}&#10;\begin{document}&#10;&#10;$\nabla J(\theta)=\mathbf{E}_{\pi_\theta}[\nabla log(\pi_\theta(s,a))Q(s,a)]$&#10;&#10;&#10;\end{document}"/>
  <p:tag name="IGUANATEXSIZE" val="20"/>
  <p:tag name="IGUANATEXCURSOR" val="156"/>
  <p:tag name="TRANSPARENCY" val="True"/>
  <p:tag name="FILENAME" val=""/>
  <p:tag name="LATEXENGINEID" val="1"/>
  <p:tag name="TEMPFOLDER" val="c:\temp\iguana\"/>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66.2872"/>
  <p:tag name="ORIGINALWIDTH" val="2101.043"/>
  <p:tag name="LATEXADDIN" val="\documentclass{article}&#10;\usepackage{amsmath}&#10;\pagestyle{empty}&#10;\begin{document}&#10;&#10;$\frac{\partial log \pi_W(x,a)}{\partial w_{ia}} = \frac{\partial}{\partial w_{ia}}(log(\frac{e^{x^T W_a + b_a}}{\sum_{i \in A}{e^{x^T W_j + b_j}}}))$&#10;&#10;&#10;\end{document}"/>
  <p:tag name="IGUANATEXSIZE" val="20"/>
  <p:tag name="IGUANATEXCURSOR" val="108"/>
  <p:tag name="TRANSPARENCY" val="True"/>
  <p:tag name="FILENAME" val=""/>
  <p:tag name="LATEXENGINEID" val="1"/>
  <p:tag name="TEMPFOLDER" val="c:\temp\iguana\"/>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66.2872"/>
  <p:tag name="ORIGINALWIDTH" val="1383.943"/>
  <p:tag name="LATEXADDIN" val="\documentclass{article}&#10;\usepackage{amsmath}&#10;\pagestyle{empty}&#10;\begin{document}&#10;&#10;$\pi_W(x,a) = \frac{e^{x^T W_a + b_a}}{\sum_{i \in A}{e^{x^T W_j + b_j}}}$&#10;&#10;&#10;\end{document}"/>
  <p:tag name="IGUANATEXSIZE" val="20"/>
  <p:tag name="IGUANATEXCURSOR" val="89"/>
  <p:tag name="TRANSPARENCY" val="True"/>
  <p:tag name="FILENAME" val=""/>
  <p:tag name="LATEXENGINEID" val="1"/>
  <p:tag name="TEMPFOLDER" val="c:\temp\iguana\"/>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66.2872"/>
  <p:tag name="ORIGINALWIDTH" val="1452.953"/>
  <p:tag name="LATEXADDIN" val="\documentclass{article}&#10;\usepackage{amsmath}&#10;\pagestyle{empty}&#10;\begin{document}&#10;&#10;$=x_{ia} - \frac{e^{x^T W_a + b_a}}{\sum_{i \in A}{e^{x^T W_j + b_j}}}\cdot x_{ia}$&#10;&#10;&#10;\end{document}"/>
  <p:tag name="IGUANATEXSIZE" val="20"/>
  <p:tag name="IGUANATEXCURSOR" val="163"/>
  <p:tag name="TRANSPARENCY" val="True"/>
  <p:tag name="FILENAME" val=""/>
  <p:tag name="LATEXENGINEID" val="1"/>
  <p:tag name="TEMPFOLDER" val="c:\temp\iguana\"/>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80.7753"/>
  <p:tag name="ORIGINALWIDTH" val="2525.603"/>
  <p:tag name="LATEXADDIN" val="\documentclass{article}&#10;\usepackage{amsmath}&#10;\pagestyle{empty}&#10;\begin{document}&#10;&#10;$= \frac{\partial}{\partial w_{ia}}(log(e^{x^T W_a + b_a}) - log(\sum_{i \in A}{e^{x^T W_j + b_j}})))$&#10;&#10;&#10;\end{document}"/>
  <p:tag name="IGUANATEXSIZE" val="20"/>
  <p:tag name="IGUANATEXCURSOR" val="82"/>
  <p:tag name="TRANSPARENCY" val="True"/>
  <p:tag name="FILENAME" val=""/>
  <p:tag name="LATEXENGINEID" val="1"/>
  <p:tag name="TEMPFOLDER" val="c:\temp\iguana\"/>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54.32992"/>
  <p:tag name="ORIGINALWIDTH" val="720.3619"/>
  <p:tag name="LATEXADDIN" val="\documentclass{article}&#10;\usepackage{amsmath}&#10;\pagestyle{empty}&#10;\begin{document}&#10;&#10;$= \frac{\partial}{\partial w_{ia}}(x^T W_a + b_a) - \frac{1}{\sum_{i \in A}{e^{x^T W_j + b_j}}}\frac{\partial}{\partial w_{ia}}(\sum_{i \in A}{e^{x^T W_j + b_j}})$&#10;&#10;&#10;\end{document}"/>
  <p:tag name="IGUANATEXSIZE" val="20"/>
  <p:tag name="IGUANATEXCURSOR" val="177"/>
  <p:tag name="TRANSPARENCY" val="True"/>
  <p:tag name="FILENAME" val=""/>
  <p:tag name="LATEXENGINEID" val="1"/>
  <p:tag name="TEMPFOLDER" val="c:\temp\iguana\"/>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065.149"/>
  <p:tag name="LATEXADDIN" val="\documentclass{article}&#10;\usepackage{amsmath}&#10;\pagestyle{empty}&#10;\begin{document}&#10;&#10;$=x_{ia} (1 - \pi_W(x,a))$&#10;&#10;&#10;\end{document}"/>
  <p:tag name="IGUANATEXSIZE" val="20"/>
  <p:tag name="IGUANATEXCURSOR" val="102"/>
  <p:tag name="TRANSPARENCY" val="True"/>
  <p:tag name="FILENAME" val=""/>
  <p:tag name="LATEXENGINEID" val="1"/>
  <p:tag name="TEMPFOLDER" val="c:\temp\iguana\"/>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35.0188"/>
  <p:tag name="ORIGINALWIDTH" val="1849.758"/>
  <p:tag name="LATEXADDIN" val="\documentclass{article}&#10;\usepackage{amsmath}&#10;\pagestyle{empty}&#10;\begin{document}&#10;&#10;$\nabla_W log \pi_W(x,a) = x - x^T \pi_W(x,a)$&#10;&#10;&#10;\end{document}"/>
  <p:tag name="IGUANATEXSIZE" val="20"/>
  <p:tag name="IGUANATEXCURSOR" val="109"/>
  <p:tag name="TRANSPARENCY" val="True"/>
  <p:tag name="FILENAME" val=""/>
  <p:tag name="LATEXENGINEID" val="1"/>
  <p:tag name="TEMPFOLDER" val="c:\temp\iguana\"/>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454.453"/>
  <p:tag name="LATEXADDIN" val="\documentclass{article}&#10;\usepackage{amsmath}&#10;\pagestyle{empty}&#10;\begin{document}&#10;&#10;$\theta \gets \theta + \alpha \nabla_\theta log \pi_\theta(s_t, a_t)v_t$&#10;&#10;&#10;\end{document}"/>
  <p:tag name="IGUANATEXSIZE" val="20"/>
  <p:tag name="IGUANATEXCURSOR" val="94"/>
  <p:tag name="TRANSPARENCY" val="True"/>
  <p:tag name="FILENAME" val=""/>
  <p:tag name="LATEXENGINEID" val="1"/>
  <p:tag name="TEMPFOLDER" val="c:\temp\iguana\"/>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388.5543"/>
  <p:tag name="LATEXADDIN" val="\documentclass{article}&#10;\usepackage{amsmath}&#10;\pagestyle{empty}&#10;\begin{document}&#10;&#10;$\pi_\theta(s,a)$&#10;&#10;&#10;\end{document}"/>
  <p:tag name="IGUANATEXSIZE" val="20"/>
  <p:tag name="IGUANATEXCURSOR" val="97"/>
  <p:tag name="TRANSPARENCY" val="True"/>
  <p:tag name="FILENAME" val=""/>
  <p:tag name="LATEXENGINEID" val="1"/>
  <p:tag name="TEMPFOLDER" val="c:\temp\iguana\"/>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836.256"/>
  <p:tag name="LATEXADDIN" val="\documentclass{article}&#10;\usepackage{amsmath}&#10;\pagestyle{empty}&#10;\begin{document}&#10;&#10;$\theta \gets \theta + \alpha \nabla_\theta log \pi_\theta(s_t, a_t)Q_W(s,a)$&#10;&#10;&#10;\end{document}"/>
  <p:tag name="IGUANATEXSIZE" val="20"/>
  <p:tag name="IGUANATEXCURSOR" val="152"/>
  <p:tag name="TRANSPARENCY" val="True"/>
  <p:tag name="FILENAME" val=""/>
  <p:tag name="LATEXENGINEID" val="1"/>
  <p:tag name="TEMPFOLDER" val="c:\temp\iguana\"/>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323.185"/>
  <p:tag name="LATEXADDIN" val="\documentclass{article}&#10;\usepackage{amsmath}&#10;\pagestyle{empty}&#10;\begin{document}&#10;&#10;$loss = -log \pi_W(x,a) * v_t$&#10;&#10;&#10;\end{document}"/>
  <p:tag name="IGUANATEXSIZE" val="20"/>
  <p:tag name="IGUANATEXCURSOR" val="110"/>
  <p:tag name="TRANSPARENCY" val="True"/>
  <p:tag name="FILENAME" val=""/>
  <p:tag name="LATEXENGINEID" val="1"/>
  <p:tag name="TEMPFOLDER" val="c:\temp\iguana\"/>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2059.038"/>
  <p:tag name="LATEXADDIN" val="\documentclass{article}&#10;\usepackage{amsmath}&#10;\pagestyle{empty}&#10;\begin{document}&#10;&#10;policy\_loss = $-log \pi_\theta(s_t, a_t)Q_W(s_t,a_t)$&#10;&#10;&#10;\end{document}"/>
  <p:tag name="IGUANATEXSIZE" val="20"/>
  <p:tag name="IGUANATEXCURSOR" val="125"/>
  <p:tag name="TRANSPARENCY" val="True"/>
  <p:tag name="FILENAME" val=""/>
  <p:tag name="LATEXENGINEID" val="1"/>
  <p:tag name="TEMPFOLDER" val="c:\temp\iguana\"/>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2499.349"/>
  <p:tag name="LATEXADDIN" val="\documentclass{article}&#10;\usepackage{amsmath}&#10;\pagestyle{empty}&#10;\begin{document}&#10;&#10;value\_loss = $(r+\gamma Q_W(s_{t+1},a') - Q_W(s_t,a))^2$&#10;&#10;&#10;\end{document}"/>
  <p:tag name="IGUANATEXSIZE" val="20"/>
  <p:tag name="IGUANATEXCURSOR" val="119"/>
  <p:tag name="TRANSPARENCY" val="True"/>
  <p:tag name="FILENAME" val=""/>
  <p:tag name="LATEXENGINEID" val="1"/>
  <p:tag name="TEMPFOLDER" val="c:\temp\iguana\"/>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2866.9"/>
  <p:tag name="LATEXADDIN" val="\documentclass{article}&#10;\usepackage{amsmath}&#10;\pagestyle{empty}&#10;\begin{document}&#10;&#10;value\_loss = $(r+\gamma \max_{a'}Q_W(s_{t+1},a') - Q_W(s_t,a))^2$&#10;&#10;&#10;\end{document}"/>
  <p:tag name="IGUANATEXSIZE" val="20"/>
  <p:tag name="IGUANATEXCURSOR" val="142"/>
  <p:tag name="TRANSPARENCY" val="True"/>
  <p:tag name="FILENAME" val=""/>
  <p:tag name="LATEXENGINEID" val="1"/>
  <p:tag name="TEMPFOLDER" val="c:\temp\iguana\"/>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388.5543"/>
  <p:tag name="LATEXADDIN" val="\documentclass{article}&#10;\usepackage{amsmath}&#10;\pagestyle{empty}&#10;\begin{document}&#10;&#10;$\pi_\theta(s,a)$&#10;&#10;&#10;\end{document}"/>
  <p:tag name="IGUANATEXSIZE" val="20"/>
  <p:tag name="IGUANATEXCURSOR" val="97"/>
  <p:tag name="TRANSPARENCY" val="True"/>
  <p:tag name="FILENAME" val=""/>
  <p:tag name="LATEXENGINEID" val="1"/>
  <p:tag name="TEMPFOLDER" val="c:\temp\iguana\"/>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454.453"/>
  <p:tag name="LATEXADDIN" val="\documentclass{article}&#10;\usepackage{amsmath}&#10;\pagestyle{empty}&#10;\begin{document}&#10;&#10;$\theta \gets \theta + \alpha \nabla_\theta log \pi_\theta(s_t, a_t)v_t$&#10;&#10;&#10;\end{document}"/>
  <p:tag name="IGUANATEXSIZE" val="20"/>
  <p:tag name="IGUANATEXCURSOR" val="94"/>
  <p:tag name="TRANSPARENCY" val="True"/>
  <p:tag name="FILENAME" val=""/>
  <p:tag name="LATEXENGINEID" val="1"/>
  <p:tag name="TEMPFOLDER" val="c:\temp\iguana\"/>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37.2691"/>
  <p:tag name="ORIGINALWIDTH" val="2481.346"/>
  <p:tag name="LATEXADDIN" val="\documentclass{article}&#10;\usepackage{amsmath}&#10;\pagestyle{empty}&#10;\begin{document}&#10;&#10;$J(\theta)=\mathbf{E}[r]=\sum_{s\in S}{p(s)}\sum_{a \in A}{\pi_\theta(s,a)R(s,a)}$&#10;&#10;&#10;\end{document}"/>
  <p:tag name="IGUANATEXSIZE" val="20"/>
  <p:tag name="IGUANATEXCURSOR" val="161"/>
  <p:tag name="TRANSPARENCY" val="True"/>
  <p:tag name="FILENAME" val=""/>
  <p:tag name="LATEXENGINEID" val="1"/>
  <p:tag name="TEMPFOLDER" val="c:\temp\iguana\"/>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37.2691"/>
  <p:tag name="ORIGINALWIDTH" val="2303.572"/>
  <p:tag name="LATEXADDIN" val="\documentclass{article}&#10;\usepackage{amsmath}&#10;\pagestyle{empty}&#10;\begin{document}&#10;&#10;$\nabla J(\theta)=\sum_{s\in S}{p(s)}\sum_{a \in A}{\nabla\pi_\theta(s,a)R(s,a)}$&#10;&#10;&#10;\end{document}"/>
  <p:tag name="IGUANATEXSIZE" val="20"/>
  <p:tag name="IGUANATEXCURSOR" val="137"/>
  <p:tag name="TRANSPARENCY" val="True"/>
  <p:tag name="FILENAME" val=""/>
  <p:tag name="LATEXENGINEID" val="1"/>
  <p:tag name="TEMPFOLDER" val="c:\temp\iguana\"/>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37.2691"/>
  <p:tag name="ORIGINALWIDTH" val="2589.362"/>
  <p:tag name="LATEXADDIN" val="\documentclass{article}&#10;\usepackage{amsmath}&#10;\pagestyle{empty}&#10;\begin{document}&#10;&#10;$=\sum_{s\in S}{p(s)}\sum_{a \in A}{\pi_\theta(s,a)\nabla log(\pi_\theta(s,a))R(s,a)}$&#10;&#10;&#10;\end{document}"/>
  <p:tag name="IGUANATEXSIZE" val="20"/>
  <p:tag name="IGUANATEXCURSOR" val="159"/>
  <p:tag name="TRANSPARENCY" val="True"/>
  <p:tag name="FILENAME" val=""/>
  <p:tag name="LATEXENGINEID" val="1"/>
  <p:tag name="TEMPFOLDER" val="c:\temp\iguana\"/>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6.0176"/>
  <p:tag name="ORIGINALWIDTH" val="1217.42"/>
  <p:tag name="LATEXADDIN" val="\documentclass{article}&#10;\usepackage{amsmath}&#10;\pagestyle{empty}&#10;\begin{document}&#10;&#10;$=\mathbf{E}_{\pi_\theta}[\nabla log(\pi_\theta(s,a))r]$&#10;&#10;&#10;\end{document}"/>
  <p:tag name="IGUANATEXSIZE" val="20"/>
  <p:tag name="IGUANATEXCURSOR" val="83"/>
  <p:tag name="TRANSPARENCY" val="True"/>
  <p:tag name="FILENAME" val=""/>
  <p:tag name="LATEXENGINEID" val="1"/>
  <p:tag name="TEMPFOLDER" val="c:\temp\iguana\"/>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2280.318"/>
  <p:tag name="LATEXADDIN" val="\documentclass{article}&#10;\usepackage{amsmath}&#10;\pagestyle{empty}&#10;\begin{document}&#10;&#10;$\nabla log(\pi_\theta(s,a))$ is called the score function.&#10;&#10;&#10;\end{document}"/>
  <p:tag name="IGUANATEXSIZE" val="20"/>
  <p:tag name="IGUANATEXCURSOR" val="109"/>
  <p:tag name="TRANSPARENCY" val="True"/>
  <p:tag name="FILENAME" val=""/>
  <p:tag name="LATEXENGINEID" val="1"/>
  <p:tag name="TEMPFOLDER" val="c:\temp\iguana\"/>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41175</TotalTime>
  <Words>3218</Words>
  <Application>Microsoft Office PowerPoint</Application>
  <PresentationFormat>On-screen Show (4:3)</PresentationFormat>
  <Paragraphs>264</Paragraphs>
  <Slides>41</Slides>
  <Notes>8</Notes>
  <HiddenSlides>11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Office Theme</vt:lpstr>
      <vt:lpstr>Deep Reinforcement Learning</vt:lpstr>
      <vt:lpstr>Reinforcement Learning</vt:lpstr>
      <vt:lpstr>OpenAI Gym</vt:lpstr>
      <vt:lpstr>Playing FrozenLake-v0</vt:lpstr>
      <vt:lpstr>Playing Example:</vt:lpstr>
      <vt:lpstr>MDP: (S,A,R,T)</vt:lpstr>
      <vt:lpstr>Discount factor</vt:lpstr>
      <vt:lpstr>Model-Free MDP Reinforcement Learning Assumptions</vt:lpstr>
      <vt:lpstr>Q-values</vt:lpstr>
      <vt:lpstr>Suppose we Had All Exact optimal  Qπ*-values? (assuming an optimal π*)</vt:lpstr>
      <vt:lpstr>Q-Learning (cont.)</vt:lpstr>
      <vt:lpstr>Q-Learning (cont.)</vt:lpstr>
      <vt:lpstr>Exploration vs. Exploitation</vt:lpstr>
      <vt:lpstr>Q-Learning</vt:lpstr>
      <vt:lpstr>Q-Learner for FrozenRiver</vt:lpstr>
      <vt:lpstr>Obtained Q Values</vt:lpstr>
      <vt:lpstr>What Happens When |S| is very large?</vt:lpstr>
      <vt:lpstr>Q-Learning With Large |S|</vt:lpstr>
      <vt:lpstr>Obtaining the "Real" Q-Value</vt:lpstr>
      <vt:lpstr>The Pong Game!</vt:lpstr>
      <vt:lpstr>Random Player</vt:lpstr>
      <vt:lpstr>The Network (Linear Regression)</vt:lpstr>
      <vt:lpstr>Training</vt:lpstr>
      <vt:lpstr>Results</vt:lpstr>
      <vt:lpstr>Deep CNN Regression</vt:lpstr>
      <vt:lpstr>Additional improvements</vt:lpstr>
      <vt:lpstr>Additional improvements (Cont.)</vt:lpstr>
      <vt:lpstr>Results:</vt:lpstr>
      <vt:lpstr>On-Policy RL</vt:lpstr>
      <vt:lpstr>On-Policy RL (cont.)</vt:lpstr>
      <vt:lpstr>Value / Policy Based Methods</vt:lpstr>
      <vt:lpstr>Softmax for Determining the Action (Policy Based Method Example)</vt:lpstr>
      <vt:lpstr>REINFORCE (Monte-Carlo Policy Gradient)</vt:lpstr>
      <vt:lpstr>Updating the Policy: Gradient Ascent</vt:lpstr>
      <vt:lpstr>Policy Gradient Theorem</vt:lpstr>
      <vt:lpstr>Score of Softmax</vt:lpstr>
      <vt:lpstr>Actor-Critic</vt:lpstr>
      <vt:lpstr>Actor-Critic vs REINFORCE</vt:lpstr>
      <vt:lpstr>Gradients in Tensorflow</vt:lpstr>
      <vt:lpstr>Actor-Critic Algorithm</vt:lpstr>
      <vt:lpstr>Additional improvements on  Actor-Critic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Reinforcement Learning</dc:title>
  <dc:creator>User</dc:creator>
  <cp:lastModifiedBy>עמוס יהודה עזריה/Amos Yehuda Azaria</cp:lastModifiedBy>
  <cp:revision>164</cp:revision>
  <dcterms:created xsi:type="dcterms:W3CDTF">2006-08-16T00:00:00Z</dcterms:created>
  <dcterms:modified xsi:type="dcterms:W3CDTF">2021-12-13T06:24:46Z</dcterms:modified>
</cp:coreProperties>
</file>