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2"/>
  </p:notesMasterIdLst>
  <p:sldIdLst>
    <p:sldId id="324" r:id="rId2"/>
    <p:sldId id="258" r:id="rId3"/>
    <p:sldId id="259" r:id="rId4"/>
    <p:sldId id="272" r:id="rId5"/>
    <p:sldId id="271" r:id="rId6"/>
    <p:sldId id="260" r:id="rId7"/>
    <p:sldId id="273" r:id="rId8"/>
    <p:sldId id="261" r:id="rId9"/>
    <p:sldId id="262" r:id="rId10"/>
    <p:sldId id="274" r:id="rId11"/>
    <p:sldId id="275" r:id="rId12"/>
    <p:sldId id="276" r:id="rId13"/>
    <p:sldId id="277" r:id="rId14"/>
    <p:sldId id="278" r:id="rId15"/>
    <p:sldId id="279" r:id="rId16"/>
    <p:sldId id="266" r:id="rId17"/>
    <p:sldId id="265" r:id="rId18"/>
    <p:sldId id="325" r:id="rId19"/>
    <p:sldId id="280" r:id="rId20"/>
    <p:sldId id="263" r:id="rId2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80"/>
    <p:restoredTop sz="67161" autoAdjust="0"/>
  </p:normalViewPr>
  <p:slideViewPr>
    <p:cSldViewPr>
      <p:cViewPr varScale="1">
        <p:scale>
          <a:sx n="67" d="100"/>
          <a:sy n="67" d="100"/>
        </p:scale>
        <p:origin x="12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5A167DA-65A7-46DF-8855-92EF5A016213}" type="datetimeFigureOut">
              <a:rPr lang="he-IL" smtClean="0"/>
              <a:t>ח'/סיון/תשפ"א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974B92A-8698-4800-9542-24E59C54D0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221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9319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742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יש רשימה של סטודנטים שלכל סטודנט יש רשימה של ציונים ושם. אנחנו רוצים להדפיס עבור כל סטודנט את השם שלו ואת ממוצע הציונים שלו.</a:t>
            </a:r>
          </a:p>
          <a:p>
            <a:r>
              <a:rPr lang="he-IL" dirty="0"/>
              <a:t>עוברים על הסטודנטים ועבור כל סטודנט מגדירים משתנה שיכיל את ממוצע הציונים (גם פה באמצעות </a:t>
            </a:r>
            <a:r>
              <a:rPr lang="en-US" dirty="0"/>
              <a:t>stream</a:t>
            </a:r>
            <a:r>
              <a:rPr lang="he-IL" dirty="0"/>
              <a:t>) ומדפיסים הודעה מתאימה.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7826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עבור כל סטודנט הופך לזוג (</a:t>
            </a:r>
            <a:r>
              <a:rPr lang="en-US" dirty="0" err="1"/>
              <a:t>key:value</a:t>
            </a:r>
            <a:r>
              <a:rPr lang="he-IL" dirty="0"/>
              <a:t>) (ממוצע </a:t>
            </a:r>
            <a:r>
              <a:rPr lang="he-IL" dirty="0" err="1"/>
              <a:t>ציונים:שם</a:t>
            </a:r>
            <a:r>
              <a:rPr lang="he-IL" dirty="0"/>
              <a:t>)</a:t>
            </a:r>
          </a:p>
          <a:p>
            <a:r>
              <a:rPr lang="he-IL" dirty="0"/>
              <a:t>עכשיו נשארנו עם </a:t>
            </a:r>
            <a:r>
              <a:rPr lang="en-US" dirty="0"/>
              <a:t>stream</a:t>
            </a:r>
            <a:r>
              <a:rPr lang="he-IL" dirty="0"/>
              <a:t> של זוגות. עוברים על הזוגות ומדפיסים הודעה מתאימה.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2244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תשובה:</a:t>
            </a:r>
          </a:p>
          <a:p>
            <a:r>
              <a:rPr lang="he-IL" dirty="0"/>
              <a:t>כל מילה תהפוך להיות שרשור שלה עם עצמה ואז נבחר רק את המילים שאורכן &gt;= 7.</a:t>
            </a:r>
          </a:p>
          <a:p>
            <a:r>
              <a:rPr lang="he-IL" dirty="0"/>
              <a:t>כלומר – התוצאה תהיה רשימה של כל המילים שאורכן גדול מ3 משורשרות לעצמן.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4138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619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6184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דוגמא ראשונה – סכום האיברים</a:t>
            </a:r>
          </a:p>
          <a:p>
            <a:r>
              <a:rPr lang="he-IL" dirty="0"/>
              <a:t>דוגמא שניה – שרשור של האיברים עם "," ביניהם</a:t>
            </a:r>
          </a:p>
          <a:p>
            <a:r>
              <a:rPr lang="he-IL" dirty="0"/>
              <a:t>דוגמא שלישית – ספירה של האיברים.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4778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4752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parallelStream</a:t>
            </a:r>
            <a:r>
              <a:rPr lang="he-IL" dirty="0"/>
              <a:t> – כמו </a:t>
            </a:r>
            <a:r>
              <a:rPr lang="en-US" dirty="0"/>
              <a:t>stream</a:t>
            </a:r>
            <a:r>
              <a:rPr lang="he-IL" dirty="0"/>
              <a:t> רק שאין חשיבות לסדר אז אפשר לבצע פעולות במקביל.</a:t>
            </a:r>
          </a:p>
          <a:p>
            <a:r>
              <a:rPr lang="he-IL" dirty="0"/>
              <a:t>יעיל כשיש איברים רבים. כמובן שצריך לוודא שהמעבד פנוי לחישובים מקביליים.</a:t>
            </a:r>
          </a:p>
          <a:p>
            <a:endParaRPr lang="he-IL" dirty="0"/>
          </a:p>
          <a:p>
            <a:r>
              <a:rPr lang="he-IL" dirty="0"/>
              <a:t>בדוגמא – בגלל שיש אפשרות לחישוב מקבילי הוא יחשב כל איבר בפני עצמו עם הערך הראשוני שנתנו (2) עם הפונקציה לחישוב ערך מצטבר וערך (*) ואז יאחד כל 2 תוצאות באמצעות החישוב של 2 ערכים מצטברים (+).</a:t>
            </a:r>
          </a:p>
          <a:p>
            <a:r>
              <a:rPr lang="he-IL" dirty="0"/>
              <a:t>בסופו של דבר יכפיל את כל האיברים ב2 ואז יסכום. יחזיר 12.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408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</a:t>
            </a:r>
            <a:r>
              <a:rPr lang="he-IL" dirty="0"/>
              <a:t> – בחירה של ערכים מסוימים מהאוסף.</a:t>
            </a:r>
          </a:p>
          <a:p>
            <a:endParaRPr lang="he-IL" dirty="0"/>
          </a:p>
          <a:p>
            <a:r>
              <a:rPr lang="en-US" dirty="0"/>
              <a:t>Map</a:t>
            </a:r>
            <a:r>
              <a:rPr lang="he-IL" dirty="0"/>
              <a:t> – הפעלת פעולה מסוימת על כל הערכים ברצף</a:t>
            </a:r>
          </a:p>
          <a:p>
            <a:endParaRPr lang="he-IL" dirty="0"/>
          </a:p>
          <a:p>
            <a:r>
              <a:rPr lang="en-US" dirty="0"/>
              <a:t>Sorted</a:t>
            </a:r>
            <a:r>
              <a:rPr lang="he-IL" dirty="0"/>
              <a:t> – מיון</a:t>
            </a:r>
          </a:p>
          <a:p>
            <a:endParaRPr lang="he-IL" dirty="0"/>
          </a:p>
          <a:p>
            <a:r>
              <a:rPr lang="en-US" dirty="0"/>
              <a:t>Match</a:t>
            </a:r>
            <a:r>
              <a:rPr lang="he-IL" dirty="0"/>
              <a:t> – בדיקה בוליאנית האם הזרם מקיים תנאי מסוים.</a:t>
            </a:r>
          </a:p>
          <a:p>
            <a:r>
              <a:rPr lang="he-IL" dirty="0"/>
              <a:t>ישנם שלושה סוגי </a:t>
            </a:r>
            <a:r>
              <a:rPr lang="en-US" dirty="0"/>
              <a:t>match</a:t>
            </a:r>
            <a:r>
              <a:rPr lang="he-IL" dirty="0"/>
              <a:t> : </a:t>
            </a:r>
          </a:p>
          <a:p>
            <a:r>
              <a:rPr lang="en-US" dirty="0" err="1"/>
              <a:t>allMatch</a:t>
            </a:r>
            <a:r>
              <a:rPr lang="he-IL" dirty="0"/>
              <a:t> – האם כל האלמנטים מקיימים את התנאי.</a:t>
            </a:r>
          </a:p>
          <a:p>
            <a:r>
              <a:rPr lang="en-US" dirty="0" err="1"/>
              <a:t>anyMatch</a:t>
            </a:r>
            <a:r>
              <a:rPr lang="he-IL" dirty="0"/>
              <a:t> – האם קיים אלמנט המקיים את התנאי</a:t>
            </a:r>
          </a:p>
          <a:p>
            <a:r>
              <a:rPr lang="en-US" dirty="0" err="1"/>
              <a:t>noneMatch</a:t>
            </a:r>
            <a:r>
              <a:rPr lang="he-IL" dirty="0"/>
              <a:t> – האם לא קיים אלמנט המקיים את התנאי.</a:t>
            </a:r>
          </a:p>
          <a:p>
            <a:endParaRPr lang="en-US" dirty="0"/>
          </a:p>
          <a:p>
            <a:r>
              <a:rPr lang="en-US" sz="1200" dirty="0"/>
              <a:t>Reduce</a:t>
            </a:r>
            <a:r>
              <a:rPr lang="he-IL" sz="1200" dirty="0"/>
              <a:t> – פונקציות </a:t>
            </a:r>
            <a:r>
              <a:rPr lang="he-IL" sz="1200" dirty="0" err="1"/>
              <a:t>אגרגטביות</a:t>
            </a:r>
            <a:r>
              <a:rPr lang="he-IL" sz="1200" dirty="0"/>
              <a:t>. </a:t>
            </a:r>
            <a:r>
              <a:rPr lang="en-US" sz="1200" dirty="0"/>
              <a:t>Sum, min, max, avg, collect</a:t>
            </a:r>
            <a:r>
              <a:rPr lang="he-IL" sz="1200" dirty="0"/>
              <a:t>...</a:t>
            </a:r>
            <a:r>
              <a:rPr lang="en-US" sz="1200" dirty="0"/>
              <a:t>.</a:t>
            </a:r>
            <a:endParaRPr lang="he-IL" sz="12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>
                <a:solidFill>
                  <a:prstClr val="black"/>
                </a:solidFill>
              </a:rPr>
              <a:pPr/>
              <a:t>2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5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Intermediate</a:t>
            </a:r>
            <a:r>
              <a:rPr lang="he-IL" dirty="0"/>
              <a:t> – פעולות חמדניות. כלומר לא חייבות לעבור על כל הרצף.</a:t>
            </a:r>
          </a:p>
          <a:p>
            <a:r>
              <a:rPr lang="he-IL" dirty="0"/>
              <a:t>למשל – מצא את האיבר הראשון שקטן מ5.</a:t>
            </a:r>
          </a:p>
          <a:p>
            <a:endParaRPr lang="he-IL" dirty="0"/>
          </a:p>
          <a:p>
            <a:r>
              <a:rPr lang="en-US" dirty="0"/>
              <a:t>Terminal</a:t>
            </a:r>
            <a:r>
              <a:rPr lang="he-IL" dirty="0"/>
              <a:t> – פעולות מוחלטות. חייבים לעבור על כל הרצף בשבילן.</a:t>
            </a:r>
          </a:p>
          <a:p>
            <a:r>
              <a:rPr lang="he-IL" dirty="0"/>
              <a:t>למשל – מצא את האיבר הגדול ביותר. או – החזר את כל האיברים שקטנים מ3.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0345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he-IL" dirty="0"/>
              <a:t> – הגדרת פעולה שתתבצע על כל איבר ברצף בנפרד.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9613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</a:t>
            </a:r>
            <a:r>
              <a:rPr lang="he-IL" dirty="0"/>
              <a:t> ממין לפי סדר עולה או לפי </a:t>
            </a:r>
            <a:r>
              <a:rPr lang="en-US" dirty="0" err="1"/>
              <a:t>Comperator</a:t>
            </a:r>
            <a:r>
              <a:rPr lang="he-IL" dirty="0"/>
              <a:t> שנשלח אליו.</a:t>
            </a:r>
          </a:p>
          <a:p>
            <a:endParaRPr lang="he-IL" dirty="0"/>
          </a:p>
          <a:p>
            <a:r>
              <a:rPr lang="en-US" dirty="0" err="1"/>
              <a:t>Comperator</a:t>
            </a:r>
            <a:r>
              <a:rPr lang="he-IL" dirty="0"/>
              <a:t> – </a:t>
            </a:r>
            <a:r>
              <a:rPr lang="he-IL" dirty="0" err="1"/>
              <a:t>פונקצית</a:t>
            </a:r>
            <a:r>
              <a:rPr lang="he-IL" dirty="0"/>
              <a:t> השוואה בין 2 איברים.</a:t>
            </a:r>
          </a:p>
          <a:p>
            <a:r>
              <a:rPr lang="he-IL" dirty="0"/>
              <a:t>מחזירה שלילי אם האיבר הראשון קטן מהשני, חיובי אם השני גדול מהראשון ו0 אם האיברים שווים.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9598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5638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ifPresent</a:t>
            </a:r>
            <a:r>
              <a:rPr lang="he-IL" dirty="0"/>
              <a:t> – אם קיים. (אם הרצף ריק לא קיים איבר </a:t>
            </a:r>
            <a:r>
              <a:rPr lang="he-IL"/>
              <a:t>ראשון.)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5502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1534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toList</a:t>
            </a:r>
            <a:r>
              <a:rPr lang="he-IL" dirty="0"/>
              <a:t> – הופך את הרצף לרשימה</a:t>
            </a:r>
          </a:p>
          <a:p>
            <a:endParaRPr lang="he-IL" dirty="0"/>
          </a:p>
          <a:p>
            <a:r>
              <a:rPr lang="en-US" dirty="0" err="1"/>
              <a:t>groupingBy</a:t>
            </a:r>
            <a:r>
              <a:rPr lang="he-IL" dirty="0"/>
              <a:t> – הופך את הרצף לתתי אוספים לפי תנאי קיבוץ מסוים. (דוגמא בשקף הבא)</a:t>
            </a:r>
          </a:p>
          <a:p>
            <a:endParaRPr lang="he-IL" dirty="0"/>
          </a:p>
          <a:p>
            <a:r>
              <a:rPr lang="en-US" dirty="0" err="1"/>
              <a:t>summarizingInt</a:t>
            </a:r>
            <a:r>
              <a:rPr lang="he-IL" dirty="0"/>
              <a:t> – מחזיר איזשהו סיכום על הרצף. דוגמא בהמשך.</a:t>
            </a:r>
          </a:p>
          <a:p>
            <a:endParaRPr lang="he-IL" dirty="0"/>
          </a:p>
          <a:p>
            <a:r>
              <a:rPr lang="en-US" dirty="0"/>
              <a:t>Joining</a:t>
            </a:r>
            <a:r>
              <a:rPr lang="he-IL" dirty="0"/>
              <a:t> – משרשר את האיברים.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8355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ח'/סיון/תשפ"א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ח'/סיון/תשפ"א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ח'/סיון/תשפ"א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ח'/סיון/תשפ"א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ח'/סיון/תשפ"א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ח'/סיון/תשפ"א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ח'/סיון/תשפ"א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ח'/סיון/תשפ"א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ח'/סיון/תשפ"א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ח'/סיון/תשפ"א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ח'/סיון/תשפ"א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ח'/סיון/תשפ"א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DC88-562F-480E-B285-D0DE5299B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Streams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5453E-D265-4EFD-A80D-F63FB4451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תרגול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2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147B27C6-F7D8-439F-98A2-FF03CE00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2656"/>
            <a:ext cx="8928992" cy="831473"/>
          </a:xfrm>
        </p:spPr>
        <p:txBody>
          <a:bodyPr/>
          <a:lstStyle/>
          <a:p>
            <a:pPr algn="ctr"/>
            <a:r>
              <a:rPr lang="en-US" dirty="0" err="1"/>
              <a:t>groupingBy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FB0758-7E38-4DFF-9DE9-8C9524C93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844824"/>
            <a:ext cx="8749480" cy="4419600"/>
          </a:xfrm>
        </p:spPr>
        <p:txBody>
          <a:bodyPr/>
          <a:lstStyle/>
          <a:p>
            <a:pPr algn="l" rtl="0"/>
            <a:r>
              <a:rPr lang="en-US" dirty="0" err="1"/>
              <a:t>Stream.of</a:t>
            </a:r>
            <a:r>
              <a:rPr lang="en-US" dirty="0"/>
              <a:t>(1, 2, 45, 78, 3, 48, 23, 105, 5, 15)</a:t>
            </a:r>
          </a:p>
          <a:p>
            <a:pPr marL="0" indent="0" algn="l" rtl="0">
              <a:buNone/>
            </a:pPr>
            <a:r>
              <a:rPr lang="en-US" dirty="0"/>
              <a:t>	.collect(</a:t>
            </a:r>
            <a:r>
              <a:rPr lang="en-US" dirty="0" err="1"/>
              <a:t>Collectors.groupingBy</a:t>
            </a:r>
            <a:r>
              <a:rPr lang="en-US" dirty="0"/>
              <a:t>(x-&gt;x%10));</a:t>
            </a:r>
          </a:p>
          <a:p>
            <a:pPr algn="l" rtl="0"/>
            <a:endParaRPr lang="en-US" dirty="0"/>
          </a:p>
          <a:p>
            <a:pPr algn="l" rtl="0"/>
            <a:r>
              <a:rPr lang="he-IL" dirty="0">
                <a:solidFill>
                  <a:srgbClr val="0070C0"/>
                </a:solidFill>
              </a:rPr>
              <a:t>{1=[1], 2=[2], 3=[3, 23], 5=[45, 105, 5, 15], 8=[78, 48]}</a:t>
            </a:r>
          </a:p>
        </p:txBody>
      </p:sp>
    </p:spTree>
    <p:extLst>
      <p:ext uri="{BB962C8B-B14F-4D97-AF65-F5344CB8AC3E}">
        <p14:creationId xmlns:p14="http://schemas.microsoft.com/office/powerpoint/2010/main" val="404465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7A03F454-A343-4914-A952-F7FFC86E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521568"/>
            <a:ext cx="8928992" cy="831473"/>
          </a:xfrm>
        </p:spPr>
        <p:txBody>
          <a:bodyPr/>
          <a:lstStyle/>
          <a:p>
            <a:pPr algn="ctr"/>
            <a:r>
              <a:rPr lang="en-US" dirty="0" err="1"/>
              <a:t>summarizingInt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B9910B-460C-4FC4-A94C-090A49247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916832"/>
            <a:ext cx="8712968" cy="4419600"/>
          </a:xfrm>
        </p:spPr>
        <p:txBody>
          <a:bodyPr/>
          <a:lstStyle/>
          <a:p>
            <a:pPr algn="l" rtl="0"/>
            <a:r>
              <a:rPr lang="en-US" dirty="0" err="1"/>
              <a:t>Stream.of</a:t>
            </a:r>
            <a:r>
              <a:rPr lang="en-US" dirty="0"/>
              <a:t>(1, 2, 45, 78, 3, 48, 23, 105, 5, 15)</a:t>
            </a:r>
          </a:p>
          <a:p>
            <a:pPr marL="0" indent="0" algn="l" rtl="0">
              <a:buNone/>
            </a:pPr>
            <a:r>
              <a:rPr lang="en-US" dirty="0"/>
              <a:t>	.collect(</a:t>
            </a:r>
            <a:r>
              <a:rPr lang="en-US" dirty="0" err="1"/>
              <a:t>Collectors.summarizingInt</a:t>
            </a:r>
            <a:r>
              <a:rPr lang="en-US" dirty="0"/>
              <a:t>((x-&gt;x)));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 err="1">
                <a:solidFill>
                  <a:srgbClr val="0070C0"/>
                </a:solidFill>
              </a:rPr>
              <a:t>IntSummaryStatistics</a:t>
            </a:r>
            <a:r>
              <a:rPr lang="en-US" dirty="0">
                <a:solidFill>
                  <a:srgbClr val="0070C0"/>
                </a:solidFill>
              </a:rPr>
              <a:t>{count=10, sum=325, min=1, average=32.500000, max=105}</a:t>
            </a:r>
            <a:endParaRPr lang="he-I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68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AC07D4-32C1-4A80-BAC3-3FED2F63D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48" y="1556792"/>
            <a:ext cx="8403704" cy="5111080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dirty="0" err="1"/>
              <a:t>Stream.of</a:t>
            </a:r>
            <a:r>
              <a:rPr lang="en-US" dirty="0"/>
              <a:t>("Hello", "world")</a:t>
            </a:r>
          </a:p>
          <a:p>
            <a:pPr marL="0" indent="0" algn="l" rtl="0">
              <a:buNone/>
            </a:pPr>
            <a:r>
              <a:rPr lang="en-US" dirty="0"/>
              <a:t>	.collect(</a:t>
            </a:r>
            <a:r>
              <a:rPr lang="en-US" dirty="0" err="1"/>
              <a:t>Collectors.joining</a:t>
            </a:r>
            <a:r>
              <a:rPr lang="en-US" dirty="0"/>
              <a:t>());</a:t>
            </a:r>
          </a:p>
          <a:p>
            <a:pPr algn="l" rtl="0"/>
            <a:r>
              <a:rPr lang="en-US" dirty="0" err="1">
                <a:solidFill>
                  <a:srgbClr val="0070C0"/>
                </a:solidFill>
              </a:rPr>
              <a:t>Helloworld</a:t>
            </a:r>
            <a:endParaRPr lang="en-US" dirty="0">
              <a:solidFill>
                <a:srgbClr val="0070C0"/>
              </a:solidFill>
            </a:endParaRPr>
          </a:p>
          <a:p>
            <a:pPr algn="l" rtl="0"/>
            <a:endParaRPr lang="en-US" dirty="0"/>
          </a:p>
          <a:p>
            <a:pPr algn="l" rtl="0"/>
            <a:r>
              <a:rPr lang="en-US" dirty="0" err="1"/>
              <a:t>Stream.of</a:t>
            </a:r>
            <a:r>
              <a:rPr lang="en-US" dirty="0"/>
              <a:t>("Hello", "world")</a:t>
            </a:r>
          </a:p>
          <a:p>
            <a:pPr marL="0" indent="0" algn="l" rtl="0">
              <a:buNone/>
            </a:pPr>
            <a:r>
              <a:rPr lang="en-US" dirty="0"/>
              <a:t>	.collect(</a:t>
            </a:r>
            <a:r>
              <a:rPr lang="en-US" dirty="0" err="1"/>
              <a:t>Collectors.joining</a:t>
            </a:r>
            <a:r>
              <a:rPr lang="en-US" dirty="0"/>
              <a:t>(" - "));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Hello - world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 err="1"/>
              <a:t>Stream.of</a:t>
            </a:r>
            <a:r>
              <a:rPr lang="en-US" dirty="0"/>
              <a:t>("Hello", "world“, “keren”)</a:t>
            </a:r>
          </a:p>
          <a:p>
            <a:pPr marL="0" indent="0" algn="l" rtl="0">
              <a:buNone/>
            </a:pPr>
            <a:r>
              <a:rPr lang="en-US" dirty="0"/>
              <a:t>	.collect(</a:t>
            </a:r>
            <a:r>
              <a:rPr lang="en-US" dirty="0" err="1"/>
              <a:t>Collectors.joining</a:t>
            </a:r>
            <a:r>
              <a:rPr lang="en-US" dirty="0"/>
              <a:t>(" - ", "start " , " end"));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start Hello - world - keren end</a:t>
            </a:r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0CAD2D20-AFF7-442A-B3EE-0B64E2BF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21973"/>
            <a:ext cx="8928992" cy="831473"/>
          </a:xfrm>
        </p:spPr>
        <p:txBody>
          <a:bodyPr/>
          <a:lstStyle/>
          <a:p>
            <a:pPr algn="ctr"/>
            <a:r>
              <a:rPr lang="en-US" dirty="0"/>
              <a:t>joining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597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4CFF2C-E443-4FB9-AA8C-722413C7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2076"/>
            <a:ext cx="7239000" cy="1143000"/>
          </a:xfrm>
        </p:spPr>
        <p:txBody>
          <a:bodyPr/>
          <a:lstStyle/>
          <a:p>
            <a:r>
              <a:rPr lang="he-IL" dirty="0">
                <a:cs typeface="+mn-cs"/>
              </a:rPr>
              <a:t>תרגילים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921788A-3AC7-45B9-937A-4291994EE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412776"/>
            <a:ext cx="8784976" cy="5112568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/>
              <a:t> </a:t>
            </a:r>
            <a:r>
              <a:rPr lang="en-US" sz="2800" dirty="0" err="1"/>
              <a:t>students.stream</a:t>
            </a:r>
            <a:r>
              <a:rPr lang="en-US" sz="2800" dirty="0"/>
              <a:t>().</a:t>
            </a:r>
            <a:r>
              <a:rPr lang="en-US" sz="2800" dirty="0" err="1"/>
              <a:t>forEach</a:t>
            </a:r>
            <a:r>
              <a:rPr lang="en-US" sz="2800" dirty="0"/>
              <a:t>(s -&gt;{</a:t>
            </a:r>
          </a:p>
          <a:p>
            <a:pPr marL="0" indent="0" algn="l" rtl="0">
              <a:buNone/>
            </a:pPr>
            <a:r>
              <a:rPr lang="en-US" sz="2800" dirty="0"/>
              <a:t>	double average = </a:t>
            </a:r>
            <a:r>
              <a:rPr lang="en-US" sz="2800" dirty="0" err="1"/>
              <a:t>s.getGrades</a:t>
            </a:r>
            <a:r>
              <a:rPr lang="en-US" sz="2800" dirty="0"/>
              <a:t>().stream()</a:t>
            </a:r>
          </a:p>
          <a:p>
            <a:pPr marL="0" indent="0" algn="l" rtl="0">
              <a:buNone/>
            </a:pPr>
            <a:r>
              <a:rPr lang="en-US" sz="2800" dirty="0"/>
              <a:t>		.</a:t>
            </a:r>
            <a:r>
              <a:rPr lang="en-US" sz="2800" dirty="0" err="1"/>
              <a:t>mapToDouble</a:t>
            </a:r>
            <a:r>
              <a:rPr lang="en-US" sz="2800" dirty="0"/>
              <a:t>(g -&gt;</a:t>
            </a:r>
            <a:r>
              <a:rPr lang="en-US" sz="2800" dirty="0" err="1"/>
              <a:t>g.getValue</a:t>
            </a:r>
            <a:r>
              <a:rPr lang="en-US" sz="2800" dirty="0"/>
              <a:t>())</a:t>
            </a:r>
          </a:p>
          <a:p>
            <a:pPr marL="0" indent="0" algn="l" rtl="0">
              <a:buNone/>
            </a:pPr>
            <a:r>
              <a:rPr lang="en-US" sz="2800" dirty="0"/>
              <a:t>		.average().</a:t>
            </a:r>
            <a:r>
              <a:rPr lang="en-US" sz="2800" dirty="0" err="1"/>
              <a:t>getAsDouble</a:t>
            </a:r>
            <a:r>
              <a:rPr lang="en-US" sz="2800" dirty="0"/>
              <a:t>();</a:t>
            </a:r>
          </a:p>
          <a:p>
            <a:pPr marL="0" indent="0" algn="l" rtl="0">
              <a:buNone/>
            </a:pPr>
            <a:r>
              <a:rPr lang="en-US" sz="2800" dirty="0"/>
              <a:t>   	 </a:t>
            </a:r>
          </a:p>
          <a:p>
            <a:pPr marL="0" indent="0" algn="l" rtl="0">
              <a:buNone/>
            </a:pPr>
            <a:r>
              <a:rPr lang="en-US" sz="2800" dirty="0"/>
              <a:t>	</a:t>
            </a:r>
            <a:r>
              <a:rPr lang="en-US" sz="2800" dirty="0" err="1"/>
              <a:t>System.out.println</a:t>
            </a:r>
            <a:r>
              <a:rPr lang="en-US" sz="2800" dirty="0"/>
              <a:t>(</a:t>
            </a:r>
          </a:p>
          <a:p>
            <a:pPr marL="0" indent="0" algn="l" rtl="0">
              <a:buNone/>
            </a:pPr>
            <a:r>
              <a:rPr lang="en-US" sz="2800" dirty="0"/>
              <a:t>		</a:t>
            </a:r>
            <a:r>
              <a:rPr lang="en-US" sz="2800" dirty="0" err="1"/>
              <a:t>s.getName</a:t>
            </a:r>
            <a:r>
              <a:rPr lang="en-US" sz="2800" dirty="0"/>
              <a:t>() + " average: " + average);</a:t>
            </a:r>
          </a:p>
          <a:p>
            <a:pPr marL="0" indent="0" algn="l" rtl="0">
              <a:buNone/>
            </a:pPr>
            <a:r>
              <a:rPr lang="en-US" sz="2800" dirty="0"/>
              <a:t>      });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03409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5A3483E-A208-44B1-A614-99A4E3531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4968552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sz="3000" dirty="0"/>
              <a:t> </a:t>
            </a:r>
            <a:r>
              <a:rPr lang="en-US" sz="3000" dirty="0" err="1"/>
              <a:t>students.stream</a:t>
            </a:r>
            <a:r>
              <a:rPr lang="en-US" sz="3000" dirty="0"/>
              <a:t>().map(s -&gt; {</a:t>
            </a:r>
          </a:p>
          <a:p>
            <a:pPr marL="0" indent="0" algn="l" rtl="0">
              <a:buNone/>
            </a:pPr>
            <a:r>
              <a:rPr lang="en-US" sz="3000" dirty="0"/>
              <a:t>          double average = </a:t>
            </a:r>
            <a:r>
              <a:rPr lang="en-US" sz="3000" dirty="0" err="1"/>
              <a:t>s.getGrades</a:t>
            </a:r>
            <a:r>
              <a:rPr lang="en-US" sz="3000" dirty="0"/>
              <a:t>().stream()</a:t>
            </a:r>
          </a:p>
          <a:p>
            <a:pPr marL="0" indent="0" algn="l" rtl="0">
              <a:buNone/>
            </a:pPr>
            <a:r>
              <a:rPr lang="en-US" sz="3000" dirty="0"/>
              <a:t>	.</a:t>
            </a:r>
            <a:r>
              <a:rPr lang="en-US" sz="3000" dirty="0" err="1"/>
              <a:t>mapToDouble</a:t>
            </a:r>
            <a:r>
              <a:rPr lang="en-US" sz="3000" dirty="0"/>
              <a:t>(g -&gt; </a:t>
            </a:r>
            <a:r>
              <a:rPr lang="en-US" sz="3000" dirty="0" err="1"/>
              <a:t>g.getValue</a:t>
            </a:r>
            <a:r>
              <a:rPr lang="en-US" sz="3000" dirty="0"/>
              <a:t>())</a:t>
            </a:r>
          </a:p>
          <a:p>
            <a:pPr marL="0" indent="0" algn="l" rtl="0">
              <a:buNone/>
            </a:pPr>
            <a:r>
              <a:rPr lang="en-US" sz="3000" dirty="0"/>
              <a:t>	.average().</a:t>
            </a:r>
            <a:r>
              <a:rPr lang="en-US" sz="3000" dirty="0" err="1"/>
              <a:t>getAsDouble</a:t>
            </a:r>
            <a:r>
              <a:rPr lang="en-US" sz="3000" dirty="0"/>
              <a:t>();</a:t>
            </a:r>
          </a:p>
          <a:p>
            <a:pPr marL="0" indent="0" algn="l" rtl="0">
              <a:buNone/>
            </a:pPr>
            <a:r>
              <a:rPr lang="en-US" sz="3000" dirty="0"/>
              <a:t>          </a:t>
            </a:r>
          </a:p>
          <a:p>
            <a:pPr marL="0" indent="0" algn="l" rtl="0">
              <a:buNone/>
            </a:pPr>
            <a:r>
              <a:rPr lang="en-US" sz="3000" dirty="0"/>
              <a:t>	return new Pair(s, average);</a:t>
            </a:r>
          </a:p>
          <a:p>
            <a:pPr marL="0" indent="0" algn="l" rtl="0">
              <a:buNone/>
            </a:pPr>
            <a:r>
              <a:rPr lang="en-US" sz="3000" dirty="0"/>
              <a:t>  }).</a:t>
            </a:r>
            <a:r>
              <a:rPr lang="en-US" sz="3000" dirty="0" err="1"/>
              <a:t>forEach</a:t>
            </a:r>
            <a:r>
              <a:rPr lang="en-US" sz="3000" dirty="0"/>
              <a:t>(p -&gt; {</a:t>
            </a:r>
          </a:p>
          <a:p>
            <a:pPr marL="0" indent="0" algn="l" rtl="0">
              <a:buNone/>
            </a:pPr>
            <a:r>
              <a:rPr lang="en-US" sz="3000" dirty="0"/>
              <a:t>	</a:t>
            </a:r>
            <a:r>
              <a:rPr lang="en-US" sz="3000" dirty="0" err="1"/>
              <a:t>System.out.println</a:t>
            </a:r>
            <a:r>
              <a:rPr lang="en-US" sz="3000" dirty="0"/>
              <a:t>(((Student)</a:t>
            </a:r>
            <a:r>
              <a:rPr lang="en-US" sz="3000" dirty="0" err="1"/>
              <a:t>p.getKey</a:t>
            </a:r>
            <a:r>
              <a:rPr lang="en-US" sz="3000" dirty="0"/>
              <a:t>()).get	Name() 		+ "'s average is " + </a:t>
            </a:r>
            <a:r>
              <a:rPr lang="en-US" sz="3000" dirty="0" err="1"/>
              <a:t>p.getValue</a:t>
            </a:r>
            <a:r>
              <a:rPr lang="en-US" sz="3000" dirty="0"/>
              <a:t>());</a:t>
            </a:r>
          </a:p>
          <a:p>
            <a:pPr marL="0" indent="0" algn="l" rtl="0">
              <a:buNone/>
            </a:pPr>
            <a:r>
              <a:rPr lang="en-US" sz="3000" dirty="0"/>
              <a:t>});</a:t>
            </a:r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CD0ABA0F-1022-4E2F-92AE-B35FAE0C6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2076"/>
            <a:ext cx="7239000" cy="1143000"/>
          </a:xfrm>
        </p:spPr>
        <p:txBody>
          <a:bodyPr/>
          <a:lstStyle/>
          <a:p>
            <a:r>
              <a:rPr lang="he-IL" dirty="0">
                <a:cs typeface="+mn-cs"/>
              </a:rPr>
              <a:t>תרגילים</a:t>
            </a:r>
          </a:p>
        </p:txBody>
      </p:sp>
    </p:spTree>
    <p:extLst>
      <p:ext uri="{BB962C8B-B14F-4D97-AF65-F5344CB8AC3E}">
        <p14:creationId xmlns:p14="http://schemas.microsoft.com/office/powerpoint/2010/main" val="703906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726FE56-EAC4-4F71-86D2-26938E737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424935" cy="4991100"/>
          </a:xfrm>
        </p:spPr>
        <p:txBody>
          <a:bodyPr/>
          <a:lstStyle/>
          <a:p>
            <a:pPr algn="r"/>
            <a:r>
              <a:rPr lang="he-IL" dirty="0"/>
              <a:t>מה יהיה הפלט של קטע הקוד הבא: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sz="2800" dirty="0"/>
              <a:t>List&lt;String&gt; </a:t>
            </a:r>
            <a:r>
              <a:rPr lang="en-US" sz="2800" dirty="0" err="1"/>
              <a:t>myList</a:t>
            </a:r>
            <a:r>
              <a:rPr lang="en-US" sz="2800" dirty="0"/>
              <a:t> = </a:t>
            </a:r>
            <a:r>
              <a:rPr lang="en-US" sz="2800" dirty="0" err="1"/>
              <a:t>Arrays.asList</a:t>
            </a:r>
            <a:endParaRPr lang="en-US" sz="2800" dirty="0"/>
          </a:p>
          <a:p>
            <a:pPr marL="0" indent="0" algn="l" rtl="0">
              <a:buNone/>
            </a:pPr>
            <a:r>
              <a:rPr lang="en-US" sz="2800" dirty="0"/>
              <a:t>("camel", "zebra", "you", "apple", "banana", "me");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r>
              <a:rPr lang="en-US" sz="2800" dirty="0" err="1"/>
              <a:t>myList.stream</a:t>
            </a:r>
            <a:r>
              <a:rPr lang="en-US" sz="2800" dirty="0"/>
              <a:t>().map(a-&gt;</a:t>
            </a:r>
            <a:r>
              <a:rPr lang="en-US" sz="2800" dirty="0" err="1"/>
              <a:t>a+a</a:t>
            </a:r>
            <a:r>
              <a:rPr lang="en-US" sz="2800" dirty="0"/>
              <a:t>).filter(a-&gt;</a:t>
            </a:r>
            <a:r>
              <a:rPr lang="en-US" sz="2800" dirty="0" err="1"/>
              <a:t>a.length</a:t>
            </a:r>
            <a:r>
              <a:rPr lang="en-US" sz="2800" dirty="0"/>
              <a:t>()&gt;=7)</a:t>
            </a:r>
          </a:p>
          <a:p>
            <a:pPr marL="0" indent="0" algn="l" rtl="0">
              <a:buNone/>
            </a:pPr>
            <a:r>
              <a:rPr lang="en-US" sz="2800" dirty="0"/>
              <a:t>	.sorted().</a:t>
            </a:r>
            <a:r>
              <a:rPr lang="en-US" sz="2800" dirty="0" err="1"/>
              <a:t>forEach</a:t>
            </a:r>
            <a:r>
              <a:rPr lang="en-US" sz="2800" dirty="0"/>
              <a:t>(</a:t>
            </a:r>
            <a:r>
              <a:rPr lang="en-US" sz="2800" dirty="0" err="1"/>
              <a:t>System.out</a:t>
            </a:r>
            <a:r>
              <a:rPr lang="en-US" sz="2800" dirty="0"/>
              <a:t>::</a:t>
            </a:r>
            <a:r>
              <a:rPr lang="en-US" sz="2800" dirty="0" err="1"/>
              <a:t>println</a:t>
            </a:r>
            <a:r>
              <a:rPr lang="en-US" sz="2800" dirty="0"/>
              <a:t>);</a:t>
            </a:r>
          </a:p>
          <a:p>
            <a:pPr algn="l" rtl="0"/>
            <a:endParaRPr lang="he-IL" dirty="0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6FA70679-8D33-4769-AE45-5D51A6FF95AA}"/>
              </a:ext>
            </a:extLst>
          </p:cNvPr>
          <p:cNvSpPr txBox="1">
            <a:spLocks/>
          </p:cNvSpPr>
          <p:nvPr/>
        </p:nvSpPr>
        <p:spPr>
          <a:xfrm>
            <a:off x="952500" y="2381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>
                <a:cs typeface="+mn-cs"/>
              </a:rPr>
              <a:t>תרגילים</a:t>
            </a:r>
            <a:endParaRPr lang="he-IL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729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260648"/>
            <a:ext cx="8928992" cy="831473"/>
          </a:xfrm>
        </p:spPr>
        <p:txBody>
          <a:bodyPr/>
          <a:lstStyle/>
          <a:p>
            <a:pPr algn="ctr"/>
            <a:r>
              <a:rPr lang="en-US" dirty="0"/>
              <a:t>reduce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7504" y="1268760"/>
            <a:ext cx="8821488" cy="5859760"/>
          </a:xfrm>
        </p:spPr>
        <p:txBody>
          <a:bodyPr/>
          <a:lstStyle/>
          <a:p>
            <a:r>
              <a:rPr lang="he-IL" dirty="0"/>
              <a:t>פונקציית </a:t>
            </a:r>
            <a:r>
              <a:rPr lang="en-US" dirty="0"/>
              <a:t>reduce</a:t>
            </a:r>
            <a:r>
              <a:rPr lang="he-IL" dirty="0"/>
              <a:t> לוקחת רצף של אלמנטים ומאחדת אותם לתוצאה לפי מה שהוגדר.</a:t>
            </a:r>
          </a:p>
          <a:p>
            <a:r>
              <a:rPr lang="he-IL" dirty="0"/>
              <a:t>ניתן להשתמש בהגדרות קיימות כמו-</a:t>
            </a:r>
          </a:p>
          <a:p>
            <a:pPr lvl="1"/>
            <a:r>
              <a:rPr lang="en-US" dirty="0"/>
              <a:t>Sum</a:t>
            </a:r>
          </a:p>
          <a:p>
            <a:pPr lvl="1"/>
            <a:r>
              <a:rPr lang="en-US" dirty="0"/>
              <a:t>Max</a:t>
            </a:r>
          </a:p>
          <a:p>
            <a:pPr lvl="1"/>
            <a:r>
              <a:rPr lang="en-US" dirty="0"/>
              <a:t>Count</a:t>
            </a:r>
            <a:r>
              <a:rPr lang="he-IL" dirty="0"/>
              <a:t> .... </a:t>
            </a:r>
            <a:endParaRPr lang="en-US" dirty="0"/>
          </a:p>
          <a:p>
            <a:pPr marL="457200" lvl="1" indent="0">
              <a:buNone/>
            </a:pPr>
            <a:endParaRPr lang="he-IL" dirty="0"/>
          </a:p>
          <a:p>
            <a:r>
              <a:rPr lang="he-IL" dirty="0"/>
              <a:t>לדוגמא:</a:t>
            </a:r>
          </a:p>
          <a:p>
            <a:pPr marL="0" indent="0" algn="l" rtl="0">
              <a:buNone/>
            </a:pPr>
            <a:r>
              <a:rPr lang="en-US" dirty="0" err="1"/>
              <a:t>Stream.of</a:t>
            </a:r>
            <a:r>
              <a:rPr lang="en-US" dirty="0"/>
              <a:t>(1, 45, 6, 23, 8).reduce(Integer::sum);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67228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8892480" cy="908720"/>
          </a:xfrm>
        </p:spPr>
        <p:txBody>
          <a:bodyPr/>
          <a:lstStyle/>
          <a:p>
            <a:pPr algn="ctr"/>
            <a:r>
              <a:rPr lang="en-US" dirty="0"/>
              <a:t>reduce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87017" y="1124744"/>
            <a:ext cx="8640960" cy="5544616"/>
          </a:xfrm>
        </p:spPr>
        <p:txBody>
          <a:bodyPr>
            <a:normAutofit lnSpcReduction="10000"/>
          </a:bodyPr>
          <a:lstStyle/>
          <a:p>
            <a:r>
              <a:rPr lang="he-IL" sz="2800" dirty="0"/>
              <a:t>ניתן לכתוב פונקצית </a:t>
            </a:r>
            <a:r>
              <a:rPr lang="en-US" sz="2800" dirty="0"/>
              <a:t>reduce</a:t>
            </a:r>
            <a:r>
              <a:rPr lang="he-IL" sz="2800" dirty="0"/>
              <a:t> בעצמנו</a:t>
            </a:r>
            <a:endParaRPr lang="en-US" sz="2800" dirty="0"/>
          </a:p>
          <a:p>
            <a:r>
              <a:rPr lang="he-IL" sz="2800" dirty="0"/>
              <a:t>מבנה:</a:t>
            </a:r>
          </a:p>
          <a:p>
            <a:pPr marL="0" indent="0" algn="l" rtl="0">
              <a:buNone/>
            </a:pPr>
            <a:r>
              <a:rPr lang="en-US" sz="2800" dirty="0"/>
              <a:t>reduce([identity], accumulator, [combiner])</a:t>
            </a:r>
            <a:endParaRPr lang="he-IL" sz="2800" dirty="0"/>
          </a:p>
          <a:p>
            <a:pPr marL="0" indent="0" algn="l" rtl="0">
              <a:buNone/>
            </a:pPr>
            <a:endParaRPr lang="en-US" sz="2800" dirty="0"/>
          </a:p>
          <a:p>
            <a:pPr lvl="1"/>
            <a:r>
              <a:rPr lang="en-US" dirty="0"/>
              <a:t>Accumulator</a:t>
            </a:r>
            <a:r>
              <a:rPr lang="he-IL" dirty="0"/>
              <a:t>: פונקציית למבדה עם 2 ערכי קלט- התוצאה עד עכשיו, האלמנט הנוכחי. הפונקציה מחזירה את התוצאה החלקית אחרי הוספת האלמנט הנוכחי.</a:t>
            </a:r>
          </a:p>
          <a:p>
            <a:pPr lvl="1"/>
            <a:r>
              <a:rPr lang="en-US" dirty="0"/>
              <a:t>Combiner</a:t>
            </a:r>
            <a:r>
              <a:rPr lang="he-IL" dirty="0"/>
              <a:t>: פונקציית למבדה עם 2 ערכי קלט- 2 תוצאות חלקיות. הפונקציה מחזירה את התוצאה החלקית של שניהם יחד.</a:t>
            </a:r>
          </a:p>
          <a:p>
            <a:pPr lvl="1"/>
            <a:r>
              <a:rPr lang="en-US" dirty="0"/>
              <a:t>Identity</a:t>
            </a:r>
            <a:r>
              <a:rPr lang="he-IL" dirty="0"/>
              <a:t>: אלמנט התחלתי שלא משנה את התוצאה (לדוגמא 0 במקרה של סכום, 1 במקרה של הכפלה)</a:t>
            </a:r>
          </a:p>
          <a:p>
            <a:pPr marL="0" indent="0" algn="l" rtl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3047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5760" y="476672"/>
            <a:ext cx="8892480" cy="908720"/>
          </a:xfrm>
        </p:spPr>
        <p:txBody>
          <a:bodyPr/>
          <a:lstStyle/>
          <a:p>
            <a:pPr algn="ctr"/>
            <a:r>
              <a:rPr lang="en-US" dirty="0"/>
              <a:t>reduce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86003" y="1844824"/>
            <a:ext cx="8640960" cy="5544616"/>
          </a:xfrm>
        </p:spPr>
        <p:txBody>
          <a:bodyPr>
            <a:normAutofit/>
          </a:bodyPr>
          <a:lstStyle/>
          <a:p>
            <a:r>
              <a:rPr lang="he-IL" dirty="0"/>
              <a:t>דוגמאות:</a:t>
            </a:r>
          </a:p>
          <a:p>
            <a:pPr marL="0" indent="0" algn="l" rtl="0">
              <a:buNone/>
            </a:pPr>
            <a:r>
              <a:rPr lang="es-ES" sz="2800" dirty="0"/>
              <a:t>Stream.of(1,45, 6).</a:t>
            </a:r>
            <a:r>
              <a:rPr lang="en-US" sz="2800" dirty="0"/>
              <a:t>reduce((</a:t>
            </a:r>
            <a:r>
              <a:rPr lang="en-US" sz="2800" dirty="0" err="1"/>
              <a:t>x,y</a:t>
            </a:r>
            <a:r>
              <a:rPr lang="en-US" sz="2800" dirty="0"/>
              <a:t>) -&gt; </a:t>
            </a:r>
            <a:r>
              <a:rPr lang="en-US" sz="2800" dirty="0" err="1"/>
              <a:t>x+y</a:t>
            </a:r>
            <a:r>
              <a:rPr lang="en-US" sz="2800" dirty="0"/>
              <a:t>);</a:t>
            </a:r>
          </a:p>
          <a:p>
            <a:pPr marL="0" indent="0" algn="l" rtl="0">
              <a:buNone/>
            </a:pPr>
            <a:endParaRPr lang="he-IL" sz="2800" dirty="0"/>
          </a:p>
          <a:p>
            <a:pPr marL="0" indent="0" algn="l" rtl="0">
              <a:buNone/>
            </a:pPr>
            <a:r>
              <a:rPr lang="es-ES" sz="2800" dirty="0" err="1"/>
              <a:t>Stream.of</a:t>
            </a:r>
            <a:r>
              <a:rPr lang="es-ES" sz="2800" dirty="0"/>
              <a:t>(1,45, 6).reduce((x, y) -&gt; x +</a:t>
            </a:r>
            <a:r>
              <a:rPr lang="es-ES" sz="2800" b="1" dirty="0"/>
              <a:t>" , " </a:t>
            </a:r>
            <a:r>
              <a:rPr lang="es-ES" sz="2800" dirty="0"/>
              <a:t>+ y);</a:t>
            </a:r>
          </a:p>
          <a:p>
            <a:pPr marL="0" indent="0" algn="l" rtl="0">
              <a:buNone/>
            </a:pPr>
            <a:endParaRPr lang="he-IL" sz="2800" dirty="0"/>
          </a:p>
          <a:p>
            <a:pPr marL="0" indent="0" algn="l" rtl="0">
              <a:buNone/>
            </a:pPr>
            <a:r>
              <a:rPr lang="es-ES" sz="2800" dirty="0" err="1"/>
              <a:t>Stream.of</a:t>
            </a:r>
            <a:r>
              <a:rPr lang="es-ES" sz="2800" dirty="0"/>
              <a:t>(1,45, 6).reduce(0, (x,y) -&gt;</a:t>
            </a:r>
            <a:r>
              <a:rPr lang="he-IL" sz="2800" dirty="0"/>
              <a:t> </a:t>
            </a:r>
            <a:r>
              <a:rPr lang="es-ES" sz="2800" dirty="0"/>
              <a:t>x+1, </a:t>
            </a:r>
            <a:r>
              <a:rPr lang="he-IL" sz="2800" dirty="0"/>
              <a:t> </a:t>
            </a:r>
            <a:r>
              <a:rPr lang="es-ES" sz="2800" dirty="0"/>
              <a:t>(x,y)-&gt; x+y)</a:t>
            </a:r>
          </a:p>
          <a:p>
            <a:pPr marL="0" indent="0" algn="l" rtl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978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726FE56-EAC4-4F71-86D2-26938E737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844824"/>
            <a:ext cx="8424935" cy="4419600"/>
          </a:xfrm>
        </p:spPr>
        <p:txBody>
          <a:bodyPr/>
          <a:lstStyle/>
          <a:p>
            <a:r>
              <a:rPr lang="he-IL" dirty="0"/>
              <a:t>כתבו פונקציית </a:t>
            </a:r>
            <a:r>
              <a:rPr lang="en-US" dirty="0"/>
              <a:t>reduce</a:t>
            </a:r>
            <a:r>
              <a:rPr lang="he-IL" dirty="0"/>
              <a:t> המקבלת רצף של מספרים ומחזירה את המכפלה של כל המספרים ההופכיים להם.</a:t>
            </a:r>
            <a:endParaRPr lang="en-US" dirty="0"/>
          </a:p>
          <a:p>
            <a:pPr algn="r"/>
            <a:r>
              <a:rPr lang="he-IL" dirty="0"/>
              <a:t>תשובה:</a:t>
            </a:r>
          </a:p>
          <a:p>
            <a:pPr marL="0" indent="0" algn="r">
              <a:buNone/>
            </a:pPr>
            <a:endParaRPr lang="he-IL" dirty="0"/>
          </a:p>
          <a:p>
            <a:pPr marL="0" indent="0" algn="l" rtl="0">
              <a:buNone/>
            </a:pPr>
            <a:r>
              <a:rPr lang="es-ES" sz="2800" dirty="0">
                <a:solidFill>
                  <a:srgbClr val="0070C0"/>
                </a:solidFill>
              </a:rPr>
              <a:t>Stream.of(1</a:t>
            </a:r>
            <a:r>
              <a:rPr lang="en-US" sz="2800" dirty="0">
                <a:solidFill>
                  <a:srgbClr val="0070C0"/>
                </a:solidFill>
              </a:rPr>
              <a:t>.0</a:t>
            </a:r>
            <a:r>
              <a:rPr lang="es-ES" sz="2800" dirty="0">
                <a:solidFill>
                  <a:srgbClr val="0070C0"/>
                </a:solidFill>
              </a:rPr>
              <a:t>,2.0, 2.0, 3.0).reduce(1.0, (x,y) -&gt; (x*(1/y)));</a:t>
            </a:r>
            <a:endParaRPr lang="he-IL" sz="2800" dirty="0">
              <a:solidFill>
                <a:srgbClr val="0070C0"/>
              </a:solidFill>
            </a:endParaRP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9BA9AD93-B0C9-4251-83A3-4723CE58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98343"/>
            <a:ext cx="7239000" cy="1143000"/>
          </a:xfrm>
        </p:spPr>
        <p:txBody>
          <a:bodyPr/>
          <a:lstStyle/>
          <a:p>
            <a:r>
              <a:rPr lang="he-IL" dirty="0">
                <a:cs typeface="+mn-cs"/>
              </a:rPr>
              <a:t>תרגיל</a:t>
            </a:r>
          </a:p>
        </p:txBody>
      </p:sp>
    </p:spTree>
    <p:extLst>
      <p:ext uri="{BB962C8B-B14F-4D97-AF65-F5344CB8AC3E}">
        <p14:creationId xmlns:p14="http://schemas.microsoft.com/office/powerpoint/2010/main" val="71703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5760" y="620688"/>
            <a:ext cx="8892480" cy="936104"/>
          </a:xfrm>
        </p:spPr>
        <p:txBody>
          <a:bodyPr/>
          <a:lstStyle/>
          <a:p>
            <a:pPr algn="ctr"/>
            <a:r>
              <a:rPr lang="en-US" dirty="0"/>
              <a:t>Streams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62373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539552" y="1759124"/>
            <a:ext cx="8064896" cy="4248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Stream</a:t>
            </a:r>
            <a:r>
              <a:rPr lang="he-IL" sz="3000" dirty="0"/>
              <a:t> הוא כלי בג'אווה המאפשר לנו להתייחס לאוספים כאל רצפים ומאפשר לנו לבצע פעולות וחישובים על האלמנטים הנמצאים באוסף.</a:t>
            </a:r>
            <a:endParaRPr lang="en-US" sz="3000" dirty="0"/>
          </a:p>
          <a:p>
            <a:r>
              <a:rPr lang="he-IL" sz="3000" dirty="0"/>
              <a:t>הפעולות יכולות להשפיע על כמות האלמנטים, סוג האלמנטים או על הסדר שלהם.</a:t>
            </a:r>
          </a:p>
          <a:p>
            <a:r>
              <a:rPr lang="he-IL" sz="3000" dirty="0"/>
              <a:t> דוגמאות-</a:t>
            </a:r>
          </a:p>
          <a:p>
            <a:pPr lvl="1"/>
            <a:r>
              <a:rPr lang="he-IL" sz="2000" dirty="0"/>
              <a:t> </a:t>
            </a:r>
            <a:r>
              <a:rPr lang="en-US" sz="2000" dirty="0"/>
              <a:t>filter</a:t>
            </a:r>
          </a:p>
          <a:p>
            <a:pPr lvl="1"/>
            <a:r>
              <a:rPr lang="en-US" sz="2000" dirty="0"/>
              <a:t>map</a:t>
            </a:r>
          </a:p>
          <a:p>
            <a:pPr lvl="1"/>
            <a:r>
              <a:rPr lang="en-US" sz="2000" dirty="0"/>
              <a:t>sorted</a:t>
            </a:r>
          </a:p>
          <a:p>
            <a:pPr lvl="1"/>
            <a:r>
              <a:rPr lang="en-US" sz="2000" dirty="0"/>
              <a:t>match</a:t>
            </a:r>
          </a:p>
          <a:p>
            <a:pPr lvl="1"/>
            <a:r>
              <a:rPr lang="en-US" sz="2000" dirty="0"/>
              <a:t>reduce</a:t>
            </a:r>
            <a:r>
              <a:rPr lang="he-IL" sz="2000" dirty="0"/>
              <a:t> .....</a:t>
            </a:r>
          </a:p>
          <a:p>
            <a:pPr marL="457200" lvl="1" indent="0">
              <a:buNone/>
            </a:pPr>
            <a:endParaRPr lang="he-IL" sz="3000" dirty="0"/>
          </a:p>
          <a:p>
            <a:pPr marL="0" indent="0">
              <a:buNone/>
            </a:pPr>
            <a:endParaRPr lang="he-IL" sz="3000" dirty="0"/>
          </a:p>
        </p:txBody>
      </p:sp>
    </p:spTree>
    <p:extLst>
      <p:ext uri="{BB962C8B-B14F-4D97-AF65-F5344CB8AC3E}">
        <p14:creationId xmlns:p14="http://schemas.microsoft.com/office/powerpoint/2010/main" val="340777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7504" y="321855"/>
            <a:ext cx="8928992" cy="831473"/>
          </a:xfrm>
        </p:spPr>
        <p:txBody>
          <a:bodyPr/>
          <a:lstStyle/>
          <a:p>
            <a:pPr algn="ctr"/>
            <a:r>
              <a:rPr lang="en-US" dirty="0"/>
              <a:t>Parallel Streams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1114" y="1700808"/>
            <a:ext cx="8424936" cy="4419600"/>
          </a:xfrm>
        </p:spPr>
        <p:txBody>
          <a:bodyPr/>
          <a:lstStyle/>
          <a:p>
            <a:r>
              <a:rPr lang="he-IL" dirty="0"/>
              <a:t>במקרים בהם יש הרבה אלמנטים ואין חשיבות לסדר ביניהם- ניתן להשתמש ב-</a:t>
            </a:r>
            <a:r>
              <a:rPr lang="en-US" dirty="0"/>
              <a:t> </a:t>
            </a:r>
            <a:r>
              <a:rPr lang="en-US" dirty="0" err="1"/>
              <a:t>parallelStream</a:t>
            </a:r>
            <a:r>
              <a:rPr lang="en-US" dirty="0"/>
              <a:t>()</a:t>
            </a:r>
            <a:r>
              <a:rPr lang="he-IL" dirty="0"/>
              <a:t> במקום ב-</a:t>
            </a:r>
            <a:r>
              <a:rPr lang="en-US" dirty="0"/>
              <a:t>stream()</a:t>
            </a:r>
            <a:r>
              <a:rPr lang="he-IL" dirty="0"/>
              <a:t> </a:t>
            </a:r>
          </a:p>
          <a:p>
            <a:r>
              <a:rPr lang="he-IL" dirty="0"/>
              <a:t>כמובן שצריך לוודא שיש לנו </a:t>
            </a:r>
            <a:r>
              <a:rPr lang="en-US" dirty="0"/>
              <a:t>threads</a:t>
            </a:r>
            <a:r>
              <a:rPr lang="he-IL" dirty="0"/>
              <a:t> פנויים...</a:t>
            </a:r>
          </a:p>
          <a:p>
            <a:r>
              <a:rPr lang="he-IL" dirty="0"/>
              <a:t>לדוגמא, מה הבעיות בפקודה הבאה? </a:t>
            </a:r>
            <a:r>
              <a:rPr lang="he-IL"/>
              <a:t>-</a:t>
            </a:r>
            <a:endParaRPr lang="he-IL" dirty="0"/>
          </a:p>
          <a:p>
            <a:pPr marL="0" indent="0" algn="l" rtl="0">
              <a:buNone/>
            </a:pPr>
            <a:r>
              <a:rPr lang="en-US" b="1" dirty="0" err="1"/>
              <a:t>Arrays.asList</a:t>
            </a:r>
            <a:r>
              <a:rPr lang="en-US" b="1" dirty="0"/>
              <a:t>(1,2,3).</a:t>
            </a:r>
            <a:r>
              <a:rPr lang="en-US" b="1" dirty="0" err="1"/>
              <a:t>parallelStream</a:t>
            </a:r>
            <a:r>
              <a:rPr lang="en-US" b="1" dirty="0"/>
              <a:t>()</a:t>
            </a:r>
          </a:p>
          <a:p>
            <a:pPr marL="0" indent="0" algn="l" rtl="0">
              <a:buNone/>
            </a:pPr>
            <a:r>
              <a:rPr lang="en-US" b="1" dirty="0"/>
              <a:t>	.reduce(2, (s1, s2) -&gt; s1*s2, (p, q) -&gt; p + q)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5259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908720"/>
            <a:ext cx="7467600" cy="4419600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אפשר להפוך ל-</a:t>
            </a:r>
            <a:r>
              <a:rPr lang="en-US" dirty="0"/>
              <a:t>stream</a:t>
            </a:r>
            <a:r>
              <a:rPr lang="he-IL" dirty="0"/>
              <a:t> מטיפוסי נתונים שונים, כמו- 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 i/o resources</a:t>
            </a:r>
            <a:r>
              <a:rPr lang="he-IL" dirty="0"/>
              <a:t>  .....</a:t>
            </a:r>
          </a:p>
          <a:p>
            <a:pPr marL="457200" lvl="1" indent="0">
              <a:buNone/>
            </a:pPr>
            <a:endParaRPr lang="he-IL" dirty="0"/>
          </a:p>
          <a:p>
            <a:r>
              <a:rPr lang="he-IL" dirty="0"/>
              <a:t>סוגי האופרציות ב-</a:t>
            </a:r>
            <a:r>
              <a:rPr lang="en-US" dirty="0"/>
              <a:t>stream</a:t>
            </a:r>
            <a:endParaRPr lang="he-IL" dirty="0"/>
          </a:p>
          <a:p>
            <a:pPr lvl="1"/>
            <a:r>
              <a:rPr lang="en-US" dirty="0"/>
              <a:t>intermediate </a:t>
            </a:r>
            <a:endParaRPr lang="he-IL" dirty="0"/>
          </a:p>
          <a:p>
            <a:pPr lvl="1"/>
            <a:r>
              <a:rPr lang="en-US" dirty="0"/>
              <a:t>Terminal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8082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22D23F-BD49-4D35-97BE-CB426D0A8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במהלך הדוגמאות הבאות נשתמש במערך</a:t>
            </a:r>
          </a:p>
          <a:p>
            <a:pPr marL="0" indent="0" algn="l" rtl="0">
              <a:buNone/>
            </a:pPr>
            <a:r>
              <a:rPr lang="en-US" dirty="0"/>
              <a:t>int[] </a:t>
            </a:r>
            <a:r>
              <a:rPr lang="en-US" dirty="0" err="1"/>
              <a:t>arr</a:t>
            </a:r>
            <a:r>
              <a:rPr lang="en-US" dirty="0"/>
              <a:t> = {1, 2, 45, 78, 3, 48, 23, 105, 5, 15};</a:t>
            </a:r>
          </a:p>
          <a:p>
            <a:pPr marL="0" indent="0" algn="l" rtl="0">
              <a:buNone/>
            </a:pPr>
            <a:endParaRPr lang="en-US" dirty="0"/>
          </a:p>
          <a:p>
            <a:pPr algn="r"/>
            <a:r>
              <a:rPr lang="he-IL" dirty="0"/>
              <a:t>על מנת שנוכל לראות את התוצאות נוסיף בסוף הפקודה שלנו את הפקודה</a:t>
            </a:r>
          </a:p>
          <a:p>
            <a:pPr marL="0" indent="0" algn="l" rtl="0">
              <a:buNone/>
            </a:pPr>
            <a:r>
              <a:rPr lang="he-IL" dirty="0"/>
              <a:t> 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4854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C5D59E-3B77-459B-9FFC-85D6EE1D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37" y="548680"/>
            <a:ext cx="8064896" cy="1143000"/>
          </a:xfrm>
        </p:spPr>
        <p:txBody>
          <a:bodyPr>
            <a:normAutofit fontScale="90000"/>
          </a:bodyPr>
          <a:lstStyle/>
          <a:p>
            <a:r>
              <a:rPr lang="he-IL" dirty="0">
                <a:cs typeface="+mn-cs"/>
              </a:rPr>
              <a:t>דוגמאות:</a:t>
            </a:r>
            <a:br>
              <a:rPr lang="he-IL" dirty="0"/>
            </a:br>
            <a:r>
              <a:rPr lang="he-IL" dirty="0"/>
              <a:t> </a:t>
            </a:r>
            <a:r>
              <a:rPr lang="en-US" dirty="0"/>
              <a:t>[1, 2, 45, 78, 3, 48, 23, 105, 5, 15]</a:t>
            </a:r>
            <a:endParaRPr lang="he-IL" dirty="0"/>
          </a:p>
        </p:txBody>
      </p:sp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FF01D973-A167-4C20-BCCE-BDCAFF81D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222832"/>
            <a:ext cx="8363544" cy="4419600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איך נחזיר את כל האיברים הקטנים מ10?</a:t>
            </a:r>
          </a:p>
          <a:p>
            <a:pPr algn="l" rtl="0"/>
            <a:r>
              <a:rPr lang="en-US" dirty="0" err="1">
                <a:solidFill>
                  <a:srgbClr val="0070C0"/>
                </a:solidFill>
              </a:rPr>
              <a:t>Arrays.stream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arr</a:t>
            </a:r>
            <a:r>
              <a:rPr lang="en-US" dirty="0">
                <a:solidFill>
                  <a:srgbClr val="0070C0"/>
                </a:solidFill>
              </a:rPr>
              <a:t>).filter(s -&gt; (s &lt; 10))</a:t>
            </a:r>
          </a:p>
          <a:p>
            <a:endParaRPr lang="he-IL" dirty="0"/>
          </a:p>
          <a:p>
            <a:pPr algn="r"/>
            <a:r>
              <a:rPr lang="he-IL" dirty="0"/>
              <a:t>איך נחזיר את כל שאריות החלוקה ב10 של הערכים ברצף?</a:t>
            </a:r>
          </a:p>
          <a:p>
            <a:pPr algn="l" rtl="0"/>
            <a:r>
              <a:rPr lang="en-US" dirty="0" err="1">
                <a:solidFill>
                  <a:srgbClr val="0070C0"/>
                </a:solidFill>
              </a:rPr>
              <a:t>Arrays.stream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arr</a:t>
            </a:r>
            <a:r>
              <a:rPr lang="en-US" dirty="0">
                <a:solidFill>
                  <a:srgbClr val="0070C0"/>
                </a:solidFill>
              </a:rPr>
              <a:t>).map(s-&gt;s%10)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איך נחזיר את הרצף ממוין בסדר לקסיקוגרפי עולה?</a:t>
            </a:r>
          </a:p>
          <a:p>
            <a:pPr algn="l" rtl="0"/>
            <a:r>
              <a:rPr lang="en-US" dirty="0" err="1">
                <a:solidFill>
                  <a:srgbClr val="0070C0"/>
                </a:solidFill>
              </a:rPr>
              <a:t>Arrays.stream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arr</a:t>
            </a:r>
            <a:r>
              <a:rPr lang="en-US" dirty="0">
                <a:solidFill>
                  <a:srgbClr val="0070C0"/>
                </a:solidFill>
              </a:rPr>
              <a:t>).sorted()</a:t>
            </a:r>
            <a:endParaRPr lang="he-I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18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04664"/>
            <a:ext cx="8892480" cy="815707"/>
          </a:xfrm>
        </p:spPr>
        <p:txBody>
          <a:bodyPr/>
          <a:lstStyle/>
          <a:p>
            <a:r>
              <a:rPr lang="he-IL" dirty="0">
                <a:cs typeface="+mn-cs"/>
              </a:rPr>
              <a:t>מה יודפס?</a:t>
            </a:r>
            <a:endParaRPr lang="en-US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80392" y="1556792"/>
            <a:ext cx="8331696" cy="5859760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/>
              <a:t>List&lt;String&gt; </a:t>
            </a:r>
            <a:r>
              <a:rPr lang="en-US" sz="2400" dirty="0" err="1"/>
              <a:t>myList</a:t>
            </a:r>
            <a:r>
              <a:rPr lang="en-US" sz="2400" dirty="0"/>
              <a:t> = </a:t>
            </a:r>
            <a:r>
              <a:rPr lang="en-US" sz="2400" dirty="0" err="1"/>
              <a:t>Arrays.asList</a:t>
            </a:r>
            <a:r>
              <a:rPr lang="en-US" sz="2400" dirty="0"/>
              <a:t>("a1", "a2", "b1", "c2", "c1"); </a:t>
            </a:r>
            <a:endParaRPr lang="he-IL" sz="2400" dirty="0"/>
          </a:p>
          <a:p>
            <a:pPr marL="0" indent="0" algn="l" rtl="0">
              <a:buNone/>
            </a:pPr>
            <a:r>
              <a:rPr lang="en-US" sz="2800" dirty="0"/>
              <a:t> </a:t>
            </a:r>
            <a:r>
              <a:rPr lang="he-IL" sz="2800" dirty="0"/>
              <a:t>   </a:t>
            </a:r>
            <a:r>
              <a:rPr lang="en-US" sz="2400" dirty="0" err="1"/>
              <a:t>myList</a:t>
            </a:r>
            <a:r>
              <a:rPr lang="en-US" sz="2400" dirty="0"/>
              <a:t> .stream().filter(s -&gt; </a:t>
            </a:r>
            <a:r>
              <a:rPr lang="en-US" sz="2400" dirty="0" err="1"/>
              <a:t>s.startsWith</a:t>
            </a:r>
            <a:r>
              <a:rPr lang="en-US" sz="2400" dirty="0"/>
              <a:t>("c"))			.map(String::</a:t>
            </a:r>
            <a:r>
              <a:rPr lang="en-US" sz="2400" dirty="0" err="1"/>
              <a:t>toUpperCase</a:t>
            </a:r>
            <a:r>
              <a:rPr lang="en-US" sz="2400" dirty="0"/>
              <a:t>) 			</a:t>
            </a:r>
            <a:endParaRPr lang="he-IL" sz="2400" dirty="0"/>
          </a:p>
          <a:p>
            <a:pPr marL="0" indent="0" algn="l" rtl="0">
              <a:buNone/>
            </a:pPr>
            <a:r>
              <a:rPr lang="en-US" sz="2400" dirty="0"/>
              <a:t>	.sorted() 				.</a:t>
            </a:r>
            <a:r>
              <a:rPr lang="en-US" sz="2400" dirty="0" err="1"/>
              <a:t>forEach</a:t>
            </a:r>
            <a:r>
              <a:rPr lang="en-US" sz="2400" dirty="0"/>
              <a:t>(</a:t>
            </a:r>
            <a:r>
              <a:rPr lang="en-US" sz="2400" dirty="0" err="1"/>
              <a:t>System.out</a:t>
            </a:r>
            <a:r>
              <a:rPr lang="en-US" sz="2400" dirty="0"/>
              <a:t>::</a:t>
            </a:r>
            <a:r>
              <a:rPr lang="en-US" sz="2400" dirty="0" err="1"/>
              <a:t>println</a:t>
            </a:r>
            <a:r>
              <a:rPr lang="en-US" sz="2400" dirty="0"/>
              <a:t>);</a:t>
            </a:r>
          </a:p>
          <a:p>
            <a:pPr marL="0" indent="0" algn="l" rtl="0">
              <a:buNone/>
            </a:pPr>
            <a:endParaRPr lang="en-US" dirty="0"/>
          </a:p>
          <a:p>
            <a:pPr algn="r"/>
            <a:r>
              <a:rPr lang="he-IL" dirty="0">
                <a:solidFill>
                  <a:srgbClr val="0070C0"/>
                </a:solidFill>
              </a:rPr>
              <a:t>יודפסו כל איברי הרצף המתחילים במחרוזת "</a:t>
            </a:r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he-IL" dirty="0">
                <a:solidFill>
                  <a:srgbClr val="0070C0"/>
                </a:solidFill>
              </a:rPr>
              <a:t>" עם אותיות גדולות במקום קטנות ובסדר לקסיקוגרפי עולה.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18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C95C38-5041-4D94-AEA2-C3F54AD5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44824"/>
            <a:ext cx="7467600" cy="4419600"/>
          </a:xfrm>
        </p:spPr>
        <p:txBody>
          <a:bodyPr/>
          <a:lstStyle/>
          <a:p>
            <a:pPr algn="l" rtl="0"/>
            <a:r>
              <a:rPr lang="en-US" dirty="0" err="1"/>
              <a:t>Arrays.asList</a:t>
            </a:r>
            <a:r>
              <a:rPr lang="en-US" dirty="0"/>
              <a:t>("a1", "a2", "b1", "c2", "c1")	.stream() 					.</a:t>
            </a:r>
            <a:r>
              <a:rPr lang="en-US" dirty="0" err="1"/>
              <a:t>findFirst</a:t>
            </a:r>
            <a:r>
              <a:rPr lang="en-US" dirty="0"/>
              <a:t>() 			.</a:t>
            </a:r>
            <a:r>
              <a:rPr lang="en-US" dirty="0" err="1"/>
              <a:t>ifPresent</a:t>
            </a:r>
            <a:r>
              <a:rPr lang="en-US" dirty="0"/>
              <a:t>(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); </a:t>
            </a:r>
          </a:p>
          <a:p>
            <a:pPr marL="0" indent="0" algn="l" rtl="0">
              <a:buNone/>
            </a:pPr>
            <a:endParaRPr lang="he-IL" dirty="0"/>
          </a:p>
          <a:p>
            <a:r>
              <a:rPr lang="he-IL" dirty="0">
                <a:solidFill>
                  <a:srgbClr val="0070C0"/>
                </a:solidFill>
              </a:rPr>
              <a:t>יודפס האיבר הראשון ברצף.</a:t>
            </a: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2D1302B3-E296-46F7-9734-6BA5C44F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60" y="260648"/>
            <a:ext cx="8892480" cy="815707"/>
          </a:xfrm>
        </p:spPr>
        <p:txBody>
          <a:bodyPr/>
          <a:lstStyle/>
          <a:p>
            <a:r>
              <a:rPr lang="he-IL" dirty="0">
                <a:cs typeface="+mn-cs"/>
              </a:rPr>
              <a:t>מה יודפס?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11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7C175B7F-13E7-47E6-A98F-56ADB6F7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60" y="548680"/>
            <a:ext cx="8892480" cy="815707"/>
          </a:xfrm>
        </p:spPr>
        <p:txBody>
          <a:bodyPr/>
          <a:lstStyle/>
          <a:p>
            <a:r>
              <a:rPr lang="he-IL" dirty="0">
                <a:cs typeface="+mn-cs"/>
              </a:rPr>
              <a:t>אפשר ליצור גם </a:t>
            </a:r>
            <a:r>
              <a:rPr lang="en-US" dirty="0">
                <a:cs typeface="+mn-cs"/>
              </a:rPr>
              <a:t>stream</a:t>
            </a:r>
            <a:r>
              <a:rPr lang="he-IL" dirty="0">
                <a:cs typeface="+mn-cs"/>
              </a:rPr>
              <a:t> מכלום! </a:t>
            </a:r>
            <a:endParaRPr lang="en-US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78700" y="1988840"/>
            <a:ext cx="8712968" cy="4563616"/>
          </a:xfrm>
        </p:spPr>
        <p:txBody>
          <a:bodyPr/>
          <a:lstStyle/>
          <a:p>
            <a:pPr marL="0" indent="0" algn="l" rtl="0">
              <a:buNone/>
            </a:pPr>
            <a:r>
              <a:rPr lang="en-US" sz="2800" dirty="0" err="1"/>
              <a:t>Stream.of</a:t>
            </a:r>
            <a:r>
              <a:rPr lang="en-US" sz="2800" dirty="0"/>
              <a:t>(1, 2, 45, 78, 3, 48, 23, 105, 5, 15).map(x -&gt; x+1)</a:t>
            </a:r>
          </a:p>
          <a:p>
            <a:pPr marL="0" indent="0" algn="l" rtl="0">
              <a:buNone/>
            </a:pPr>
            <a:endParaRPr lang="en-US" dirty="0"/>
          </a:p>
          <a:p>
            <a:pPr algn="r"/>
            <a:r>
              <a:rPr lang="he-IL" dirty="0">
                <a:solidFill>
                  <a:srgbClr val="0070C0"/>
                </a:solidFill>
              </a:rPr>
              <a:t>יחזיר רצף שבו כל האיברים גדולים ב1 מהרצף שיצרנו.</a:t>
            </a:r>
          </a:p>
        </p:txBody>
      </p:sp>
    </p:spTree>
    <p:extLst>
      <p:ext uri="{BB962C8B-B14F-4D97-AF65-F5344CB8AC3E}">
        <p14:creationId xmlns:p14="http://schemas.microsoft.com/office/powerpoint/2010/main" val="249486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379475"/>
            <a:ext cx="8928992" cy="831473"/>
          </a:xfrm>
        </p:spPr>
        <p:txBody>
          <a:bodyPr/>
          <a:lstStyle/>
          <a:p>
            <a:pPr algn="ctr"/>
            <a:r>
              <a:rPr lang="en-US" dirty="0"/>
              <a:t>collect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31540" y="1772816"/>
            <a:ext cx="8280920" cy="47454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collect</a:t>
            </a:r>
            <a:r>
              <a:rPr lang="he-IL" dirty="0"/>
              <a:t> היא פעולה מאוד שימושית על </a:t>
            </a:r>
            <a:r>
              <a:rPr lang="en-US" dirty="0"/>
              <a:t>streams</a:t>
            </a:r>
            <a:r>
              <a:rPr lang="he-IL" dirty="0"/>
              <a:t>.</a:t>
            </a:r>
          </a:p>
          <a:p>
            <a:r>
              <a:rPr lang="en-US" dirty="0"/>
              <a:t>collect</a:t>
            </a:r>
            <a:r>
              <a:rPr lang="he-IL" dirty="0"/>
              <a:t> הופכת את האלמנטים שנמצאים ב-</a:t>
            </a:r>
            <a:r>
              <a:rPr lang="en-US" dirty="0"/>
              <a:t>stream</a:t>
            </a:r>
            <a:r>
              <a:rPr lang="he-IL" dirty="0"/>
              <a:t> לסוג אחר של נתונים, כמו למשל- </a:t>
            </a:r>
            <a:r>
              <a:rPr lang="en-US" dirty="0"/>
              <a:t>list, set, map</a:t>
            </a:r>
            <a:r>
              <a:rPr lang="he-IL" dirty="0"/>
              <a:t>.</a:t>
            </a:r>
          </a:p>
          <a:p>
            <a:r>
              <a:rPr lang="he-IL" dirty="0"/>
              <a:t>ה-</a:t>
            </a:r>
            <a:r>
              <a:rPr lang="en-US" dirty="0"/>
              <a:t>collect</a:t>
            </a:r>
            <a:r>
              <a:rPr lang="he-IL" dirty="0"/>
              <a:t> מקבל אובייקט שנקרא </a:t>
            </a:r>
            <a:r>
              <a:rPr lang="en-US" dirty="0"/>
              <a:t>collector</a:t>
            </a:r>
            <a:r>
              <a:rPr lang="he-IL" dirty="0"/>
              <a:t> ולו יש כל מיני אופרציות כמו-</a:t>
            </a:r>
          </a:p>
          <a:p>
            <a:pPr lvl="1"/>
            <a:r>
              <a:rPr lang="en-US" dirty="0" err="1"/>
              <a:t>ToList</a:t>
            </a:r>
            <a:endParaRPr lang="he-IL" dirty="0"/>
          </a:p>
          <a:p>
            <a:pPr lvl="1"/>
            <a:r>
              <a:rPr lang="en-US" dirty="0" err="1"/>
              <a:t>groupingBy</a:t>
            </a:r>
            <a:endParaRPr lang="he-IL" dirty="0"/>
          </a:p>
          <a:p>
            <a:pPr lvl="1"/>
            <a:r>
              <a:rPr lang="en-US" dirty="0" err="1"/>
              <a:t>summarizingInt</a:t>
            </a:r>
            <a:endParaRPr lang="he-IL" dirty="0"/>
          </a:p>
          <a:p>
            <a:pPr lvl="1"/>
            <a:r>
              <a:rPr lang="en-US" dirty="0"/>
              <a:t>Joining</a:t>
            </a:r>
            <a:r>
              <a:rPr lang="he-IL" dirty="0"/>
              <a:t>  ......</a:t>
            </a:r>
          </a:p>
        </p:txBody>
      </p:sp>
    </p:spTree>
    <p:extLst>
      <p:ext uri="{BB962C8B-B14F-4D97-AF65-F5344CB8AC3E}">
        <p14:creationId xmlns:p14="http://schemas.microsoft.com/office/powerpoint/2010/main" val="318295451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2480</TotalTime>
  <Words>1653</Words>
  <Application>Microsoft Office PowerPoint</Application>
  <PresentationFormat>On-screen Show (4:3)</PresentationFormat>
  <Paragraphs>207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ערכת נושא של Office</vt:lpstr>
      <vt:lpstr>Java Streams</vt:lpstr>
      <vt:lpstr>Streams</vt:lpstr>
      <vt:lpstr>PowerPoint Presentation</vt:lpstr>
      <vt:lpstr>PowerPoint Presentation</vt:lpstr>
      <vt:lpstr>דוגמאות:  [1, 2, 45, 78, 3, 48, 23, 105, 5, 15]</vt:lpstr>
      <vt:lpstr>מה יודפס?</vt:lpstr>
      <vt:lpstr>מה יודפס?</vt:lpstr>
      <vt:lpstr>אפשר ליצור גם stream מכלום! </vt:lpstr>
      <vt:lpstr>collect</vt:lpstr>
      <vt:lpstr>groupingBy</vt:lpstr>
      <vt:lpstr>summarizingInt</vt:lpstr>
      <vt:lpstr>joining</vt:lpstr>
      <vt:lpstr>תרגילים</vt:lpstr>
      <vt:lpstr>תרגילים</vt:lpstr>
      <vt:lpstr>PowerPoint Presentation</vt:lpstr>
      <vt:lpstr>reduce</vt:lpstr>
      <vt:lpstr>reduce</vt:lpstr>
      <vt:lpstr>reduce</vt:lpstr>
      <vt:lpstr>תרגיל</vt:lpstr>
      <vt:lpstr>Parallel Streams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בקורס בסיסי נתונים</dc:title>
  <dc:creator>Netanel</dc:creator>
  <cp:lastModifiedBy>Keren Nivasch</cp:lastModifiedBy>
  <cp:revision>122</cp:revision>
  <dcterms:created xsi:type="dcterms:W3CDTF">2017-04-18T08:19:34Z</dcterms:created>
  <dcterms:modified xsi:type="dcterms:W3CDTF">2021-05-19T07:01:45Z</dcterms:modified>
</cp:coreProperties>
</file>