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282" r:id="rId3"/>
    <p:sldId id="286" r:id="rId4"/>
    <p:sldId id="290" r:id="rId5"/>
    <p:sldId id="291" r:id="rId6"/>
    <p:sldId id="292" r:id="rId7"/>
    <p:sldId id="300" r:id="rId8"/>
    <p:sldId id="301" r:id="rId9"/>
    <p:sldId id="302" r:id="rId10"/>
    <p:sldId id="303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B8FC4-EC2D-42E0-8079-22F1E436D018}" v="97" dt="2021-08-25T11:38:24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4360" autoAdjust="0"/>
  </p:normalViewPr>
  <p:slideViewPr>
    <p:cSldViewPr snapToGrid="0">
      <p:cViewPr varScale="1">
        <p:scale>
          <a:sx n="46" d="100"/>
          <a:sy n="46" d="100"/>
        </p:scale>
        <p:origin x="20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ב עמר" userId="e734271101b91d3e" providerId="LiveId" clId="{E71B8FC4-EC2D-42E0-8079-22F1E436D018}"/>
    <pc:docChg chg="undo custSel modSld sldOrd">
      <pc:chgData name="אליאב עמר" userId="e734271101b91d3e" providerId="LiveId" clId="{E71B8FC4-EC2D-42E0-8079-22F1E436D018}" dt="2021-08-25T11:38:30.844" v="105" actId="14100"/>
      <pc:docMkLst>
        <pc:docMk/>
      </pc:docMkLst>
      <pc:sldChg chg="ord">
        <pc:chgData name="אליאב עמר" userId="e734271101b91d3e" providerId="LiveId" clId="{E71B8FC4-EC2D-42E0-8079-22F1E436D018}" dt="2021-08-25T11:30:56.873" v="1"/>
        <pc:sldMkLst>
          <pc:docMk/>
          <pc:sldMk cId="3956010612" sldId="300"/>
        </pc:sldMkLst>
      </pc:sldChg>
      <pc:sldChg chg="modSp mod modAnim">
        <pc:chgData name="אליאב עמר" userId="e734271101b91d3e" providerId="LiveId" clId="{E71B8FC4-EC2D-42E0-8079-22F1E436D018}" dt="2021-08-25T11:38:30.844" v="105" actId="14100"/>
        <pc:sldMkLst>
          <pc:docMk/>
          <pc:sldMk cId="500298655" sldId="306"/>
        </pc:sldMkLst>
        <pc:spChg chg="mod">
          <ac:chgData name="אליאב עמר" userId="e734271101b91d3e" providerId="LiveId" clId="{E71B8FC4-EC2D-42E0-8079-22F1E436D018}" dt="2021-08-25T11:38:30.844" v="105" actId="14100"/>
          <ac:spMkLst>
            <pc:docMk/>
            <pc:sldMk cId="500298655" sldId="306"/>
            <ac:spMk id="3" creationId="{2E4B3F19-234B-4D13-9E98-AEF2AD45C1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59691-345D-403B-A4C2-20F5682811C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4FC5-4CBB-4546-A285-1CAADBDE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/index.php?title=MapReduce&amp;action=edit&amp;redlink=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A4FC5-4CBB-4546-A285-1CAADBDE32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8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ממיינים קודם לפי מס' הפעמים שכל זוג מופיע בסדר יורד ורק אז מדפיסים (רק את עשרת העליונים)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5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ספארק חושף ממשק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למפתחים המתבסס על מבנה נתונים הנקרא 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distributed dataset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</a:p>
          <a:p>
            <a:pPr algn="r" rtl="1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ספארק פותח לתת מענה למגבלות הקיימות בפרדיגמת האשכול של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pReduce (הדף אינו קיים)"/>
              </a:rPr>
              <a:t>MapReduce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אשר מכריח מעבר ליניארי של מידע.  תוכנות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MapReduce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קוראות מידע מהדיסק, ממפות פונקציה הפועלת על המידע, מפחיתות את המפה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Map-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של התוצאה ומאחסנות את תוצאות ההפחתה על הדיסק.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RDD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של ספארק פועל כסט מידע פעיל אשר באופן מכוון יוצר ביזור מידע בתצורה מוגבלת.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671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dirty="0"/>
              <a:t>SC</a:t>
            </a:r>
            <a:r>
              <a:rPr lang="he-IL" b="0" dirty="0"/>
              <a:t> הוא מסוג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SparkContext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r>
              <a:rPr lang="he-I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מחזירה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he-I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עם שורות מה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b="0" dirty="0"/>
          </a:p>
          <a:p>
            <a:pPr algn="r" rtl="1"/>
            <a:r>
              <a:rPr lang="en-US" b="0" dirty="0" err="1"/>
              <a:t>flatMap</a:t>
            </a:r>
            <a:r>
              <a:rPr lang="he-IL" b="0" dirty="0"/>
              <a:t> תמפה כל ערך (בעצם כל מילה מהטקסט) לרשימה ואז תשטח הכל ל</a:t>
            </a:r>
            <a:r>
              <a:rPr lang="en-US" b="0" dirty="0"/>
              <a:t>RDD</a:t>
            </a:r>
            <a:r>
              <a:rPr lang="he-IL" b="0" dirty="0"/>
              <a:t> חדש</a:t>
            </a:r>
          </a:p>
          <a:p>
            <a:pPr algn="r" rtl="1"/>
            <a:r>
              <a:rPr lang="en-US" sz="1200" dirty="0" err="1"/>
              <a:t>reduceByKey</a:t>
            </a:r>
            <a:r>
              <a:rPr lang="he-IL" sz="1200" dirty="0"/>
              <a:t> יאחד את התוצאות לכל מפתח לפי הפונקציית קלט</a:t>
            </a:r>
            <a:endParaRPr lang="en-US" sz="1200" dirty="0"/>
          </a:p>
          <a:p>
            <a:pPr algn="r" rtl="1"/>
            <a:endParaRPr lang="en-US" sz="1200" b="0" dirty="0"/>
          </a:p>
          <a:p>
            <a:pPr algn="r" rtl="1"/>
            <a:r>
              <a:rPr lang="en-US" sz="1200" b="0" dirty="0"/>
              <a:t> %s</a:t>
            </a:r>
            <a:r>
              <a:rPr lang="he-IL" sz="1200" b="0" dirty="0"/>
              <a:t>מבצע פירמוט ל</a:t>
            </a:r>
            <a:r>
              <a:rPr lang="en-US" sz="1200" b="0" dirty="0"/>
              <a:t>string</a:t>
            </a:r>
          </a:p>
          <a:p>
            <a:pPr algn="r" rtl="1"/>
            <a:r>
              <a:rPr lang="en-US" b="0" dirty="0"/>
              <a:t>%d</a:t>
            </a:r>
            <a:r>
              <a:rPr lang="he-IL" b="0" dirty="0"/>
              <a:t> מבצע פירמוט ל</a:t>
            </a:r>
            <a:r>
              <a:rPr lang="en-US" b="0" dirty="0"/>
              <a:t>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80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רק מוסיפים 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r>
              <a:rPr lang="en-US" sz="1200" dirty="0" err="1">
                <a:solidFill>
                  <a:srgbClr val="FF0000"/>
                </a:solidFill>
              </a:rPr>
              <a:t>sortByKey</a:t>
            </a:r>
            <a:r>
              <a:rPr lang="en-US" sz="1200" dirty="0">
                <a:solidFill>
                  <a:srgbClr val="FF0000"/>
                </a:solidFill>
              </a:rPr>
              <a:t>() \</a:t>
            </a:r>
          </a:p>
          <a:p>
            <a:r>
              <a:rPr lang="he-IL" dirty="0"/>
              <a:t> כדי למיין את התוצאות</a:t>
            </a:r>
          </a:p>
          <a:p>
            <a:endParaRPr lang="he-IL" dirty="0"/>
          </a:p>
          <a:p>
            <a:r>
              <a:rPr lang="he-IL" sz="1200" dirty="0"/>
              <a:t>[</a:t>
            </a:r>
            <a:r>
              <a:rPr lang="en-US" sz="1200" dirty="0"/>
              <a:t>[0:15</a:t>
            </a:r>
            <a:endParaRPr lang="he-IL" sz="1200" dirty="0"/>
          </a:p>
          <a:p>
            <a:r>
              <a:rPr lang="he-IL" sz="1200" dirty="0"/>
              <a:t>מדפיסים רק 15 תוצאות ראשונות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0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כדי למיין לפי הערך קודם מחליפים בין המפתח לערך ואז ממיינים</a:t>
            </a:r>
          </a:p>
          <a:p>
            <a:r>
              <a:rPr lang="he-IL" dirty="0"/>
              <a:t>אחרי המיון מחליפים שוב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09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4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015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50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הפונקציה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bigram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מחלקת לזוגות.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לדוגמא אם הקלט הוא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“hello world shalom”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אז: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['hello', 'world', 'shalom’]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words[1:]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['world', 'shalom']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וזה התוצאה של 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zip()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[('hello', 'world'), ('world', 'shalom’)]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בשלב הבא,</a:t>
            </a:r>
            <a:endParaRPr lang="en-US" b="0" dirty="0"/>
          </a:p>
          <a:p>
            <a:r>
              <a:rPr lang="en-US" b="0" dirty="0" err="1"/>
              <a:t>flatMap</a:t>
            </a:r>
            <a:r>
              <a:rPr lang="he-IL" b="0" dirty="0"/>
              <a:t> תמפה כל ערך (בעצם כל מילה מהטקסט) לרשימה ואז תשטח הכל ל</a:t>
            </a:r>
            <a:r>
              <a:rPr lang="en-US" b="0" dirty="0"/>
              <a:t>RDD</a:t>
            </a:r>
            <a:endParaRPr lang="he-IL" b="0" dirty="0"/>
          </a:p>
          <a:p>
            <a:r>
              <a:rPr lang="en-US" b="0" dirty="0"/>
              <a:t>count</a:t>
            </a:r>
            <a:r>
              <a:rPr lang="he-IL" b="0" dirty="0"/>
              <a:t> = כל זוג ממופה למספר 1</a:t>
            </a:r>
          </a:p>
          <a:p>
            <a:r>
              <a:rPr lang="en-US" sz="1200" dirty="0" err="1"/>
              <a:t>reduceByKey</a:t>
            </a:r>
            <a:r>
              <a:rPr lang="he-IL" sz="1200" dirty="0"/>
              <a:t> יאחד את התוצאות לכל מפתח לפי הפונקציית קלט</a:t>
            </a:r>
            <a:endParaRPr lang="en-US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בהדפסה מאחדים את הכל ומדפיסים רק את 10 הזוגות הראשונים (ממופים לכמה פעמים כל זוג מופיע בטקסט)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8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D89D-2E79-41E2-B2AB-2C0AF66E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043E6-F89A-4EBA-90A2-41D6EC848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F420-93FE-46EE-9CAA-08F9322F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6CF3-473A-41CD-9663-9DC2D918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F4B8-D5EB-4965-9EF9-E252C4A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6520-018E-413C-A9A4-90E4AE3E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5907-7CD1-4457-909B-890353B81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CAA9-F1C9-4E33-A07D-CAC4863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BDF5-016B-4F79-BC0C-306E72A8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7614-6323-4081-A7BC-C8D949CE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A29A9-409F-4482-B2D5-3694C8071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0AC92-C046-4A71-8043-72288863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7E03-A603-4C79-8AA6-0C2A82B3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35FA-705B-4423-9637-2CBF0D38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BCB9-0429-4C8C-8BC3-E9E44909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י"ז/אלול/תשפ"א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5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A32C-B40B-4D7B-91C8-5AACA36F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7C10-9CA9-480D-9333-1CC93335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5F50-02A6-486D-A672-1180E54A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18EB-2064-49FB-9928-B549EAA0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04D1-A028-4294-922D-C116424F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B103-CF69-4B38-BF90-9F5D2343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90080-9DBC-40E6-B5DA-F5746573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2AD1-C15C-40F2-A0E7-30E5986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16F1-4D72-42E8-9C6D-B2B768EB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3A0A-7ADA-4ACB-AB7E-8215A89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CE6D-1A4F-42BC-9201-DF8455D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2D8B-EE8C-4F4F-8994-5CBAE41F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80863-CBA3-42BF-9CD6-CAE66A4E4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3553D-F489-471A-84EE-66A6888D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F3CA5-7D87-49DA-83A1-DE28750D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9D85-AD6B-45CB-A5E1-FDB9B056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8843-AE61-4F11-8535-11387DE7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5CAA-75A3-47F9-88AD-A4E54430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C0BEC-045C-476B-9B97-BE9F014A1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2D88E-502D-4E8C-B331-FBD84BFC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97DCE-F811-4C94-B03C-CE97025FE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F533B-1597-4E4A-81DC-FDF0C406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964FD-825D-4665-B3A7-D387308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C2C77-8148-4703-B24B-105D4F82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841C-16F6-4275-9F24-4296663C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08080-8CEA-484E-B839-65FEC2F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02E35-9C7E-4D1A-B963-4E95D2C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E226-5619-49E5-A05B-5298B67D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2D089-7CB2-4518-A57F-9E8D1111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3B8C9-5FFC-4500-94DE-603EEF80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FF43-DE07-4B7D-B2F1-AA2E10AE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8446-D306-4034-BE04-B94E3D39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2371-0E43-405E-8373-FB070C9D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D1973-7320-4CEA-AFF6-784D026D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3CA1-86AD-4727-8C82-8651492D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DF85-BF24-4B48-B90C-1EBB7DC7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A91E5-00FB-4095-B850-52174FE3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D965-C882-4C52-A421-5E638DDD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1505B-55C0-4B9C-9080-E173763A6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348B-05AF-425B-AE23-5E31154D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B8227-7185-40D1-BE85-2383CB04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0AF7-2467-4A0B-BA91-971B7F17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4292D-0275-4974-B7D3-4432B452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4B9D8-77BF-4D18-A18E-D4AB3FE5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3BB19-874A-47FB-AEEC-BE4459C4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9549-0BAB-4936-BE0F-035433B26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DD55-0C32-418A-B704-9CA8E89C7C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7C9A-18A7-42B8-A29D-196327C0F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BE2C-B5EF-40E0-A580-F5B2D79C9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A807-985B-40EC-B978-EA4AAF70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ext-datasets/nietzsche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7065940-A5BF-460C-B752-D00C7F08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592" y="2636912"/>
            <a:ext cx="7239000" cy="1143000"/>
          </a:xfrm>
        </p:spPr>
        <p:txBody>
          <a:bodyPr/>
          <a:lstStyle/>
          <a:p>
            <a:pPr algn="ctr"/>
            <a:r>
              <a:rPr lang="en-US" sz="8800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28106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מימוש </a:t>
            </a:r>
            <a:r>
              <a:rPr lang="en-US" dirty="0">
                <a:cs typeface="+mn-cs"/>
              </a:rPr>
              <a:t>Bi-grams</a:t>
            </a:r>
            <a:r>
              <a:rPr lang="he-IL" dirty="0">
                <a:cs typeface="+mn-cs"/>
              </a:rPr>
              <a:t> ב-</a:t>
            </a:r>
            <a:r>
              <a:rPr lang="en-US" dirty="0">
                <a:cs typeface="+mn-cs"/>
              </a:rPr>
              <a:t>Spark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8004" y="1312899"/>
            <a:ext cx="8259688" cy="5427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BiGram</a:t>
            </a:r>
            <a:r>
              <a:rPr lang="en-US" dirty="0"/>
              <a:t>(line):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return zip(words, words[1:])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pairs = </a:t>
            </a:r>
            <a:r>
              <a:rPr lang="en-US" dirty="0" err="1"/>
              <a:t>text_file.flatMap</a:t>
            </a:r>
            <a:r>
              <a:rPr lang="en-US" dirty="0"/>
              <a:t>(</a:t>
            </a:r>
            <a:r>
              <a:rPr lang="en-US" dirty="0" err="1"/>
              <a:t>BiGram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count = </a:t>
            </a:r>
            <a:r>
              <a:rPr lang="en-US" dirty="0" err="1"/>
              <a:t>pairs.map</a:t>
            </a:r>
            <a:r>
              <a:rPr lang="en-US" dirty="0"/>
              <a:t>(lambda gram: (gram, 1)) \ </a:t>
            </a:r>
          </a:p>
          <a:p>
            <a:pPr marL="0" indent="0">
              <a:buNone/>
            </a:pPr>
            <a:r>
              <a:rPr lang="en-US" dirty="0"/>
              <a:t>                       .</a:t>
            </a:r>
            <a:r>
              <a:rPr lang="en-US" dirty="0" err="1"/>
              <a:t>reduceByKey</a:t>
            </a:r>
            <a:r>
              <a:rPr lang="en-US" dirty="0"/>
              <a:t>(lambda a, b: a + b)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count.collect</a:t>
            </a:r>
            <a:r>
              <a:rPr lang="en-US" dirty="0"/>
              <a:t>()[0:10])</a:t>
            </a:r>
          </a:p>
          <a:p>
            <a:pPr algn="l" rt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3C706-A5DE-4A6A-81AA-33EDB7FB32A0}"/>
              </a:ext>
            </a:extLst>
          </p:cNvPr>
          <p:cNvSpPr txBox="1"/>
          <p:nvPr/>
        </p:nvSpPr>
        <p:spPr>
          <a:xfrm>
            <a:off x="6265404" y="3248915"/>
            <a:ext cx="518457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Result: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[((</a:t>
            </a:r>
            <a:r>
              <a:rPr lang="en-US" dirty="0" err="1"/>
              <a:t>u'against</a:t>
            </a:r>
            <a:r>
              <a:rPr lang="en-US" dirty="0"/>
              <a:t>', </a:t>
            </a:r>
            <a:r>
              <a:rPr lang="en-US" dirty="0" err="1"/>
              <a:t>u'itself</a:t>
            </a:r>
            <a:r>
              <a:rPr lang="en-US" dirty="0"/>
              <a:t>--still'), 1), ((</a:t>
            </a:r>
            <a:r>
              <a:rPr lang="en-US" dirty="0" err="1"/>
              <a:t>u'form</a:t>
            </a:r>
            <a:r>
              <a:rPr lang="en-US" dirty="0"/>
              <a:t>', </a:t>
            </a:r>
            <a:r>
              <a:rPr lang="en-US" dirty="0" err="1"/>
              <a:t>u'or</a:t>
            </a:r>
            <a:r>
              <a:rPr lang="en-US" dirty="0"/>
              <a:t>'), 2), ((</a:t>
            </a:r>
            <a:r>
              <a:rPr lang="en-US" dirty="0" err="1"/>
              <a:t>u'Duhring</a:t>
            </a:r>
            <a:r>
              <a:rPr lang="en-US" dirty="0"/>
              <a:t>', </a:t>
            </a:r>
            <a:r>
              <a:rPr lang="en-US" dirty="0" err="1"/>
              <a:t>u'and</a:t>
            </a:r>
            <a:r>
              <a:rPr lang="en-US" dirty="0"/>
              <a:t>'), 1), ((</a:t>
            </a:r>
            <a:r>
              <a:rPr lang="en-US" dirty="0" err="1"/>
              <a:t>u'every</a:t>
            </a:r>
            <a:r>
              <a:rPr lang="en-US" dirty="0"/>
              <a:t>', </a:t>
            </a:r>
            <a:r>
              <a:rPr lang="en-US" dirty="0" err="1"/>
              <a:t>u'kind</a:t>
            </a:r>
            <a:r>
              <a:rPr lang="en-US" dirty="0"/>
              <a:t>'), 2), ((</a:t>
            </a:r>
            <a:r>
              <a:rPr lang="en-US" dirty="0" err="1"/>
              <a:t>u'This</a:t>
            </a:r>
            <a:r>
              <a:rPr lang="en-US" dirty="0"/>
              <a:t>', </a:t>
            </a:r>
            <a:r>
              <a:rPr lang="en-US" dirty="0" err="1"/>
              <a:t>u'crushing</a:t>
            </a:r>
            <a:r>
              <a:rPr lang="en-US" dirty="0"/>
              <a:t>'), 1), ((</a:t>
            </a:r>
            <a:r>
              <a:rPr lang="en-US" dirty="0" err="1"/>
              <a:t>u'Indeed</a:t>
            </a:r>
            <a:r>
              <a:rPr lang="en-US" dirty="0"/>
              <a:t>,', </a:t>
            </a:r>
            <a:r>
              <a:rPr lang="en-US" dirty="0" err="1"/>
              <a:t>u'if</a:t>
            </a:r>
            <a:r>
              <a:rPr lang="en-US" dirty="0"/>
              <a:t>'), 1), ((</a:t>
            </a:r>
            <a:r>
              <a:rPr lang="en-US" dirty="0" err="1"/>
              <a:t>u'species</a:t>
            </a:r>
            <a:r>
              <a:rPr lang="en-US" dirty="0"/>
              <a:t>', </a:t>
            </a:r>
            <a:r>
              <a:rPr lang="en-US" dirty="0" err="1"/>
              <a:t>u'who</a:t>
            </a:r>
            <a:r>
              <a:rPr lang="en-US" dirty="0"/>
              <a:t>'), 1), ((</a:t>
            </a:r>
            <a:r>
              <a:rPr lang="en-US" dirty="0" err="1"/>
              <a:t>u'also</a:t>
            </a:r>
            <a:r>
              <a:rPr lang="en-US" dirty="0"/>
              <a:t>', </a:t>
            </a:r>
            <a:r>
              <a:rPr lang="en-US" dirty="0" err="1"/>
              <a:t>u'emphasized</a:t>
            </a:r>
            <a:r>
              <a:rPr lang="en-US" dirty="0"/>
              <a:t>,'), 1), ((</a:t>
            </a:r>
            <a:r>
              <a:rPr lang="en-US" dirty="0" err="1"/>
              <a:t>u'lacking</a:t>
            </a:r>
            <a:r>
              <a:rPr lang="en-US" dirty="0"/>
              <a:t>', </a:t>
            </a:r>
            <a:r>
              <a:rPr lang="en-US" dirty="0" err="1"/>
              <a:t>u'in</a:t>
            </a:r>
            <a:r>
              <a:rPr lang="en-US" dirty="0"/>
              <a:t>'), 9), ((</a:t>
            </a:r>
            <a:r>
              <a:rPr lang="en-US" dirty="0" err="1"/>
              <a:t>u'solitude</a:t>
            </a:r>
            <a:r>
              <a:rPr lang="en-US" dirty="0"/>
              <a:t>?--the', </a:t>
            </a:r>
            <a:r>
              <a:rPr lang="en-US" dirty="0" err="1"/>
              <a:t>u'skepticism</a:t>
            </a:r>
            <a:r>
              <a:rPr lang="en-US" dirty="0"/>
              <a:t>'), 1)]</a:t>
            </a:r>
          </a:p>
        </p:txBody>
      </p:sp>
    </p:spTree>
    <p:extLst>
      <p:ext uri="{BB962C8B-B14F-4D97-AF65-F5344CB8AC3E}">
        <p14:creationId xmlns:p14="http://schemas.microsoft.com/office/powerpoint/2010/main" val="30340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0DD5-79EB-4B05-8883-9434D7CF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90" y="1723257"/>
            <a:ext cx="7467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count.map</a:t>
            </a:r>
            <a:r>
              <a:rPr lang="en-US" dirty="0"/>
              <a:t>(lambda (</a:t>
            </a:r>
            <a:r>
              <a:rPr lang="en-US" dirty="0" err="1"/>
              <a:t>x,y</a:t>
            </a:r>
            <a:r>
              <a:rPr lang="en-US" dirty="0"/>
              <a:t>): (</a:t>
            </a:r>
            <a:r>
              <a:rPr lang="en-US" dirty="0" err="1"/>
              <a:t>y,x</a:t>
            </a:r>
            <a:r>
              <a:rPr lang="en-US" dirty="0"/>
              <a:t>)) \</a:t>
            </a:r>
          </a:p>
          <a:p>
            <a:pPr marL="0" indent="0">
              <a:buNone/>
            </a:pPr>
            <a:r>
              <a:rPr lang="en-US" dirty="0"/>
              <a:t>                    .</a:t>
            </a:r>
            <a:r>
              <a:rPr lang="en-US" dirty="0" err="1"/>
              <a:t>sortByKey</a:t>
            </a:r>
            <a:r>
              <a:rPr lang="en-US" dirty="0"/>
              <a:t>(False) \</a:t>
            </a:r>
          </a:p>
          <a:p>
            <a:pPr marL="0" indent="0">
              <a:buNone/>
            </a:pPr>
            <a:r>
              <a:rPr lang="en-US" dirty="0"/>
              <a:t>                    .map(lambda (</a:t>
            </a:r>
            <a:r>
              <a:rPr lang="en-US" dirty="0" err="1"/>
              <a:t>x,y</a:t>
            </a:r>
            <a:r>
              <a:rPr lang="en-US" dirty="0"/>
              <a:t>): (</a:t>
            </a:r>
            <a:r>
              <a:rPr lang="en-US" dirty="0" err="1"/>
              <a:t>y,x</a:t>
            </a:r>
            <a:r>
              <a:rPr lang="en-US" dirty="0"/>
              <a:t>)) \ </a:t>
            </a:r>
          </a:p>
          <a:p>
            <a:pPr marL="0" indent="0">
              <a:buNone/>
            </a:pPr>
            <a:r>
              <a:rPr lang="en-US" dirty="0"/>
              <a:t>                    .collect()[0:10])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6BC48-E054-4260-AB59-D49E34EA296D}"/>
              </a:ext>
            </a:extLst>
          </p:cNvPr>
          <p:cNvSpPr txBox="1"/>
          <p:nvPr/>
        </p:nvSpPr>
        <p:spPr>
          <a:xfrm>
            <a:off x="6280831" y="3685922"/>
            <a:ext cx="520648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Result: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[((</a:t>
            </a:r>
            <a:r>
              <a:rPr lang="en-US" dirty="0" err="1"/>
              <a:t>u'of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910), ((</a:t>
            </a:r>
            <a:r>
              <a:rPr lang="en-US" dirty="0" err="1"/>
              <a:t>u'in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498), ((</a:t>
            </a:r>
            <a:r>
              <a:rPr lang="en-US" dirty="0" err="1"/>
              <a:t>u'to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327), ((</a:t>
            </a:r>
            <a:r>
              <a:rPr lang="en-US" dirty="0" err="1"/>
              <a:t>u'it</a:t>
            </a:r>
            <a:r>
              <a:rPr lang="en-US" dirty="0"/>
              <a:t>', </a:t>
            </a:r>
            <a:r>
              <a:rPr lang="en-US" dirty="0" err="1"/>
              <a:t>u'is</a:t>
            </a:r>
            <a:r>
              <a:rPr lang="en-US" dirty="0"/>
              <a:t>'), 240), ((</a:t>
            </a:r>
            <a:r>
              <a:rPr lang="en-US" dirty="0" err="1"/>
              <a:t>u'to</a:t>
            </a:r>
            <a:r>
              <a:rPr lang="en-US" dirty="0"/>
              <a:t>', </a:t>
            </a:r>
            <a:r>
              <a:rPr lang="en-US" dirty="0" err="1"/>
              <a:t>u'be</a:t>
            </a:r>
            <a:r>
              <a:rPr lang="en-US" dirty="0"/>
              <a:t>'), 186), ((</a:t>
            </a:r>
            <a:r>
              <a:rPr lang="en-US" dirty="0" err="1"/>
              <a:t>u'of</a:t>
            </a:r>
            <a:r>
              <a:rPr lang="en-US" dirty="0"/>
              <a:t>', </a:t>
            </a:r>
            <a:r>
              <a:rPr lang="en-US" dirty="0" err="1"/>
              <a:t>u'a</a:t>
            </a:r>
            <a:r>
              <a:rPr lang="en-US" dirty="0"/>
              <a:t>'), 171), ((</a:t>
            </a:r>
            <a:r>
              <a:rPr lang="en-US" dirty="0" err="1"/>
              <a:t>u'and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157), ((</a:t>
            </a:r>
            <a:r>
              <a:rPr lang="en-US" dirty="0" err="1"/>
              <a:t>u'for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149), ((</a:t>
            </a:r>
            <a:r>
              <a:rPr lang="en-US" dirty="0" err="1"/>
              <a:t>u'that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138), ((</a:t>
            </a:r>
            <a:r>
              <a:rPr lang="en-US" dirty="0" err="1"/>
              <a:t>u'is</a:t>
            </a:r>
            <a:r>
              <a:rPr lang="en-US" dirty="0"/>
              <a:t>', </a:t>
            </a:r>
            <a:r>
              <a:rPr lang="en-US" dirty="0" err="1"/>
              <a:t>u'the</a:t>
            </a:r>
            <a:r>
              <a:rPr lang="en-US" dirty="0"/>
              <a:t>'), 131)]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00437F3F-61E3-4E10-A564-AB54EC6C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287434"/>
            <a:ext cx="7239000" cy="1143000"/>
          </a:xfrm>
        </p:spPr>
        <p:txBody>
          <a:bodyPr/>
          <a:lstStyle/>
          <a:p>
            <a:pPr algn="ctr" rtl="1"/>
            <a:r>
              <a:rPr lang="he-IL" b="1" dirty="0">
                <a:cs typeface="+mn-cs"/>
              </a:rPr>
              <a:t>מימוש </a:t>
            </a:r>
            <a:r>
              <a:rPr lang="en-US" b="1" dirty="0">
                <a:cs typeface="+mn-cs"/>
              </a:rPr>
              <a:t>Bi-grams</a:t>
            </a:r>
            <a:r>
              <a:rPr lang="he-IL" b="1" dirty="0">
                <a:cs typeface="+mn-cs"/>
              </a:rPr>
              <a:t> ב-</a:t>
            </a:r>
            <a:r>
              <a:rPr lang="en-US" b="1" dirty="0">
                <a:cs typeface="+mn-cs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41378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1D8B13-9183-4357-8395-9E84C01B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תרגיל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4B3F19-234B-4D13-9E98-AEF2AD45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92" y="1416908"/>
            <a:ext cx="11368215" cy="3653856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ממשו את פונקציית </a:t>
            </a:r>
            <a:r>
              <a:rPr lang="en-US" dirty="0" err="1"/>
              <a:t>N_Grams</a:t>
            </a:r>
            <a:r>
              <a:rPr lang="he-IL" dirty="0"/>
              <a:t> המקבלת רשימה ומספר </a:t>
            </a:r>
            <a:r>
              <a:rPr lang="en-US" dirty="0"/>
              <a:t>n</a:t>
            </a:r>
            <a:endParaRPr lang="he-IL" dirty="0"/>
          </a:p>
          <a:p>
            <a:pPr algn="r"/>
            <a:endParaRPr lang="he-IL" dirty="0"/>
          </a:p>
          <a:p>
            <a:pPr marL="0" indent="0" algn="r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a,n</a:t>
            </a:r>
            <a:r>
              <a:rPr lang="en-US" dirty="0"/>
              <a:t>):    </a:t>
            </a:r>
          </a:p>
          <a:p>
            <a:pPr marL="0" indent="0">
              <a:buNone/>
            </a:pPr>
            <a:r>
              <a:rPr lang="en-US" dirty="0"/>
              <a:t>	return zip(*[a[</a:t>
            </a:r>
            <a:r>
              <a:rPr lang="en-US" dirty="0" err="1"/>
              <a:t>i</a:t>
            </a:r>
            <a:r>
              <a:rPr lang="en-US" dirty="0"/>
              <a:t>:] for </a:t>
            </a:r>
            <a:r>
              <a:rPr lang="en-US" dirty="0" err="1"/>
              <a:t>i</a:t>
            </a:r>
            <a:r>
              <a:rPr lang="en-US" dirty="0"/>
              <a:t> in range(n)])</a:t>
            </a:r>
          </a:p>
          <a:p>
            <a:pPr marL="0" indent="0">
              <a:buNone/>
            </a:pPr>
            <a:r>
              <a:rPr lang="en-US" dirty="0"/>
              <a:t>print(list(</a:t>
            </a:r>
            <a:r>
              <a:rPr lang="en-US" dirty="0" err="1"/>
              <a:t>func</a:t>
            </a:r>
            <a:r>
              <a:rPr lang="en-US" dirty="0"/>
              <a:t>([1,2,3,4,5,6,7,8,9], 4)))</a:t>
            </a:r>
          </a:p>
        </p:txBody>
      </p:sp>
    </p:spTree>
    <p:extLst>
      <p:ext uri="{BB962C8B-B14F-4D97-AF65-F5344CB8AC3E}">
        <p14:creationId xmlns:p14="http://schemas.microsoft.com/office/powerpoint/2010/main" val="5002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26914" y="428501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Spark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91979" y="2009899"/>
            <a:ext cx="11046940" cy="4419600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en-US" dirty="0"/>
              <a:t>Spark</a:t>
            </a:r>
            <a:r>
              <a:rPr lang="he-IL" dirty="0"/>
              <a:t> מאפשר ביצוע חישובים תוך שמירה על רמה גבוהה של מקביליות, וניצול מרבי של משאבי המחשב. הביצועים של</a:t>
            </a:r>
            <a:r>
              <a:rPr lang="en-US" dirty="0"/>
              <a:t>Spark </a:t>
            </a:r>
            <a:r>
              <a:rPr lang="he-IL" dirty="0"/>
              <a:t> באים לידי ביטוי במיוחד על מחשבים מרובי ליבות.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חישובים אופייניים שנבצע באמצעות </a:t>
            </a:r>
            <a:r>
              <a:rPr lang="en-US" dirty="0"/>
              <a:t>Spark </a:t>
            </a:r>
            <a:r>
              <a:rPr lang="he-IL" dirty="0"/>
              <a:t> הם חישובים המורכבים מהרבה צעדים בלתי תלויים ביניהם שירוצו במקביל ולבסוף נאחד את התוצאות.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76500" y="411062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Resilient Distributed Dataset (RDD)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3757" y="2499904"/>
            <a:ext cx="11504486" cy="5355704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הגדרה - אוסף נתונים גמיש ומבוזר. </a:t>
            </a:r>
          </a:p>
          <a:p>
            <a:pPr algn="r" rtl="1"/>
            <a:r>
              <a:rPr lang="he-IL" dirty="0"/>
              <a:t>אוסף יחידות או פריטים מקיימים ביניהם חוסר תלות ולכן ניתנים לחישוב מקבילי.</a:t>
            </a:r>
          </a:p>
          <a:p>
            <a:pPr algn="r" rtl="1"/>
            <a:r>
              <a:rPr lang="he-IL" dirty="0"/>
              <a:t>לדוגמא:</a:t>
            </a:r>
            <a:r>
              <a:rPr lang="en-US" dirty="0"/>
              <a:t> </a:t>
            </a:r>
            <a:r>
              <a:rPr lang="he-IL" dirty="0"/>
              <a:t>שורות שונות בקובץ, אוסף של נתוני סטודנטים וכו'</a:t>
            </a:r>
          </a:p>
          <a:p>
            <a:pPr algn="r" rtl="1"/>
            <a:r>
              <a:rPr lang="he-IL" dirty="0"/>
              <a:t>אפשר ליצור </a:t>
            </a:r>
            <a:r>
              <a:rPr lang="en-US" dirty="0"/>
              <a:t>RDD</a:t>
            </a:r>
            <a:r>
              <a:rPr lang="he-IL" dirty="0"/>
              <a:t> מקובץ או מרשימה קיימת באמצעות שימוש בפונקציות המיועדות לכך ב</a:t>
            </a:r>
            <a:r>
              <a:rPr lang="en-US" dirty="0"/>
              <a:t>Spark </a:t>
            </a:r>
            <a:endParaRPr lang="he-IL" dirty="0"/>
          </a:p>
          <a:p>
            <a:pPr algn="r" rtl="1"/>
            <a:r>
              <a:rPr lang="he-IL" dirty="0"/>
              <a:t>ניתן לבצע שרשרת של טרנספורמציות כאשר כל אחת מהן מניבה </a:t>
            </a:r>
            <a:r>
              <a:rPr lang="en-US" dirty="0"/>
              <a:t>RDD</a:t>
            </a:r>
            <a:r>
              <a:rPr lang="he-IL" dirty="0"/>
              <a:t> חדש. ובסוף נבצע איסוף לתוך מבנה נתונים פשוט כמו רשימה. (ע"י </a:t>
            </a:r>
            <a:r>
              <a:rPr lang="en-US" dirty="0"/>
              <a:t>collect()</a:t>
            </a:r>
            <a:r>
              <a:rPr lang="he-IL" dirty="0"/>
              <a:t>)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799" y="296042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759" y="1678460"/>
            <a:ext cx="11121081" cy="58311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file story.txt was obtained from </a:t>
            </a:r>
            <a:r>
              <a:rPr lang="en-US" dirty="0">
                <a:hlinkClick r:id="rId3"/>
              </a:rPr>
              <a:t>https://s3.amazonaws.com/text-datasets/nietzsche.txt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text_file</a:t>
            </a:r>
            <a:r>
              <a:rPr lang="en-US" sz="2400" dirty="0"/>
              <a:t> = </a:t>
            </a:r>
            <a:r>
              <a:rPr lang="en-US" sz="2400" dirty="0" err="1"/>
              <a:t>sc.textFile</a:t>
            </a:r>
            <a:r>
              <a:rPr lang="en-US" sz="2400" dirty="0"/>
              <a:t>("</a:t>
            </a:r>
            <a:r>
              <a:rPr lang="en-US" sz="2400" dirty="0" err="1"/>
              <a:t>myDir</a:t>
            </a:r>
            <a:r>
              <a:rPr lang="en-US" sz="2400" dirty="0"/>
              <a:t>/story.txt")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word_counts</a:t>
            </a:r>
            <a:r>
              <a:rPr lang="en-US" sz="2400" dirty="0"/>
              <a:t> = </a:t>
            </a:r>
            <a:r>
              <a:rPr lang="en-US" sz="2400" dirty="0" err="1"/>
              <a:t>text_file.flatMap</a:t>
            </a:r>
            <a:r>
              <a:rPr lang="en-US" sz="2400" dirty="0"/>
              <a:t>(lambda line: </a:t>
            </a:r>
            <a:r>
              <a:rPr lang="en-US" sz="2400" dirty="0" err="1"/>
              <a:t>line.split</a:t>
            </a:r>
            <a:r>
              <a:rPr lang="en-US" sz="2400" dirty="0"/>
              <a:t>(" ")) \</a:t>
            </a:r>
          </a:p>
          <a:p>
            <a:pPr marL="0" indent="0">
              <a:buNone/>
            </a:pPr>
            <a:r>
              <a:rPr lang="en-US" sz="2400" dirty="0"/>
              <a:t>                       .map(lambda word: (word, 1)) \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 \</a:t>
            </a:r>
          </a:p>
          <a:p>
            <a:pPr marL="0" indent="0">
              <a:buNone/>
            </a:pPr>
            <a:r>
              <a:rPr lang="en-US" sz="2400" dirty="0"/>
              <a:t>                       .collect()</a:t>
            </a:r>
          </a:p>
          <a:p>
            <a:pPr marL="0" indent="0">
              <a:buNone/>
            </a:pPr>
            <a:r>
              <a:rPr lang="en-US" sz="2400" dirty="0"/>
              <a:t>&gt;&gt;&gt; for </a:t>
            </a:r>
            <a:r>
              <a:rPr lang="en-US" sz="2400" dirty="0" err="1"/>
              <a:t>word,count</a:t>
            </a:r>
            <a:r>
              <a:rPr lang="en-US" sz="2400" dirty="0"/>
              <a:t> in </a:t>
            </a:r>
            <a:r>
              <a:rPr lang="en-US" sz="2400" dirty="0" err="1"/>
              <a:t>word_counts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816080" y="3062411"/>
            <a:ext cx="2171700" cy="914400"/>
          </a:xfrm>
          <a:prstGeom prst="wedgeRectCallout">
            <a:avLst>
              <a:gd name="adj1" fmla="val -88287"/>
              <a:gd name="adj2" fmla="val -51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flatMap</a:t>
            </a:r>
            <a:r>
              <a:rPr lang="en-US" sz="1350" dirty="0"/>
              <a:t> maps every entry to a list, and then flattens the list back to an RDD (with possibly a longer length)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2735" y="2361676"/>
            <a:ext cx="3600450" cy="40395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350" b="1" u="sng" dirty="0"/>
              <a:t>Result</a:t>
            </a:r>
            <a:r>
              <a:rPr lang="en-US" sz="1350" b="1" dirty="0"/>
              <a:t>:</a:t>
            </a:r>
          </a:p>
          <a:p>
            <a:pPr algn="l" rtl="0"/>
            <a:endParaRPr lang="en-US" sz="1350" dirty="0"/>
          </a:p>
          <a:p>
            <a:pPr algn="l" rtl="0"/>
            <a:r>
              <a:rPr lang="en-US" sz="1350" dirty="0"/>
              <a:t>…</a:t>
            </a:r>
          </a:p>
          <a:p>
            <a:pPr algn="l" rtl="0"/>
            <a:r>
              <a:rPr lang="en-US" sz="1350" dirty="0"/>
              <a:t>the word: "retrograde" appears 1 time(s)</a:t>
            </a:r>
          </a:p>
          <a:p>
            <a:pPr algn="l" rtl="0"/>
            <a:r>
              <a:rPr lang="en-US" sz="1350" dirty="0"/>
              <a:t>the word: "grounds" appears 4 time(s)</a:t>
            </a:r>
          </a:p>
          <a:p>
            <a:pPr algn="l" rtl="0"/>
            <a:r>
              <a:rPr lang="en-US" sz="1350" dirty="0"/>
              <a:t>the word: "VOUS" appears 2 time(s)</a:t>
            </a:r>
          </a:p>
          <a:p>
            <a:pPr algn="l" rtl="0"/>
            <a:r>
              <a:rPr lang="en-US" sz="1350" dirty="0"/>
              <a:t>the word: ""Flatterers" appears 1 time(s)</a:t>
            </a:r>
          </a:p>
          <a:p>
            <a:pPr algn="l" rtl="0"/>
            <a:r>
              <a:rPr lang="en-US" sz="1350" dirty="0"/>
              <a:t>the word: "injustice;" appears 1 time(s)</a:t>
            </a:r>
          </a:p>
          <a:p>
            <a:pPr algn="l" rtl="0"/>
            <a:r>
              <a:rPr lang="en-US" sz="1350" dirty="0"/>
              <a:t>the word: "reciprocity," appears 1 time(s)</a:t>
            </a:r>
          </a:p>
          <a:p>
            <a:pPr algn="l" rtl="0"/>
            <a:r>
              <a:rPr lang="en-US" sz="1350" dirty="0"/>
              <a:t>the word: "inflicted" appears 2 time(s)</a:t>
            </a:r>
          </a:p>
          <a:p>
            <a:pPr algn="l" rtl="0"/>
            <a:r>
              <a:rPr lang="en-US" sz="1350" dirty="0"/>
              <a:t>the word: "limbs." appears 1 time(s)</a:t>
            </a:r>
          </a:p>
          <a:p>
            <a:pPr algn="l" rtl="0"/>
            <a:r>
              <a:rPr lang="en-US" sz="1350" dirty="0"/>
              <a:t>the word: "christened" appears 2 time(s)</a:t>
            </a:r>
          </a:p>
          <a:p>
            <a:pPr algn="l" rtl="0"/>
            <a:r>
              <a:rPr lang="en-US" sz="1350" dirty="0"/>
              <a:t>the word: "majority--where" appears 1 time(s)</a:t>
            </a:r>
          </a:p>
          <a:p>
            <a:pPr algn="l" rtl="0"/>
            <a:r>
              <a:rPr lang="en-US" sz="1350" dirty="0"/>
              <a:t>the word: "three-fourths" appears 1 time(s)</a:t>
            </a:r>
          </a:p>
          <a:p>
            <a:pPr algn="l" rtl="0"/>
            <a:r>
              <a:rPr lang="en-US" sz="1350" dirty="0"/>
              <a:t>the word: "dish," appears 1 time(s)</a:t>
            </a:r>
          </a:p>
          <a:p>
            <a:pPr algn="l" rtl="0"/>
            <a:r>
              <a:rPr lang="en-US" sz="1350" dirty="0"/>
              <a:t>the word: "73." appears 1 time(s)</a:t>
            </a:r>
          </a:p>
          <a:p>
            <a:pPr algn="l" rtl="0"/>
            <a:r>
              <a:rPr lang="en-US" sz="1350" dirty="0"/>
              <a:t>the word: "ENVIRONMENT," appears 1 time(s)</a:t>
            </a:r>
          </a:p>
          <a:p>
            <a:pPr algn="l" rtl="0"/>
            <a:r>
              <a:rPr lang="en-US" sz="1350" dirty="0"/>
              <a:t>the word: ""honesty";" appears 1 time(s)</a:t>
            </a:r>
          </a:p>
          <a:p>
            <a:pPr algn="l" rtl="0"/>
            <a:r>
              <a:rPr lang="en-US" sz="13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07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00" y="177607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Sort by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639833"/>
            <a:ext cx="11145795" cy="50405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sort by the key we simply add a call to </a:t>
            </a:r>
            <a:r>
              <a:rPr lang="en-US" dirty="0" err="1"/>
              <a:t>SortByKey</a:t>
            </a:r>
            <a:r>
              <a:rPr lang="en-US" dirty="0"/>
              <a:t> (before we call collect):</a:t>
            </a:r>
          </a:p>
          <a:p>
            <a:pPr lvl="1" algn="l"/>
            <a:r>
              <a:rPr lang="en-US" dirty="0" err="1"/>
              <a:t>word_counts</a:t>
            </a:r>
            <a:r>
              <a:rPr lang="en-US" dirty="0"/>
              <a:t> = </a:t>
            </a:r>
            <a:r>
              <a:rPr lang="en-US" dirty="0" err="1"/>
              <a:t>text_file.flatMap</a:t>
            </a:r>
            <a:r>
              <a:rPr lang="en-US" dirty="0"/>
              <a:t>(lambda line: </a:t>
            </a:r>
            <a:r>
              <a:rPr lang="en-US" dirty="0" err="1"/>
              <a:t>line.split</a:t>
            </a:r>
            <a:r>
              <a:rPr lang="en-US" dirty="0"/>
              <a:t>(" ")) \</a:t>
            </a:r>
          </a:p>
          <a:p>
            <a:pPr marL="0" indent="0">
              <a:buNone/>
            </a:pPr>
            <a:r>
              <a:rPr lang="en-US" sz="2400" dirty="0"/>
              <a:t>                       .map(lambda word: (word, 1)) \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 \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sortByKey</a:t>
            </a:r>
            <a:r>
              <a:rPr lang="en-US" sz="2400" dirty="0">
                <a:solidFill>
                  <a:srgbClr val="FF0000"/>
                </a:solidFill>
              </a:rPr>
              <a:t>() \</a:t>
            </a:r>
          </a:p>
          <a:p>
            <a:pPr marL="0" indent="0">
              <a:buNone/>
            </a:pPr>
            <a:r>
              <a:rPr lang="en-US" sz="2400" dirty="0"/>
              <a:t>                       .collect()</a:t>
            </a:r>
          </a:p>
          <a:p>
            <a:pPr lvl="1" algn="l"/>
            <a:r>
              <a:rPr lang="en-US" dirty="0"/>
              <a:t>for </a:t>
            </a:r>
            <a:r>
              <a:rPr lang="en-US" dirty="0" err="1"/>
              <a:t>word,count</a:t>
            </a:r>
            <a:r>
              <a:rPr lang="en-US" dirty="0"/>
              <a:t> in </a:t>
            </a:r>
            <a:r>
              <a:rPr lang="en-US" dirty="0" err="1"/>
              <a:t>word_counts</a:t>
            </a:r>
            <a:r>
              <a:rPr lang="en-US" dirty="0"/>
              <a:t>[0:15]:</a:t>
            </a:r>
          </a:p>
          <a:p>
            <a:pPr marL="0" indent="0">
              <a:buNone/>
            </a:pPr>
            <a:r>
              <a:rPr lang="en-US" sz="2400" dirty="0"/>
              <a:t>        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4488" y="2515267"/>
            <a:ext cx="3486150" cy="3624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350" dirty="0"/>
              <a:t>Result:</a:t>
            </a:r>
          </a:p>
          <a:p>
            <a:pPr algn="l" rtl="0"/>
            <a:endParaRPr lang="en-US" sz="1350" dirty="0"/>
          </a:p>
          <a:p>
            <a:pPr algn="l" rtl="0"/>
            <a:r>
              <a:rPr lang="en-US" sz="1350" dirty="0"/>
              <a:t>the word: "" appears 2032 time(s)</a:t>
            </a:r>
          </a:p>
          <a:p>
            <a:pPr algn="l" rtl="0"/>
            <a:r>
              <a:rPr lang="en-US" sz="1350" dirty="0"/>
              <a:t>the word: ""=Man" appears 1 time(s)</a:t>
            </a:r>
          </a:p>
          <a:p>
            <a:pPr algn="l" rtl="0"/>
            <a:r>
              <a:rPr lang="en-US" sz="1350" dirty="0"/>
              <a:t>the word: ""A" appears 2 time(s)</a:t>
            </a:r>
          </a:p>
          <a:p>
            <a:pPr algn="l" rtl="0"/>
            <a:r>
              <a:rPr lang="en-US" sz="1350" dirty="0"/>
              <a:t>the word: ""AWAY" appears 1 time(s)</a:t>
            </a:r>
          </a:p>
          <a:p>
            <a:pPr algn="l" rtl="0"/>
            <a:r>
              <a:rPr lang="en-US" sz="1350" dirty="0"/>
              <a:t>the word: ""Ah," appears 1 time(s)</a:t>
            </a:r>
          </a:p>
          <a:p>
            <a:pPr algn="l" rtl="0"/>
            <a:r>
              <a:rPr lang="en-US" sz="1350" dirty="0"/>
              <a:t>the word: ""All" appears 1 time(s)</a:t>
            </a:r>
          </a:p>
          <a:p>
            <a:pPr algn="l" rtl="0"/>
            <a:r>
              <a:rPr lang="en-US" sz="1350" dirty="0"/>
              <a:t>the word: ""And" appears 2 time(s)</a:t>
            </a:r>
          </a:p>
          <a:p>
            <a:pPr algn="l" rtl="0"/>
            <a:r>
              <a:rPr lang="en-US" sz="1350" dirty="0"/>
              <a:t>the word: ""Another" appears 1 time(s)</a:t>
            </a:r>
          </a:p>
          <a:p>
            <a:pPr algn="l" rtl="0"/>
            <a:r>
              <a:rPr lang="en-US" sz="1350" dirty="0"/>
              <a:t>the word: ""Are" appears 2 time(s)</a:t>
            </a:r>
          </a:p>
          <a:p>
            <a:pPr algn="l" rtl="0"/>
            <a:r>
              <a:rPr lang="en-US" sz="1350" dirty="0"/>
              <a:t>the word: ""BIG" appears 1 time(s)</a:t>
            </a:r>
          </a:p>
          <a:p>
            <a:pPr algn="l" rtl="0"/>
            <a:r>
              <a:rPr lang="en-US" sz="1350" dirty="0"/>
              <a:t>the word: ""BY" appears 1 time(s)</a:t>
            </a:r>
          </a:p>
          <a:p>
            <a:pPr algn="l" rtl="0"/>
            <a:r>
              <a:rPr lang="en-US" sz="1350" dirty="0"/>
              <a:t>the word: ""Bad!" appears 1 time(s)</a:t>
            </a:r>
          </a:p>
          <a:p>
            <a:pPr algn="l" rtl="0"/>
            <a:r>
              <a:rPr lang="en-US" sz="1350" dirty="0"/>
              <a:t>the word: ""Be" appears 1 time(s)</a:t>
            </a:r>
          </a:p>
          <a:p>
            <a:pPr algn="l" rtl="0"/>
            <a:r>
              <a:rPr lang="en-US" sz="1350" dirty="0"/>
              <a:t>the word: ""Better" appears 1 time(s)</a:t>
            </a:r>
          </a:p>
          <a:p>
            <a:pPr algn="l" rtl="0"/>
            <a:r>
              <a:rPr lang="en-US" sz="1350" dirty="0"/>
              <a:t>the word: ""Beyond" appears 1 time(s)</a:t>
            </a:r>
          </a:p>
        </p:txBody>
      </p:sp>
    </p:spTree>
    <p:extLst>
      <p:ext uri="{BB962C8B-B14F-4D97-AF65-F5344CB8AC3E}">
        <p14:creationId xmlns:p14="http://schemas.microsoft.com/office/powerpoint/2010/main" val="22345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00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Sort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3065"/>
            <a:ext cx="11170508" cy="60198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To sort by value we swap the key and the value and then sort by the key and then swap them back. We  sort in </a:t>
            </a:r>
            <a:r>
              <a:rPr lang="en-US" b="1" dirty="0"/>
              <a:t>descending</a:t>
            </a:r>
            <a:r>
              <a:rPr lang="en-US" dirty="0"/>
              <a:t> order:</a:t>
            </a:r>
          </a:p>
          <a:p>
            <a:pPr lvl="1" algn="l" rtl="0"/>
            <a:r>
              <a:rPr lang="en-US" dirty="0" err="1"/>
              <a:t>word_counts</a:t>
            </a:r>
            <a:r>
              <a:rPr lang="en-US" dirty="0"/>
              <a:t> = (</a:t>
            </a:r>
          </a:p>
          <a:p>
            <a:pPr marL="342900" lvl="1" indent="0">
              <a:buNone/>
            </a:pPr>
            <a:r>
              <a:rPr lang="en-US" dirty="0"/>
              <a:t>              </a:t>
            </a:r>
            <a:r>
              <a:rPr lang="en-US" dirty="0" err="1"/>
              <a:t>text_file.flatMap</a:t>
            </a:r>
            <a:r>
              <a:rPr lang="en-US" dirty="0"/>
              <a:t>(lambda line: </a:t>
            </a:r>
            <a:r>
              <a:rPr lang="en-US" dirty="0" err="1"/>
              <a:t>line.split</a:t>
            </a:r>
            <a:r>
              <a:rPr lang="en-US" dirty="0"/>
              <a:t>(" "))</a:t>
            </a:r>
          </a:p>
          <a:p>
            <a:pPr marL="0" indent="0">
              <a:buNone/>
            </a:pPr>
            <a:r>
              <a:rPr lang="en-US" sz="2400" dirty="0"/>
              <a:t>                       .map(lambda word: (word, 1))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.map(lambda 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): (</a:t>
            </a:r>
            <a:r>
              <a:rPr lang="en-US" sz="2400" dirty="0" err="1">
                <a:solidFill>
                  <a:srgbClr val="FF0000"/>
                </a:solidFill>
              </a:rPr>
              <a:t>y,x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400" dirty="0"/>
              <a:t>                       #False is for descending order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sortByKey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.map(lambda 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): (</a:t>
            </a:r>
            <a:r>
              <a:rPr lang="en-US" sz="2400" dirty="0" err="1">
                <a:solidFill>
                  <a:srgbClr val="FF0000"/>
                </a:solidFill>
              </a:rPr>
              <a:t>y,x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400" dirty="0"/>
              <a:t>                       .collect()</a:t>
            </a:r>
          </a:p>
          <a:p>
            <a:pPr marL="0" indent="0">
              <a:buNone/>
            </a:pPr>
            <a:r>
              <a:rPr lang="en-US" sz="2400" dirty="0"/>
              <a:t>                       )</a:t>
            </a:r>
          </a:p>
          <a:p>
            <a:pPr lvl="1" algn="l" rtl="0"/>
            <a:r>
              <a:rPr lang="en-US" dirty="0"/>
              <a:t>for </a:t>
            </a:r>
            <a:r>
              <a:rPr lang="en-US" dirty="0" err="1"/>
              <a:t>word,count</a:t>
            </a:r>
            <a:r>
              <a:rPr lang="en-US" dirty="0"/>
              <a:t> in </a:t>
            </a:r>
            <a:r>
              <a:rPr lang="en-US" dirty="0" err="1"/>
              <a:t>word_counts</a:t>
            </a:r>
            <a:r>
              <a:rPr lang="en-US" dirty="0"/>
              <a:t>[0:15]:</a:t>
            </a:r>
          </a:p>
          <a:p>
            <a:pPr marL="0" indent="0">
              <a:buNone/>
            </a:pPr>
            <a:r>
              <a:rPr lang="en-US" sz="2400" dirty="0"/>
              <a:t>        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3440" y="2230930"/>
            <a:ext cx="3543300" cy="3624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350" dirty="0"/>
              <a:t>Result:</a:t>
            </a:r>
          </a:p>
          <a:p>
            <a:pPr algn="l" rtl="0"/>
            <a:endParaRPr lang="en-US" sz="1350" dirty="0"/>
          </a:p>
          <a:p>
            <a:pPr algn="l" rtl="0"/>
            <a:r>
              <a:rPr lang="en-US" sz="1350" dirty="0"/>
              <a:t>the word: "the" appears 5839 time(s)</a:t>
            </a:r>
          </a:p>
          <a:p>
            <a:pPr algn="l" rtl="0"/>
            <a:r>
              <a:rPr lang="en-US" sz="1350" dirty="0"/>
              <a:t>the word: "of" appears 4560 time(s)</a:t>
            </a:r>
          </a:p>
          <a:p>
            <a:pPr algn="l" rtl="0"/>
            <a:r>
              <a:rPr lang="en-US" sz="1350" dirty="0"/>
              <a:t>the word: "and" appears 3562 time(s)</a:t>
            </a:r>
          </a:p>
          <a:p>
            <a:pPr algn="l" rtl="0"/>
            <a:r>
              <a:rPr lang="en-US" sz="1350" dirty="0"/>
              <a:t>the word: "to" appears 2716 time(s)</a:t>
            </a:r>
          </a:p>
          <a:p>
            <a:pPr algn="l" rtl="0"/>
            <a:r>
              <a:rPr lang="en-US" sz="1350" dirty="0"/>
              <a:t>the word: "" appears 2032 time(s)</a:t>
            </a:r>
          </a:p>
          <a:p>
            <a:pPr algn="l" rtl="0"/>
            <a:r>
              <a:rPr lang="en-US" sz="1350" dirty="0"/>
              <a:t>the word: "in" appears 1995 time(s)</a:t>
            </a:r>
          </a:p>
          <a:p>
            <a:pPr algn="l" rtl="0"/>
            <a:r>
              <a:rPr lang="en-US" sz="1350" dirty="0"/>
              <a:t>the word: "a" appears 1896 time(s)</a:t>
            </a:r>
          </a:p>
          <a:p>
            <a:pPr algn="l" rtl="0"/>
            <a:r>
              <a:rPr lang="en-US" sz="1350" dirty="0"/>
              <a:t>the word: "is" appears 1857 time(s)</a:t>
            </a:r>
          </a:p>
          <a:p>
            <a:pPr algn="l" rtl="0"/>
            <a:r>
              <a:rPr lang="en-US" sz="1350" dirty="0"/>
              <a:t>the word: "that" appears 1242 time(s)</a:t>
            </a:r>
          </a:p>
          <a:p>
            <a:pPr algn="l" rtl="0"/>
            <a:r>
              <a:rPr lang="en-US" sz="1350" dirty="0"/>
              <a:t>the word: "as" appears 1172 time(s)</a:t>
            </a:r>
          </a:p>
          <a:p>
            <a:pPr algn="l" rtl="0"/>
            <a:r>
              <a:rPr lang="en-US" sz="1350" dirty="0"/>
              <a:t>the word: "it" appears 908 time(s)</a:t>
            </a:r>
          </a:p>
          <a:p>
            <a:pPr algn="l" rtl="0"/>
            <a:r>
              <a:rPr lang="en-US" sz="1350" dirty="0"/>
              <a:t>the word: "for" appears 808 time(s)</a:t>
            </a:r>
          </a:p>
          <a:p>
            <a:pPr algn="l" rtl="0"/>
            <a:r>
              <a:rPr lang="en-US" sz="1350" dirty="0"/>
              <a:t>the word: "which" appears 783 time(s)</a:t>
            </a:r>
          </a:p>
          <a:p>
            <a:pPr algn="l" rtl="0"/>
            <a:r>
              <a:rPr lang="en-US" sz="1350" dirty="0"/>
              <a:t>the word: "be" appears 740 time(s)</a:t>
            </a:r>
          </a:p>
          <a:p>
            <a:pPr algn="l" rtl="0"/>
            <a:r>
              <a:rPr lang="en-US" sz="1350" dirty="0"/>
              <a:t>the word: "with" appears 665 time(s)</a:t>
            </a:r>
          </a:p>
        </p:txBody>
      </p:sp>
    </p:spTree>
    <p:extLst>
      <p:ext uri="{BB962C8B-B14F-4D97-AF65-F5344CB8AC3E}">
        <p14:creationId xmlns:p14="http://schemas.microsoft.com/office/powerpoint/2010/main" val="12439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Bi-grams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71849" y="1340768"/>
            <a:ext cx="11590637" cy="593176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התייחסות ל-2 מילים צמודות בטקסט</a:t>
            </a:r>
          </a:p>
          <a:p>
            <a:pPr marL="0" indent="0">
              <a:buNone/>
            </a:pPr>
            <a:r>
              <a:rPr lang="en-US" dirty="0"/>
              <a:t> "</a:t>
            </a:r>
            <a:r>
              <a:rPr lang="en-US" b="1" dirty="0"/>
              <a:t>I read a book about the history of America</a:t>
            </a:r>
            <a:r>
              <a:rPr lang="he-IL" b="1" dirty="0"/>
              <a:t>"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I read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read a</a:t>
            </a:r>
            <a:r>
              <a:rPr lang="he-IL" b="1" dirty="0"/>
              <a:t>"</a:t>
            </a:r>
            <a:endParaRPr lang="en-US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a book</a:t>
            </a:r>
            <a:r>
              <a:rPr lang="he-IL" b="1" dirty="0"/>
              <a:t>"</a:t>
            </a:r>
            <a:endParaRPr lang="he-IL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book about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about the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the history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history of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"</a:t>
            </a:r>
            <a:r>
              <a:rPr lang="en-US" b="1" dirty="0"/>
              <a:t>of America</a:t>
            </a:r>
            <a:r>
              <a:rPr lang="he-IL" b="1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1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Tri-grams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0130" y="1340768"/>
            <a:ext cx="11491784" cy="6003776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התייחסות ל-3 מילים צמודות בטקסט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I read a book about the history of America</a:t>
            </a:r>
            <a:r>
              <a:rPr lang="he-IL" b="1" dirty="0"/>
              <a:t>"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I read a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“read a book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“a book about</a:t>
            </a:r>
          </a:p>
          <a:p>
            <a:pPr marL="0" indent="0">
              <a:buNone/>
            </a:pPr>
            <a:r>
              <a:rPr lang="en-US" b="1" dirty="0"/>
              <a:t>“book about the”</a:t>
            </a:r>
          </a:p>
          <a:p>
            <a:pPr marL="0" indent="0">
              <a:buNone/>
            </a:pPr>
            <a:r>
              <a:rPr lang="en-US" b="1" dirty="0"/>
              <a:t>“about the history”</a:t>
            </a:r>
          </a:p>
          <a:p>
            <a:pPr marL="0" indent="0">
              <a:buNone/>
            </a:pPr>
            <a:r>
              <a:rPr lang="en-US" b="1" dirty="0"/>
              <a:t>“the history of</a:t>
            </a:r>
            <a:r>
              <a:rPr lang="he-IL" b="1" dirty="0"/>
              <a:t>"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“history of America”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1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41376" y="0"/>
            <a:ext cx="7239000" cy="1143000"/>
          </a:xfrm>
        </p:spPr>
        <p:txBody>
          <a:bodyPr/>
          <a:lstStyle/>
          <a:p>
            <a:pPr algn="ctr" rtl="1"/>
            <a:r>
              <a:rPr lang="he-IL" b="1" dirty="0">
                <a:cs typeface="+mn-cs"/>
              </a:rPr>
              <a:t>מימוש </a:t>
            </a:r>
            <a:r>
              <a:rPr lang="en-US" b="1" dirty="0">
                <a:cs typeface="+mn-cs"/>
              </a:rPr>
              <a:t>Bi-grams</a:t>
            </a:r>
            <a:r>
              <a:rPr lang="he-IL" b="1" dirty="0">
                <a:cs typeface="+mn-cs"/>
              </a:rPr>
              <a:t> ב-</a:t>
            </a:r>
            <a:r>
              <a:rPr lang="en-US" b="1" dirty="0">
                <a:cs typeface="+mn-cs"/>
              </a:rPr>
              <a:t>Spark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0108" y="1612389"/>
            <a:ext cx="11491784" cy="410888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נשתמש בפונקציה מובנת </a:t>
            </a:r>
            <a:r>
              <a:rPr lang="en-US" b="1" dirty="0"/>
              <a:t>zip()</a:t>
            </a:r>
          </a:p>
          <a:p>
            <a:pPr algn="r" rtl="1"/>
            <a:r>
              <a:rPr lang="he-IL" dirty="0"/>
              <a:t>הפונקציה מקבלת 2 או יותר רשימות ומחזירה רשימה של זוגות נתונים משתי הרשימות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a=[1,2,3]</a:t>
            </a:r>
          </a:p>
          <a:p>
            <a:pPr marL="0" indent="0">
              <a:buNone/>
            </a:pPr>
            <a:r>
              <a:rPr lang="en-US" dirty="0"/>
              <a:t>b=[‘</a:t>
            </a:r>
            <a:r>
              <a:rPr lang="en-US" dirty="0" err="1"/>
              <a:t>a’,’b’,’c</a:t>
            </a:r>
            <a:r>
              <a:rPr lang="en-US" dirty="0"/>
              <a:t>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zipped = zip(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print(list(zipped))</a:t>
            </a:r>
          </a:p>
          <a:p>
            <a:pPr marL="0" indent="0">
              <a:buNone/>
            </a:pPr>
            <a:r>
              <a:rPr lang="en-US" b="1" dirty="0"/>
              <a:t>	[(1,’a’),(2,’b’),(3,’c’)]</a:t>
            </a:r>
            <a:endParaRPr lang="he-IL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2273222" y="4531804"/>
            <a:ext cx="7467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1864</Words>
  <Application>Microsoft Office PowerPoint</Application>
  <PresentationFormat>מסך רחב</PresentationFormat>
  <Paragraphs>201</Paragraphs>
  <Slides>12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Spark</vt:lpstr>
      <vt:lpstr>Spark </vt:lpstr>
      <vt:lpstr>Resilient Distributed Dataset (RDD)</vt:lpstr>
      <vt:lpstr>Word Count</vt:lpstr>
      <vt:lpstr>Sort by Key</vt:lpstr>
      <vt:lpstr>Sort by Value</vt:lpstr>
      <vt:lpstr>Bi-grams</vt:lpstr>
      <vt:lpstr>Tri-grams</vt:lpstr>
      <vt:lpstr>מימוש Bi-grams ב-Spark</vt:lpstr>
      <vt:lpstr>מימוש Bi-grams ב-Spark</vt:lpstr>
      <vt:lpstr>מימוש Bi-grams ב-Spark</vt:lpstr>
      <vt:lpstr>תרגיל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Keren</dc:creator>
  <cp:lastModifiedBy>אליאב עמר</cp:lastModifiedBy>
  <cp:revision>13</cp:revision>
  <dcterms:created xsi:type="dcterms:W3CDTF">2020-06-10T08:09:41Z</dcterms:created>
  <dcterms:modified xsi:type="dcterms:W3CDTF">2021-08-25T11:38:41Z</dcterms:modified>
</cp:coreProperties>
</file>