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0" r:id="rId1"/>
  </p:sldMasterIdLst>
  <p:notesMasterIdLst>
    <p:notesMasterId r:id="rId28"/>
  </p:notesMasterIdLst>
  <p:sldIdLst>
    <p:sldId id="256" r:id="rId2"/>
    <p:sldId id="257" r:id="rId3"/>
    <p:sldId id="261" r:id="rId4"/>
    <p:sldId id="263" r:id="rId5"/>
    <p:sldId id="314" r:id="rId6"/>
    <p:sldId id="289" r:id="rId7"/>
    <p:sldId id="315" r:id="rId8"/>
    <p:sldId id="267" r:id="rId9"/>
    <p:sldId id="316" r:id="rId10"/>
    <p:sldId id="269" r:id="rId11"/>
    <p:sldId id="286" r:id="rId12"/>
    <p:sldId id="318" r:id="rId13"/>
    <p:sldId id="319" r:id="rId14"/>
    <p:sldId id="276" r:id="rId15"/>
    <p:sldId id="279" r:id="rId16"/>
    <p:sldId id="317" r:id="rId17"/>
    <p:sldId id="287" r:id="rId18"/>
    <p:sldId id="312" r:id="rId19"/>
    <p:sldId id="271" r:id="rId20"/>
    <p:sldId id="311" r:id="rId21"/>
    <p:sldId id="303" r:id="rId22"/>
    <p:sldId id="310" r:id="rId23"/>
    <p:sldId id="313" r:id="rId24"/>
    <p:sldId id="308" r:id="rId25"/>
    <p:sldId id="304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80"/>
    <p:restoredTop sz="82593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אב עמר" userId="e734271101b91d3e" providerId="LiveId" clId="{DFEFB9B8-6AF5-4CD6-ACB4-FC3329572EA1}"/>
    <pc:docChg chg="modSld sldOrd">
      <pc:chgData name="אליאב עמר" userId="e734271101b91d3e" providerId="LiveId" clId="{DFEFB9B8-6AF5-4CD6-ACB4-FC3329572EA1}" dt="2021-07-20T12:58:13.403" v="1"/>
      <pc:docMkLst>
        <pc:docMk/>
      </pc:docMkLst>
      <pc:sldChg chg="ord">
        <pc:chgData name="אליאב עמר" userId="e734271101b91d3e" providerId="LiveId" clId="{DFEFB9B8-6AF5-4CD6-ACB4-FC3329572EA1}" dt="2021-07-20T12:58:13.403" v="1"/>
        <pc:sldMkLst>
          <pc:docMk/>
          <pc:sldMk cId="2711923823" sldId="303"/>
        </pc:sldMkLst>
      </pc:sldChg>
    </pc:docChg>
  </pc:docChgLst>
  <pc:docChgLst>
    <pc:chgData name="חיה לוינגר" userId="5d951fd5-b2c4-4aa8-8d82-61ad5dbae658" providerId="ADAL" clId="{5EFFD063-25AF-45FD-959F-6DBC2A821343}"/>
    <pc:docChg chg="undo custSel modSld">
      <pc:chgData name="חיה לוינגר" userId="5d951fd5-b2c4-4aa8-8d82-61ad5dbae658" providerId="ADAL" clId="{5EFFD063-25AF-45FD-959F-6DBC2A821343}" dt="2021-03-01T20:46:45.847" v="675"/>
      <pc:docMkLst>
        <pc:docMk/>
      </pc:docMkLst>
      <pc:sldChg chg="modSp">
        <pc:chgData name="חיה לוינגר" userId="5d951fd5-b2c4-4aa8-8d82-61ad5dbae658" providerId="ADAL" clId="{5EFFD063-25AF-45FD-959F-6DBC2A821343}" dt="2021-03-01T20:34:10.825" v="596" actId="20577"/>
        <pc:sldMkLst>
          <pc:docMk/>
          <pc:sldMk cId="2920201006" sldId="269"/>
        </pc:sldMkLst>
        <pc:spChg chg="mod">
          <ac:chgData name="חיה לוינגר" userId="5d951fd5-b2c4-4aa8-8d82-61ad5dbae658" providerId="ADAL" clId="{5EFFD063-25AF-45FD-959F-6DBC2A821343}" dt="2021-03-01T20:34:10.825" v="596" actId="20577"/>
          <ac:spMkLst>
            <pc:docMk/>
            <pc:sldMk cId="2920201006" sldId="269"/>
            <ac:spMk id="3" creationId="{00000000-0000-0000-0000-000000000000}"/>
          </ac:spMkLst>
        </pc:spChg>
      </pc:sldChg>
      <pc:sldChg chg="modSp modAnim">
        <pc:chgData name="חיה לוינגר" userId="5d951fd5-b2c4-4aa8-8d82-61ad5dbae658" providerId="ADAL" clId="{5EFFD063-25AF-45FD-959F-6DBC2A821343}" dt="2021-03-01T19:13:53.881" v="142" actId="313"/>
        <pc:sldMkLst>
          <pc:docMk/>
          <pc:sldMk cId="2208644247" sldId="286"/>
        </pc:sldMkLst>
        <pc:spChg chg="mod">
          <ac:chgData name="חיה לוינגר" userId="5d951fd5-b2c4-4aa8-8d82-61ad5dbae658" providerId="ADAL" clId="{5EFFD063-25AF-45FD-959F-6DBC2A821343}" dt="2021-03-01T19:13:34.362" v="138" actId="313"/>
          <ac:spMkLst>
            <pc:docMk/>
            <pc:sldMk cId="2208644247" sldId="286"/>
            <ac:spMk id="4" creationId="{00000000-0000-0000-0000-000000000000}"/>
          </ac:spMkLst>
        </pc:spChg>
      </pc:sldChg>
      <pc:sldChg chg="modSp mod modNotesTx">
        <pc:chgData name="חיה לוינגר" userId="5d951fd5-b2c4-4aa8-8d82-61ad5dbae658" providerId="ADAL" clId="{5EFFD063-25AF-45FD-959F-6DBC2A821343}" dt="2021-03-01T19:13:16.809" v="134" actId="313"/>
        <pc:sldMkLst>
          <pc:docMk/>
          <pc:sldMk cId="24579160" sldId="289"/>
        </pc:sldMkLst>
        <pc:spChg chg="mod">
          <ac:chgData name="חיה לוינגר" userId="5d951fd5-b2c4-4aa8-8d82-61ad5dbae658" providerId="ADAL" clId="{5EFFD063-25AF-45FD-959F-6DBC2A821343}" dt="2021-03-01T19:13:16.809" v="134" actId="313"/>
          <ac:spMkLst>
            <pc:docMk/>
            <pc:sldMk cId="24579160" sldId="289"/>
            <ac:spMk id="3" creationId="{839299A6-47C4-4D70-B5FC-B3F5B2B37491}"/>
          </ac:spMkLst>
        </pc:spChg>
      </pc:sldChg>
      <pc:sldChg chg="modSp mod modAnim modNotesTx">
        <pc:chgData name="חיה לוינגר" userId="5d951fd5-b2c4-4aa8-8d82-61ad5dbae658" providerId="ADAL" clId="{5EFFD063-25AF-45FD-959F-6DBC2A821343}" dt="2021-03-01T20:10:16.875" v="431" actId="20577"/>
        <pc:sldMkLst>
          <pc:docMk/>
          <pc:sldMk cId="2711923823" sldId="303"/>
        </pc:sldMkLst>
        <pc:spChg chg="mod">
          <ac:chgData name="חיה לוינגר" userId="5d951fd5-b2c4-4aa8-8d82-61ad5dbae658" providerId="ADAL" clId="{5EFFD063-25AF-45FD-959F-6DBC2A821343}" dt="2021-03-01T20:07:18.496" v="413" actId="20577"/>
          <ac:spMkLst>
            <pc:docMk/>
            <pc:sldMk cId="2711923823" sldId="303"/>
            <ac:spMk id="3" creationId="{00000000-0000-0000-0000-000000000000}"/>
          </ac:spMkLst>
        </pc:spChg>
      </pc:sldChg>
      <pc:sldChg chg="modSp modAnim">
        <pc:chgData name="חיה לוינגר" userId="5d951fd5-b2c4-4aa8-8d82-61ad5dbae658" providerId="ADAL" clId="{5EFFD063-25AF-45FD-959F-6DBC2A821343}" dt="2021-03-01T20:46:45.847" v="675"/>
        <pc:sldMkLst>
          <pc:docMk/>
          <pc:sldMk cId="3391409977" sldId="308"/>
        </pc:sldMkLst>
        <pc:spChg chg="mod">
          <ac:chgData name="חיה לוינגר" userId="5d951fd5-b2c4-4aa8-8d82-61ad5dbae658" providerId="ADAL" clId="{5EFFD063-25AF-45FD-959F-6DBC2A821343}" dt="2021-03-01T20:46:39.949" v="673"/>
          <ac:spMkLst>
            <pc:docMk/>
            <pc:sldMk cId="3391409977" sldId="308"/>
            <ac:spMk id="3" creationId="{9F10824A-483A-439B-9613-ED10A4D18611}"/>
          </ac:spMkLst>
        </pc:spChg>
      </pc:sldChg>
      <pc:sldChg chg="modSp">
        <pc:chgData name="חיה לוינגר" userId="5d951fd5-b2c4-4aa8-8d82-61ad5dbae658" providerId="ADAL" clId="{5EFFD063-25AF-45FD-959F-6DBC2A821343}" dt="2021-03-01T20:41:39.526" v="654" actId="20577"/>
        <pc:sldMkLst>
          <pc:docMk/>
          <pc:sldMk cId="1863522414" sldId="311"/>
        </pc:sldMkLst>
        <pc:spChg chg="mod">
          <ac:chgData name="חיה לוינגר" userId="5d951fd5-b2c4-4aa8-8d82-61ad5dbae658" providerId="ADAL" clId="{5EFFD063-25AF-45FD-959F-6DBC2A821343}" dt="2021-03-01T20:41:39.526" v="654" actId="20577"/>
          <ac:spMkLst>
            <pc:docMk/>
            <pc:sldMk cId="1863522414" sldId="311"/>
            <ac:spMk id="3" creationId="{FCE6E8D9-8C49-4450-A37D-B1775858D985}"/>
          </ac:spMkLst>
        </pc:spChg>
      </pc:sldChg>
      <pc:sldChg chg="modSp mod modAnim">
        <pc:chgData name="חיה לוינגר" userId="5d951fd5-b2c4-4aa8-8d82-61ad5dbae658" providerId="ADAL" clId="{5EFFD063-25AF-45FD-959F-6DBC2A821343}" dt="2021-03-01T20:01:15.077" v="250" actId="27636"/>
        <pc:sldMkLst>
          <pc:docMk/>
          <pc:sldMk cId="3504507120" sldId="312"/>
        </pc:sldMkLst>
        <pc:spChg chg="mod">
          <ac:chgData name="חיה לוינגר" userId="5d951fd5-b2c4-4aa8-8d82-61ad5dbae658" providerId="ADAL" clId="{5EFFD063-25AF-45FD-959F-6DBC2A821343}" dt="2021-03-01T20:01:15.077" v="250" actId="27636"/>
          <ac:spMkLst>
            <pc:docMk/>
            <pc:sldMk cId="3504507120" sldId="312"/>
            <ac:spMk id="3" creationId="{3821094E-21DB-48C7-83AA-B7FEAF46FBD3}"/>
          </ac:spMkLst>
        </pc:spChg>
      </pc:sldChg>
      <pc:sldChg chg="modSp mod modNotesTx">
        <pc:chgData name="חיה לוינגר" userId="5d951fd5-b2c4-4aa8-8d82-61ad5dbae658" providerId="ADAL" clId="{5EFFD063-25AF-45FD-959F-6DBC2A821343}" dt="2021-03-01T20:43:25.606" v="662" actId="20577"/>
        <pc:sldMkLst>
          <pc:docMk/>
          <pc:sldMk cId="1844588849" sldId="313"/>
        </pc:sldMkLst>
        <pc:spChg chg="mod">
          <ac:chgData name="חיה לוינגר" userId="5d951fd5-b2c4-4aa8-8d82-61ad5dbae658" providerId="ADAL" clId="{5EFFD063-25AF-45FD-959F-6DBC2A821343}" dt="2021-03-01T20:43:25.606" v="662" actId="20577"/>
          <ac:spMkLst>
            <pc:docMk/>
            <pc:sldMk cId="1844588849" sldId="313"/>
            <ac:spMk id="3" creationId="{2DA2E83D-C790-440C-B34D-8135555A2CCE}"/>
          </ac:spMkLst>
        </pc:spChg>
      </pc:sldChg>
      <pc:sldChg chg="modSp">
        <pc:chgData name="חיה לוינגר" userId="5d951fd5-b2c4-4aa8-8d82-61ad5dbae658" providerId="ADAL" clId="{5EFFD063-25AF-45FD-959F-6DBC2A821343}" dt="2021-03-01T19:10:52.993" v="4" actId="1076"/>
        <pc:sldMkLst>
          <pc:docMk/>
          <pc:sldMk cId="2042125200" sldId="314"/>
        </pc:sldMkLst>
        <pc:picChg chg="mod">
          <ac:chgData name="חיה לוינגר" userId="5d951fd5-b2c4-4aa8-8d82-61ad5dbae658" providerId="ADAL" clId="{5EFFD063-25AF-45FD-959F-6DBC2A821343}" dt="2021-03-01T19:10:52.993" v="4" actId="1076"/>
          <ac:picMkLst>
            <pc:docMk/>
            <pc:sldMk cId="2042125200" sldId="314"/>
            <ac:picMk id="4" creationId="{00000000-0000-0000-0000-000000000000}"/>
          </ac:picMkLst>
        </pc:picChg>
      </pc:sldChg>
      <pc:sldChg chg="modSp">
        <pc:chgData name="חיה לוינגר" userId="5d951fd5-b2c4-4aa8-8d82-61ad5dbae658" providerId="ADAL" clId="{5EFFD063-25AF-45FD-959F-6DBC2A821343}" dt="2021-03-01T20:31:05.329" v="585" actId="20577"/>
        <pc:sldMkLst>
          <pc:docMk/>
          <pc:sldMk cId="3897105888" sldId="316"/>
        </pc:sldMkLst>
        <pc:spChg chg="mod">
          <ac:chgData name="חיה לוינגר" userId="5d951fd5-b2c4-4aa8-8d82-61ad5dbae658" providerId="ADAL" clId="{5EFFD063-25AF-45FD-959F-6DBC2A821343}" dt="2021-03-01T20:31:05.329" v="585" actId="20577"/>
          <ac:spMkLst>
            <pc:docMk/>
            <pc:sldMk cId="3897105888" sldId="316"/>
            <ac:spMk id="3" creationId="{00000000-0000-0000-0000-000000000000}"/>
          </ac:spMkLst>
        </pc:spChg>
      </pc:sldChg>
      <pc:sldChg chg="modSp modAnim">
        <pc:chgData name="חיה לוינגר" userId="5d951fd5-b2c4-4aa8-8d82-61ad5dbae658" providerId="ADAL" clId="{5EFFD063-25AF-45FD-959F-6DBC2A821343}" dt="2021-03-01T20:36:48.663" v="602" actId="207"/>
        <pc:sldMkLst>
          <pc:docMk/>
          <pc:sldMk cId="337166833" sldId="319"/>
        </pc:sldMkLst>
        <pc:spChg chg="mod">
          <ac:chgData name="חיה לוינגר" userId="5d951fd5-b2c4-4aa8-8d82-61ad5dbae658" providerId="ADAL" clId="{5EFFD063-25AF-45FD-959F-6DBC2A821343}" dt="2021-03-01T20:36:48.663" v="602" actId="207"/>
          <ac:spMkLst>
            <pc:docMk/>
            <pc:sldMk cId="337166833" sldId="319"/>
            <ac:spMk id="3" creationId="{00000000-0000-0000-0000-000000000000}"/>
          </ac:spMkLst>
        </pc:spChg>
      </pc:sldChg>
    </pc:docChg>
  </pc:docChgLst>
  <pc:docChgLst>
    <pc:chgData name="חיה לוינגר" userId="5d951fd5-b2c4-4aa8-8d82-61ad5dbae658" providerId="ADAL" clId="{B5F7B7C5-480B-4605-881D-F63E547D8E95}"/>
    <pc:docChg chg="undo custSel modSld">
      <pc:chgData name="חיה לוינגר" userId="5d951fd5-b2c4-4aa8-8d82-61ad5dbae658" providerId="ADAL" clId="{B5F7B7C5-480B-4605-881D-F63E547D8E95}" dt="2020-03-24T17:51:17.922" v="382" actId="14100"/>
      <pc:docMkLst>
        <pc:docMk/>
      </pc:docMkLst>
      <pc:sldChg chg="modNotesTx">
        <pc:chgData name="חיה לוינגר" userId="5d951fd5-b2c4-4aa8-8d82-61ad5dbae658" providerId="ADAL" clId="{B5F7B7C5-480B-4605-881D-F63E547D8E95}" dt="2020-03-16T21:15:25.237" v="381" actId="20577"/>
        <pc:sldMkLst>
          <pc:docMk/>
          <pc:sldMk cId="2208644247" sldId="286"/>
        </pc:sldMkLst>
      </pc:sldChg>
      <pc:sldChg chg="modSp">
        <pc:chgData name="חיה לוינגר" userId="5d951fd5-b2c4-4aa8-8d82-61ad5dbae658" providerId="ADAL" clId="{B5F7B7C5-480B-4605-881D-F63E547D8E95}" dt="2020-03-16T21:11:26.755" v="183" actId="403"/>
        <pc:sldMkLst>
          <pc:docMk/>
          <pc:sldMk cId="1157724821" sldId="305"/>
        </pc:sldMkLst>
        <pc:spChg chg="mod">
          <ac:chgData name="חיה לוינגר" userId="5d951fd5-b2c4-4aa8-8d82-61ad5dbae658" providerId="ADAL" clId="{B5F7B7C5-480B-4605-881D-F63E547D8E95}" dt="2020-03-16T21:11:26.755" v="183" actId="403"/>
          <ac:spMkLst>
            <pc:docMk/>
            <pc:sldMk cId="1157724821" sldId="305"/>
            <ac:spMk id="3" creationId="{00000000-0000-0000-0000-000000000000}"/>
          </ac:spMkLst>
        </pc:spChg>
      </pc:sldChg>
      <pc:sldChg chg="modSp">
        <pc:chgData name="חיה לוינגר" userId="5d951fd5-b2c4-4aa8-8d82-61ad5dbae658" providerId="ADAL" clId="{B5F7B7C5-480B-4605-881D-F63E547D8E95}" dt="2020-03-24T17:51:17.922" v="382" actId="14100"/>
        <pc:sldMkLst>
          <pc:docMk/>
          <pc:sldMk cId="2042125200" sldId="314"/>
        </pc:sldMkLst>
        <pc:picChg chg="mod">
          <ac:chgData name="חיה לוינגר" userId="5d951fd5-b2c4-4aa8-8d82-61ad5dbae658" providerId="ADAL" clId="{B5F7B7C5-480B-4605-881D-F63E547D8E95}" dt="2020-03-24T17:51:17.922" v="382" actId="14100"/>
          <ac:picMkLst>
            <pc:docMk/>
            <pc:sldMk cId="2042125200" sldId="314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A4D9913-960B-4ED6-B4F5-E976E4080372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3E3EEF0-8EB5-4742-9E41-EA7A7DA471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95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772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צריך לשים לב שמספר האיברים ב </a:t>
            </a:r>
            <a:r>
              <a:rPr lang="en-US" dirty="0"/>
              <a:t>INSERT INTO</a:t>
            </a:r>
            <a:r>
              <a:rPr lang="he-IL" dirty="0"/>
              <a:t> יהיה שווה ל </a:t>
            </a:r>
            <a:r>
              <a:rPr lang="en-US" dirty="0"/>
              <a:t>VALUES</a:t>
            </a:r>
            <a:r>
              <a:rPr lang="he-IL" dirty="0"/>
              <a:t>. לא מכניסים בדרך כלל ל </a:t>
            </a:r>
            <a:r>
              <a:rPr lang="en-US" dirty="0"/>
              <a:t>ID</a:t>
            </a:r>
            <a:r>
              <a:rPr lang="he-IL" dirty="0"/>
              <a:t> שזה מספר רץ.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0419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77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157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148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9025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שקול ל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max(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UnitPrice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	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`order details`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pPr algn="l"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9566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611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היינו עושים את השליפה בלי</a:t>
            </a:r>
            <a:r>
              <a:rPr lang="en-US" dirty="0"/>
              <a:t>   </a:t>
            </a:r>
            <a:r>
              <a:rPr lang="he-IL" baseline="0" dirty="0"/>
              <a:t> ה-</a:t>
            </a:r>
            <a:r>
              <a:rPr lang="en-US" baseline="0" dirty="0"/>
              <a:t> group by</a:t>
            </a:r>
            <a:r>
              <a:rPr lang="he-IL" baseline="0" dirty="0"/>
              <a:t> הוא היה מחזיר לי רק את התוצאה הראשונה וזהו.</a:t>
            </a:r>
          </a:p>
          <a:p>
            <a:r>
              <a:rPr lang="he-IL" baseline="0" dirty="0"/>
              <a:t>ברגע שאנחנו עושים </a:t>
            </a:r>
            <a:r>
              <a:rPr lang="en-US" baseline="0" dirty="0"/>
              <a:t>group by</a:t>
            </a:r>
            <a:r>
              <a:rPr lang="he-IL" baseline="0" dirty="0"/>
              <a:t> הוא מקבץ לפי קוד הספק ומחזיר רשומה עבור כל קוד ספק אחר.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9205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ה-</a:t>
            </a:r>
            <a:r>
              <a:rPr lang="en-US" dirty="0"/>
              <a:t>having</a:t>
            </a:r>
            <a:r>
              <a:rPr lang="en-US" baseline="0" dirty="0"/>
              <a:t> </a:t>
            </a:r>
            <a:r>
              <a:rPr lang="he-IL" baseline="0" dirty="0"/>
              <a:t> נוצר בגלל שב-</a:t>
            </a:r>
            <a:r>
              <a:rPr lang="en-US" baseline="0" dirty="0"/>
              <a:t>where</a:t>
            </a:r>
            <a:r>
              <a:rPr lang="he-IL" baseline="0" dirty="0"/>
              <a:t> א"א להשתמש בפונקציות אגרגטיביות.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92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5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55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8070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Between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29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Between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0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460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שימו לב – מאחר ושם הטבלה </a:t>
            </a:r>
            <a:r>
              <a:rPr lang="en-US" sz="1200" dirty="0"/>
              <a:t>Order Details</a:t>
            </a:r>
            <a:r>
              <a:rPr lang="he-IL" sz="1200" dirty="0"/>
              <a:t> מורכב משתי מילים, יש לכתוב אותו בין שני גרשים. </a:t>
            </a:r>
          </a:p>
          <a:p>
            <a:r>
              <a:rPr lang="he-IL" sz="1200" dirty="0"/>
              <a:t>ע"מ שלא תהיה שגיאה, יש להשתמש בגרש המלוכסן שנמצא על המקש של ;. (</a:t>
            </a:r>
            <a:r>
              <a:rPr lang="en-US" sz="1200" dirty="0"/>
              <a:t>`</a:t>
            </a:r>
            <a:r>
              <a:rPr lang="he-IL" sz="1200" dirty="0"/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929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4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56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203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14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9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3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48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9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98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978B4A-0046-469A-9A7D-7049E2D26DA3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39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functions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ubQBa1RGg8&amp;t=130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9512" y="980728"/>
            <a:ext cx="8676456" cy="1793167"/>
          </a:xfrm>
        </p:spPr>
        <p:txBody>
          <a:bodyPr/>
          <a:lstStyle/>
          <a:p>
            <a:r>
              <a:rPr lang="he-IL" sz="6000" dirty="0">
                <a:solidFill>
                  <a:schemeClr val="tx2"/>
                </a:solidFill>
                <a:latin typeface="+mn-lt"/>
                <a:cs typeface="+mn-cs"/>
              </a:rPr>
              <a:t>מסדי נתונים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37520" y="3429000"/>
            <a:ext cx="3960440" cy="622920"/>
          </a:xfrm>
        </p:spPr>
        <p:txBody>
          <a:bodyPr>
            <a:noAutofit/>
          </a:bodyPr>
          <a:lstStyle/>
          <a:p>
            <a:r>
              <a:rPr lang="he-IL" sz="3200" dirty="0">
                <a:solidFill>
                  <a:schemeClr val="tx2"/>
                </a:solidFill>
              </a:rPr>
              <a:t>תרגול </a:t>
            </a:r>
          </a:p>
        </p:txBody>
      </p:sp>
    </p:spTree>
    <p:extLst>
      <p:ext uri="{BB962C8B-B14F-4D97-AF65-F5344CB8AC3E}">
        <p14:creationId xmlns:p14="http://schemas.microsoft.com/office/powerpoint/2010/main" val="222199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832648"/>
          </a:xfrm>
        </p:spPr>
        <p:txBody>
          <a:bodyPr>
            <a:normAutofit/>
          </a:bodyPr>
          <a:lstStyle/>
          <a:p>
            <a:r>
              <a:rPr lang="he-IL" dirty="0"/>
              <a:t>שליפת ההזמנות שעדיין לא נשלחו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/>
              <a:t>*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/>
              <a:t>orders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/>
              <a:t>ShippedDate</a:t>
            </a:r>
            <a:r>
              <a:rPr lang="en-US" dirty="0">
                <a:solidFill>
                  <a:srgbClr val="0070C0"/>
                </a:solidFill>
              </a:rPr>
              <a:t> is null;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שליפת שם הזמנה ואזור הזמנה (אם לא קיים אזור הזמנה, מה יחזיר?)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shipname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coalesce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ShipRegion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he-IL" dirty="0"/>
              <a:t>'</a:t>
            </a:r>
            <a:r>
              <a:rPr lang="en-US" dirty="0" err="1"/>
              <a:t>NoRegion</a:t>
            </a:r>
            <a:r>
              <a:rPr lang="he-IL" dirty="0"/>
              <a:t>'</a:t>
            </a:r>
            <a:r>
              <a:rPr lang="en-US" dirty="0"/>
              <a:t>)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orders;</a:t>
            </a:r>
          </a:p>
          <a:p>
            <a:pPr marL="0" indent="0" algn="l" rtl="0">
              <a:buNone/>
            </a:pPr>
            <a:endParaRPr lang="he-IL" dirty="0"/>
          </a:p>
          <a:p>
            <a:r>
              <a:rPr lang="he-IL" dirty="0"/>
              <a:t>שליפת שם המוצר וערכו לפי מה שנמצא במלאי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  </a:t>
            </a:r>
            <a:r>
              <a:rPr lang="en-US" dirty="0" err="1"/>
              <a:t>ProductName</a:t>
            </a:r>
            <a:r>
              <a:rPr lang="en-US" dirty="0"/>
              <a:t>, </a:t>
            </a:r>
          </a:p>
          <a:p>
            <a:pPr marL="0" indent="0" algn="l" rtl="0">
              <a:buNone/>
            </a:pPr>
            <a:r>
              <a:rPr lang="en-US" dirty="0" err="1"/>
              <a:t>UnitPrice</a:t>
            </a:r>
            <a:r>
              <a:rPr lang="en-US" dirty="0"/>
              <a:t>* (</a:t>
            </a:r>
            <a:r>
              <a:rPr lang="en-US" dirty="0" err="1"/>
              <a:t>UnitsInStock</a:t>
            </a:r>
            <a:r>
              <a:rPr lang="en-US" dirty="0"/>
              <a:t> +</a:t>
            </a:r>
            <a:r>
              <a:rPr lang="en-US" dirty="0">
                <a:solidFill>
                  <a:srgbClr val="0070C0"/>
                </a:solidFill>
              </a:rPr>
              <a:t> coalesce</a:t>
            </a:r>
            <a:r>
              <a:rPr lang="en-US" dirty="0"/>
              <a:t>(UnitsOnOrder,0)) </a:t>
            </a:r>
            <a:r>
              <a:rPr lang="en-US" dirty="0">
                <a:solidFill>
                  <a:srgbClr val="0070C0"/>
                </a:solidFill>
              </a:rPr>
              <a:t>as </a:t>
            </a:r>
            <a:r>
              <a:rPr lang="en-US" dirty="0" err="1"/>
              <a:t>stockValue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/>
              <a:t>products;</a:t>
            </a: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Null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6298" y="1628800"/>
            <a:ext cx="8691736" cy="918654"/>
          </a:xfrm>
        </p:spPr>
        <p:txBody>
          <a:bodyPr>
            <a:normAutofit/>
          </a:bodyPr>
          <a:lstStyle/>
          <a:p>
            <a:r>
              <a:rPr lang="he-IL" dirty="0"/>
              <a:t>שליפה של עלות כוללת של מוצר בהזמנה (לפי מס' היחידות שהוזמנו מהמוצר)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343694" y="2369458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OrderID</a:t>
            </a:r>
            <a:r>
              <a:rPr lang="en-US" sz="2400" dirty="0"/>
              <a:t>, </a:t>
            </a:r>
            <a:r>
              <a:rPr lang="en-US" sz="2400" dirty="0" err="1"/>
              <a:t>ProductID</a:t>
            </a:r>
            <a:r>
              <a:rPr lang="en-US" sz="2400" dirty="0"/>
              <a:t>, </a:t>
            </a:r>
            <a:r>
              <a:rPr lang="en-US" sz="2400" dirty="0" err="1"/>
              <a:t>UnitPrice</a:t>
            </a:r>
            <a:r>
              <a:rPr lang="en-US" sz="2400" dirty="0"/>
              <a:t>, Quantity, </a:t>
            </a:r>
            <a:r>
              <a:rPr lang="en-US" sz="2400" dirty="0" err="1"/>
              <a:t>UnitPrice</a:t>
            </a:r>
            <a:r>
              <a:rPr lang="en-US" sz="2400" dirty="0"/>
              <a:t>*Quantity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Price</a:t>
            </a:r>
          </a:p>
          <a:p>
            <a:pPr algn="l" rtl="0">
              <a:defRPr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Details`;</a:t>
            </a:r>
          </a:p>
          <a:p>
            <a:pPr marL="287338" lvl="1">
              <a:lnSpc>
                <a:spcPct val="80000"/>
              </a:lnSpc>
              <a:defRPr/>
            </a:pPr>
            <a:endParaRPr lang="en-US" altLang="en-US" sz="2400" dirty="0"/>
          </a:p>
          <a:p>
            <a:pPr marL="287338" lvl="1">
              <a:lnSpc>
                <a:spcPct val="80000"/>
              </a:lnSpc>
              <a:defRPr/>
            </a:pPr>
            <a:endParaRPr lang="he-IL" altLang="en-US" sz="2400" u="sng" dirty="0"/>
          </a:p>
          <a:p>
            <a:pPr marL="287338" lvl="1" algn="r" rtl="1">
              <a:lnSpc>
                <a:spcPct val="80000"/>
              </a:lnSpc>
              <a:defRPr/>
            </a:pPr>
            <a:endParaRPr lang="he-IL" altLang="en-US" sz="2400" u="sng" dirty="0"/>
          </a:p>
          <a:p>
            <a:pPr marL="287338" lvl="1" algn="r" rtl="1">
              <a:lnSpc>
                <a:spcPct val="80000"/>
              </a:lnSpc>
              <a:defRPr/>
            </a:pPr>
            <a:r>
              <a:rPr lang="he-IL" altLang="en-US" sz="2400" b="1" u="sng" dirty="0"/>
              <a:t>דוגמא לטעות</a:t>
            </a:r>
          </a:p>
          <a:p>
            <a:pPr marL="287338" lvl="1" algn="r" rtl="1">
              <a:lnSpc>
                <a:spcPct val="80000"/>
              </a:lnSpc>
              <a:defRPr/>
            </a:pPr>
            <a:endParaRPr lang="en-US" altLang="en-US" sz="2400" dirty="0"/>
          </a:p>
          <a:p>
            <a:pPr algn="l" rtl="0">
              <a:defRPr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OrderID</a:t>
            </a:r>
            <a:r>
              <a:rPr lang="en-US" sz="2400" dirty="0"/>
              <a:t>, </a:t>
            </a:r>
            <a:r>
              <a:rPr lang="en-US" sz="2400" dirty="0" err="1"/>
              <a:t>ProductID</a:t>
            </a:r>
            <a:r>
              <a:rPr lang="en-US" sz="2400" dirty="0"/>
              <a:t>, </a:t>
            </a:r>
            <a:r>
              <a:rPr lang="en-US" sz="2400" dirty="0" err="1"/>
              <a:t>UnitPrice</a:t>
            </a:r>
            <a:r>
              <a:rPr lang="en-US" sz="2400" dirty="0"/>
              <a:t>, Quantity, </a:t>
            </a:r>
          </a:p>
          <a:p>
            <a:pPr algn="l" rtl="0">
              <a:defRPr/>
            </a:pPr>
            <a:r>
              <a:rPr lang="en-US" sz="2400" dirty="0" err="1"/>
              <a:t>UnitPrice</a:t>
            </a:r>
            <a:r>
              <a:rPr lang="en-US" sz="2400" dirty="0"/>
              <a:t>*Quantity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Price</a:t>
            </a:r>
          </a:p>
          <a:p>
            <a:pPr algn="l" rtl="0">
              <a:defRPr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</a:t>
            </a:r>
          </a:p>
          <a:p>
            <a:pPr algn="l" rtl="0">
              <a:defRPr/>
            </a:pPr>
            <a:r>
              <a:rPr lang="en-US" sz="2400" dirty="0">
                <a:solidFill>
                  <a:srgbClr val="FF0000"/>
                </a:solidFill>
              </a:rPr>
              <a:t>Where Price &gt; 100</a:t>
            </a: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059832" y="260648"/>
            <a:ext cx="306466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400" dirty="0">
                <a:solidFill>
                  <a:schemeClr val="tx2"/>
                </a:solidFill>
                <a:cs typeface="+mn-cs"/>
              </a:rPr>
              <a:t>שדה מחושב</a:t>
            </a:r>
          </a:p>
        </p:txBody>
      </p:sp>
    </p:spTree>
    <p:extLst>
      <p:ext uri="{BB962C8B-B14F-4D97-AF65-F5344CB8AC3E}">
        <p14:creationId xmlns:p14="http://schemas.microsoft.com/office/powerpoint/2010/main" val="220864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5472608"/>
          </a:xfrm>
        </p:spPr>
        <p:txBody>
          <a:bodyPr/>
          <a:lstStyle/>
          <a:p>
            <a:pPr marL="0" indent="0" algn="l" rtl="0">
              <a:buFontTx/>
              <a:buNone/>
              <a:defRPr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&lt;</a:t>
            </a:r>
            <a:r>
              <a:rPr lang="en-US" altLang="en-US" dirty="0" err="1"/>
              <a:t>list_of_fields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&lt;</a:t>
            </a:r>
            <a:r>
              <a:rPr lang="en-US" altLang="en-US" dirty="0" err="1"/>
              <a:t>table_name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WHERE</a:t>
            </a:r>
            <a:r>
              <a:rPr lang="en-US" altLang="en-US" dirty="0"/>
              <a:t> &lt;</a:t>
            </a:r>
            <a:r>
              <a:rPr lang="en-US" altLang="en-US" dirty="0" err="1"/>
              <a:t>search_condition</a:t>
            </a:r>
            <a:r>
              <a:rPr lang="en-US" altLang="en-US" dirty="0"/>
              <a:t>&gt;</a:t>
            </a:r>
          </a:p>
          <a:p>
            <a:pPr marL="0" indent="0" algn="l" rtl="0"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ORDER BY</a:t>
            </a:r>
            <a:r>
              <a:rPr lang="en-US" dirty="0"/>
              <a:t> &lt;field1, field2 &gt;</a:t>
            </a:r>
          </a:p>
          <a:p>
            <a:pPr marL="0" indent="0" algn="l" rtl="0">
              <a:buFontTx/>
              <a:buNone/>
              <a:defRPr/>
            </a:pPr>
            <a:endParaRPr lang="en-US" dirty="0"/>
          </a:p>
          <a:p>
            <a:pPr marL="0" indent="0" algn="l" rtl="0">
              <a:buFontTx/>
              <a:buNone/>
              <a:defRPr/>
            </a:pPr>
            <a:endParaRPr lang="en-US" dirty="0"/>
          </a:p>
          <a:p>
            <a:pPr marL="0" indent="0" algn="l" rtl="0"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 </a:t>
            </a:r>
          </a:p>
          <a:p>
            <a:pPr marL="0" indent="0" algn="l" rtl="0"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territories</a:t>
            </a:r>
          </a:p>
          <a:p>
            <a:pPr marL="0" indent="0" algn="l" rtl="0"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RegionID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desc</a:t>
            </a:r>
            <a:r>
              <a:rPr lang="en-US" dirty="0"/>
              <a:t>, </a:t>
            </a:r>
            <a:r>
              <a:rPr lang="en-US" dirty="0" err="1"/>
              <a:t>TerritoryDescription</a:t>
            </a:r>
            <a:r>
              <a:rPr lang="en-US" dirty="0"/>
              <a:t>;</a:t>
            </a:r>
          </a:p>
          <a:p>
            <a:pPr marL="0" indent="0" algn="l" rtl="0">
              <a:buFontTx/>
              <a:buNone/>
              <a:defRPr/>
            </a:pPr>
            <a:endParaRPr lang="en-US" dirty="0"/>
          </a:p>
          <a:p>
            <a:pPr marL="0" indent="0" algn="l" rtl="0">
              <a:buFontTx/>
              <a:buNone/>
              <a:defRPr/>
            </a:pPr>
            <a:endParaRPr lang="he-IL" dirty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3059832" y="260648"/>
            <a:ext cx="306466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tx2"/>
                </a:solidFill>
              </a:rPr>
              <a:t>Order By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33845" y="1691322"/>
            <a:ext cx="7886700" cy="4351337"/>
          </a:xfrm>
        </p:spPr>
        <p:txBody>
          <a:bodyPr/>
          <a:lstStyle/>
          <a:p>
            <a:r>
              <a:rPr lang="he-IL" dirty="0"/>
              <a:t>כתבו שאילתה המחזירה מספר עובד, שם (פרטי ומשפחה) ומשכורת בסדר עולה לפי המשכורת 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employeeID</a:t>
            </a:r>
            <a:r>
              <a:rPr lang="en-US" dirty="0"/>
              <a:t>, FirstName, </a:t>
            </a:r>
            <a:r>
              <a:rPr lang="en-US" dirty="0" err="1"/>
              <a:t>LastName</a:t>
            </a:r>
            <a:r>
              <a:rPr lang="en-US" dirty="0"/>
              <a:t>, salary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dirty="0"/>
              <a:t>salary;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059832" y="260648"/>
            <a:ext cx="306466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תרגיל</a:t>
            </a:r>
          </a:p>
        </p:txBody>
      </p:sp>
    </p:spTree>
    <p:extLst>
      <p:ext uri="{BB962C8B-B14F-4D97-AF65-F5344CB8AC3E}">
        <p14:creationId xmlns:p14="http://schemas.microsoft.com/office/powerpoint/2010/main" val="33716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268760"/>
            <a:ext cx="8136904" cy="60198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INSERT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70C0"/>
                </a:solidFill>
              </a:rPr>
              <a:t>INTO</a:t>
            </a:r>
            <a:r>
              <a:rPr lang="en-US" sz="2000" dirty="0"/>
              <a:t> </a:t>
            </a:r>
            <a:r>
              <a:rPr lang="en-US" sz="2000" i="1" dirty="0" err="1"/>
              <a:t>table_name</a:t>
            </a:r>
            <a:r>
              <a:rPr lang="en-US" sz="2000" dirty="0"/>
              <a:t> (</a:t>
            </a:r>
            <a:r>
              <a:rPr lang="en-US" sz="2000" i="1" dirty="0"/>
              <a:t>column1</a:t>
            </a:r>
            <a:r>
              <a:rPr lang="en-US" sz="2000" dirty="0"/>
              <a:t>,</a:t>
            </a:r>
            <a:r>
              <a:rPr lang="en-US" sz="2000" i="1" dirty="0"/>
              <a:t> column2</a:t>
            </a:r>
            <a:r>
              <a:rPr lang="en-US" sz="2000" dirty="0"/>
              <a:t>,</a:t>
            </a:r>
            <a:r>
              <a:rPr lang="en-US" sz="2000" i="1" dirty="0"/>
              <a:t> column3</a:t>
            </a:r>
            <a:r>
              <a:rPr lang="en-US" sz="2000" dirty="0"/>
              <a:t>, ...)</a:t>
            </a:r>
            <a:br>
              <a:rPr lang="en-US" sz="2000" dirty="0"/>
            </a:br>
            <a:r>
              <a:rPr lang="en-US" sz="2000" dirty="0">
                <a:solidFill>
                  <a:srgbClr val="0070C0"/>
                </a:solidFill>
              </a:rPr>
              <a:t>VALUES</a:t>
            </a:r>
            <a:r>
              <a:rPr lang="en-US" sz="2000" dirty="0"/>
              <a:t> (</a:t>
            </a:r>
            <a:r>
              <a:rPr lang="en-US" sz="2000" i="1" dirty="0"/>
              <a:t>value1</a:t>
            </a:r>
            <a:r>
              <a:rPr lang="en-US" sz="2000" dirty="0"/>
              <a:t>,</a:t>
            </a:r>
            <a:r>
              <a:rPr lang="en-US" sz="2000" i="1" dirty="0"/>
              <a:t> value2</a:t>
            </a:r>
            <a:r>
              <a:rPr lang="en-US" sz="2000" dirty="0"/>
              <a:t>,</a:t>
            </a:r>
            <a:r>
              <a:rPr lang="en-US" sz="2000" i="1" dirty="0"/>
              <a:t> value3</a:t>
            </a:r>
            <a:r>
              <a:rPr lang="en-US" sz="2000" dirty="0"/>
              <a:t>, ...);</a:t>
            </a:r>
          </a:p>
          <a:p>
            <a:pPr marL="0" indent="0" algn="l" rtl="0">
              <a:buNone/>
            </a:pPr>
            <a:endParaRPr lang="en-US" sz="2000" dirty="0"/>
          </a:p>
          <a:p>
            <a:r>
              <a:rPr lang="he-IL" sz="2000" dirty="0"/>
              <a:t>הוספת מוצר חדש לטבלת מוצרים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>
                <a:solidFill>
                  <a:srgbClr val="0070C0"/>
                </a:solidFill>
              </a:rPr>
              <a:t>INSERT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INTO</a:t>
            </a:r>
            <a:r>
              <a:rPr lang="en-US" sz="2000" dirty="0"/>
              <a:t> Products (</a:t>
            </a:r>
            <a:r>
              <a:rPr lang="en-US" sz="2000" dirty="0" err="1"/>
              <a:t>ProductName</a:t>
            </a:r>
            <a:endParaRPr lang="en-US" sz="2000" dirty="0"/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            	,</a:t>
            </a:r>
            <a:r>
              <a:rPr lang="en-US" sz="2000" dirty="0" err="1"/>
              <a:t>SupplierID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CategoryID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QuantityPerUnit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UnitPrice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UnitsInStock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UnitsOnOrder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</a:t>
            </a:r>
            <a:r>
              <a:rPr lang="en-US" sz="2000" dirty="0" err="1"/>
              <a:t>ReorderLevel</a:t>
            </a:r>
            <a:r>
              <a:rPr lang="en-US" sz="2000" dirty="0"/>
              <a:t>      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/>
              <a:t>			,Discontinued)     </a:t>
            </a:r>
          </a:p>
          <a:p>
            <a:pPr marL="0" indent="0" algn="l" rtl="0">
              <a:buFontTx/>
              <a:buNone/>
              <a:defRPr/>
            </a:pPr>
            <a:r>
              <a:rPr lang="en-US" sz="2000" dirty="0">
                <a:solidFill>
                  <a:srgbClr val="0070C0"/>
                </a:solidFill>
              </a:rPr>
              <a:t>VALUES</a:t>
            </a:r>
            <a:r>
              <a:rPr lang="en-US" sz="2000" dirty="0"/>
              <a:t> ('Banana',3,1,20,100,3,2,10,0)</a:t>
            </a:r>
            <a:endParaRPr lang="he-IL" sz="2000" dirty="0"/>
          </a:p>
          <a:p>
            <a:pPr marL="0" indent="0" algn="l" rtl="0">
              <a:buNone/>
            </a:pPr>
            <a:endParaRPr lang="he-IL" sz="2000" dirty="0"/>
          </a:p>
          <a:p>
            <a:pPr marL="0" indent="0" algn="l" rtl="0">
              <a:buNone/>
            </a:pPr>
            <a:endParaRPr lang="he-IL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he-IL" sz="2000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Insert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583116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UPDATE</a:t>
            </a:r>
            <a:r>
              <a:rPr lang="en-US" sz="2400" dirty="0"/>
              <a:t> </a:t>
            </a:r>
            <a:r>
              <a:rPr lang="en-US" sz="2400" i="1" dirty="0" err="1"/>
              <a:t>table_name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SET</a:t>
            </a:r>
            <a:r>
              <a:rPr lang="en-US" sz="2400" dirty="0"/>
              <a:t> </a:t>
            </a:r>
            <a:r>
              <a:rPr lang="en-US" sz="2400" i="1" dirty="0"/>
              <a:t>column1</a:t>
            </a:r>
            <a:r>
              <a:rPr lang="en-US" sz="2400" dirty="0"/>
              <a:t>=</a:t>
            </a:r>
            <a:r>
              <a:rPr lang="en-US" sz="2400" i="1" dirty="0"/>
              <a:t>value1</a:t>
            </a:r>
            <a:r>
              <a:rPr lang="en-US" sz="2400" dirty="0"/>
              <a:t>,</a:t>
            </a:r>
            <a:r>
              <a:rPr lang="en-US" sz="2400" i="1" dirty="0"/>
              <a:t>column2</a:t>
            </a:r>
            <a:r>
              <a:rPr lang="en-US" sz="2400" dirty="0"/>
              <a:t>=</a:t>
            </a:r>
            <a:r>
              <a:rPr lang="en-US" sz="2400" i="1" dirty="0"/>
              <a:t>value2</a:t>
            </a:r>
            <a:r>
              <a:rPr lang="en-US" sz="2400" dirty="0"/>
              <a:t>,...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 </a:t>
            </a:r>
            <a:r>
              <a:rPr lang="en-US" sz="2400" i="1" dirty="0" err="1"/>
              <a:t>some_column</a:t>
            </a:r>
            <a:r>
              <a:rPr lang="en-US" sz="2400" dirty="0"/>
              <a:t>=</a:t>
            </a:r>
            <a:r>
              <a:rPr lang="en-US" sz="2400" i="1" dirty="0" err="1"/>
              <a:t>some_value</a:t>
            </a:r>
            <a:r>
              <a:rPr lang="en-US" sz="2400" dirty="0"/>
              <a:t>;</a:t>
            </a:r>
          </a:p>
          <a:p>
            <a:pPr marL="0" indent="0" algn="l" rtl="0">
              <a:buNone/>
            </a:pPr>
            <a:endParaRPr lang="en-US" sz="2400" dirty="0"/>
          </a:p>
          <a:p>
            <a:r>
              <a:rPr lang="he-IL" sz="2400" dirty="0"/>
              <a:t>עדכון המחיר של מוצר מס' 3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UPDATE</a:t>
            </a:r>
            <a:r>
              <a:rPr lang="en-US" sz="2400" dirty="0"/>
              <a:t> Products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 err="1"/>
              <a:t>UnitPrice</a:t>
            </a:r>
            <a:r>
              <a:rPr lang="en-US" sz="2400" dirty="0"/>
              <a:t> = 1200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ProductID</a:t>
            </a:r>
            <a:r>
              <a:rPr lang="en-US" sz="2400" dirty="0"/>
              <a:t> = 3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he-IL" sz="2400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Update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3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268760"/>
            <a:ext cx="7992888" cy="583116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DELETE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 </a:t>
            </a:r>
            <a:r>
              <a:rPr lang="en-US" sz="2400" i="1" dirty="0" err="1"/>
              <a:t>table_name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 </a:t>
            </a:r>
            <a:r>
              <a:rPr lang="en-US" sz="2400" i="1" dirty="0" err="1"/>
              <a:t>some_column</a:t>
            </a:r>
            <a:r>
              <a:rPr lang="en-US" sz="2400" dirty="0"/>
              <a:t>=</a:t>
            </a:r>
            <a:r>
              <a:rPr lang="en-US" sz="2400" i="1" dirty="0" err="1"/>
              <a:t>some_value</a:t>
            </a:r>
            <a:r>
              <a:rPr lang="en-US" sz="2400" dirty="0"/>
              <a:t>;</a:t>
            </a:r>
          </a:p>
          <a:p>
            <a:pPr marL="0" indent="0" algn="l" rtl="0">
              <a:buNone/>
            </a:pPr>
            <a:endParaRPr lang="en-US" sz="2400" dirty="0"/>
          </a:p>
          <a:p>
            <a:r>
              <a:rPr lang="he-IL" sz="2400" dirty="0"/>
              <a:t>מחיקת הזמנה מטבלת פירוט הזמנות</a:t>
            </a:r>
          </a:p>
          <a:p>
            <a:pPr marL="0" indent="0">
              <a:buNone/>
            </a:pPr>
            <a:endParaRPr lang="he-IL" sz="2400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DELETE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OrderId</a:t>
            </a:r>
            <a:r>
              <a:rPr lang="en-US" sz="2400" dirty="0"/>
              <a:t> = 10261;</a:t>
            </a:r>
          </a:p>
          <a:p>
            <a:pPr marL="0" indent="0" algn="l" rtl="0">
              <a:buNone/>
            </a:pPr>
            <a:endParaRPr lang="he-IL" sz="2400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Delete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516270"/>
            <a:ext cx="8640960" cy="5400600"/>
          </a:xfrm>
        </p:spPr>
        <p:txBody>
          <a:bodyPr/>
          <a:lstStyle/>
          <a:p>
            <a:pPr marL="0" indent="0">
              <a:buNone/>
            </a:pPr>
            <a:r>
              <a:rPr lang="he-IL" altLang="en-US" dirty="0"/>
              <a:t>מצא עבור כל מוצר בהזמנה את העלות הכוללת של אותו המוצר באותה הזמנה (יתכן שכמות המוצר בהזמנה (</a:t>
            </a:r>
            <a:r>
              <a:rPr lang="en-US" altLang="en-US" dirty="0"/>
              <a:t>Quantity</a:t>
            </a:r>
            <a:r>
              <a:rPr lang="he-IL" altLang="en-US" dirty="0"/>
              <a:t>) גדולה מ-1), בתנאי שהסכום גדול מ-100. </a:t>
            </a:r>
          </a:p>
          <a:p>
            <a:pPr marL="0" indent="0">
              <a:buNone/>
            </a:pPr>
            <a:r>
              <a:rPr lang="he-IL" altLang="en-US" dirty="0"/>
              <a:t>מיין את התוצאה ע"פ קוד מוצר בסדר עולה וע"פ המחיר בסדר יורד.</a:t>
            </a:r>
            <a:endParaRPr lang="en-US" altLang="en-US" sz="2400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תרגיל</a:t>
            </a:r>
          </a:p>
        </p:txBody>
      </p:sp>
      <p:sp>
        <p:nvSpPr>
          <p:cNvPr id="6" name="מלבן 5"/>
          <p:cNvSpPr/>
          <p:nvPr/>
        </p:nvSpPr>
        <p:spPr>
          <a:xfrm>
            <a:off x="449428" y="3068960"/>
            <a:ext cx="65206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    </a:t>
            </a:r>
            <a:r>
              <a:rPr lang="en-US" sz="2400" dirty="0" err="1"/>
              <a:t>OrderID</a:t>
            </a:r>
            <a:r>
              <a:rPr lang="en-US" sz="2400" dirty="0"/>
              <a:t>,    </a:t>
            </a:r>
          </a:p>
          <a:p>
            <a:r>
              <a:rPr lang="en-US" sz="2400" dirty="0"/>
              <a:t>	     </a:t>
            </a:r>
            <a:r>
              <a:rPr lang="en-US" sz="2400" dirty="0" err="1"/>
              <a:t>ProductID</a:t>
            </a:r>
            <a:r>
              <a:rPr lang="en-US" sz="2400" dirty="0"/>
              <a:t>,    </a:t>
            </a:r>
          </a:p>
          <a:p>
            <a:r>
              <a:rPr lang="en-US" sz="2400" dirty="0"/>
              <a:t>	     </a:t>
            </a:r>
            <a:r>
              <a:rPr lang="en-US" sz="2400" dirty="0" err="1"/>
              <a:t>UnitPrice</a:t>
            </a:r>
            <a:r>
              <a:rPr lang="en-US" sz="2400" dirty="0"/>
              <a:t>,    </a:t>
            </a:r>
          </a:p>
          <a:p>
            <a:r>
              <a:rPr lang="en-US" sz="2400" dirty="0"/>
              <a:t>	     Quantity,    </a:t>
            </a:r>
          </a:p>
          <a:p>
            <a:r>
              <a:rPr lang="en-US" sz="2400" dirty="0"/>
              <a:t>	     </a:t>
            </a:r>
            <a:r>
              <a:rPr lang="en-US" sz="2400" dirty="0" err="1"/>
              <a:t>UnitPrice</a:t>
            </a:r>
            <a:r>
              <a:rPr lang="en-US" sz="2400" dirty="0"/>
              <a:t> * Quantity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2400" dirty="0"/>
              <a:t> Price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   `Order Details`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  </a:t>
            </a:r>
            <a:r>
              <a:rPr lang="en-US" sz="2400" dirty="0" err="1"/>
              <a:t>UnitPrice</a:t>
            </a:r>
            <a:r>
              <a:rPr lang="en-US" sz="2400" dirty="0"/>
              <a:t> * Quantity &gt; 100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ORDER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BY</a:t>
            </a:r>
            <a:r>
              <a:rPr lang="en-US" sz="2400" dirty="0"/>
              <a:t> </a:t>
            </a:r>
            <a:r>
              <a:rPr lang="en-US" sz="2400" dirty="0" err="1"/>
              <a:t>ProductID</a:t>
            </a:r>
            <a:r>
              <a:rPr lang="en-US" sz="2400" dirty="0"/>
              <a:t>, </a:t>
            </a:r>
            <a:r>
              <a:rPr lang="en-US" sz="2400" dirty="0" err="1"/>
              <a:t>UnitPrice</a:t>
            </a:r>
            <a:r>
              <a:rPr lang="en-US" sz="2400" dirty="0"/>
              <a:t> * Quantity </a:t>
            </a:r>
            <a:r>
              <a:rPr lang="en-US" sz="2400" dirty="0">
                <a:solidFill>
                  <a:srgbClr val="0070C0"/>
                </a:solidFill>
              </a:rPr>
              <a:t>DESC</a:t>
            </a:r>
            <a:r>
              <a:rPr lang="en-US" sz="2400" dirty="0"/>
              <a:t>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574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094E-21DB-48C7-83AA-B7FEAF46F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76" y="1186396"/>
            <a:ext cx="8606780" cy="561662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 </a:t>
            </a:r>
            <a:r>
              <a:rPr lang="he-IL" dirty="0"/>
              <a:t>כתוב שאילתה שתציג את השם והמשכורת עבור כל העובדים ששכרם </a:t>
            </a:r>
            <a:r>
              <a:rPr lang="he-IL" b="1" dirty="0"/>
              <a:t>לא</a:t>
            </a:r>
            <a:r>
              <a:rPr lang="he-IL" dirty="0"/>
              <a:t> בין 10000-15000 וגם הם מארצות הברית או מבריטניה.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dirty="0"/>
              <a:t>FirstName, </a:t>
            </a:r>
            <a:r>
              <a:rPr lang="en-US" dirty="0" err="1"/>
              <a:t>LastName</a:t>
            </a:r>
            <a:r>
              <a:rPr lang="en-US" dirty="0"/>
              <a:t>, salary, country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dirty="0"/>
              <a:t>employees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dirty="0"/>
              <a:t>salary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NOT BETWEEN </a:t>
            </a:r>
            <a:r>
              <a:rPr lang="en-US" dirty="0"/>
              <a:t>10000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dirty="0"/>
              <a:t>15000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dirty="0"/>
              <a:t>Country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('USA', 'UK’)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rtl="0">
              <a:buNone/>
            </a:pPr>
            <a:r>
              <a:rPr lang="he-IL" dirty="0"/>
              <a:t>שקול ל</a:t>
            </a:r>
          </a:p>
          <a:p>
            <a:pPr marL="0" indent="0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dirty="0"/>
              <a:t> FirstName, </a:t>
            </a:r>
            <a:r>
              <a:rPr lang="en-US" dirty="0" err="1"/>
              <a:t>LastName</a:t>
            </a:r>
            <a:r>
              <a:rPr lang="en-US" dirty="0"/>
              <a:t>, salary, country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/>
              <a:t> (salary&lt;10000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dirty="0"/>
              <a:t> Salary&gt;15000)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dirty="0"/>
              <a:t> (Country='USA'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dirty="0"/>
              <a:t> Country='UK’)</a:t>
            </a:r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תרגיל נוסף</a:t>
            </a:r>
          </a:p>
        </p:txBody>
      </p:sp>
    </p:spTree>
    <p:extLst>
      <p:ext uri="{BB962C8B-B14F-4D97-AF65-F5344CB8AC3E}">
        <p14:creationId xmlns:p14="http://schemas.microsoft.com/office/powerpoint/2010/main" val="350450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481196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cs typeface="+mn-cs"/>
              </a:rPr>
              <a:t>Aggregate Functions</a:t>
            </a:r>
            <a:endParaRPr lang="he-IL" sz="4400" b="1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5760640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sz="2200" u="sng" dirty="0"/>
              <a:t>Count:</a:t>
            </a:r>
          </a:p>
          <a:p>
            <a:pPr marL="0" indent="0" rtl="0">
              <a:buNone/>
            </a:pPr>
            <a:r>
              <a:rPr lang="he-IL" sz="2200" dirty="0"/>
              <a:t>מס' הספקים הקיימים</a:t>
            </a:r>
            <a:endParaRPr lang="en-US" sz="2200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SELECT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count</a:t>
            </a:r>
            <a:r>
              <a:rPr lang="en-US" sz="2200" dirty="0"/>
              <a:t>(*) </a:t>
            </a:r>
            <a:r>
              <a:rPr lang="en-US" sz="2200" dirty="0">
                <a:solidFill>
                  <a:srgbClr val="0070C0"/>
                </a:solidFill>
              </a:rPr>
              <a:t>FROM</a:t>
            </a:r>
            <a:r>
              <a:rPr lang="en-US" sz="2200" dirty="0"/>
              <a:t> suppliers;</a:t>
            </a:r>
            <a:endParaRPr lang="he-IL" sz="2200" dirty="0"/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u="sng" dirty="0"/>
              <a:t>Average:</a:t>
            </a:r>
          </a:p>
          <a:p>
            <a:pPr marL="0" indent="0" rtl="0">
              <a:buNone/>
            </a:pPr>
            <a:r>
              <a:rPr lang="he-IL" sz="2200" dirty="0"/>
              <a:t>ממוצע מחירי המוצרים</a:t>
            </a:r>
            <a:endParaRPr lang="en-US" sz="2200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SELECT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70C0"/>
                </a:solidFill>
              </a:rPr>
              <a:t>avg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unitprice</a:t>
            </a:r>
            <a:r>
              <a:rPr lang="en-US" sz="2200" dirty="0"/>
              <a:t>) </a:t>
            </a:r>
            <a:r>
              <a:rPr lang="en-US" sz="2200" dirty="0">
                <a:solidFill>
                  <a:srgbClr val="0070C0"/>
                </a:solidFill>
              </a:rPr>
              <a:t>FROM</a:t>
            </a:r>
            <a:r>
              <a:rPr lang="en-US" sz="2200" dirty="0"/>
              <a:t> products;</a:t>
            </a:r>
            <a:endParaRPr lang="he-IL" sz="2200" dirty="0"/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u="sng" dirty="0"/>
              <a:t>Sum:</a:t>
            </a:r>
          </a:p>
          <a:p>
            <a:pPr marL="0" indent="0" rtl="0">
              <a:buNone/>
            </a:pPr>
            <a:r>
              <a:rPr lang="he-IL" sz="2200" dirty="0"/>
              <a:t>הסכום של הזמנה מס' 10248</a:t>
            </a:r>
            <a:endParaRPr lang="en-US" sz="2200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SELECT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sum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UnitPrice</a:t>
            </a:r>
            <a:r>
              <a:rPr lang="en-US" sz="2200" dirty="0">
                <a:solidFill>
                  <a:schemeClr val="tx1"/>
                </a:solidFill>
              </a:rPr>
              <a:t>*Quantity</a:t>
            </a:r>
            <a:r>
              <a:rPr lang="en-US" sz="2200" dirty="0"/>
              <a:t>) 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FROM</a:t>
            </a:r>
            <a:r>
              <a:rPr lang="en-US" sz="2200" dirty="0"/>
              <a:t> `order details`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WHERE</a:t>
            </a:r>
            <a:r>
              <a:rPr lang="en-US" sz="2200" dirty="0"/>
              <a:t> </a:t>
            </a:r>
            <a:r>
              <a:rPr lang="en-US" sz="2200" dirty="0" err="1"/>
              <a:t>OrderID</a:t>
            </a:r>
            <a:r>
              <a:rPr lang="en-US" sz="2200" dirty="0"/>
              <a:t>=10248;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פונקציות נוספות- </a:t>
            </a:r>
            <a:r>
              <a:rPr lang="en-US" dirty="0"/>
              <a:t>min(),max(),round()</a:t>
            </a:r>
            <a:r>
              <a:rPr lang="he-IL" dirty="0"/>
              <a:t> ועוד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https://www.w3schools.com/sql/sql_functions.asp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l" rtl="0"/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3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239000" cy="720080"/>
          </a:xfrm>
        </p:spPr>
        <p:txBody>
          <a:bodyPr>
            <a:normAutofit/>
          </a:bodyPr>
          <a:lstStyle/>
          <a:p>
            <a:pPr algn="ctr"/>
            <a:r>
              <a:rPr lang="he-IL" sz="4400" dirty="0">
                <a:solidFill>
                  <a:schemeClr val="tx2"/>
                </a:solidFill>
                <a:cs typeface="+mn-cs"/>
              </a:rPr>
              <a:t>מידע כללי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988840"/>
            <a:ext cx="8352928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dirty="0"/>
          </a:p>
          <a:p>
            <a:r>
              <a:rPr lang="he-IL" dirty="0"/>
              <a:t>אתר הקורס ב-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MoodLearn</a:t>
            </a:r>
            <a:r>
              <a:rPr lang="he-IL" dirty="0"/>
              <a:t> משותף</a:t>
            </a:r>
            <a:br>
              <a:rPr lang="en-US" dirty="0"/>
            </a:br>
            <a:endParaRPr lang="he-IL" dirty="0"/>
          </a:p>
          <a:p>
            <a:r>
              <a:rPr lang="he-IL" dirty="0"/>
              <a:t>יש להוריד את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he-IL" dirty="0"/>
              <a:t>. הסבר מפורט בעברית בקישור-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https://www.youtube.com/watch?v=uubQBa1RGg8&amp;t=130s</a:t>
            </a:r>
            <a:endParaRPr lang="he-IL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8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E8D9-8C49-4450-A37D-B1775858D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568952" cy="5256584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רשום את מספר הערים השונות של המועסקים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dirty="0"/>
              <a:t> COUNT(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DISTINCT</a:t>
            </a:r>
            <a:r>
              <a:rPr lang="en-US" dirty="0"/>
              <a:t> City)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/>
              <a:t> employees;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r>
              <a:rPr lang="he-IL" dirty="0"/>
              <a:t>רשום את המשכורת המינימלית של המועסקים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dirty="0"/>
              <a:t> MIN(salary)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/>
              <a:t> employees;</a:t>
            </a:r>
          </a:p>
          <a:p>
            <a:pPr marL="0" indent="0" algn="l" rtl="0">
              <a:buNone/>
            </a:pPr>
            <a:endParaRPr lang="he-IL" dirty="0"/>
          </a:p>
          <a:p>
            <a:r>
              <a:rPr lang="he-IL" dirty="0"/>
              <a:t>רשום את המשכורת המקסימלית של עובד מארצות הברית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dirty="0"/>
              <a:t> MAX(salary)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/>
              <a:t> Country = </a:t>
            </a:r>
            <a:r>
              <a:rPr lang="he-IL" dirty="0"/>
              <a:t>'</a:t>
            </a:r>
            <a:r>
              <a:rPr lang="en-US" dirty="0"/>
              <a:t>USA';</a:t>
            </a: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481196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cs typeface="+mn-cs"/>
              </a:rPr>
              <a:t>Aggregate Functions</a:t>
            </a:r>
            <a:endParaRPr lang="he-IL" sz="4400" b="1" dirty="0">
              <a:solidFill>
                <a:schemeClr val="tx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5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Nested Queries</a:t>
            </a:r>
            <a:endParaRPr lang="he-IL" sz="4400" b="1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0640" y="764704"/>
            <a:ext cx="828092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ניתן ליצור שאילתה בתוך שאילתה.</a:t>
            </a:r>
          </a:p>
          <a:p>
            <a:pPr marL="0" indent="0">
              <a:buNone/>
            </a:pPr>
            <a:r>
              <a:rPr lang="he-IL" dirty="0"/>
              <a:t>למשל – </a:t>
            </a:r>
          </a:p>
          <a:p>
            <a:pPr marL="0" indent="0">
              <a:buNone/>
            </a:pPr>
            <a:r>
              <a:rPr lang="he-IL" dirty="0"/>
              <a:t>כתוב </a:t>
            </a:r>
            <a:r>
              <a:rPr lang="he-IL" dirty="0" err="1"/>
              <a:t>שאילתא</a:t>
            </a:r>
            <a:r>
              <a:rPr lang="he-IL" dirty="0"/>
              <a:t> המוצאת עבור כל מוצר את המחיר המקסימלי ששולם עבורו.</a:t>
            </a:r>
          </a:p>
          <a:p>
            <a:pPr marL="0" indent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distinct</a:t>
            </a:r>
            <a:r>
              <a:rPr lang="en-US" sz="2400" dirty="0"/>
              <a:t> </a:t>
            </a:r>
            <a:r>
              <a:rPr lang="en-US" sz="2400" dirty="0" err="1"/>
              <a:t>a.ProductID</a:t>
            </a:r>
            <a:r>
              <a:rPr lang="en-US" sz="2400" dirty="0"/>
              <a:t>,        </a:t>
            </a:r>
          </a:p>
          <a:p>
            <a:pPr marL="0" indent="0" algn="l" rtl="0">
              <a:buNone/>
            </a:pPr>
            <a:r>
              <a:rPr lang="en-US" sz="2400" dirty="0"/>
              <a:t>	              </a:t>
            </a:r>
            <a:r>
              <a:rPr lang="en-US" sz="2400" dirty="0" err="1"/>
              <a:t>a.UnitPrice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 err="1"/>
              <a:t>Max_unit_price_sold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a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a.UnitPrice</a:t>
            </a:r>
            <a:r>
              <a:rPr lang="en-US" sz="2400" dirty="0"/>
              <a:t> = </a:t>
            </a:r>
          </a:p>
          <a:p>
            <a:pPr marL="0" indent="0" algn="l" rtl="0">
              <a:buNone/>
            </a:pPr>
            <a:r>
              <a:rPr lang="en-US" sz="2400" dirty="0"/>
              <a:t>(    </a:t>
            </a:r>
          </a:p>
          <a:p>
            <a:pPr marL="0" indent="0" algn="l" rtl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max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UnitPrice</a:t>
            </a:r>
            <a:r>
              <a:rPr lang="en-US" sz="2400" dirty="0"/>
              <a:t>)    </a:t>
            </a:r>
          </a:p>
          <a:p>
            <a:pPr marL="0" indent="0" algn="l" rtl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`order details` </a:t>
            </a:r>
            <a:r>
              <a:rPr lang="en-US" sz="2400" dirty="0">
                <a:solidFill>
                  <a:srgbClr val="0070C0"/>
                </a:solidFill>
              </a:rPr>
              <a:t>as</a:t>
            </a:r>
            <a:r>
              <a:rPr lang="en-US" sz="2400" dirty="0"/>
              <a:t> b    </a:t>
            </a:r>
          </a:p>
          <a:p>
            <a:pPr marL="0" indent="0" algn="l" rtl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a.ProductID</a:t>
            </a:r>
            <a:r>
              <a:rPr lang="en-US" sz="2400" dirty="0"/>
              <a:t> = </a:t>
            </a:r>
            <a:r>
              <a:rPr lang="en-US" sz="2400" dirty="0" err="1"/>
              <a:t>b.ProductID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order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by</a:t>
            </a:r>
            <a:r>
              <a:rPr lang="en-US" sz="2400" dirty="0"/>
              <a:t> </a:t>
            </a:r>
            <a:r>
              <a:rPr lang="en-US" sz="2400" dirty="0" err="1"/>
              <a:t>a.ProductID</a:t>
            </a:r>
            <a:r>
              <a:rPr lang="en-US" sz="2400" dirty="0"/>
              <a:t>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1192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BB39-130F-4955-8B37-5065AFCD4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25" y="1733580"/>
            <a:ext cx="7886700" cy="4351337"/>
          </a:xfrm>
        </p:spPr>
        <p:txBody>
          <a:bodyPr/>
          <a:lstStyle/>
          <a:p>
            <a:r>
              <a:rPr lang="he-IL" dirty="0"/>
              <a:t>מצא את כל המוצרים (שמם ומחירם) אשר מחירם גבוה מהמחיר הממוצע, ממוינים לפי מחיר</a:t>
            </a:r>
          </a:p>
          <a:p>
            <a:pPr marL="0" indent="0">
              <a:buNone/>
            </a:pPr>
            <a:endParaRPr lang="he-IL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F5AD5-918D-4094-8D29-793384B527E9}"/>
              </a:ext>
            </a:extLst>
          </p:cNvPr>
          <p:cNvSpPr/>
          <p:nvPr/>
        </p:nvSpPr>
        <p:spPr>
          <a:xfrm>
            <a:off x="719972" y="2708920"/>
            <a:ext cx="60122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ProductName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</a:p>
          <a:p>
            <a:pPr algn="l"/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F9C0A"/>
                </a:solidFill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Nested Queries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6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E83D-C790-440C-B34D-8135555A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7"/>
          </a:xfrm>
        </p:spPr>
        <p:txBody>
          <a:bodyPr/>
          <a:lstStyle/>
          <a:p>
            <a:pPr algn="r"/>
            <a:r>
              <a:rPr lang="he-IL" dirty="0"/>
              <a:t>כתוב שאילתה למצוא את השם (שם פרטי, שם משפחה) עבור כל העובדים שעובדים תחת עובד בשם אנדרו.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5"/>
                </a:solidFill>
              </a:rPr>
              <a:t>SELECT</a:t>
            </a:r>
            <a:r>
              <a:rPr lang="en-US" dirty="0"/>
              <a:t> FirstName, </a:t>
            </a:r>
            <a:r>
              <a:rPr lang="en-US" dirty="0" err="1"/>
              <a:t>LastName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5"/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5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ReportsTo</a:t>
            </a:r>
            <a:r>
              <a:rPr lang="en-US" dirty="0"/>
              <a:t> IN </a:t>
            </a:r>
          </a:p>
          <a:p>
            <a:pPr marL="0" indent="0" algn="l" rtl="0">
              <a:buNone/>
            </a:pPr>
            <a:r>
              <a:rPr lang="en-US" dirty="0"/>
              <a:t>	(</a:t>
            </a:r>
            <a:r>
              <a:rPr lang="en-US" dirty="0">
                <a:solidFill>
                  <a:schemeClr val="accent5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employeeId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WHERE</a:t>
            </a:r>
            <a:r>
              <a:rPr lang="en-US" dirty="0"/>
              <a:t> FirstName = </a:t>
            </a:r>
            <a:r>
              <a:rPr lang="he-IL" dirty="0"/>
              <a:t>'</a:t>
            </a:r>
            <a:r>
              <a:rPr lang="en-US" dirty="0"/>
              <a:t>Andrew</a:t>
            </a:r>
            <a:r>
              <a:rPr lang="he-IL" dirty="0"/>
              <a:t>'</a:t>
            </a:r>
            <a:r>
              <a:rPr lang="en-US" dirty="0"/>
              <a:t>)</a:t>
            </a: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957695" y="332656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Nested Queries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8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824A-483A-439B-9613-ED10A4D1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0"/>
            <a:ext cx="7886700" cy="4351337"/>
          </a:xfrm>
        </p:spPr>
        <p:txBody>
          <a:bodyPr/>
          <a:lstStyle/>
          <a:p>
            <a:r>
              <a:rPr lang="he-IL" dirty="0"/>
              <a:t>הצג את כל המוצרים שהוזמנו לפחות פעם אחת</a:t>
            </a:r>
          </a:p>
          <a:p>
            <a:pPr algn="l" rtl="0"/>
            <a:endParaRPr lang="he-IL" b="1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dirty="0" err="1"/>
              <a:t>ProductID</a:t>
            </a:r>
            <a:r>
              <a:rPr lang="en-US" dirty="0"/>
              <a:t>, ProductName 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dirty="0"/>
              <a:t>Products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ProductID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(	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SELECT DISTINCT </a:t>
            </a:r>
            <a:r>
              <a:rPr lang="en-US" dirty="0" err="1"/>
              <a:t>ProductID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	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FROM </a:t>
            </a:r>
            <a:r>
              <a:rPr lang="en-US" dirty="0"/>
              <a:t>`Order Details` )</a:t>
            </a:r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he-IL" sz="4400" b="1" dirty="0">
                <a:solidFill>
                  <a:schemeClr val="tx2"/>
                </a:solidFill>
                <a:cs typeface="+mn-cs"/>
              </a:rPr>
              <a:t>תרגיל</a:t>
            </a:r>
          </a:p>
        </p:txBody>
      </p:sp>
    </p:spTree>
    <p:extLst>
      <p:ext uri="{BB962C8B-B14F-4D97-AF65-F5344CB8AC3E}">
        <p14:creationId xmlns:p14="http://schemas.microsoft.com/office/powerpoint/2010/main" val="339140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8612" y="476672"/>
            <a:ext cx="8784976" cy="6237312"/>
          </a:xfrm>
        </p:spPr>
        <p:txBody>
          <a:bodyPr>
            <a:noAutofit/>
          </a:bodyPr>
          <a:lstStyle/>
          <a:p>
            <a:endParaRPr lang="he-IL" dirty="0"/>
          </a:p>
          <a:p>
            <a:endParaRPr lang="he-IL" dirty="0"/>
          </a:p>
          <a:p>
            <a:r>
              <a:rPr lang="he-IL" dirty="0"/>
              <a:t>משמש לאיחוד תוצאות לפי עמודה אחת או יותר</a:t>
            </a:r>
            <a:endParaRPr lang="en-US" dirty="0"/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, </a:t>
            </a:r>
            <a:r>
              <a:rPr lang="en-US" dirty="0" err="1"/>
              <a:t>aggregate_function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table_name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 operator value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כמות המוצרים שמספק כל ספק שמס' הספק שלו קטן מ-15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SupplierID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ProductID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`Suppliers Products Num`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SupplierID</a:t>
            </a:r>
            <a:r>
              <a:rPr lang="en-US" dirty="0"/>
              <a:t> &lt; 15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SupplierID</a:t>
            </a:r>
            <a:r>
              <a:rPr lang="en-US" dirty="0"/>
              <a:t>;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לשים לב לדוגמאות במצגת של בן גוריון</a:t>
            </a:r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971600" y="224644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Group By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0864" y="1124744"/>
            <a:ext cx="8820472" cy="616530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, </a:t>
            </a:r>
            <a:r>
              <a:rPr lang="en-US" dirty="0" err="1"/>
              <a:t>aggregate_function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table_name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 operator value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column_name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HAVING</a:t>
            </a:r>
            <a:r>
              <a:rPr lang="en-US" dirty="0"/>
              <a:t> </a:t>
            </a:r>
            <a:r>
              <a:rPr lang="en-US" dirty="0" err="1"/>
              <a:t>aggregate_function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endParaRPr lang="he-IL" dirty="0"/>
          </a:p>
          <a:p>
            <a:pPr marL="0" indent="0" rtl="0">
              <a:buNone/>
            </a:pPr>
            <a:r>
              <a:rPr lang="he-IL" b="1" u="sng" dirty="0"/>
              <a:t>דוגמא:</a:t>
            </a:r>
          </a:p>
          <a:p>
            <a:pPr marL="0" indent="0" rtl="0">
              <a:buNone/>
            </a:pPr>
            <a:r>
              <a:rPr lang="he-IL" dirty="0"/>
              <a:t>הצגת כל המוצרים שהוזמנו מהם יותר מ1000 יחידות סה"כ.</a:t>
            </a:r>
            <a:endParaRPr lang="en-US" dirty="0"/>
          </a:p>
          <a:p>
            <a:pPr marL="0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2400" dirty="0"/>
              <a:t> `Order Details` 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</a:t>
            </a:r>
            <a:r>
              <a:rPr lang="en-US" sz="2400" dirty="0"/>
              <a:t> productid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having</a:t>
            </a:r>
            <a:r>
              <a:rPr lang="en-US" sz="2400" dirty="0"/>
              <a:t> sum(quantity) &gt; 1000</a:t>
            </a:r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239000" cy="7920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Having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2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99592" y="2564904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SQL</a:t>
            </a:r>
            <a:endParaRPr lang="he-IL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0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5900" y="692696"/>
            <a:ext cx="7239000" cy="72008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b="1" dirty="0" err="1">
                <a:solidFill>
                  <a:schemeClr val="tx2"/>
                </a:solidFill>
              </a:rPr>
              <a:t>Northwind</a:t>
            </a:r>
            <a:endParaRPr lang="he-IL" sz="4400" b="1" dirty="0">
              <a:solidFill>
                <a:schemeClr val="tx2"/>
              </a:solidFill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067286" y="2060848"/>
            <a:ext cx="7467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בתרגול זה נעבוד עם מסד הנתונים </a:t>
            </a:r>
            <a:r>
              <a:rPr lang="en-US" dirty="0" err="1"/>
              <a:t>Northwind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Northwind</a:t>
            </a:r>
            <a:r>
              <a:rPr lang="he-IL" dirty="0"/>
              <a:t> היא חברה (דמיונית) המייצרת הזמנות ללקוחות ואז שולחת אותם באמצעות חברות שילוח</a:t>
            </a:r>
          </a:p>
        </p:txBody>
      </p:sp>
    </p:spTree>
    <p:extLst>
      <p:ext uri="{BB962C8B-B14F-4D97-AF65-F5344CB8AC3E}">
        <p14:creationId xmlns:p14="http://schemas.microsoft.com/office/powerpoint/2010/main" val="368653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orthwin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31" y="692696"/>
            <a:ext cx="8916338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958826" y="44624"/>
            <a:ext cx="7239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400" b="1" dirty="0" err="1">
                <a:solidFill>
                  <a:schemeClr val="tx2"/>
                </a:solidFill>
              </a:rPr>
              <a:t>Northwind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2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99A6-47C4-4D70-B5FC-B3F5B2B3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640"/>
            <a:ext cx="8964488" cy="6624736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(  id,  </a:t>
            </a:r>
            <a:r>
              <a:rPr lang="en-US" dirty="0" err="1"/>
              <a:t>company_name</a:t>
            </a:r>
            <a:r>
              <a:rPr lang="en-US" dirty="0"/>
              <a:t>,  city)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customers</a:t>
            </a:r>
            <a:r>
              <a:rPr lang="en-US" dirty="0"/>
              <a:t> (  </a:t>
            </a:r>
            <a:r>
              <a:rPr lang="en-US" dirty="0" err="1"/>
              <a:t>CustomerID</a:t>
            </a:r>
            <a:r>
              <a:rPr lang="en-US" dirty="0"/>
              <a:t>,  CompanyName ,  </a:t>
            </a:r>
            <a:r>
              <a:rPr lang="en-US" dirty="0" err="1"/>
              <a:t>ContactName</a:t>
            </a:r>
            <a:r>
              <a:rPr lang="en-US" dirty="0"/>
              <a:t>,  </a:t>
            </a:r>
            <a:r>
              <a:rPr lang="en-US" dirty="0" err="1"/>
              <a:t>ContactTitle</a:t>
            </a:r>
            <a:r>
              <a:rPr lang="en-US" dirty="0"/>
              <a:t> ,  Address ,  City,  Region,  </a:t>
            </a:r>
            <a:r>
              <a:rPr lang="en-US" dirty="0" err="1"/>
              <a:t>PostalCode</a:t>
            </a:r>
            <a:r>
              <a:rPr lang="en-US" dirty="0"/>
              <a:t>,  Country,  Phone,  Fax)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order details</a:t>
            </a:r>
            <a:r>
              <a:rPr lang="en-US" dirty="0"/>
              <a:t> (  </a:t>
            </a:r>
            <a:r>
              <a:rPr lang="en-US" dirty="0" err="1"/>
              <a:t>OrderID</a:t>
            </a:r>
            <a:r>
              <a:rPr lang="en-US" dirty="0"/>
              <a:t>,  </a:t>
            </a:r>
            <a:r>
              <a:rPr lang="en-US" dirty="0" err="1"/>
              <a:t>ProductID</a:t>
            </a:r>
            <a:r>
              <a:rPr lang="en-US" dirty="0"/>
              <a:t>,  </a:t>
            </a:r>
            <a:r>
              <a:rPr lang="en-US" dirty="0" err="1"/>
              <a:t>UnitPrice</a:t>
            </a:r>
            <a:r>
              <a:rPr lang="en-US" dirty="0"/>
              <a:t> ,  Quantity ,  Discount 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orders</a:t>
            </a:r>
            <a:r>
              <a:rPr lang="en-US" dirty="0"/>
              <a:t> (  </a:t>
            </a:r>
            <a:r>
              <a:rPr lang="en-US" dirty="0" err="1"/>
              <a:t>OrderID</a:t>
            </a:r>
            <a:r>
              <a:rPr lang="en-US" dirty="0"/>
              <a:t> ,  </a:t>
            </a:r>
            <a:r>
              <a:rPr lang="en-US" dirty="0" err="1"/>
              <a:t>CustomerID</a:t>
            </a:r>
            <a:r>
              <a:rPr lang="en-US" dirty="0"/>
              <a:t> ,  </a:t>
            </a:r>
            <a:r>
              <a:rPr lang="en-US" dirty="0" err="1"/>
              <a:t>EmployeeID</a:t>
            </a:r>
            <a:r>
              <a:rPr lang="en-US" dirty="0"/>
              <a:t>,  </a:t>
            </a:r>
            <a:r>
              <a:rPr lang="en-US" dirty="0" err="1"/>
              <a:t>OrderDate</a:t>
            </a:r>
            <a:r>
              <a:rPr lang="en-US" dirty="0"/>
              <a:t>,  </a:t>
            </a:r>
            <a:r>
              <a:rPr lang="en-US" dirty="0" err="1"/>
              <a:t>RequiredDate</a:t>
            </a:r>
            <a:r>
              <a:rPr lang="en-US" dirty="0"/>
              <a:t>,  </a:t>
            </a:r>
            <a:r>
              <a:rPr lang="en-US" dirty="0" err="1"/>
              <a:t>ShippedDate</a:t>
            </a:r>
            <a:r>
              <a:rPr lang="en-US" dirty="0"/>
              <a:t>,  </a:t>
            </a:r>
            <a:r>
              <a:rPr lang="en-US" dirty="0" err="1"/>
              <a:t>ShipVia</a:t>
            </a:r>
            <a:r>
              <a:rPr lang="en-US" dirty="0"/>
              <a:t>,  Freight ,  </a:t>
            </a:r>
            <a:r>
              <a:rPr lang="en-US" dirty="0" err="1"/>
              <a:t>ShipName</a:t>
            </a:r>
            <a:r>
              <a:rPr lang="en-US" dirty="0"/>
              <a:t>,  </a:t>
            </a:r>
            <a:r>
              <a:rPr lang="en-US" dirty="0" err="1"/>
              <a:t>ShipAddress</a:t>
            </a:r>
            <a:r>
              <a:rPr lang="en-US" dirty="0"/>
              <a:t> ,  </a:t>
            </a:r>
            <a:r>
              <a:rPr lang="en-US" dirty="0" err="1"/>
              <a:t>ShipCity</a:t>
            </a:r>
            <a:r>
              <a:rPr lang="en-US" dirty="0"/>
              <a:t>,  </a:t>
            </a:r>
            <a:r>
              <a:rPr lang="en-US" dirty="0" err="1"/>
              <a:t>ShipRegion</a:t>
            </a:r>
            <a:r>
              <a:rPr lang="en-US" dirty="0"/>
              <a:t>,  </a:t>
            </a:r>
            <a:r>
              <a:rPr lang="en-US" dirty="0" err="1"/>
              <a:t>ShipPostalCode</a:t>
            </a:r>
            <a:r>
              <a:rPr lang="en-US" dirty="0"/>
              <a:t> ,  </a:t>
            </a:r>
            <a:r>
              <a:rPr lang="en-US" dirty="0" err="1"/>
              <a:t>ShipCountry</a:t>
            </a:r>
            <a:r>
              <a:rPr lang="en-US" dirty="0"/>
              <a:t>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products</a:t>
            </a:r>
            <a:r>
              <a:rPr lang="en-US" dirty="0"/>
              <a:t> (  </a:t>
            </a:r>
            <a:r>
              <a:rPr lang="en-US" dirty="0" err="1"/>
              <a:t>ProductID</a:t>
            </a:r>
            <a:r>
              <a:rPr lang="en-US" dirty="0"/>
              <a:t> ,  ProductName,  </a:t>
            </a:r>
            <a:r>
              <a:rPr lang="en-US" dirty="0" err="1"/>
              <a:t>SupplierID</a:t>
            </a:r>
            <a:r>
              <a:rPr lang="en-US" dirty="0"/>
              <a:t>,  </a:t>
            </a:r>
            <a:r>
              <a:rPr lang="en-US" dirty="0" err="1"/>
              <a:t>CategoryID</a:t>
            </a:r>
            <a:r>
              <a:rPr lang="en-US" dirty="0"/>
              <a:t> ,  </a:t>
            </a:r>
            <a:r>
              <a:rPr lang="en-US" dirty="0" err="1"/>
              <a:t>QuantityPerUnit</a:t>
            </a:r>
            <a:r>
              <a:rPr lang="en-US" dirty="0"/>
              <a:t>,  </a:t>
            </a:r>
            <a:r>
              <a:rPr lang="en-US" dirty="0" err="1"/>
              <a:t>UnitPrice</a:t>
            </a:r>
            <a:r>
              <a:rPr lang="en-US" dirty="0"/>
              <a:t> ,  </a:t>
            </a:r>
            <a:r>
              <a:rPr lang="en-US" dirty="0" err="1"/>
              <a:t>UnitsInStock</a:t>
            </a:r>
            <a:r>
              <a:rPr lang="en-US" dirty="0"/>
              <a:t> ,  </a:t>
            </a:r>
            <a:r>
              <a:rPr lang="en-US" dirty="0" err="1"/>
              <a:t>UnitsOnOrder</a:t>
            </a:r>
            <a:r>
              <a:rPr lang="en-US" dirty="0"/>
              <a:t> ,  </a:t>
            </a:r>
            <a:r>
              <a:rPr lang="en-US" dirty="0" err="1"/>
              <a:t>ReorderLevel</a:t>
            </a:r>
            <a:r>
              <a:rPr lang="en-US" dirty="0"/>
              <a:t> ,  Discontinued)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shippers</a:t>
            </a:r>
            <a:r>
              <a:rPr lang="en-US" dirty="0"/>
              <a:t> (  </a:t>
            </a:r>
            <a:r>
              <a:rPr lang="en-US" dirty="0" err="1"/>
              <a:t>ShipperID</a:t>
            </a:r>
            <a:r>
              <a:rPr lang="en-US" dirty="0"/>
              <a:t> ,  CompanyName,  Phone)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suppliers</a:t>
            </a:r>
            <a:r>
              <a:rPr lang="en-US" dirty="0"/>
              <a:t> (  </a:t>
            </a:r>
            <a:r>
              <a:rPr lang="en-US" dirty="0" err="1"/>
              <a:t>SupplierID</a:t>
            </a:r>
            <a:r>
              <a:rPr lang="en-US" dirty="0"/>
              <a:t> ,  CompanyName,  </a:t>
            </a:r>
            <a:r>
              <a:rPr lang="en-US" dirty="0" err="1"/>
              <a:t>ContactName</a:t>
            </a:r>
            <a:r>
              <a:rPr lang="en-US" dirty="0"/>
              <a:t>,  </a:t>
            </a:r>
            <a:r>
              <a:rPr lang="en-US" dirty="0" err="1"/>
              <a:t>ContactTitle</a:t>
            </a:r>
            <a:r>
              <a:rPr lang="en-US" dirty="0"/>
              <a:t> ,  Address ,  City,  Region,  </a:t>
            </a:r>
            <a:r>
              <a:rPr lang="en-US" dirty="0" err="1"/>
              <a:t>PostalCode</a:t>
            </a:r>
            <a:r>
              <a:rPr lang="en-US" dirty="0"/>
              <a:t>,  Country,  Phone,  Fax,  </a:t>
            </a:r>
            <a:r>
              <a:rPr lang="en-US" dirty="0" err="1"/>
              <a:t>HomePage</a:t>
            </a:r>
            <a:r>
              <a:rPr lang="en-US" dirty="0"/>
              <a:t>)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79540" y="203494"/>
            <a:ext cx="2075656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Select</a:t>
            </a:r>
            <a:endParaRPr lang="he-IL" sz="4400" b="1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196752"/>
            <a:ext cx="7467600" cy="93610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&lt;</a:t>
            </a:r>
            <a:r>
              <a:rPr lang="en-US" altLang="en-US" dirty="0" err="1"/>
              <a:t>list_of_fields</a:t>
            </a:r>
            <a:r>
              <a:rPr lang="en-US" altLang="en-US" dirty="0"/>
              <a:t>&gt; 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 algn="l" rtl="0">
              <a:buNone/>
            </a:pP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&lt;</a:t>
            </a:r>
            <a:r>
              <a:rPr lang="en-US" altLang="en-US" dirty="0" err="1"/>
              <a:t>table_name</a:t>
            </a:r>
            <a:r>
              <a:rPr lang="en-US" altLang="en-US" dirty="0"/>
              <a:t>&gt; </a:t>
            </a:r>
          </a:p>
          <a:p>
            <a:pPr marL="0" indent="0" algn="l" rtl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83568" y="2132856"/>
            <a:ext cx="7467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altLang="en-US" dirty="0"/>
              <a:t>רשימת כל המוצרים</a:t>
            </a:r>
            <a:endParaRPr lang="en-US" altLang="en-US" dirty="0"/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* 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Products</a:t>
            </a: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83568" y="3429998"/>
            <a:ext cx="7467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altLang="en-US" dirty="0"/>
              <a:t>רשימת שמות הלקוחות</a:t>
            </a:r>
            <a:endParaRPr lang="en-US" altLang="en-US" dirty="0"/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 err="1"/>
              <a:t>CompanyName</a:t>
            </a:r>
            <a:r>
              <a:rPr lang="en-US" altLang="en-US" dirty="0"/>
              <a:t>, </a:t>
            </a:r>
            <a:r>
              <a:rPr lang="en-US" altLang="en-US" dirty="0" err="1"/>
              <a:t>ContactName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Customers</a:t>
            </a: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686814" y="4581128"/>
            <a:ext cx="7467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r" defTabSz="685800" rtl="1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Wingdings 2" pitchFamily="18" charset="2"/>
              <a:buNone/>
            </a:pPr>
            <a:endParaRPr lang="he-IL" altLang="en-US" dirty="0"/>
          </a:p>
          <a:p>
            <a:r>
              <a:rPr lang="he-IL" altLang="en-US" dirty="0"/>
              <a:t>רשימת הערים ששלחו אליהם הזמנות</a:t>
            </a:r>
            <a:endParaRPr lang="en-US" altLang="en-US" dirty="0"/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Distinct </a:t>
            </a:r>
            <a:r>
              <a:rPr lang="en-US" altLang="en-US" dirty="0" err="1"/>
              <a:t>ShipCity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indent="0" algn="l" rtl="0">
              <a:buFont typeface="Wingdings 2" pitchFamily="18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Orders</a:t>
            </a:r>
          </a:p>
        </p:txBody>
      </p:sp>
    </p:spTree>
    <p:extLst>
      <p:ext uri="{BB962C8B-B14F-4D97-AF65-F5344CB8AC3E}">
        <p14:creationId xmlns:p14="http://schemas.microsoft.com/office/powerpoint/2010/main" val="385186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12776"/>
            <a:ext cx="8352928" cy="439248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&lt;</a:t>
            </a:r>
            <a:r>
              <a:rPr lang="en-US" altLang="en-US" dirty="0" err="1"/>
              <a:t>list_of_fields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&lt;</a:t>
            </a:r>
            <a:r>
              <a:rPr lang="en-US" altLang="en-US" dirty="0" err="1"/>
              <a:t>table_name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WHERE</a:t>
            </a:r>
            <a:r>
              <a:rPr lang="en-US" altLang="en-US" dirty="0"/>
              <a:t> &lt;</a:t>
            </a:r>
            <a:r>
              <a:rPr lang="en-US" altLang="en-US" dirty="0" err="1"/>
              <a:t>search_condition</a:t>
            </a:r>
            <a:r>
              <a:rPr lang="en-US" altLang="en-US" dirty="0"/>
              <a:t>&gt;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שם וקוד המוצרים שמחירם נמוך מ-20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ProductName</a:t>
            </a:r>
            <a:r>
              <a:rPr lang="en-US" dirty="0"/>
              <a:t>, </a:t>
            </a:r>
            <a:r>
              <a:rPr lang="en-US" dirty="0" err="1"/>
              <a:t>UnitPrice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UnitPrice</a:t>
            </a:r>
            <a:r>
              <a:rPr lang="en-US" dirty="0"/>
              <a:t> &lt; 20;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Conditions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12776"/>
            <a:ext cx="8352928" cy="59766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solidFill>
                  <a:srgbClr val="0070C0"/>
                </a:solidFill>
              </a:rPr>
              <a:t>SELECT </a:t>
            </a:r>
            <a:r>
              <a:rPr lang="en-US" altLang="en-US" dirty="0"/>
              <a:t>&lt;</a:t>
            </a:r>
            <a:r>
              <a:rPr lang="en-US" altLang="en-US" dirty="0" err="1"/>
              <a:t>list_of_fields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&lt;</a:t>
            </a:r>
            <a:r>
              <a:rPr lang="en-US" altLang="en-US" dirty="0" err="1"/>
              <a:t>table_name</a:t>
            </a:r>
            <a:r>
              <a:rPr lang="en-US" altLang="en-US" dirty="0"/>
              <a:t>&gt;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WHERE</a:t>
            </a:r>
            <a:r>
              <a:rPr lang="en-US" altLang="en-US" dirty="0"/>
              <a:t> &lt;</a:t>
            </a:r>
            <a:r>
              <a:rPr lang="en-US" altLang="en-US" dirty="0" err="1"/>
              <a:t>search_condition</a:t>
            </a:r>
            <a:r>
              <a:rPr lang="en-US" altLang="en-US" dirty="0"/>
              <a:t>&gt;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רשימת המוצרים שמחירם גבוה מ-30 והם קיימים במלאי </a:t>
            </a:r>
          </a:p>
          <a:p>
            <a:pPr marL="0" indent="0" algn="r">
              <a:buNone/>
            </a:pPr>
            <a:r>
              <a:rPr lang="he-IL" dirty="0"/>
              <a:t>או המוצרים שמחירם בין 15 ל-20 </a:t>
            </a:r>
          </a:p>
          <a:p>
            <a:pPr marL="0" indent="0" algn="r">
              <a:buNone/>
            </a:pPr>
            <a:r>
              <a:rPr lang="he-IL" dirty="0"/>
              <a:t>או שהם משתייכים לקוד קטגוריה 3 או 7 </a:t>
            </a:r>
          </a:p>
          <a:p>
            <a:pPr marL="0" indent="0" algn="r">
              <a:buNone/>
            </a:pPr>
            <a:r>
              <a:rPr lang="he-IL" dirty="0"/>
              <a:t>או ששם המוצר מתחיל באות '</a:t>
            </a:r>
            <a:r>
              <a:rPr lang="en-US" dirty="0"/>
              <a:t>S</a:t>
            </a:r>
            <a:r>
              <a:rPr lang="he-IL" dirty="0"/>
              <a:t>'</a:t>
            </a:r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/>
              <a:t> *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products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(</a:t>
            </a:r>
            <a:r>
              <a:rPr lang="en-US" sz="2000" dirty="0" err="1"/>
              <a:t>UnitPrice</a:t>
            </a:r>
            <a:r>
              <a:rPr lang="en-US" sz="2000" dirty="0"/>
              <a:t>&gt;30 </a:t>
            </a:r>
            <a:r>
              <a:rPr lang="en-US" sz="2000" dirty="0">
                <a:solidFill>
                  <a:srgbClr val="0070C0"/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dirty="0" err="1"/>
              <a:t>UnitsInStock</a:t>
            </a:r>
            <a:r>
              <a:rPr lang="en-US" sz="2000" dirty="0"/>
              <a:t>&gt;0) </a:t>
            </a:r>
            <a:r>
              <a:rPr lang="en-US" sz="2000" dirty="0">
                <a:solidFill>
                  <a:srgbClr val="0070C0"/>
                </a:solidFill>
              </a:rPr>
              <a:t>OR </a:t>
            </a:r>
          </a:p>
          <a:p>
            <a:pPr marL="0" indent="0" algn="l" rtl="0">
              <a:buNone/>
            </a:pPr>
            <a:r>
              <a:rPr lang="en-US" sz="2000" dirty="0" err="1"/>
              <a:t>UnitPrice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between</a:t>
            </a:r>
            <a:r>
              <a:rPr lang="en-US" sz="2000" dirty="0"/>
              <a:t> 15 and 20 </a:t>
            </a:r>
            <a:r>
              <a:rPr lang="en-US" sz="2000" dirty="0">
                <a:solidFill>
                  <a:srgbClr val="0070C0"/>
                </a:solidFill>
              </a:rPr>
              <a:t>OR</a:t>
            </a:r>
          </a:p>
          <a:p>
            <a:pPr marL="0" indent="0" algn="l" rtl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CategoryID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in</a:t>
            </a:r>
            <a:r>
              <a:rPr lang="en-US" sz="2000" dirty="0">
                <a:solidFill>
                  <a:schemeClr val="tx1"/>
                </a:solidFill>
              </a:rPr>
              <a:t>(3,7)</a:t>
            </a:r>
            <a:r>
              <a:rPr lang="en-US" sz="2000" dirty="0">
                <a:solidFill>
                  <a:srgbClr val="0070C0"/>
                </a:solidFill>
              </a:rPr>
              <a:t>  OR</a:t>
            </a:r>
          </a:p>
          <a:p>
            <a:pPr marL="0" indent="0" algn="l" rtl="0">
              <a:buNone/>
            </a:pPr>
            <a:r>
              <a:rPr lang="en-US" sz="2000" dirty="0"/>
              <a:t>ProductName </a:t>
            </a:r>
            <a:r>
              <a:rPr lang="en-US" sz="2000" dirty="0">
                <a:solidFill>
                  <a:srgbClr val="0070C0"/>
                </a:solidFill>
              </a:rPr>
              <a:t>like</a:t>
            </a:r>
            <a:r>
              <a:rPr lang="en-US" sz="2000" dirty="0"/>
              <a:t> </a:t>
            </a:r>
            <a:r>
              <a:rPr lang="he-IL" sz="2000"/>
              <a:t>‘</a:t>
            </a:r>
            <a:r>
              <a:rPr lang="en-US" sz="2000"/>
              <a:t>S</a:t>
            </a:r>
            <a:r>
              <a:rPr lang="en-US" sz="2000" dirty="0"/>
              <a:t>%</a:t>
            </a:r>
            <a:r>
              <a:rPr lang="he-IL" sz="2000" dirty="0"/>
              <a:t>'</a:t>
            </a:r>
            <a:r>
              <a:rPr lang="en-US" sz="2000" dirty="0"/>
              <a:t>;</a:t>
            </a: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3064668" cy="78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Conditions</a:t>
            </a:r>
            <a:endParaRPr lang="he-IL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0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22391</TotalTime>
  <Words>1529</Words>
  <Application>Microsoft Office PowerPoint</Application>
  <PresentationFormat>‫הצגה על המסך (4:3)</PresentationFormat>
  <Paragraphs>295</Paragraphs>
  <Slides>26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</vt:lpstr>
      <vt:lpstr>Wingdings 2</vt:lpstr>
      <vt:lpstr>HDOfficeLightV0</vt:lpstr>
      <vt:lpstr>מסדי נתונים</vt:lpstr>
      <vt:lpstr>מידע כללי</vt:lpstr>
      <vt:lpstr>SQL</vt:lpstr>
      <vt:lpstr>Northwind</vt:lpstr>
      <vt:lpstr>מצגת של PowerPoint‏</vt:lpstr>
      <vt:lpstr>מצגת של PowerPoint‏</vt:lpstr>
      <vt:lpstr>Select</vt:lpstr>
      <vt:lpstr>Conditions</vt:lpstr>
      <vt:lpstr>Conditions</vt:lpstr>
      <vt:lpstr>Null</vt:lpstr>
      <vt:lpstr>מצגת של PowerPoint‏</vt:lpstr>
      <vt:lpstr>מצגת של PowerPoint‏</vt:lpstr>
      <vt:lpstr>מצגת של PowerPoint‏</vt:lpstr>
      <vt:lpstr>Insert</vt:lpstr>
      <vt:lpstr>Update</vt:lpstr>
      <vt:lpstr>Delete</vt:lpstr>
      <vt:lpstr>תרגיל</vt:lpstr>
      <vt:lpstr>תרגיל נוסף</vt:lpstr>
      <vt:lpstr>Aggregate Functions</vt:lpstr>
      <vt:lpstr>Aggregate Functions</vt:lpstr>
      <vt:lpstr>Nested Queries</vt:lpstr>
      <vt:lpstr>Nested Queries</vt:lpstr>
      <vt:lpstr>Nested Queries</vt:lpstr>
      <vt:lpstr>תרגיל</vt:lpstr>
      <vt:lpstr>Group By</vt:lpstr>
      <vt:lpstr>Having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yossi</dc:creator>
  <cp:lastModifiedBy>אליאב עמר</cp:lastModifiedBy>
  <cp:revision>278</cp:revision>
  <dcterms:created xsi:type="dcterms:W3CDTF">2017-03-10T06:38:14Z</dcterms:created>
  <dcterms:modified xsi:type="dcterms:W3CDTF">2021-07-20T12:58:46Z</dcterms:modified>
</cp:coreProperties>
</file>