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01" r:id="rId2"/>
    <p:sldId id="256" r:id="rId3"/>
    <p:sldId id="257" r:id="rId4"/>
    <p:sldId id="260" r:id="rId5"/>
    <p:sldId id="258" r:id="rId6"/>
    <p:sldId id="259" r:id="rId7"/>
    <p:sldId id="278" r:id="rId8"/>
    <p:sldId id="261" r:id="rId9"/>
    <p:sldId id="262" r:id="rId10"/>
    <p:sldId id="263" r:id="rId11"/>
    <p:sldId id="279" r:id="rId12"/>
    <p:sldId id="271" r:id="rId13"/>
    <p:sldId id="264" r:id="rId14"/>
    <p:sldId id="270" r:id="rId15"/>
    <p:sldId id="280" r:id="rId16"/>
    <p:sldId id="265" r:id="rId17"/>
    <p:sldId id="269" r:id="rId18"/>
    <p:sldId id="266" r:id="rId19"/>
    <p:sldId id="281" r:id="rId20"/>
    <p:sldId id="267" r:id="rId21"/>
    <p:sldId id="282" r:id="rId22"/>
    <p:sldId id="283" r:id="rId23"/>
    <p:sldId id="272" r:id="rId24"/>
    <p:sldId id="268" r:id="rId25"/>
    <p:sldId id="297" r:id="rId26"/>
    <p:sldId id="298" r:id="rId27"/>
    <p:sldId id="273" r:id="rId28"/>
    <p:sldId id="290" r:id="rId29"/>
    <p:sldId id="275" r:id="rId30"/>
    <p:sldId id="274" r:id="rId31"/>
    <p:sldId id="276" r:id="rId32"/>
    <p:sldId id="277" r:id="rId33"/>
    <p:sldId id="284" r:id="rId34"/>
    <p:sldId id="291" r:id="rId35"/>
    <p:sldId id="292" r:id="rId36"/>
    <p:sldId id="293" r:id="rId37"/>
    <p:sldId id="294" r:id="rId38"/>
    <p:sldId id="295" r:id="rId39"/>
    <p:sldId id="296" r:id="rId40"/>
    <p:sldId id="285" r:id="rId41"/>
    <p:sldId id="288" r:id="rId42"/>
    <p:sldId id="286" r:id="rId43"/>
    <p:sldId id="287" r:id="rId44"/>
    <p:sldId id="28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8229" autoAdjust="0"/>
  </p:normalViewPr>
  <p:slideViewPr>
    <p:cSldViewPr snapToGrid="0">
      <p:cViewPr varScale="1">
        <p:scale>
          <a:sx n="67" d="100"/>
          <a:sy n="67" d="100"/>
        </p:scale>
        <p:origin x="131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אב עמר" userId="e734271101b91d3e" providerId="LiveId" clId="{96123C65-7879-44A2-B004-1948843F6674}"/>
    <pc:docChg chg="custSel modSld">
      <pc:chgData name="אליאב עמר" userId="e734271101b91d3e" providerId="LiveId" clId="{96123C65-7879-44A2-B004-1948843F6674}" dt="2021-08-12T08:49:11.151" v="4" actId="27636"/>
      <pc:docMkLst>
        <pc:docMk/>
      </pc:docMkLst>
      <pc:sldChg chg="addSp modSp mod">
        <pc:chgData name="אליאב עמר" userId="e734271101b91d3e" providerId="LiveId" clId="{96123C65-7879-44A2-B004-1948843F6674}" dt="2021-08-12T08:49:11.151" v="4" actId="27636"/>
        <pc:sldMkLst>
          <pc:docMk/>
          <pc:sldMk cId="4276171679" sldId="286"/>
        </pc:sldMkLst>
        <pc:spChg chg="mod">
          <ac:chgData name="אליאב עמר" userId="e734271101b91d3e" providerId="LiveId" clId="{96123C65-7879-44A2-B004-1948843F6674}" dt="2021-08-12T08:49:11.151" v="4" actId="27636"/>
          <ac:spMkLst>
            <pc:docMk/>
            <pc:sldMk cId="4276171679" sldId="286"/>
            <ac:spMk id="3" creationId="{54ED4E8E-6B41-4BF1-8D90-B96C61EB71AD}"/>
          </ac:spMkLst>
        </pc:spChg>
        <pc:spChg chg="add">
          <ac:chgData name="אליאב עמר" userId="e734271101b91d3e" providerId="LiveId" clId="{96123C65-7879-44A2-B004-1948843F6674}" dt="2021-08-12T08:49:10.530" v="2" actId="22"/>
          <ac:spMkLst>
            <pc:docMk/>
            <pc:sldMk cId="4276171679" sldId="286"/>
            <ac:spMk id="5" creationId="{F1C9DE9D-247C-453E-9857-28562649E5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1439A-3C09-4FAD-9E08-4460DF9C2FC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66DC-45F2-44AC-9E1D-2200D6E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80770-EDD4-420A-8614-6E8181DA20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r>
              <a:rPr lang="en-US" baseline="0" dirty="0"/>
              <a:t> * from movies</a:t>
            </a:r>
          </a:p>
          <a:p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r>
              <a:rPr lang="en-US" baseline="0" dirty="0"/>
              <a:t> * from movies</a:t>
            </a:r>
          </a:p>
          <a:p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Key1 = Value1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7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5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0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7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אם </a:t>
            </a:r>
            <a:r>
              <a:rPr lang="en-US" dirty="0"/>
              <a:t>ID</a:t>
            </a:r>
            <a:r>
              <a:rPr lang="he-IL" dirty="0"/>
              <a:t> שווה 111, יעדכן אותו להיות 444</a:t>
            </a:r>
          </a:p>
          <a:p>
            <a:pPr algn="r" rtl="1"/>
            <a:endParaRPr lang="en-US" dirty="0"/>
          </a:p>
          <a:p>
            <a:pPr algn="r" rtl="1"/>
            <a:r>
              <a:rPr lang="en-US" dirty="0" err="1"/>
              <a:t>Multi:true</a:t>
            </a:r>
            <a:r>
              <a:rPr lang="he-IL" dirty="0"/>
              <a:t> – במקרה</a:t>
            </a:r>
            <a:r>
              <a:rPr lang="he-IL" baseline="0" dirty="0"/>
              <a:t> של ריבוי התאמות ישנה את כולם.</a:t>
            </a:r>
          </a:p>
          <a:p>
            <a:pPr algn="r" rtl="1"/>
            <a:r>
              <a:rPr lang="he-IL" baseline="0" dirty="0"/>
              <a:t>ללא המולטי</a:t>
            </a:r>
            <a:r>
              <a:rPr lang="en-US" baseline="0" dirty="0"/>
              <a:t> -</a:t>
            </a:r>
            <a:r>
              <a:rPr lang="he-IL" baseline="0" dirty="0"/>
              <a:t>  ישנה רק אחד.</a:t>
            </a:r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7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8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22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96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פונקציות נוספות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16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עבר ממצגת אחרת. לא </a:t>
            </a:r>
            <a:r>
              <a:rPr lang="he-IL"/>
              <a:t>בטוח שנחוץ פה..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9623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94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5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9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6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7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0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49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r-FR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7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5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5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F5C3-744F-42F0-97DF-11DCF6AF5EFB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D76C-4073-4E1B-875E-0B7EC81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0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8DCF-743F-420E-AEE2-BCB2EF25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he-IL" dirty="0">
                <a:cs typeface="+mn-cs"/>
              </a:rPr>
              <a:t>מסדי נתונים</a:t>
            </a:r>
            <a:endParaRPr lang="en-US" dirty="0"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D9EFC-3DAC-425C-BE7C-2C828215D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48474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7200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Query</a:t>
            </a:r>
            <a:r>
              <a:rPr lang="he-IL" b="1" dirty="0"/>
              <a:t> </a:t>
            </a:r>
            <a:r>
              <a:rPr lang="en-US" b="1" dirty="0"/>
              <a:t>the</a:t>
            </a:r>
            <a:r>
              <a:rPr lang="fr-FR" b="1" dirty="0"/>
              <a:t> Document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995660"/>
            <a:ext cx="10515600" cy="5367494"/>
          </a:xfrm>
        </p:spPr>
        <p:txBody>
          <a:bodyPr/>
          <a:lstStyle/>
          <a:p>
            <a:pPr algn="r" rtl="1"/>
            <a:r>
              <a:rPr lang="he-IL" dirty="0"/>
              <a:t>שליפת נתונים</a:t>
            </a:r>
            <a:r>
              <a:rPr lang="en-US" dirty="0"/>
              <a:t>:</a:t>
            </a:r>
            <a:endParaRPr lang="he-IL" dirty="0"/>
          </a:p>
          <a:p>
            <a:pPr marL="0" indent="0">
              <a:buNone/>
            </a:pPr>
            <a:r>
              <a:rPr lang="fr-FR" dirty="0" err="1"/>
              <a:t>db.COLLECTION_NAME.find</a:t>
            </a:r>
            <a:r>
              <a:rPr lang="fr-FR" dirty="0"/>
              <a:t>()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917407"/>
            <a:ext cx="11772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48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36096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Query the Document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809469"/>
            <a:ext cx="10515600" cy="5367494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algn="r" rtl="1"/>
            <a:r>
              <a:rPr lang="he-IL" dirty="0"/>
              <a:t>שליפת הנתונים בצורה מסודרת:</a:t>
            </a:r>
          </a:p>
          <a:p>
            <a:pPr marL="0" indent="0">
              <a:buNone/>
            </a:pPr>
            <a:r>
              <a:rPr lang="fr-FR" dirty="0" err="1"/>
              <a:t>db.mycol.find</a:t>
            </a:r>
            <a:r>
              <a:rPr lang="fr-FR" dirty="0"/>
              <a:t>().</a:t>
            </a:r>
            <a:r>
              <a:rPr lang="fr-FR" dirty="0" err="1"/>
              <a:t>pretty</a:t>
            </a:r>
            <a:r>
              <a:rPr lang="fr-FR" dirty="0"/>
              <a:t>()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5" y="3020362"/>
            <a:ext cx="39528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75" y="3200964"/>
            <a:ext cx="39052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160" y="3200964"/>
            <a:ext cx="39243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70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Query </a:t>
            </a:r>
            <a:r>
              <a:rPr lang="en-US" b="1" dirty="0"/>
              <a:t>the </a:t>
            </a:r>
            <a:r>
              <a:rPr lang="fr-FR" b="1" dirty="0"/>
              <a:t>Document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שליפה עם תנאי:</a:t>
            </a:r>
          </a:p>
          <a:p>
            <a:pPr marL="0" indent="0">
              <a:buNone/>
            </a:pPr>
            <a:r>
              <a:rPr lang="fr-FR" dirty="0" err="1"/>
              <a:t>db.COLLECTION_NAME.find</a:t>
            </a:r>
            <a:r>
              <a:rPr lang="fr-FR" dirty="0"/>
              <a:t>({key: value}</a:t>
            </a:r>
            <a:r>
              <a:rPr lang="he-IL" dirty="0"/>
              <a:t>(</a:t>
            </a:r>
          </a:p>
          <a:p>
            <a:pPr algn="r" rtl="1"/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455598"/>
            <a:ext cx="11696700" cy="84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96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374011"/>
              </p:ext>
            </p:extLst>
          </p:nvPr>
        </p:nvGraphicFramePr>
        <p:xfrm>
          <a:off x="552091" y="719531"/>
          <a:ext cx="11283351" cy="545743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96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8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716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dirty="0" err="1">
                          <a:effectLst/>
                        </a:rPr>
                        <a:t>Operation</a:t>
                      </a:r>
                      <a:endParaRPr lang="fr-FR" sz="1800" b="1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dirty="0" err="1">
                          <a:effectLst/>
                        </a:rPr>
                        <a:t>Syntax</a:t>
                      </a:r>
                      <a:endParaRPr lang="fr-FR" sz="1800" b="1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dirty="0">
                          <a:effectLst/>
                        </a:rPr>
                        <a:t>Example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b="1" dirty="0">
                          <a:effectLst/>
                        </a:rPr>
                        <a:t>RDBMS Equivalent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123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Equality</a:t>
                      </a:r>
                      <a:endParaRPr lang="fr-FR" sz="1800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{&lt;key&gt;:&lt;value&gt;}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db.mycol.find</a:t>
                      </a:r>
                      <a:r>
                        <a:rPr lang="en-US" sz="1800" dirty="0">
                          <a:effectLst/>
                        </a:rPr>
                        <a:t>({"</a:t>
                      </a:r>
                      <a:r>
                        <a:rPr lang="en-US" sz="1800" dirty="0" err="1">
                          <a:effectLst/>
                        </a:rPr>
                        <a:t>by":"tutorials</a:t>
                      </a:r>
                      <a:r>
                        <a:rPr lang="en-US" sz="1800" dirty="0">
                          <a:effectLst/>
                        </a:rPr>
                        <a:t> point"}).pretty()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where by = 'tutorials point'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519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Less Than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{&lt;key&gt;:{$lt:&lt;value&gt;}}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db.mycol.find</a:t>
                      </a:r>
                      <a:r>
                        <a:rPr lang="fr-FR" sz="1800" dirty="0">
                          <a:effectLst/>
                        </a:rPr>
                        <a:t>({"</a:t>
                      </a:r>
                      <a:r>
                        <a:rPr lang="fr-FR" sz="1800" dirty="0" err="1">
                          <a:effectLst/>
                        </a:rPr>
                        <a:t>likes</a:t>
                      </a:r>
                      <a:r>
                        <a:rPr lang="fr-FR" sz="1800" dirty="0">
                          <a:effectLst/>
                        </a:rPr>
                        <a:t>":{$lt:50}}).</a:t>
                      </a:r>
                      <a:r>
                        <a:rPr lang="fr-FR" sz="1800" dirty="0" err="1">
                          <a:effectLst/>
                        </a:rPr>
                        <a:t>pretty</a:t>
                      </a:r>
                      <a:r>
                        <a:rPr lang="fr-FR" sz="1800" dirty="0">
                          <a:effectLst/>
                        </a:rPr>
                        <a:t>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where likes &lt; 50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519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Less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Than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Equals</a:t>
                      </a:r>
                      <a:endParaRPr lang="fr-FR" sz="1800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{&lt;key&gt;:{$lte:&lt;value&gt;}}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db.mycol.find</a:t>
                      </a:r>
                      <a:r>
                        <a:rPr lang="fr-FR" sz="1800" dirty="0">
                          <a:effectLst/>
                        </a:rPr>
                        <a:t>({"</a:t>
                      </a:r>
                      <a:r>
                        <a:rPr lang="fr-FR" sz="1800" dirty="0" err="1">
                          <a:effectLst/>
                        </a:rPr>
                        <a:t>likes</a:t>
                      </a:r>
                      <a:r>
                        <a:rPr lang="fr-FR" sz="1800" dirty="0">
                          <a:effectLst/>
                        </a:rPr>
                        <a:t>":{$lte:50}}).</a:t>
                      </a:r>
                      <a:r>
                        <a:rPr lang="fr-FR" sz="1800" dirty="0" err="1">
                          <a:effectLst/>
                        </a:rPr>
                        <a:t>pretty</a:t>
                      </a:r>
                      <a:r>
                        <a:rPr lang="fr-FR" sz="1800" dirty="0">
                          <a:effectLst/>
                        </a:rPr>
                        <a:t>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where likes &lt;= 50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519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Greater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Than</a:t>
                      </a:r>
                      <a:endParaRPr lang="fr-FR" sz="1800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{&lt;key&gt;:{$gt:&lt;value&gt;}}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db.mycol.find</a:t>
                      </a:r>
                      <a:r>
                        <a:rPr lang="fr-FR" sz="1800" dirty="0">
                          <a:effectLst/>
                        </a:rPr>
                        <a:t>({"</a:t>
                      </a:r>
                      <a:r>
                        <a:rPr lang="fr-FR" sz="1800" dirty="0" err="1">
                          <a:effectLst/>
                        </a:rPr>
                        <a:t>likes</a:t>
                      </a:r>
                      <a:r>
                        <a:rPr lang="fr-FR" sz="1800" dirty="0">
                          <a:effectLst/>
                        </a:rPr>
                        <a:t>":{$gt:50}}).</a:t>
                      </a:r>
                      <a:r>
                        <a:rPr lang="fr-FR" sz="1800" dirty="0" err="1">
                          <a:effectLst/>
                        </a:rPr>
                        <a:t>pretty</a:t>
                      </a:r>
                      <a:r>
                        <a:rPr lang="fr-FR" sz="1800" dirty="0">
                          <a:effectLst/>
                        </a:rPr>
                        <a:t>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where likes &gt; 50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519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Greater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Than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Equals</a:t>
                      </a:r>
                      <a:endParaRPr lang="fr-FR" sz="1800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{&lt;key&gt;:{$gte:&lt;value&gt;}}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db.mycol.find</a:t>
                      </a:r>
                      <a:r>
                        <a:rPr lang="fr-FR" sz="1800" dirty="0">
                          <a:effectLst/>
                        </a:rPr>
                        <a:t>({"</a:t>
                      </a:r>
                      <a:r>
                        <a:rPr lang="fr-FR" sz="1800" dirty="0" err="1">
                          <a:effectLst/>
                        </a:rPr>
                        <a:t>likes</a:t>
                      </a:r>
                      <a:r>
                        <a:rPr lang="fr-FR" sz="1800" dirty="0">
                          <a:effectLst/>
                        </a:rPr>
                        <a:t>":{$gte:50}}).</a:t>
                      </a:r>
                      <a:r>
                        <a:rPr lang="fr-FR" sz="1800" dirty="0" err="1">
                          <a:effectLst/>
                        </a:rPr>
                        <a:t>pretty</a:t>
                      </a:r>
                      <a:r>
                        <a:rPr lang="fr-FR" sz="1800" dirty="0">
                          <a:effectLst/>
                        </a:rPr>
                        <a:t>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where likes &gt;= 50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519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effectLst/>
                        </a:rPr>
                        <a:t>Not </a:t>
                      </a:r>
                      <a:r>
                        <a:rPr lang="fr-FR" sz="1800" dirty="0" err="1">
                          <a:effectLst/>
                        </a:rPr>
                        <a:t>Equals</a:t>
                      </a:r>
                      <a:endParaRPr lang="fr-FR" sz="1800" dirty="0">
                        <a:effectLst/>
                      </a:endParaRP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{&lt;key&gt;:{$ne:&lt;value&gt;}}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db.mycol.find({"likes":{$ne:50}}).pretty()</a:t>
                      </a:r>
                    </a:p>
                  </a:txBody>
                  <a:tcPr marL="46688" marR="46688" marT="46688" marB="466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 err="1">
                          <a:effectLst/>
                        </a:rPr>
                        <a:t>where</a:t>
                      </a:r>
                      <a:r>
                        <a:rPr lang="fr-FR" sz="1800" dirty="0">
                          <a:effectLst/>
                        </a:rPr>
                        <a:t> </a:t>
                      </a:r>
                      <a:r>
                        <a:rPr lang="fr-FR" sz="1800" dirty="0" err="1">
                          <a:effectLst/>
                        </a:rPr>
                        <a:t>likes</a:t>
                      </a:r>
                      <a:r>
                        <a:rPr lang="fr-FR" sz="1800" dirty="0">
                          <a:effectLst/>
                        </a:rPr>
                        <a:t> != 50</a:t>
                      </a:r>
                    </a:p>
                  </a:txBody>
                  <a:tcPr marL="46688" marR="46688" marT="46688" marB="466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51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27102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Query</a:t>
            </a:r>
            <a:r>
              <a:rPr lang="he-IL" b="1" dirty="0"/>
              <a:t> </a:t>
            </a:r>
            <a:r>
              <a:rPr lang="en-US" b="1" dirty="0"/>
              <a:t>the</a:t>
            </a:r>
            <a:r>
              <a:rPr lang="fr-FR" b="1" dirty="0"/>
              <a:t> Document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285985"/>
            <a:ext cx="10515600" cy="5249726"/>
          </a:xfrm>
        </p:spPr>
        <p:txBody>
          <a:bodyPr>
            <a:normAutofit/>
          </a:bodyPr>
          <a:lstStyle/>
          <a:p>
            <a:pPr algn="r" rtl="1"/>
            <a:endParaRPr lang="en-US" dirty="0"/>
          </a:p>
          <a:p>
            <a:pPr algn="r" rtl="1"/>
            <a:r>
              <a:rPr lang="he-IL" dirty="0"/>
              <a:t>שליפה עם </a:t>
            </a:r>
            <a:r>
              <a:rPr lang="en-US" dirty="0"/>
              <a:t>:AND</a:t>
            </a:r>
            <a:endParaRPr lang="he-IL" dirty="0"/>
          </a:p>
          <a:p>
            <a:pPr marL="0" indent="0">
              <a:buNone/>
            </a:pPr>
            <a:r>
              <a:rPr lang="fr-FR" dirty="0" err="1"/>
              <a:t>db.mycol.find</a:t>
            </a:r>
            <a:r>
              <a:rPr lang="fr-FR" dirty="0"/>
              <a:t>( { $and: [ {key1: value1}, {key2:value2} ] } ).</a:t>
            </a:r>
            <a:r>
              <a:rPr lang="fr-FR" dirty="0" err="1"/>
              <a:t>pretty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 err="1"/>
              <a:t>db.mycol.find</a:t>
            </a:r>
            <a:r>
              <a:rPr lang="fr-FR" dirty="0"/>
              <a:t>( { key1: value1, key2:value2} ).</a:t>
            </a:r>
            <a:r>
              <a:rPr lang="fr-FR" dirty="0" err="1"/>
              <a:t>pretty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marL="0" indent="0" algn="r" rtl="1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10848"/>
            <a:ext cx="60864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23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Query </a:t>
            </a:r>
            <a:r>
              <a:rPr lang="en-US" b="1" dirty="0"/>
              <a:t>the </a:t>
            </a:r>
            <a:r>
              <a:rPr lang="fr-FR" b="1" dirty="0"/>
              <a:t>Document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285985"/>
            <a:ext cx="10515600" cy="524972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he-IL" dirty="0"/>
              <a:t>שליפה עם </a:t>
            </a:r>
            <a:r>
              <a:rPr lang="en-US" dirty="0"/>
              <a:t>:OR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/>
              <a:t>db.mycol.find</a:t>
            </a:r>
            <a:r>
              <a:rPr lang="fr-FR" dirty="0"/>
              <a:t>( { $or: [ {key1: value1}, {key2:value2} ] } ).</a:t>
            </a:r>
            <a:r>
              <a:rPr lang="fr-FR" dirty="0" err="1"/>
              <a:t>pretty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37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Update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87931" y="1909407"/>
            <a:ext cx="10515600" cy="5448924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עדכון נתונים ב-</a:t>
            </a:r>
            <a:r>
              <a:rPr lang="en-US" dirty="0"/>
              <a:t>:document </a:t>
            </a:r>
            <a:endParaRPr lang="he-IL" dirty="0"/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db.COLLECTION_NAME.update</a:t>
            </a:r>
            <a:r>
              <a:rPr lang="fr-FR" dirty="0"/>
              <a:t>(SELECTION_CRITERIA, UPDATED_DATA,[</a:t>
            </a:r>
            <a:r>
              <a:rPr lang="fr-FR" dirty="0" err="1"/>
              <a:t>optional</a:t>
            </a:r>
            <a:r>
              <a:rPr lang="fr-FR" dirty="0"/>
              <a:t>: {</a:t>
            </a:r>
            <a:r>
              <a:rPr lang="fr-FR" dirty="0" err="1"/>
              <a:t>multi:true</a:t>
            </a:r>
            <a:r>
              <a:rPr lang="fr-FR" dirty="0"/>
              <a:t>}])</a:t>
            </a:r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1" y="4441481"/>
            <a:ext cx="10683959" cy="72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1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R</a:t>
            </a:r>
            <a:r>
              <a:rPr lang="en-US" b="1" dirty="0" err="1"/>
              <a:t>emove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הסרת </a:t>
            </a:r>
            <a:r>
              <a:rPr lang="en-US" dirty="0"/>
              <a:t>document :</a:t>
            </a:r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db.COLLECTION_NAME.remove</a:t>
            </a:r>
            <a:r>
              <a:rPr lang="fr-FR" dirty="0"/>
              <a:t>(DELETION_CRITTERIA)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db.COLLECTION_NAME.remove</a:t>
            </a:r>
            <a:r>
              <a:rPr lang="fr-FR" dirty="0"/>
              <a:t>(DELETION_CRITERIA,1)</a:t>
            </a:r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db.mycol.remove</a:t>
            </a:r>
            <a:r>
              <a:rPr lang="fr-FR" dirty="0"/>
              <a:t>()		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" y="4034826"/>
            <a:ext cx="12130466" cy="20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31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Projection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שליפה של חלק מהנתונים בתוך ה- </a:t>
            </a:r>
            <a:r>
              <a:rPr lang="en-US" dirty="0"/>
              <a:t>document</a:t>
            </a:r>
            <a:r>
              <a:rPr lang="he-IL" dirty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db.COLLECTION_NAME.find</a:t>
            </a:r>
            <a:r>
              <a:rPr lang="fr-FR" dirty="0"/>
              <a:t>({},{KEY:1})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0" y="3586566"/>
            <a:ext cx="10220083" cy="82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41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Projection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40222"/>
            <a:ext cx="10515600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שליפה ללא שדה </a:t>
            </a:r>
            <a:r>
              <a:rPr lang="en-US" dirty="0"/>
              <a:t>_id</a:t>
            </a:r>
            <a:r>
              <a:rPr lang="he-IL" dirty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db.COLLECTION_NAME.find</a:t>
            </a:r>
            <a:r>
              <a:rPr lang="fr-FR" dirty="0"/>
              <a:t>({},{KEY</a:t>
            </a:r>
            <a:r>
              <a:rPr lang="he-IL" dirty="0"/>
              <a:t>_</a:t>
            </a:r>
            <a:r>
              <a:rPr lang="en-US" dirty="0"/>
              <a:t>NAME</a:t>
            </a:r>
            <a:r>
              <a:rPr lang="fr-FR" dirty="0"/>
              <a:t>:1,_id:0})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2072"/>
            <a:ext cx="6334126" cy="95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56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/>
              <a:t>NoSQL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7572">
            <a:off x="780815" y="1485412"/>
            <a:ext cx="2537431" cy="168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8072">
            <a:off x="8812301" y="858499"/>
            <a:ext cx="2216266" cy="18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Image result for mongod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81" y="4009841"/>
            <a:ext cx="1756343" cy="2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74" y="4349631"/>
            <a:ext cx="1802941" cy="186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33" y="565636"/>
            <a:ext cx="2358259" cy="122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658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0832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Functions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78457" y="2056199"/>
            <a:ext cx="10515600" cy="5516381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Limit()</a:t>
            </a:r>
            <a:r>
              <a:rPr lang="he-IL" dirty="0"/>
              <a:t> – הגבלה של מס' המסמכים לשליפה</a:t>
            </a:r>
            <a:r>
              <a:rPr lang="en-US" dirty="0"/>
              <a:t>:</a:t>
            </a:r>
            <a:endParaRPr lang="he-IL" dirty="0"/>
          </a:p>
          <a:p>
            <a:pPr marL="0" indent="0" algn="l">
              <a:buNone/>
            </a:pPr>
            <a:r>
              <a:rPr lang="fr-FR" dirty="0"/>
              <a:t>&gt;</a:t>
            </a:r>
            <a:r>
              <a:rPr lang="fr-FR" dirty="0" err="1"/>
              <a:t>db.COLLECTION_NAME.find</a:t>
            </a:r>
            <a:r>
              <a:rPr lang="fr-FR" dirty="0"/>
              <a:t>().</a:t>
            </a:r>
            <a:r>
              <a:rPr lang="fr-FR" dirty="0" err="1"/>
              <a:t>limit</a:t>
            </a:r>
            <a:r>
              <a:rPr lang="fr-FR" dirty="0"/>
              <a:t>(NUMBER) </a:t>
            </a:r>
          </a:p>
          <a:p>
            <a:pPr marL="0" indent="0" algn="r" rtl="1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57" y="3537810"/>
            <a:ext cx="6109273" cy="53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22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1711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Functions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879894"/>
            <a:ext cx="10515600" cy="541597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en-US" dirty="0"/>
              <a:t>Skip()</a:t>
            </a:r>
            <a:r>
              <a:rPr lang="he-IL" dirty="0"/>
              <a:t> – דילוג על תוצאות </a:t>
            </a:r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db.COLLECTION_NAME.find</a:t>
            </a:r>
            <a:r>
              <a:rPr lang="fr-FR" dirty="0"/>
              <a:t>().</a:t>
            </a:r>
            <a:r>
              <a:rPr lang="fr-FR" dirty="0" err="1"/>
              <a:t>limit</a:t>
            </a:r>
            <a:r>
              <a:rPr lang="fr-FR" dirty="0"/>
              <a:t>(NUMBER).skip(NUMBER)</a:t>
            </a:r>
          </a:p>
          <a:p>
            <a:pPr marL="0" indent="0">
              <a:buNone/>
            </a:pPr>
            <a:endParaRPr lang="fr-FR" dirty="0"/>
          </a:p>
          <a:p>
            <a:pPr marL="0" indent="0" algn="r" rtl="1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8" y="3592328"/>
            <a:ext cx="6511085" cy="52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3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2004" y="32374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Functions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22004" y="986524"/>
            <a:ext cx="10515600" cy="551638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en-US" dirty="0"/>
              <a:t>Sort()</a:t>
            </a:r>
            <a:r>
              <a:rPr lang="he-IL" dirty="0"/>
              <a:t> – שליפה לפי סדר</a:t>
            </a:r>
            <a:r>
              <a:rPr lang="en-US" dirty="0"/>
              <a:t>:</a:t>
            </a:r>
            <a:endParaRPr lang="he-IL" dirty="0"/>
          </a:p>
          <a:p>
            <a:pPr marL="0" indent="0">
              <a:buNone/>
            </a:pPr>
            <a:r>
              <a:rPr lang="fr-FR" dirty="0"/>
              <a:t>&gt;</a:t>
            </a:r>
            <a:r>
              <a:rPr lang="fr-FR" dirty="0" err="1"/>
              <a:t>db.COLLECTION_NAME.find</a:t>
            </a:r>
            <a:r>
              <a:rPr lang="fr-FR" dirty="0"/>
              <a:t>().sort({KEY</a:t>
            </a:r>
            <a:r>
              <a:rPr lang="he-IL" dirty="0"/>
              <a:t>_</a:t>
            </a:r>
            <a:r>
              <a:rPr lang="en-US" dirty="0"/>
              <a:t>NAME</a:t>
            </a:r>
            <a:r>
              <a:rPr lang="fr-FR" dirty="0"/>
              <a:t>:1})</a:t>
            </a:r>
            <a:endParaRPr lang="he-IL" dirty="0"/>
          </a:p>
          <a:p>
            <a:pPr marL="0" indent="0" algn="r" rtl="1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04" y="3551820"/>
            <a:ext cx="6617588" cy="124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692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Aggregation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&gt;</a:t>
            </a:r>
            <a:r>
              <a:rPr lang="fr-FR" dirty="0" err="1"/>
              <a:t>db.COLLECTION_NAME.aggregate</a:t>
            </a:r>
            <a:r>
              <a:rPr lang="fr-FR" dirty="0"/>
              <a:t>(AGGREGATE_OPERATION)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7168"/>
            <a:ext cx="8568217" cy="113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0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257921"/>
              </p:ext>
            </p:extLst>
          </p:nvPr>
        </p:nvGraphicFramePr>
        <p:xfrm>
          <a:off x="284813" y="284809"/>
          <a:ext cx="11585134" cy="6271265"/>
        </p:xfrm>
        <a:graphic>
          <a:graphicData uri="http://schemas.openxmlformats.org/drawingml/2006/table">
            <a:tbl>
              <a:tblPr/>
              <a:tblGrid>
                <a:gridCol w="126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3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7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394">
                <a:tc>
                  <a:txBody>
                    <a:bodyPr/>
                    <a:lstStyle/>
                    <a:p>
                      <a:pPr algn="ctr" fontAlgn="t"/>
                      <a:r>
                        <a:rPr lang="fr-FR" sz="1700" b="1" dirty="0">
                          <a:effectLst/>
                        </a:rPr>
                        <a:t>Expression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700" b="1" dirty="0">
                          <a:effectLst/>
                        </a:rPr>
                        <a:t>Description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700" b="1" dirty="0" err="1">
                          <a:effectLst/>
                        </a:rPr>
                        <a:t>Example</a:t>
                      </a:r>
                      <a:endParaRPr lang="fr-FR" sz="1700" b="1" dirty="0">
                        <a:effectLst/>
                      </a:endParaRP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8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>
                          <a:effectLst/>
                        </a:rPr>
                        <a:t>$sum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Sums up the defined value from all documents in the collection.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 err="1">
                          <a:effectLst/>
                        </a:rPr>
                        <a:t>db.mycol.aggregate</a:t>
                      </a:r>
                      <a:r>
                        <a:rPr lang="fr-FR" sz="1700" dirty="0">
                          <a:effectLst/>
                        </a:rPr>
                        <a:t>([{$group : {_id : "$</a:t>
                      </a:r>
                      <a:r>
                        <a:rPr lang="fr-FR" sz="1700" dirty="0" err="1">
                          <a:effectLst/>
                        </a:rPr>
                        <a:t>by_user</a:t>
                      </a:r>
                      <a:r>
                        <a:rPr lang="fr-FR" sz="1700" dirty="0">
                          <a:effectLst/>
                        </a:rPr>
                        <a:t>", </a:t>
                      </a:r>
                      <a:r>
                        <a:rPr lang="fr-FR" sz="1700" dirty="0" err="1">
                          <a:effectLst/>
                        </a:rPr>
                        <a:t>num_tutorial</a:t>
                      </a:r>
                      <a:r>
                        <a:rPr lang="fr-FR" sz="1700" dirty="0">
                          <a:effectLst/>
                        </a:rPr>
                        <a:t> : {$</a:t>
                      </a:r>
                      <a:r>
                        <a:rPr lang="fr-FR" sz="1700" dirty="0" err="1">
                          <a:effectLst/>
                        </a:rPr>
                        <a:t>sum</a:t>
                      </a:r>
                      <a:r>
                        <a:rPr lang="fr-FR" sz="1700" dirty="0">
                          <a:effectLst/>
                        </a:rPr>
                        <a:t> : "$</a:t>
                      </a:r>
                      <a:r>
                        <a:rPr lang="fr-FR" sz="1700" dirty="0" err="1">
                          <a:effectLst/>
                        </a:rPr>
                        <a:t>likes</a:t>
                      </a:r>
                      <a:r>
                        <a:rPr lang="fr-FR" sz="1700" dirty="0">
                          <a:effectLst/>
                        </a:rPr>
                        <a:t>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8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>
                          <a:effectLst/>
                        </a:rPr>
                        <a:t>$avg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Calculates the average of all given values from all documents in the collection.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db.mycol.aggregate([{$group : {_id : "$by_user", num_tutorial : {$avg : "$likes"}}}])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8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>
                          <a:effectLst/>
                        </a:rPr>
                        <a:t>$min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Gets the minimum of the corresponding values from all documents in the collection.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db.mycol.aggregate([{$group : {_id : "$by_user", num_tutorial : {$min : "$likes"}}}])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8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>
                          <a:effectLst/>
                        </a:rPr>
                        <a:t>$max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Gets the maximum of the corresponding values from all documents in the collection.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 err="1">
                          <a:effectLst/>
                        </a:rPr>
                        <a:t>db.mycol.aggregate</a:t>
                      </a:r>
                      <a:r>
                        <a:rPr lang="fr-FR" sz="1700" dirty="0">
                          <a:effectLst/>
                        </a:rPr>
                        <a:t>([{$group : {_id : "$</a:t>
                      </a:r>
                      <a:r>
                        <a:rPr lang="fr-FR" sz="1700" dirty="0" err="1">
                          <a:effectLst/>
                        </a:rPr>
                        <a:t>by_user</a:t>
                      </a:r>
                      <a:r>
                        <a:rPr lang="fr-FR" sz="1700" dirty="0">
                          <a:effectLst/>
                        </a:rPr>
                        <a:t>", </a:t>
                      </a:r>
                      <a:r>
                        <a:rPr lang="fr-FR" sz="1700" dirty="0" err="1">
                          <a:effectLst/>
                        </a:rPr>
                        <a:t>num_tutorial</a:t>
                      </a:r>
                      <a:r>
                        <a:rPr lang="fr-FR" sz="1700" dirty="0">
                          <a:effectLst/>
                        </a:rPr>
                        <a:t> : {$max : "$</a:t>
                      </a:r>
                      <a:r>
                        <a:rPr lang="fr-FR" sz="1700" dirty="0" err="1">
                          <a:effectLst/>
                        </a:rPr>
                        <a:t>likes</a:t>
                      </a:r>
                      <a:r>
                        <a:rPr lang="fr-FR" sz="1700" dirty="0">
                          <a:effectLst/>
                        </a:rPr>
                        <a:t>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4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>
                          <a:effectLst/>
                        </a:rPr>
                        <a:t>$push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Inserts the value to an array in the resulting document.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db.mycol.aggregate([{$group : {_id : "$by_user", url : {$push: "$url"}}}])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20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dirty="0">
                          <a:effectLst/>
                        </a:rPr>
                        <a:t>$first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Gets the first document from the source documents according to the grouping. Typically this makes only sense together with some previously applied “$sort”-stage.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effectLst/>
                        </a:rPr>
                        <a:t>db.mycol.aggregate([{$group : {_id : "$by_user", first_url : {$first : "$url"}}}])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20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dirty="0">
                          <a:effectLst/>
                        </a:rPr>
                        <a:t>$last</a:t>
                      </a:r>
                    </a:p>
                  </a:txBody>
                  <a:tcPr marL="23244" marR="23244" marT="23244" marB="23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Gets the last document from the source documents according to the grouping. Typically this makes only sense together with some previously applied “$sort”-stage.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 err="1">
                          <a:effectLst/>
                        </a:rPr>
                        <a:t>db.mycol.aggregate</a:t>
                      </a:r>
                      <a:r>
                        <a:rPr lang="fr-FR" sz="1700" dirty="0">
                          <a:effectLst/>
                        </a:rPr>
                        <a:t>([{$group : {_id : "$</a:t>
                      </a:r>
                      <a:r>
                        <a:rPr lang="fr-FR" sz="1700" dirty="0" err="1">
                          <a:effectLst/>
                        </a:rPr>
                        <a:t>by_user</a:t>
                      </a:r>
                      <a:r>
                        <a:rPr lang="fr-FR" sz="1700" dirty="0">
                          <a:effectLst/>
                        </a:rPr>
                        <a:t>", </a:t>
                      </a:r>
                      <a:r>
                        <a:rPr lang="fr-FR" sz="1700" dirty="0" err="1">
                          <a:effectLst/>
                        </a:rPr>
                        <a:t>last_url</a:t>
                      </a:r>
                      <a:r>
                        <a:rPr lang="fr-FR" sz="1700" dirty="0">
                          <a:effectLst/>
                        </a:rPr>
                        <a:t> : {$last : "$url"}}}])</a:t>
                      </a:r>
                    </a:p>
                  </a:txBody>
                  <a:tcPr marL="23244" marR="23244" marT="23244" marB="23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66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0"/>
            <a:ext cx="8892480" cy="908720"/>
          </a:xfrm>
        </p:spPr>
        <p:txBody>
          <a:bodyPr/>
          <a:lstStyle/>
          <a:p>
            <a:pPr algn="ctr"/>
            <a:r>
              <a:rPr lang="en-US" dirty="0"/>
              <a:t>Map-Reduce Paradigm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52423" y="1601830"/>
            <a:ext cx="10368949" cy="4419600"/>
          </a:xfrm>
        </p:spPr>
        <p:txBody>
          <a:bodyPr/>
          <a:lstStyle/>
          <a:p>
            <a:pPr algn="r" rtl="1"/>
            <a:r>
              <a:rPr lang="he-IL" dirty="0"/>
              <a:t>שיטה לניהול וביצוע מקבילי עבור כמות מסיבית של נתונים.</a:t>
            </a:r>
          </a:p>
          <a:p>
            <a:pPr algn="r" rtl="1"/>
            <a:r>
              <a:rPr lang="he-IL" dirty="0"/>
              <a:t>שלב ה-</a:t>
            </a:r>
            <a:r>
              <a:rPr lang="en-US" dirty="0"/>
              <a:t>MAP</a:t>
            </a:r>
            <a:r>
              <a:rPr lang="he-IL" dirty="0"/>
              <a:t>: המאסטר מקבל את הנתונים, מפצל אותם לחלקים שיכולים להתבצע במקביל ומחלק אותם ל'עובדים'.</a:t>
            </a:r>
          </a:p>
          <a:p>
            <a:pPr algn="r" rtl="1"/>
            <a:r>
              <a:rPr lang="he-IL" dirty="0"/>
              <a:t>ה'עובדים' מבצעים כל אחד את חלקו ומחזירים את התוצאה למאסטר.</a:t>
            </a:r>
          </a:p>
          <a:p>
            <a:pPr algn="r" rtl="1"/>
            <a:r>
              <a:rPr lang="he-IL" dirty="0"/>
              <a:t>שלב ה-</a:t>
            </a:r>
            <a:r>
              <a:rPr lang="en-US" dirty="0"/>
              <a:t>REDUCE</a:t>
            </a:r>
            <a:r>
              <a:rPr lang="he-IL" dirty="0"/>
              <a:t>: המאסטר לוקח את כל החלקים ומצרף אותם בשביל לקבל את התוצאה הסופית.</a:t>
            </a:r>
          </a:p>
        </p:txBody>
      </p:sp>
    </p:spTree>
    <p:extLst>
      <p:ext uri="{BB962C8B-B14F-4D97-AF65-F5344CB8AC3E}">
        <p14:creationId xmlns:p14="http://schemas.microsoft.com/office/powerpoint/2010/main" val="426600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11" y="1916832"/>
            <a:ext cx="887576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389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mapReduce</a:t>
            </a:r>
            <a:r>
              <a:rPr lang="en-US" b="1" dirty="0"/>
              <a:t>()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db.collection_name.mapReduce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  mapper,</a:t>
            </a:r>
          </a:p>
          <a:p>
            <a:pPr marL="457200" lvl="1" indent="0">
              <a:buNone/>
            </a:pPr>
            <a:r>
              <a:rPr lang="en-US" dirty="0"/>
              <a:t>      reducer,</a:t>
            </a:r>
          </a:p>
          <a:p>
            <a:pPr marL="457200" lvl="1" indent="0">
              <a:buNone/>
            </a:pPr>
            <a:r>
              <a:rPr lang="en-US" dirty="0"/>
              <a:t>      {</a:t>
            </a:r>
          </a:p>
          <a:p>
            <a:pPr marL="457200" lvl="1" indent="0">
              <a:buNone/>
            </a:pPr>
            <a:r>
              <a:rPr lang="en-US" dirty="0"/>
              <a:t>	   query : query, </a:t>
            </a:r>
          </a:p>
          <a:p>
            <a:pPr marL="457200" lvl="1" indent="0">
              <a:buNone/>
            </a:pPr>
            <a:r>
              <a:rPr lang="en-US" dirty="0"/>
              <a:t>          out : “</a:t>
            </a:r>
            <a:r>
              <a:rPr lang="en-US" dirty="0" err="1"/>
              <a:t>out_name</a:t>
            </a:r>
            <a:r>
              <a:rPr lang="en-US" dirty="0"/>
              <a:t>”,</a:t>
            </a:r>
          </a:p>
          <a:p>
            <a:pPr marL="457200" lvl="1" indent="0">
              <a:buNone/>
            </a:pPr>
            <a:r>
              <a:rPr lang="en-US" dirty="0"/>
              <a:t>          finalize: </a:t>
            </a:r>
            <a:r>
              <a:rPr lang="en-US" dirty="0" err="1"/>
              <a:t>finalizeFunction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db.out_name.find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34663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37812AA9-7A1D-44E3-A99F-8F6D583347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56" y="0"/>
            <a:ext cx="9449274" cy="277770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EF942BD-B61D-439C-B7AB-5F0AC039E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485"/>
          <a:stretch/>
        </p:blipFill>
        <p:spPr>
          <a:xfrm>
            <a:off x="114544" y="1515634"/>
            <a:ext cx="9299276" cy="51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cs typeface="+mn-cs"/>
              </a:rPr>
              <a:t>דוגמאות</a:t>
            </a:r>
            <a:endParaRPr lang="en-US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7738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en-US" dirty="0"/>
              <a:t>Students: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grades</a:t>
            </a:r>
          </a:p>
          <a:p>
            <a:pPr lvl="2"/>
            <a:r>
              <a:rPr lang="en-US" dirty="0"/>
              <a:t>subject</a:t>
            </a:r>
          </a:p>
          <a:p>
            <a:pPr lvl="2"/>
            <a:r>
              <a:rPr lang="en-US" dirty="0"/>
              <a:t>grade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en-US" dirty="0" err="1"/>
              <a:t>db.students.aggregate</a:t>
            </a:r>
            <a:r>
              <a:rPr lang="en-US" dirty="0"/>
              <a:t>([{$group:{_id:"$gender", count:{$sum:1 }}}])</a:t>
            </a:r>
          </a:p>
        </p:txBody>
      </p:sp>
    </p:spTree>
    <p:extLst>
      <p:ext uri="{BB962C8B-B14F-4D97-AF65-F5344CB8AC3E}">
        <p14:creationId xmlns:p14="http://schemas.microsoft.com/office/powerpoint/2010/main" val="142488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מסד הנתונים המוביל בעולם בקטגוריית </a:t>
            </a:r>
            <a:r>
              <a:rPr lang="en-US" dirty="0"/>
              <a:t>NoSQL</a:t>
            </a:r>
            <a:endParaRPr lang="he-IL" dirty="0"/>
          </a:p>
          <a:p>
            <a:pPr algn="r" rtl="1"/>
            <a:r>
              <a:rPr lang="he-IL" dirty="0"/>
              <a:t>מערכת ניהול נתונים המבוססת על מבנה של מסמך (</a:t>
            </a:r>
            <a:r>
              <a:rPr lang="en-US" dirty="0"/>
              <a:t>Document Store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 הנתונים נשמרים כאוסף של נתונים בצורה של </a:t>
            </a:r>
            <a:r>
              <a:rPr lang="en-US" dirty="0"/>
              <a:t>key-value</a:t>
            </a:r>
            <a:r>
              <a:rPr lang="he-IL" dirty="0"/>
              <a:t> לכל מפתח יש קובץ נתונים.</a:t>
            </a:r>
          </a:p>
          <a:p>
            <a:pPr algn="r" rtl="1"/>
            <a:r>
              <a:rPr lang="he-IL" dirty="0"/>
              <a:t>הנתונים נכתבים בדרך כלל ב-</a:t>
            </a:r>
            <a:r>
              <a:rPr lang="en-US" dirty="0"/>
              <a:t>XML</a:t>
            </a:r>
            <a:r>
              <a:rPr lang="he-IL" dirty="0"/>
              <a:t> או </a:t>
            </a:r>
            <a:r>
              <a:rPr lang="en-US" dirty="0"/>
              <a:t>JSON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לבסיס הנתונים יש יכולת 'הבנה' של נתונים (ולא רק של המפתח).</a:t>
            </a:r>
          </a:p>
        </p:txBody>
      </p:sp>
      <p:pic>
        <p:nvPicPr>
          <p:cNvPr id="4" name="Picture 2" descr="Image result for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06" y="5113216"/>
            <a:ext cx="1224188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4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5324" y="365125"/>
            <a:ext cx="10008476" cy="990709"/>
          </a:xfrm>
        </p:spPr>
        <p:txBody>
          <a:bodyPr/>
          <a:lstStyle/>
          <a:p>
            <a:pPr algn="r" rtl="1"/>
            <a:r>
              <a:rPr lang="he-IL" b="1" dirty="0">
                <a:cs typeface="+mn-cs"/>
              </a:rPr>
              <a:t>דוגמא</a:t>
            </a:r>
            <a:endParaRPr lang="en-US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1385" y="1014248"/>
            <a:ext cx="10515600" cy="584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mapper = function () {</a:t>
            </a:r>
          </a:p>
          <a:p>
            <a:pPr marL="0" indent="0">
              <a:buNone/>
            </a:pPr>
            <a:r>
              <a:rPr lang="en-US" sz="2000" dirty="0"/>
              <a:t>	emit(</a:t>
            </a:r>
            <a:r>
              <a:rPr lang="en-US" sz="2000" dirty="0" err="1"/>
              <a:t>this.gender</a:t>
            </a:r>
            <a:r>
              <a:rPr lang="en-US" sz="2000" dirty="0"/>
              <a:t>, </a:t>
            </a:r>
            <a:r>
              <a:rPr lang="he-IL" sz="2000" dirty="0"/>
              <a:t> </a:t>
            </a:r>
            <a:r>
              <a:rPr lang="en-US" sz="2000" dirty="0"/>
              <a:t>1);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/>
              <a:t>reducer = function(gender, count){</a:t>
            </a:r>
          </a:p>
          <a:p>
            <a:pPr marL="0" indent="0">
              <a:buNone/>
            </a:pPr>
            <a:r>
              <a:rPr lang="en-US" sz="2000" dirty="0"/>
              <a:t> 	return </a:t>
            </a:r>
            <a:r>
              <a:rPr lang="en-US" sz="2000" dirty="0" err="1"/>
              <a:t>Array.sum</a:t>
            </a:r>
            <a:r>
              <a:rPr lang="en-US" sz="2000" dirty="0"/>
              <a:t>(count);</a:t>
            </a:r>
          </a:p>
          <a:p>
            <a:pPr marL="0" indent="0">
              <a:buNone/>
            </a:pPr>
            <a:r>
              <a:rPr lang="en-US" sz="2000" dirty="0"/>
              <a:t>}; </a:t>
            </a:r>
          </a:p>
          <a:p>
            <a:pPr marL="0" indent="0">
              <a:buNone/>
            </a:pPr>
            <a:r>
              <a:rPr lang="en-US" sz="2000" dirty="0" err="1"/>
              <a:t>db.students.mapReduce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	mapper,</a:t>
            </a:r>
          </a:p>
          <a:p>
            <a:pPr marL="0" indent="0">
              <a:buNone/>
            </a:pPr>
            <a:r>
              <a:rPr lang="en-US" sz="2000" dirty="0"/>
              <a:t>	reducer,</a:t>
            </a:r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		out : "example1_results"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 );</a:t>
            </a:r>
          </a:p>
          <a:p>
            <a:pPr marL="0" indent="0">
              <a:buNone/>
            </a:pPr>
            <a:r>
              <a:rPr lang="en-US" sz="2000" dirty="0"/>
              <a:t> db.example1_results.find()</a:t>
            </a:r>
          </a:p>
        </p:txBody>
      </p:sp>
    </p:spTree>
    <p:extLst>
      <p:ext uri="{BB962C8B-B14F-4D97-AF65-F5344CB8AC3E}">
        <p14:creationId xmlns:p14="http://schemas.microsoft.com/office/powerpoint/2010/main" val="247416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71477" y="274737"/>
            <a:ext cx="9682655" cy="46519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b="1" dirty="0"/>
              <a:t>דוגמא נוספת:</a:t>
            </a:r>
            <a:endParaRPr lang="en-US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49512"/>
            <a:ext cx="10515600" cy="6608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var</a:t>
            </a:r>
            <a:r>
              <a:rPr lang="en-US" sz="1600" b="1" dirty="0"/>
              <a:t> mapper = function () {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var</a:t>
            </a:r>
            <a:r>
              <a:rPr lang="en-US" sz="1600" b="1" dirty="0"/>
              <a:t> x = {age : </a:t>
            </a:r>
            <a:r>
              <a:rPr lang="en-US" sz="1600" b="1" dirty="0" err="1"/>
              <a:t>this.age</a:t>
            </a:r>
            <a:r>
              <a:rPr lang="en-US" sz="1600" b="1" dirty="0"/>
              <a:t>, name : this.name};</a:t>
            </a:r>
          </a:p>
          <a:p>
            <a:pPr marL="0" indent="0">
              <a:buNone/>
            </a:pPr>
            <a:r>
              <a:rPr lang="en-US" sz="1600" b="1" dirty="0"/>
              <a:t>	emit(</a:t>
            </a:r>
            <a:r>
              <a:rPr lang="en-US" sz="1600" b="1" dirty="0" err="1"/>
              <a:t>this.gender</a:t>
            </a:r>
            <a:r>
              <a:rPr lang="en-US" sz="1600" b="1" dirty="0"/>
              <a:t>, {min : x , max : x});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err="1"/>
              <a:t>var</a:t>
            </a:r>
            <a:r>
              <a:rPr lang="en-US" sz="1600" b="1" dirty="0"/>
              <a:t> reducer = function(key, values){</a:t>
            </a:r>
          </a:p>
          <a:p>
            <a:pPr marL="0" indent="0">
              <a:buNone/>
            </a:pPr>
            <a:r>
              <a:rPr lang="en-US" sz="1600" b="1" dirty="0"/>
              <a:t> 	var res = values[0];</a:t>
            </a:r>
          </a:p>
          <a:p>
            <a:pPr marL="0" indent="0">
              <a:buNone/>
            </a:pPr>
            <a:r>
              <a:rPr lang="en-US" sz="1600" b="1" dirty="0"/>
              <a:t> 	for (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 = 1; </a:t>
            </a:r>
            <a:r>
              <a:rPr lang="en-US" sz="1600" b="1" dirty="0" err="1"/>
              <a:t>i</a:t>
            </a:r>
            <a:r>
              <a:rPr lang="en-US" sz="1600" b="1" dirty="0"/>
              <a:t> &lt; </a:t>
            </a:r>
            <a:r>
              <a:rPr lang="en-US" sz="1600" b="1" dirty="0" err="1"/>
              <a:t>values.length</a:t>
            </a:r>
            <a:r>
              <a:rPr lang="en-US" sz="1600" b="1" dirty="0"/>
              <a:t>; </a:t>
            </a:r>
            <a:r>
              <a:rPr lang="en-US" sz="1600" b="1" dirty="0" err="1"/>
              <a:t>i</a:t>
            </a:r>
            <a:r>
              <a:rPr lang="en-US" sz="1600" b="1" dirty="0"/>
              <a:t>++) {</a:t>
            </a:r>
          </a:p>
          <a:p>
            <a:pPr marL="0" indent="0">
              <a:buNone/>
            </a:pPr>
            <a:r>
              <a:rPr lang="en-US" sz="1600" b="1" dirty="0"/>
              <a:t> 		if(values[</a:t>
            </a:r>
            <a:r>
              <a:rPr lang="en-US" sz="1600" b="1" dirty="0" err="1"/>
              <a:t>i</a:t>
            </a:r>
            <a:r>
              <a:rPr lang="en-US" sz="1600" b="1" dirty="0"/>
              <a:t>].</a:t>
            </a:r>
            <a:r>
              <a:rPr lang="en-US" sz="1600" b="1" dirty="0" err="1"/>
              <a:t>min.age</a:t>
            </a:r>
            <a:r>
              <a:rPr lang="en-US" sz="1600" b="1" dirty="0"/>
              <a:t> &lt; </a:t>
            </a:r>
            <a:r>
              <a:rPr lang="en-US" sz="1600" b="1" dirty="0" err="1"/>
              <a:t>res.min.age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b="1" dirty="0"/>
              <a:t> 			</a:t>
            </a:r>
            <a:r>
              <a:rPr lang="en-US" sz="1600" b="1" dirty="0" err="1"/>
              <a:t>res.min</a:t>
            </a:r>
            <a:r>
              <a:rPr lang="en-US" sz="1600" b="1" dirty="0"/>
              <a:t> = {name : values[</a:t>
            </a:r>
            <a:r>
              <a:rPr lang="en-US" sz="1600" b="1" dirty="0" err="1"/>
              <a:t>i</a:t>
            </a:r>
            <a:r>
              <a:rPr lang="en-US" sz="1600" b="1" dirty="0"/>
              <a:t>].min.name, age : values[</a:t>
            </a:r>
            <a:r>
              <a:rPr lang="en-US" sz="1600" b="1" dirty="0" err="1"/>
              <a:t>i</a:t>
            </a:r>
            <a:r>
              <a:rPr lang="en-US" sz="1600" b="1" dirty="0"/>
              <a:t>].</a:t>
            </a:r>
            <a:r>
              <a:rPr lang="en-US" sz="1600" b="1" dirty="0" err="1"/>
              <a:t>min.age</a:t>
            </a:r>
            <a:r>
              <a:rPr lang="en-US" sz="1600" b="1" dirty="0"/>
              <a:t>};</a:t>
            </a:r>
          </a:p>
          <a:p>
            <a:pPr marL="0" indent="0">
              <a:buNone/>
            </a:pPr>
            <a:r>
              <a:rPr lang="en-US" sz="1600" b="1" dirty="0"/>
              <a:t>       	 	if (values[</a:t>
            </a:r>
            <a:r>
              <a:rPr lang="en-US" sz="1600" b="1" dirty="0" err="1"/>
              <a:t>i</a:t>
            </a:r>
            <a:r>
              <a:rPr lang="en-US" sz="1600" b="1" dirty="0"/>
              <a:t>].</a:t>
            </a:r>
            <a:r>
              <a:rPr lang="en-US" sz="1600" b="1" dirty="0" err="1"/>
              <a:t>max.age</a:t>
            </a:r>
            <a:r>
              <a:rPr lang="en-US" sz="1600" b="1" dirty="0"/>
              <a:t> &gt; </a:t>
            </a:r>
            <a:r>
              <a:rPr lang="en-US" sz="1600" b="1" dirty="0" err="1"/>
              <a:t>res.max.age</a:t>
            </a:r>
            <a:r>
              <a:rPr lang="en-US" sz="1600" b="1" dirty="0"/>
              <a:t>) </a:t>
            </a:r>
          </a:p>
          <a:p>
            <a:pPr marL="0" indent="0">
              <a:buNone/>
            </a:pPr>
            <a:r>
              <a:rPr lang="en-US" sz="1600" b="1" dirty="0"/>
              <a:t>           			</a:t>
            </a:r>
            <a:r>
              <a:rPr lang="en-US" sz="1600" b="1" dirty="0" err="1"/>
              <a:t>res.max</a:t>
            </a:r>
            <a:r>
              <a:rPr lang="en-US" sz="1600" b="1" dirty="0"/>
              <a:t> = {name : values[</a:t>
            </a:r>
            <a:r>
              <a:rPr lang="en-US" sz="1600" b="1" dirty="0" err="1"/>
              <a:t>i</a:t>
            </a:r>
            <a:r>
              <a:rPr lang="en-US" sz="1600" b="1" dirty="0"/>
              <a:t>].max.name, age : values[</a:t>
            </a:r>
            <a:r>
              <a:rPr lang="en-US" sz="1600" b="1" dirty="0" err="1"/>
              <a:t>i</a:t>
            </a:r>
            <a:r>
              <a:rPr lang="en-US" sz="1600" b="1" dirty="0"/>
              <a:t>].</a:t>
            </a:r>
            <a:r>
              <a:rPr lang="en-US" sz="1600" b="1" dirty="0" err="1"/>
              <a:t>max.age</a:t>
            </a:r>
            <a:r>
              <a:rPr lang="en-US" sz="1600" b="1" dirty="0"/>
              <a:t>};</a:t>
            </a:r>
          </a:p>
          <a:p>
            <a:pPr marL="0" indent="0">
              <a:buNone/>
            </a:pPr>
            <a:r>
              <a:rPr lang="en-US" sz="1600" b="1" dirty="0"/>
              <a:t> 	};</a:t>
            </a:r>
          </a:p>
          <a:p>
            <a:pPr marL="0" indent="0">
              <a:buNone/>
            </a:pPr>
            <a:r>
              <a:rPr lang="en-US" sz="1600" b="1" dirty="0"/>
              <a:t> 	return res;</a:t>
            </a:r>
          </a:p>
          <a:p>
            <a:pPr marL="0" indent="0">
              <a:buNone/>
            </a:pPr>
            <a:r>
              <a:rPr lang="en-US" sz="1600" b="1" dirty="0"/>
              <a:t>};  </a:t>
            </a:r>
          </a:p>
          <a:p>
            <a:pPr marL="0" indent="0">
              <a:buNone/>
            </a:pPr>
            <a:r>
              <a:rPr lang="en-US" sz="1600" b="1" dirty="0" err="1"/>
              <a:t>db.students.mapReduce</a:t>
            </a:r>
            <a:r>
              <a:rPr lang="en-US" sz="1600" b="1" dirty="0"/>
              <a:t>(</a:t>
            </a:r>
          </a:p>
          <a:p>
            <a:pPr marL="0" indent="0">
              <a:buNone/>
            </a:pPr>
            <a:r>
              <a:rPr lang="en-US" sz="1600" b="1" dirty="0"/>
              <a:t>	mapper,</a:t>
            </a:r>
          </a:p>
          <a:p>
            <a:pPr marL="0" indent="0">
              <a:buNone/>
            </a:pPr>
            <a:r>
              <a:rPr lang="en-US" sz="1600" b="1" dirty="0"/>
              <a:t>	reducer,</a:t>
            </a:r>
          </a:p>
          <a:p>
            <a:pPr marL="0" indent="0">
              <a:buNone/>
            </a:pPr>
            <a:r>
              <a:rPr lang="en-US" sz="1600" b="1" dirty="0"/>
              <a:t>	{out : "example2_results"}</a:t>
            </a:r>
          </a:p>
          <a:p>
            <a:pPr marL="0" indent="0">
              <a:buNone/>
            </a:pPr>
            <a:r>
              <a:rPr lang="en-US" sz="1600" b="1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486219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3913" y="157654"/>
            <a:ext cx="10515600" cy="67003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mapper = function(){</a:t>
            </a:r>
          </a:p>
          <a:p>
            <a:pPr marL="0" indent="0">
              <a:buNone/>
            </a:pPr>
            <a:r>
              <a:rPr lang="en-US" dirty="0"/>
              <a:t>	for(var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 </a:t>
            </a:r>
            <a:r>
              <a:rPr lang="en-US" dirty="0" err="1"/>
              <a:t>this.grades.length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key = </a:t>
            </a:r>
            <a:r>
              <a:rPr lang="en-US" dirty="0" err="1"/>
              <a:t>this.grades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].subject;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value = {count : 1, </a:t>
            </a:r>
            <a:r>
              <a:rPr lang="en-US" dirty="0" err="1"/>
              <a:t>qty</a:t>
            </a:r>
            <a:r>
              <a:rPr lang="en-US" dirty="0"/>
              <a:t>: </a:t>
            </a:r>
            <a:r>
              <a:rPr lang="en-US" dirty="0" err="1"/>
              <a:t>this.grades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].grade};</a:t>
            </a:r>
          </a:p>
          <a:p>
            <a:pPr marL="0" indent="0">
              <a:buNone/>
            </a:pPr>
            <a:r>
              <a:rPr lang="en-US" dirty="0"/>
              <a:t>		emit(key, value);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reducer = function(key, </a:t>
            </a:r>
            <a:r>
              <a:rPr lang="en-US" dirty="0" err="1"/>
              <a:t>countObj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var </a:t>
            </a:r>
            <a:r>
              <a:rPr lang="en-US" dirty="0" err="1"/>
              <a:t>reducValue</a:t>
            </a:r>
            <a:r>
              <a:rPr lang="en-US" dirty="0"/>
              <a:t> = {count:0, qty:0};</a:t>
            </a:r>
          </a:p>
          <a:p>
            <a:pPr marL="0" indent="0">
              <a:buNone/>
            </a:pPr>
            <a:r>
              <a:rPr lang="en-US" dirty="0"/>
              <a:t>		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 </a:t>
            </a:r>
            <a:r>
              <a:rPr lang="en-US" dirty="0" err="1"/>
              <a:t>countObj.length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reducValue.count</a:t>
            </a:r>
            <a:r>
              <a:rPr lang="en-US" dirty="0"/>
              <a:t> ++;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reducValue.qty</a:t>
            </a:r>
            <a:r>
              <a:rPr lang="en-US" dirty="0"/>
              <a:t> += </a:t>
            </a:r>
            <a:r>
              <a:rPr lang="en-US" dirty="0" err="1"/>
              <a:t>countObj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].value;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reducValue</a:t>
            </a:r>
            <a:r>
              <a:rPr lang="en-US" dirty="0"/>
              <a:t>;};</a:t>
            </a:r>
          </a:p>
          <a:p>
            <a:pPr marL="0" indent="0">
              <a:buNone/>
            </a:pPr>
            <a:r>
              <a:rPr lang="en-US" dirty="0"/>
              <a:t>}		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finalizeAddAvgField</a:t>
            </a:r>
            <a:r>
              <a:rPr lang="en-US" dirty="0"/>
              <a:t> =  function (key, </a:t>
            </a:r>
            <a:r>
              <a:rPr lang="en-US" dirty="0" err="1"/>
              <a:t>reducedVal</a:t>
            </a:r>
            <a:r>
              <a:rPr lang="en-US" dirty="0"/>
              <a:t>) {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reducedVal.avg</a:t>
            </a:r>
            <a:r>
              <a:rPr lang="en-US" dirty="0"/>
              <a:t> = </a:t>
            </a:r>
            <a:r>
              <a:rPr lang="en-US" dirty="0" err="1"/>
              <a:t>reducedVal.qty</a:t>
            </a:r>
            <a:r>
              <a:rPr lang="en-US" dirty="0"/>
              <a:t>/</a:t>
            </a:r>
            <a:r>
              <a:rPr lang="en-US" dirty="0" err="1"/>
              <a:t>reducedVal.count</a:t>
            </a:r>
            <a:r>
              <a:rPr lang="en-US" dirty="0"/>
              <a:t>; 	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reducedVal</a:t>
            </a:r>
            <a:r>
              <a:rPr lang="en-US" dirty="0"/>
              <a:t>;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db.students.mapReduce</a:t>
            </a:r>
            <a:r>
              <a:rPr lang="en-US" dirty="0"/>
              <a:t>(mapper, reducer, {out:"exp3", finalize: </a:t>
            </a:r>
            <a:r>
              <a:rPr lang="en-US" dirty="0" err="1"/>
              <a:t>finalizeAddAvgField</a:t>
            </a:r>
            <a:r>
              <a:rPr lang="en-US" dirty="0"/>
              <a:t>});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6AC985-3E40-4803-B5EA-0F109A1A52A4}"/>
              </a:ext>
            </a:extLst>
          </p:cNvPr>
          <p:cNvSpPr/>
          <p:nvPr/>
        </p:nvSpPr>
        <p:spPr>
          <a:xfrm>
            <a:off x="9543196" y="311353"/>
            <a:ext cx="2496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 dirty="0"/>
              <a:t>דוגמא נוספת: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880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2C6E8C3-7055-482A-8193-753DCFB0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תרגילים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לעבודה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עצמית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50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09D1B12-1550-4898-880D-ACFD1753EA29}"/>
              </a:ext>
            </a:extLst>
          </p:cNvPr>
          <p:cNvSpPr/>
          <p:nvPr/>
        </p:nvSpPr>
        <p:spPr>
          <a:xfrm>
            <a:off x="468701" y="366623"/>
            <a:ext cx="1125459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800" dirty="0"/>
              <a:t>     </a:t>
            </a:r>
            <a:r>
              <a:rPr lang="he-IL" sz="2800" b="1" dirty="0"/>
              <a:t>נתון בסיס נתונים ב-</a:t>
            </a:r>
            <a:r>
              <a:rPr lang="en-US" sz="2800" b="1" dirty="0"/>
              <a:t>mongo DB</a:t>
            </a:r>
            <a:r>
              <a:rPr lang="he-IL" sz="2800" b="1" dirty="0"/>
              <a:t> המכיל רשימה של הזמנות מוצרים ופרטי ההזמנה.</a:t>
            </a:r>
          </a:p>
          <a:p>
            <a:pPr algn="r" rtl="1"/>
            <a:endParaRPr lang="en-US" sz="2800" b="1" dirty="0"/>
          </a:p>
          <a:p>
            <a:pPr algn="r" rtl="1"/>
            <a:r>
              <a:rPr lang="he-IL" sz="2800" b="1" dirty="0"/>
              <a:t>דוגמא למבנה של רשומת הזמנה: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{</a:t>
            </a:r>
            <a:endParaRPr lang="he-IL" sz="2800" dirty="0"/>
          </a:p>
          <a:p>
            <a:r>
              <a:rPr lang="he-IL" sz="2800" dirty="0"/>
              <a:t> 	    </a:t>
            </a:r>
            <a:r>
              <a:rPr lang="he-IL" sz="2800" dirty="0" err="1"/>
              <a:t>id:ObjectId</a:t>
            </a:r>
            <a:r>
              <a:rPr lang="he-IL" sz="2800" dirty="0"/>
              <a:t>("50a8240b927d5d8b5891743c</a:t>
            </a:r>
            <a:r>
              <a:rPr lang="en-US" sz="2800" dirty="0"/>
              <a:t>“),</a:t>
            </a:r>
            <a:endParaRPr lang="he-IL" sz="2800" dirty="0"/>
          </a:p>
          <a:p>
            <a:r>
              <a:rPr lang="en-US" sz="2800" dirty="0"/>
              <a:t>	</a:t>
            </a:r>
            <a:r>
              <a:rPr lang="he-IL" sz="2800" dirty="0"/>
              <a:t>     </a:t>
            </a:r>
            <a:r>
              <a:rPr lang="he-IL" sz="2800" dirty="0" err="1"/>
              <a:t>cust_id</a:t>
            </a:r>
            <a:r>
              <a:rPr lang="he-IL" sz="2800" dirty="0"/>
              <a:t>: "abc123</a:t>
            </a:r>
            <a:r>
              <a:rPr lang="en-US" sz="2800" dirty="0"/>
              <a:t>“,</a:t>
            </a:r>
            <a:endParaRPr lang="he-IL" sz="2800" dirty="0"/>
          </a:p>
          <a:p>
            <a:r>
              <a:rPr lang="en-US" sz="2800" dirty="0"/>
              <a:t>		</a:t>
            </a:r>
            <a:r>
              <a:rPr lang="he-IL" sz="2800" dirty="0"/>
              <a:t>     </a:t>
            </a:r>
            <a:r>
              <a:rPr lang="he-IL" sz="2800" dirty="0" err="1"/>
              <a:t>ord_date</a:t>
            </a:r>
            <a:r>
              <a:rPr lang="he-IL" sz="2800" dirty="0"/>
              <a:t>: </a:t>
            </a:r>
            <a:r>
              <a:rPr lang="he-IL" sz="2800" dirty="0" err="1"/>
              <a:t>new</a:t>
            </a:r>
            <a:r>
              <a:rPr lang="he-IL" sz="2800" dirty="0"/>
              <a:t> </a:t>
            </a:r>
            <a:r>
              <a:rPr lang="he-IL" sz="2800" dirty="0" err="1"/>
              <a:t>Date</a:t>
            </a:r>
            <a:r>
              <a:rPr lang="he-IL" sz="2800" dirty="0"/>
              <a:t>("</a:t>
            </a:r>
            <a:r>
              <a:rPr lang="he-IL" sz="2800" dirty="0" err="1"/>
              <a:t>Oct</a:t>
            </a:r>
            <a:r>
              <a:rPr lang="he-IL" sz="2800" dirty="0"/>
              <a:t> 04, 2012</a:t>
            </a:r>
            <a:r>
              <a:rPr lang="en-US" sz="2800" dirty="0"/>
              <a:t>“),</a:t>
            </a:r>
            <a:endParaRPr lang="he-IL" sz="2800" dirty="0"/>
          </a:p>
          <a:p>
            <a:r>
              <a:rPr lang="en-US" sz="2800" dirty="0"/>
              <a:t>	</a:t>
            </a:r>
            <a:r>
              <a:rPr lang="he-IL" sz="2800" dirty="0"/>
              <a:t>     </a:t>
            </a:r>
            <a:r>
              <a:rPr lang="he-IL" sz="2800" dirty="0" err="1"/>
              <a:t>status</a:t>
            </a:r>
            <a:r>
              <a:rPr lang="he-IL" sz="2800" dirty="0"/>
              <a:t>: ‘A</a:t>
            </a:r>
            <a:r>
              <a:rPr lang="en-US" sz="2800" dirty="0"/>
              <a:t>’,</a:t>
            </a:r>
          </a:p>
          <a:p>
            <a:r>
              <a:rPr lang="en-US" sz="2800" dirty="0"/>
              <a:t>	</a:t>
            </a:r>
            <a:r>
              <a:rPr lang="he-IL" sz="2800" dirty="0"/>
              <a:t>     </a:t>
            </a:r>
            <a:r>
              <a:rPr lang="he-IL" sz="2800" dirty="0" err="1"/>
              <a:t>price</a:t>
            </a:r>
            <a:r>
              <a:rPr lang="he-IL" sz="2800" dirty="0"/>
              <a:t>: 25</a:t>
            </a:r>
            <a:r>
              <a:rPr lang="en-US" sz="2800" dirty="0"/>
              <a:t>,</a:t>
            </a:r>
            <a:endParaRPr lang="he-IL" sz="2800" dirty="0"/>
          </a:p>
          <a:p>
            <a:r>
              <a:rPr lang="en-US" sz="2800" dirty="0"/>
              <a:t>	</a:t>
            </a:r>
            <a:r>
              <a:rPr lang="he-IL" sz="2800" dirty="0"/>
              <a:t>     </a:t>
            </a:r>
            <a:r>
              <a:rPr lang="he-IL" sz="2800" dirty="0" err="1"/>
              <a:t>items</a:t>
            </a:r>
            <a:r>
              <a:rPr lang="he-IL" sz="2800" dirty="0"/>
              <a:t>: </a:t>
            </a:r>
            <a:r>
              <a:rPr lang="en-US" sz="2800" dirty="0"/>
              <a:t>[{</a:t>
            </a:r>
            <a:r>
              <a:rPr lang="he-IL" sz="2800" dirty="0"/>
              <a:t> </a:t>
            </a:r>
            <a:r>
              <a:rPr lang="he-IL" sz="2800" dirty="0" err="1"/>
              <a:t>sku</a:t>
            </a:r>
            <a:r>
              <a:rPr lang="he-IL" sz="2800" dirty="0"/>
              <a:t>: "</a:t>
            </a:r>
            <a:r>
              <a:rPr lang="he-IL" sz="2800" dirty="0" err="1"/>
              <a:t>mmm</a:t>
            </a:r>
            <a:r>
              <a:rPr lang="he-IL" sz="2800" dirty="0"/>
              <a:t>", </a:t>
            </a:r>
            <a:r>
              <a:rPr lang="he-IL" sz="2800" dirty="0" err="1"/>
              <a:t>qty</a:t>
            </a:r>
            <a:r>
              <a:rPr lang="he-IL" sz="2800" dirty="0"/>
              <a:t>: </a:t>
            </a:r>
            <a:r>
              <a:rPr lang="en-US" sz="2800" dirty="0"/>
              <a:t>5, </a:t>
            </a:r>
            <a:r>
              <a:rPr lang="he-IL" sz="2800" dirty="0"/>
              <a:t>price:2.5</a:t>
            </a:r>
            <a:r>
              <a:rPr lang="en-US" sz="2800" dirty="0"/>
              <a:t>},</a:t>
            </a:r>
            <a:endParaRPr lang="he-IL" sz="2800" dirty="0"/>
          </a:p>
          <a:p>
            <a:pPr lvl="1"/>
            <a:r>
              <a:rPr lang="en-US" sz="2800" dirty="0"/>
              <a:t>		{</a:t>
            </a:r>
            <a:r>
              <a:rPr lang="he-IL" sz="2800" dirty="0" err="1"/>
              <a:t>sku</a:t>
            </a:r>
            <a:r>
              <a:rPr lang="he-IL" sz="2800" dirty="0"/>
              <a:t>: "</a:t>
            </a:r>
            <a:r>
              <a:rPr lang="he-IL" sz="2800" dirty="0" err="1"/>
              <a:t>nnn</a:t>
            </a:r>
            <a:r>
              <a:rPr lang="he-IL" sz="2800" dirty="0"/>
              <a:t>", </a:t>
            </a:r>
            <a:r>
              <a:rPr lang="he-IL" sz="2800" dirty="0" err="1"/>
              <a:t>qty</a:t>
            </a:r>
            <a:r>
              <a:rPr lang="he-IL" sz="2800" dirty="0"/>
              <a:t>:</a:t>
            </a:r>
            <a:r>
              <a:rPr lang="en-US" sz="2800" dirty="0"/>
              <a:t>5, price:2.5}</a:t>
            </a:r>
            <a:r>
              <a:rPr lang="he-IL" sz="2800" dirty="0"/>
              <a:t> 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93102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2F820C-B62E-46E3-8E84-6BB4399E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290" y="-155547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2800" b="1" dirty="0"/>
              <a:t>כתבו פונקציית </a:t>
            </a:r>
            <a:r>
              <a:rPr lang="en-US" sz="2800" b="1" dirty="0" err="1"/>
              <a:t>mapReduce</a:t>
            </a:r>
            <a:r>
              <a:rPr lang="he-IL" sz="2800" b="1" dirty="0"/>
              <a:t> שתחשב עבור כל לקוח את העלות הכוללת של ההזמנות שלו.</a:t>
            </a:r>
            <a:endParaRPr lang="he-IL" sz="2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2629F0-13E1-4A93-8B61-D35A1C6C2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27906"/>
            <a:ext cx="8443823" cy="563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 mapFunction1 = function() {</a:t>
            </a:r>
          </a:p>
          <a:p>
            <a:pPr marL="0" indent="0">
              <a:buNone/>
            </a:pPr>
            <a:r>
              <a:rPr lang="en-US" dirty="0"/>
              <a:t>                       emit(</a:t>
            </a:r>
            <a:r>
              <a:rPr lang="en-US" dirty="0" err="1"/>
              <a:t>this.cust_id</a:t>
            </a:r>
            <a:r>
              <a:rPr lang="en-US" dirty="0"/>
              <a:t>, </a:t>
            </a:r>
            <a:r>
              <a:rPr lang="en-US" dirty="0" err="1"/>
              <a:t>this.price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};</a:t>
            </a:r>
          </a:p>
          <a:p>
            <a:pPr marL="0" indent="0">
              <a:buNone/>
            </a:pPr>
            <a:r>
              <a:rPr lang="en-US" dirty="0"/>
              <a:t>var reduceFunction1 = function(</a:t>
            </a:r>
            <a:r>
              <a:rPr lang="en-US" dirty="0" err="1"/>
              <a:t>keyCustId</a:t>
            </a:r>
            <a:r>
              <a:rPr lang="en-US" dirty="0"/>
              <a:t>, </a:t>
            </a:r>
            <a:r>
              <a:rPr lang="en-US" dirty="0" err="1"/>
              <a:t>valuesPrices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              return </a:t>
            </a:r>
            <a:r>
              <a:rPr lang="en-US" dirty="0" err="1"/>
              <a:t>Array.sum</a:t>
            </a:r>
            <a:r>
              <a:rPr lang="en-US" dirty="0"/>
              <a:t>(</a:t>
            </a:r>
            <a:r>
              <a:rPr lang="en-US" dirty="0" err="1"/>
              <a:t>valuesPrices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   };</a:t>
            </a:r>
          </a:p>
          <a:p>
            <a:pPr marL="0" indent="0">
              <a:buNone/>
            </a:pPr>
            <a:r>
              <a:rPr lang="en-US" dirty="0" err="1"/>
              <a:t>db.orders.mapReduce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     mapFunction1,</a:t>
            </a:r>
          </a:p>
          <a:p>
            <a:pPr marL="0" indent="0">
              <a:buNone/>
            </a:pPr>
            <a:r>
              <a:rPr lang="en-US" dirty="0"/>
              <a:t>                     reduceFunction1,</a:t>
            </a:r>
          </a:p>
          <a:p>
            <a:pPr marL="0" indent="0">
              <a:buNone/>
            </a:pPr>
            <a:r>
              <a:rPr lang="en-US" dirty="0"/>
              <a:t>                     { out: "</a:t>
            </a:r>
            <a:r>
              <a:rPr lang="en-US" dirty="0" err="1"/>
              <a:t>map_reduce_example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/>
              <a:t>                   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59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AA08B6-AEDD-4093-B04F-C60AEAD6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34381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var mapFunction2 = function() {</a:t>
            </a:r>
          </a:p>
          <a:p>
            <a:pPr marL="0" indent="0">
              <a:buNone/>
            </a:pPr>
            <a:r>
              <a:rPr lang="en-US" dirty="0"/>
              <a:t>                       for (var </a:t>
            </a:r>
            <a:r>
              <a:rPr lang="en-US" dirty="0" err="1"/>
              <a:t>idx</a:t>
            </a:r>
            <a:r>
              <a:rPr lang="en-US" dirty="0"/>
              <a:t> = 0; </a:t>
            </a:r>
            <a:r>
              <a:rPr lang="en-US" dirty="0" err="1"/>
              <a:t>idx</a:t>
            </a:r>
            <a:r>
              <a:rPr lang="en-US" dirty="0"/>
              <a:t> &lt; </a:t>
            </a:r>
            <a:r>
              <a:rPr lang="en-US" dirty="0" err="1"/>
              <a:t>this.items.length</a:t>
            </a:r>
            <a:r>
              <a:rPr lang="en-US" dirty="0"/>
              <a:t>; </a:t>
            </a:r>
            <a:r>
              <a:rPr lang="en-US" dirty="0" err="1"/>
              <a:t>idx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               var key = </a:t>
            </a:r>
            <a:r>
              <a:rPr lang="en-US" dirty="0" err="1"/>
              <a:t>this.items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].</a:t>
            </a:r>
            <a:r>
              <a:rPr lang="en-US" dirty="0" err="1"/>
              <a:t>sku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         var value = {</a:t>
            </a:r>
          </a:p>
          <a:p>
            <a:pPr marL="0" indent="0">
              <a:buNone/>
            </a:pPr>
            <a:r>
              <a:rPr lang="en-US" dirty="0"/>
              <a:t>                                         count: 1,</a:t>
            </a:r>
          </a:p>
          <a:p>
            <a:pPr marL="0" indent="0">
              <a:buNone/>
            </a:pPr>
            <a:r>
              <a:rPr lang="en-US" dirty="0"/>
              <a:t>                                         qty: </a:t>
            </a:r>
            <a:r>
              <a:rPr lang="en-US" dirty="0" err="1"/>
              <a:t>this.items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].qty</a:t>
            </a:r>
          </a:p>
          <a:p>
            <a:pPr marL="0" indent="0">
              <a:buNone/>
            </a:pPr>
            <a:r>
              <a:rPr lang="en-US" dirty="0"/>
              <a:t>                                       };</a:t>
            </a:r>
          </a:p>
          <a:p>
            <a:pPr marL="0" indent="0">
              <a:buNone/>
            </a:pPr>
            <a:r>
              <a:rPr lang="en-US" dirty="0"/>
              <a:t>                           emit(key, value);</a:t>
            </a:r>
          </a:p>
          <a:p>
            <a:pPr marL="0" indent="0">
              <a:buNone/>
            </a:pPr>
            <a:r>
              <a:rPr lang="en-US" dirty="0"/>
              <a:t>                       }</a:t>
            </a:r>
          </a:p>
          <a:p>
            <a:pPr marL="0" indent="0">
              <a:buNone/>
            </a:pPr>
            <a:r>
              <a:rPr lang="en-US" dirty="0"/>
              <a:t>                    };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EBCD7D60-C291-471E-B47C-32864297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09" y="18255"/>
            <a:ext cx="10138913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2800" b="1" dirty="0"/>
              <a:t>כתבו פונקציית </a:t>
            </a:r>
            <a:r>
              <a:rPr lang="en-US" sz="2800" b="1" dirty="0" err="1"/>
              <a:t>mapReduce</a:t>
            </a:r>
            <a:r>
              <a:rPr lang="he-IL" sz="2800" b="1" dirty="0"/>
              <a:t> שתחשב עבור כל מוצר את הכמות הממוצעת שהוזמנה ממנו בהזמנות שבוצעו אחרי ה</a:t>
            </a:r>
            <a:r>
              <a:rPr lang="en-US" sz="2800" b="1" dirty="0"/>
              <a:t>01/01/2012</a:t>
            </a:r>
            <a:r>
              <a:rPr lang="he-IL" sz="2800" b="1" dirty="0"/>
              <a:t>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486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B13ECF1-92E9-47E9-966C-3C96EFDC2870}"/>
              </a:ext>
            </a:extLst>
          </p:cNvPr>
          <p:cNvSpPr txBox="1"/>
          <p:nvPr/>
        </p:nvSpPr>
        <p:spPr>
          <a:xfrm>
            <a:off x="577969" y="392502"/>
            <a:ext cx="10161917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var reduceFunction2 = function(</a:t>
            </a:r>
            <a:r>
              <a:rPr lang="en-US" sz="2800" dirty="0" err="1"/>
              <a:t>keySKU</a:t>
            </a:r>
            <a:r>
              <a:rPr lang="en-US" sz="2800" dirty="0"/>
              <a:t>, </a:t>
            </a:r>
            <a:r>
              <a:rPr lang="en-US" sz="2800" dirty="0" err="1"/>
              <a:t>countObjVals</a:t>
            </a:r>
            <a:r>
              <a:rPr lang="en-US" sz="2800" dirty="0"/>
              <a:t>) {</a:t>
            </a:r>
          </a:p>
          <a:p>
            <a:r>
              <a:rPr lang="en-US" sz="2800" dirty="0"/>
              <a:t>                     </a:t>
            </a:r>
            <a:r>
              <a:rPr lang="en-US" sz="2800" dirty="0" err="1"/>
              <a:t>reducedVal</a:t>
            </a:r>
            <a:r>
              <a:rPr lang="en-US" sz="2800" dirty="0"/>
              <a:t> = { count: 0, qty: 0 };</a:t>
            </a:r>
          </a:p>
          <a:p>
            <a:endParaRPr lang="en-US" sz="2800" dirty="0"/>
          </a:p>
          <a:p>
            <a:r>
              <a:rPr lang="en-US" sz="2800" dirty="0"/>
              <a:t>                     for (var </a:t>
            </a:r>
            <a:r>
              <a:rPr lang="en-US" sz="2800" dirty="0" err="1"/>
              <a:t>idx</a:t>
            </a:r>
            <a:r>
              <a:rPr lang="en-US" sz="2800" dirty="0"/>
              <a:t> = 0; </a:t>
            </a:r>
            <a:r>
              <a:rPr lang="en-US" sz="2800" dirty="0" err="1"/>
              <a:t>idx</a:t>
            </a:r>
            <a:r>
              <a:rPr lang="en-US" sz="2800" dirty="0"/>
              <a:t> &lt; </a:t>
            </a:r>
            <a:r>
              <a:rPr lang="en-US" sz="2800" dirty="0" err="1"/>
              <a:t>countObjVals.length</a:t>
            </a:r>
            <a:r>
              <a:rPr lang="en-US" sz="2800" dirty="0"/>
              <a:t>; </a:t>
            </a:r>
            <a:r>
              <a:rPr lang="en-US" sz="2800" dirty="0" err="1"/>
              <a:t>idx</a:t>
            </a:r>
            <a:r>
              <a:rPr lang="en-US" sz="2800" dirty="0"/>
              <a:t>++) {</a:t>
            </a:r>
          </a:p>
          <a:p>
            <a:r>
              <a:rPr lang="en-US" sz="2800" dirty="0"/>
              <a:t>                         </a:t>
            </a:r>
            <a:r>
              <a:rPr lang="en-US" sz="2800" dirty="0" err="1"/>
              <a:t>reducedVal.count</a:t>
            </a:r>
            <a:r>
              <a:rPr lang="en-US" sz="2800" dirty="0"/>
              <a:t> += </a:t>
            </a:r>
            <a:r>
              <a:rPr lang="en-US" sz="2800" dirty="0" err="1"/>
              <a:t>countObjVals</a:t>
            </a:r>
            <a:r>
              <a:rPr lang="en-US" sz="2800" dirty="0"/>
              <a:t>[</a:t>
            </a:r>
            <a:r>
              <a:rPr lang="en-US" sz="2800" dirty="0" err="1"/>
              <a:t>idx</a:t>
            </a:r>
            <a:r>
              <a:rPr lang="en-US" sz="2800" dirty="0"/>
              <a:t>].count;</a:t>
            </a:r>
          </a:p>
          <a:p>
            <a:r>
              <a:rPr lang="en-US" sz="2800" dirty="0"/>
              <a:t>                         </a:t>
            </a:r>
            <a:r>
              <a:rPr lang="en-US" sz="2800" dirty="0" err="1"/>
              <a:t>reducedVal.qty</a:t>
            </a:r>
            <a:r>
              <a:rPr lang="en-US" sz="2800" dirty="0"/>
              <a:t> += </a:t>
            </a:r>
            <a:r>
              <a:rPr lang="en-US" sz="2800" dirty="0" err="1"/>
              <a:t>countObjVals</a:t>
            </a:r>
            <a:r>
              <a:rPr lang="en-US" sz="2800" dirty="0"/>
              <a:t>[</a:t>
            </a:r>
            <a:r>
              <a:rPr lang="en-US" sz="2800" dirty="0" err="1"/>
              <a:t>idx</a:t>
            </a:r>
            <a:r>
              <a:rPr lang="en-US" sz="2800" dirty="0"/>
              <a:t>].qty;</a:t>
            </a:r>
          </a:p>
          <a:p>
            <a:r>
              <a:rPr lang="en-US" sz="2800" dirty="0"/>
              <a:t>                     }</a:t>
            </a:r>
          </a:p>
          <a:p>
            <a:endParaRPr lang="en-US" sz="2800" dirty="0"/>
          </a:p>
          <a:p>
            <a:r>
              <a:rPr lang="en-US" sz="2800" dirty="0"/>
              <a:t>                     return </a:t>
            </a:r>
            <a:r>
              <a:rPr lang="en-US" sz="2800" dirty="0" err="1"/>
              <a:t>reducedVal</a:t>
            </a:r>
            <a:r>
              <a:rPr lang="en-US" sz="2800" dirty="0"/>
              <a:t>;</a:t>
            </a:r>
          </a:p>
          <a:p>
            <a:r>
              <a:rPr lang="en-US" sz="2800" dirty="0"/>
              <a:t>                  };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678392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F42282-EC43-4F36-BE97-3136454C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3246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finalizeFunction2 = function (key, </a:t>
            </a:r>
            <a:r>
              <a:rPr lang="en-US" dirty="0" err="1"/>
              <a:t>reducedVal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err="1"/>
              <a:t>reducedVal.avg</a:t>
            </a:r>
            <a:r>
              <a:rPr lang="en-US" dirty="0"/>
              <a:t> = </a:t>
            </a:r>
            <a:r>
              <a:rPr lang="en-US" dirty="0" err="1"/>
              <a:t>reducedVal.qty</a:t>
            </a:r>
            <a:r>
              <a:rPr lang="en-US" dirty="0"/>
              <a:t>/</a:t>
            </a:r>
            <a:r>
              <a:rPr lang="en-US" dirty="0" err="1"/>
              <a:t>reducedVal.count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return </a:t>
            </a:r>
            <a:r>
              <a:rPr lang="en-US" dirty="0" err="1"/>
              <a:t>reducedVal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};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3590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AE568FF-357C-45D3-951B-C9712657E1C1}"/>
              </a:ext>
            </a:extLst>
          </p:cNvPr>
          <p:cNvSpPr txBox="1"/>
          <p:nvPr/>
        </p:nvSpPr>
        <p:spPr>
          <a:xfrm>
            <a:off x="1207698" y="1228397"/>
            <a:ext cx="892115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db.orders.mapReduce</a:t>
            </a:r>
            <a:r>
              <a:rPr lang="en-US" sz="2800" dirty="0"/>
              <a:t>( mapFunction2,</a:t>
            </a:r>
          </a:p>
          <a:p>
            <a:r>
              <a:rPr lang="en-US" sz="2800" dirty="0"/>
              <a:t>                     reduceFunction2,</a:t>
            </a:r>
          </a:p>
          <a:p>
            <a:r>
              <a:rPr lang="en-US" sz="2800" dirty="0"/>
              <a:t>                     {</a:t>
            </a:r>
          </a:p>
          <a:p>
            <a:r>
              <a:rPr lang="en-US" sz="2800" dirty="0"/>
              <a:t>                       out: { merge: "</a:t>
            </a:r>
            <a:r>
              <a:rPr lang="en-US" sz="2800" dirty="0" err="1"/>
              <a:t>map_reduce_example</a:t>
            </a:r>
            <a:r>
              <a:rPr lang="en-US" sz="2800" dirty="0"/>
              <a:t>" },</a:t>
            </a:r>
          </a:p>
          <a:p>
            <a:r>
              <a:rPr lang="en-US" sz="2800" dirty="0"/>
              <a:t>                       query: { </a:t>
            </a:r>
            <a:r>
              <a:rPr lang="en-US" sz="2800" dirty="0" err="1"/>
              <a:t>ord_date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                        { $</a:t>
            </a:r>
            <a:r>
              <a:rPr lang="en-US" sz="2800" dirty="0" err="1"/>
              <a:t>gt</a:t>
            </a:r>
            <a:r>
              <a:rPr lang="en-US" sz="2800" dirty="0"/>
              <a:t>: new Date('01/01/2012') }</a:t>
            </a:r>
          </a:p>
          <a:p>
            <a:r>
              <a:rPr lang="en-US" sz="2800" dirty="0"/>
              <a:t>                              },</a:t>
            </a:r>
          </a:p>
          <a:p>
            <a:r>
              <a:rPr lang="en-US" sz="2800" dirty="0"/>
              <a:t>                       finalize: finalizeFunction2</a:t>
            </a:r>
          </a:p>
          <a:p>
            <a:r>
              <a:rPr lang="en-US" sz="2800" dirty="0"/>
              <a:t>                     }</a:t>
            </a:r>
          </a:p>
          <a:p>
            <a:r>
              <a:rPr lang="en-US" sz="2800" dirty="0"/>
              <a:t>                   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11870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השוואה ל-</a:t>
            </a:r>
            <a:r>
              <a:rPr lang="en-US" dirty="0"/>
              <a:t>SQL</a:t>
            </a:r>
            <a:endParaRPr lang="fr-FR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961651"/>
              </p:ext>
            </p:extLst>
          </p:nvPr>
        </p:nvGraphicFramePr>
        <p:xfrm>
          <a:off x="2609850" y="2150481"/>
          <a:ext cx="6649169" cy="3261360"/>
        </p:xfrm>
        <a:graphic>
          <a:graphicData uri="http://schemas.openxmlformats.org/drawingml/2006/table">
            <a:tbl>
              <a:tblPr/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RDBMS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MongoDB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</a:rPr>
                        <a:t>Database</a:t>
                      </a:r>
                      <a:endParaRPr lang="fr-F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Collection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Tuple/Row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Document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</a:rPr>
                        <a:t>Column</a:t>
                      </a:r>
                      <a:endParaRPr lang="fr-F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Field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Table </a:t>
                      </a:r>
                      <a:r>
                        <a:rPr lang="fr-FR" dirty="0" err="1">
                          <a:effectLst/>
                        </a:rPr>
                        <a:t>Join</a:t>
                      </a:r>
                      <a:endParaRPr lang="fr-F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Embedded Documents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dirty="0" err="1">
                          <a:effectLst/>
                        </a:rPr>
                        <a:t>Primary</a:t>
                      </a:r>
                      <a:r>
                        <a:rPr lang="fr-FR" dirty="0">
                          <a:effectLst/>
                        </a:rPr>
                        <a:t> Key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Primary Key (Default key _id provided by MongoDB itself)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57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B39705-DDDD-4232-874D-7C52A64A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שאלת מבחן – 2017 סמסטר ב' מועד ב'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21772C-7A93-4D72-B7AD-D4E93074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29" y="1959645"/>
            <a:ext cx="11694541" cy="5415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Consider the car collection which contains the following documents: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   	</a:t>
            </a:r>
            <a:r>
              <a:rPr lang="en-US" dirty="0" err="1"/>
              <a:t>db.car.insert</a:t>
            </a:r>
            <a:r>
              <a:rPr lang="en-US" dirty="0"/>
              <a:t>([ </a:t>
            </a:r>
          </a:p>
          <a:p>
            <a:pPr marL="0" indent="0">
              <a:buNone/>
            </a:pPr>
            <a:r>
              <a:rPr lang="en-US" dirty="0"/>
              <a:t>		{car_id:"c1", </a:t>
            </a:r>
            <a:r>
              <a:rPr lang="en-US" dirty="0" err="1"/>
              <a:t>name:"Audi</a:t>
            </a:r>
            <a:r>
              <a:rPr lang="en-US" dirty="0"/>
              <a:t>", </a:t>
            </a:r>
            <a:r>
              <a:rPr lang="en-US" dirty="0" err="1"/>
              <a:t>color:"Black</a:t>
            </a:r>
            <a:r>
              <a:rPr lang="en-US" dirty="0"/>
              <a:t>", current_speed:50},</a:t>
            </a:r>
          </a:p>
          <a:p>
            <a:pPr marL="457200" lvl="1" indent="0">
              <a:buNone/>
            </a:pPr>
            <a:r>
              <a:rPr lang="en-US" sz="2800" dirty="0"/>
              <a:t>		{car_id:"c2", </a:t>
            </a:r>
            <a:r>
              <a:rPr lang="en-US" sz="2800" dirty="0" err="1"/>
              <a:t>name:"Polo</a:t>
            </a:r>
            <a:r>
              <a:rPr lang="en-US" sz="2800" dirty="0"/>
              <a:t>", </a:t>
            </a:r>
            <a:r>
              <a:rPr lang="en-US" sz="2800" dirty="0" err="1"/>
              <a:t>color:"White</a:t>
            </a:r>
            <a:r>
              <a:rPr lang="en-US" sz="2800" dirty="0"/>
              <a:t>", current_speed:65},</a:t>
            </a:r>
          </a:p>
          <a:p>
            <a:pPr marL="457200" lvl="1" indent="0">
              <a:buNone/>
            </a:pPr>
            <a:r>
              <a:rPr lang="en-US" sz="2800" dirty="0"/>
              <a:t>		{car_id:"c3", </a:t>
            </a:r>
            <a:r>
              <a:rPr lang="en-US" sz="2800" dirty="0" err="1"/>
              <a:t>name:"Alto</a:t>
            </a:r>
            <a:r>
              <a:rPr lang="en-US" sz="2800" dirty="0"/>
              <a:t>", </a:t>
            </a:r>
            <a:r>
              <a:rPr lang="en-US" sz="2800" dirty="0" err="1"/>
              <a:t>color:"White</a:t>
            </a:r>
            <a:r>
              <a:rPr lang="en-US" sz="2800" dirty="0"/>
              <a:t>", current_speed:75},</a:t>
            </a:r>
          </a:p>
          <a:p>
            <a:pPr marL="457200" lvl="1" indent="0">
              <a:buNone/>
            </a:pPr>
            <a:r>
              <a:rPr lang="en-US" sz="2800" dirty="0"/>
              <a:t>		{car_id:"c4", name:"</a:t>
            </a:r>
            <a:r>
              <a:rPr lang="en-US" sz="2800" dirty="0" err="1"/>
              <a:t>Santro</a:t>
            </a:r>
            <a:r>
              <a:rPr lang="en-US" sz="2800" dirty="0"/>
              <a:t>", </a:t>
            </a:r>
            <a:r>
              <a:rPr lang="en-US" sz="2800" dirty="0" err="1"/>
              <a:t>color:"Black</a:t>
            </a:r>
            <a:r>
              <a:rPr lang="en-US" sz="2800" dirty="0"/>
              <a:t>", current_speed:150},</a:t>
            </a:r>
          </a:p>
          <a:p>
            <a:pPr marL="457200" lvl="1" indent="0">
              <a:buNone/>
            </a:pPr>
            <a:r>
              <a:rPr lang="en-US" sz="2800" dirty="0"/>
              <a:t>		{car_id:"c5", </a:t>
            </a:r>
            <a:r>
              <a:rPr lang="en-US" sz="2800" dirty="0" err="1"/>
              <a:t>name:"Subaru</a:t>
            </a:r>
            <a:r>
              <a:rPr lang="en-US" sz="2800" dirty="0"/>
              <a:t>", </a:t>
            </a:r>
            <a:r>
              <a:rPr lang="en-US" sz="2800" dirty="0" err="1"/>
              <a:t>color:"Black</a:t>
            </a:r>
            <a:r>
              <a:rPr lang="en-US" sz="2800" dirty="0"/>
              <a:t>", current_speed:100},</a:t>
            </a:r>
          </a:p>
          <a:p>
            <a:pPr marL="457200" lvl="1" indent="0">
              <a:buNone/>
            </a:pPr>
            <a:r>
              <a:rPr lang="en-US" sz="2800" dirty="0"/>
              <a:t>		{car_id:"c6", </a:t>
            </a:r>
            <a:r>
              <a:rPr lang="en-US" sz="2800" dirty="0" err="1"/>
              <a:t>name:"Zen</a:t>
            </a:r>
            <a:r>
              <a:rPr lang="en-US" sz="2800" dirty="0"/>
              <a:t>", </a:t>
            </a:r>
            <a:r>
              <a:rPr lang="en-US" sz="2800" dirty="0" err="1"/>
              <a:t>color:"Blue</a:t>
            </a:r>
            <a:r>
              <a:rPr lang="en-US" sz="2800" dirty="0"/>
              <a:t>", current_speed:97} ] )</a:t>
            </a:r>
          </a:p>
        </p:txBody>
      </p:sp>
    </p:spTree>
    <p:extLst>
      <p:ext uri="{BB962C8B-B14F-4D97-AF65-F5344CB8AC3E}">
        <p14:creationId xmlns:p14="http://schemas.microsoft.com/office/powerpoint/2010/main" val="2001614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23E9C7F-D393-47DB-98BF-54EBA473DF7D}"/>
              </a:ext>
            </a:extLst>
          </p:cNvPr>
          <p:cNvSpPr txBox="1"/>
          <p:nvPr/>
        </p:nvSpPr>
        <p:spPr>
          <a:xfrm>
            <a:off x="310549" y="283216"/>
            <a:ext cx="11680167" cy="59708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What will be the content of </a:t>
            </a:r>
            <a:r>
              <a:rPr lang="en-US" sz="2800" b="1" dirty="0" err="1"/>
              <a:t>my_out</a:t>
            </a:r>
            <a:r>
              <a:rPr lang="en-US" sz="2800" b="1" dirty="0"/>
              <a:t> after the following </a:t>
            </a:r>
            <a:r>
              <a:rPr lang="en-US" sz="2800" b="1" dirty="0" err="1"/>
              <a:t>mapreduce</a:t>
            </a:r>
            <a:r>
              <a:rPr lang="en-US" sz="2800" b="1" dirty="0"/>
              <a:t> call (i.e. what will we get when we type:</a:t>
            </a:r>
          </a:p>
          <a:p>
            <a:endParaRPr lang="en-US" sz="2800" b="1" dirty="0"/>
          </a:p>
          <a:p>
            <a:r>
              <a:rPr lang="en-US" sz="2000" dirty="0"/>
              <a:t> 	</a:t>
            </a:r>
            <a:r>
              <a:rPr lang="en-US" sz="2800" dirty="0" err="1"/>
              <a:t>db.my_out.find</a:t>
            </a:r>
            <a:r>
              <a:rPr lang="en-US" sz="2800" dirty="0"/>
              <a:t>()):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err="1"/>
              <a:t>db.car.mapReduce</a:t>
            </a:r>
            <a:r>
              <a:rPr lang="en-US" sz="2800" dirty="0"/>
              <a:t>( function () {</a:t>
            </a:r>
          </a:p>
          <a:p>
            <a:pPr lvl="1"/>
            <a:r>
              <a:rPr lang="en-US" sz="2800" dirty="0"/>
              <a:t>		 if ( </a:t>
            </a:r>
            <a:r>
              <a:rPr lang="en-US" sz="2800" dirty="0" err="1"/>
              <a:t>this.current_speed</a:t>
            </a:r>
            <a:r>
              <a:rPr lang="en-US" sz="2800" dirty="0"/>
              <a:t> &lt; 120 )</a:t>
            </a:r>
          </a:p>
          <a:p>
            <a:pPr lvl="1"/>
            <a:r>
              <a:rPr lang="en-US" sz="2800" dirty="0"/>
              <a:t>			 { emit(</a:t>
            </a:r>
            <a:r>
              <a:rPr lang="en-US" sz="2800" dirty="0" err="1"/>
              <a:t>this.color</a:t>
            </a:r>
            <a:r>
              <a:rPr lang="en-US" sz="2800" dirty="0"/>
              <a:t>, 	</a:t>
            </a:r>
            <a:r>
              <a:rPr lang="en-US" sz="2800" dirty="0" err="1"/>
              <a:t>this.current_speed</a:t>
            </a:r>
            <a:r>
              <a:rPr lang="en-US" sz="2800" dirty="0"/>
              <a:t>); } }, </a:t>
            </a:r>
          </a:p>
          <a:p>
            <a:pPr lvl="1"/>
            <a:r>
              <a:rPr lang="en-US" sz="2800" dirty="0"/>
              <a:t>	function(key, val1) { </a:t>
            </a:r>
          </a:p>
          <a:p>
            <a:pPr lvl="1"/>
            <a:r>
              <a:rPr lang="en-US" sz="2800" dirty="0"/>
              <a:t>		var total =0; </a:t>
            </a:r>
          </a:p>
          <a:p>
            <a:pPr lvl="1"/>
            <a:r>
              <a:rPr lang="en-US" sz="2800" dirty="0"/>
              <a:t>		for (var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val1.length;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pPr lvl="1"/>
            <a:r>
              <a:rPr lang="en-US" sz="2800" dirty="0"/>
              <a:t>			 total += val1[</a:t>
            </a:r>
            <a:r>
              <a:rPr lang="en-US" sz="2800" dirty="0" err="1"/>
              <a:t>i</a:t>
            </a:r>
            <a:r>
              <a:rPr lang="en-US" sz="2800" dirty="0"/>
              <a:t>]; } </a:t>
            </a:r>
          </a:p>
          <a:p>
            <a:pPr lvl="1"/>
            <a:r>
              <a:rPr lang="en-US" sz="2800" dirty="0"/>
              <a:t>		return total / val1.length; },</a:t>
            </a:r>
          </a:p>
          <a:p>
            <a:pPr lvl="1"/>
            <a:r>
              <a:rPr lang="en-US" sz="2800" dirty="0"/>
              <a:t>	 {out: "</a:t>
            </a:r>
            <a:r>
              <a:rPr lang="en-US" sz="2800" dirty="0" err="1"/>
              <a:t>my_out</a:t>
            </a:r>
            <a:r>
              <a:rPr lang="en-US" sz="2800" dirty="0"/>
              <a:t>"}); </a:t>
            </a:r>
            <a:endParaRPr lang="he-IL" sz="2800" dirty="0"/>
          </a:p>
          <a:p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6E6CC32-C7C8-44E5-939E-8120DB05FD3F}"/>
              </a:ext>
            </a:extLst>
          </p:cNvPr>
          <p:cNvSpPr txBox="1"/>
          <p:nvPr/>
        </p:nvSpPr>
        <p:spPr>
          <a:xfrm>
            <a:off x="4783349" y="5992471"/>
            <a:ext cx="70981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err="1"/>
              <a:t>my_out</a:t>
            </a:r>
            <a:r>
              <a:rPr lang="en-US" sz="2800" b="1" dirty="0"/>
              <a:t>:{“Black”: 75, “White”:70, “Blue” : 97 } 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9739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2CBC40-F56D-46F7-8FEA-F7E24B6B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שאלת מבחן – 2017 סמסטר קיץ מועד א'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ED4E8E-6B41-4BF1-8D90-B96C61EB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2540" y="694055"/>
            <a:ext cx="10515600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1C9DE9D-247C-453E-9857-28562649E5A1}"/>
              </a:ext>
            </a:extLst>
          </p:cNvPr>
          <p:cNvSpPr txBox="1"/>
          <p:nvPr/>
        </p:nvSpPr>
        <p:spPr>
          <a:xfrm>
            <a:off x="-834390" y="1997839"/>
            <a:ext cx="8686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rtl="1">
              <a:buNone/>
            </a:pPr>
            <a:r>
              <a:rPr lang="he-IL" dirty="0"/>
              <a:t>בהינתן רשימת פרטי תלמידים הבאה: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db.student.insert</a:t>
            </a:r>
            <a:r>
              <a:rPr lang="en-US" dirty="0"/>
              <a:t>([ </a:t>
            </a:r>
          </a:p>
          <a:p>
            <a:pPr marL="0" indent="0">
              <a:buNone/>
            </a:pPr>
            <a:r>
              <a:rPr lang="en-US" dirty="0"/>
              <a:t>	{student_id:"111", </a:t>
            </a:r>
            <a:r>
              <a:rPr lang="en-US" dirty="0" err="1"/>
              <a:t>name:"Dani</a:t>
            </a:r>
            <a:r>
              <a:rPr lang="en-US" dirty="0"/>
              <a:t>", </a:t>
            </a:r>
            <a:r>
              <a:rPr lang="en-US" dirty="0" err="1"/>
              <a:t>course_name:"Databases</a:t>
            </a:r>
            <a:r>
              <a:rPr lang="en-US" dirty="0"/>
              <a:t>", grade:42}, </a:t>
            </a:r>
          </a:p>
          <a:p>
            <a:pPr marL="0" indent="0">
              <a:buNone/>
            </a:pPr>
            <a:r>
              <a:rPr lang="en-US" dirty="0"/>
              <a:t>	{student_id:"222", name:"</a:t>
            </a:r>
            <a:r>
              <a:rPr lang="en-US" dirty="0" err="1"/>
              <a:t>Dafna</a:t>
            </a:r>
            <a:r>
              <a:rPr lang="en-US" dirty="0"/>
              <a:t>", </a:t>
            </a:r>
            <a:r>
              <a:rPr lang="en-US" dirty="0" err="1"/>
              <a:t>course_name:"Operating</a:t>
            </a:r>
            <a:r>
              <a:rPr lang="en-US" dirty="0"/>
              <a:t> systems", grade:81}, </a:t>
            </a:r>
          </a:p>
          <a:p>
            <a:pPr marL="0" indent="0">
              <a:buNone/>
            </a:pPr>
            <a:r>
              <a:rPr lang="en-US" dirty="0"/>
              <a:t>	{student_id:"333", </a:t>
            </a:r>
            <a:r>
              <a:rPr lang="en-US" dirty="0" err="1"/>
              <a:t>name:"Miri</a:t>
            </a:r>
            <a:r>
              <a:rPr lang="en-US" dirty="0"/>
              <a:t>", </a:t>
            </a:r>
            <a:r>
              <a:rPr lang="en-US" dirty="0" err="1"/>
              <a:t>course_name:"Software</a:t>
            </a:r>
            <a:r>
              <a:rPr lang="en-US" dirty="0"/>
              <a:t> structure", grade:78}, </a:t>
            </a:r>
          </a:p>
          <a:p>
            <a:pPr marL="0" indent="0">
              <a:buNone/>
            </a:pPr>
            <a:r>
              <a:rPr lang="en-US" dirty="0"/>
              <a:t>	{student_id:"444", name:"</a:t>
            </a:r>
            <a:r>
              <a:rPr lang="en-US" dirty="0" err="1"/>
              <a:t>Nati</a:t>
            </a:r>
            <a:r>
              <a:rPr lang="en-US" dirty="0"/>
              <a:t>", </a:t>
            </a:r>
            <a:r>
              <a:rPr lang="en-US" dirty="0" err="1"/>
              <a:t>course_name:"Databases</a:t>
            </a:r>
            <a:r>
              <a:rPr lang="en-US" dirty="0"/>
              <a:t>", grade:52}, </a:t>
            </a:r>
          </a:p>
          <a:p>
            <a:pPr marL="0" indent="0">
              <a:buNone/>
            </a:pPr>
            <a:r>
              <a:rPr lang="en-US" dirty="0"/>
              <a:t>	{student_id:"555", name:"</a:t>
            </a:r>
            <a:r>
              <a:rPr lang="en-US" dirty="0" err="1"/>
              <a:t>Yaffa</a:t>
            </a:r>
            <a:r>
              <a:rPr lang="en-US" dirty="0"/>
              <a:t>", </a:t>
            </a:r>
            <a:r>
              <a:rPr lang="en-US" dirty="0" err="1"/>
              <a:t>course_name:"Software</a:t>
            </a:r>
            <a:r>
              <a:rPr lang="en-US" dirty="0"/>
              <a:t> structure", grade:62}, </a:t>
            </a:r>
          </a:p>
          <a:p>
            <a:pPr marL="0" indent="0">
              <a:buNone/>
            </a:pPr>
            <a:r>
              <a:rPr lang="en-US" dirty="0"/>
              <a:t>	{student_id:"666", </a:t>
            </a:r>
            <a:r>
              <a:rPr lang="en-US" dirty="0" err="1"/>
              <a:t>name:"Zohar</a:t>
            </a:r>
            <a:r>
              <a:rPr lang="en-US" dirty="0"/>
              <a:t>", </a:t>
            </a:r>
            <a:r>
              <a:rPr lang="en-US" dirty="0" err="1"/>
              <a:t>course_name:"Operating</a:t>
            </a:r>
            <a:r>
              <a:rPr lang="en-US" dirty="0"/>
              <a:t> systems", grade:95}, </a:t>
            </a:r>
          </a:p>
          <a:p>
            <a:pPr marL="0" indent="0">
              <a:buNone/>
            </a:pPr>
            <a:r>
              <a:rPr lang="en-US" dirty="0"/>
              <a:t>	{student_id:"777", </a:t>
            </a:r>
            <a:r>
              <a:rPr lang="en-US" dirty="0" err="1"/>
              <a:t>name:"Ari</a:t>
            </a:r>
            <a:r>
              <a:rPr lang="en-US" dirty="0"/>
              <a:t>", </a:t>
            </a:r>
            <a:r>
              <a:rPr lang="en-US" dirty="0" err="1"/>
              <a:t>course_name:"Operating</a:t>
            </a:r>
            <a:r>
              <a:rPr lang="en-US" dirty="0"/>
              <a:t> systems", grade:48} ,</a:t>
            </a:r>
          </a:p>
          <a:p>
            <a:pPr marL="0" indent="0">
              <a:buNone/>
            </a:pPr>
            <a:r>
              <a:rPr lang="en-US" dirty="0"/>
              <a:t>	{student_id:"888",name:"Miki",course_name:"Databases",grade:65}) ] 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6171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8B6CF9-0A98-4A99-80D4-FC2A32BB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405441"/>
            <a:ext cx="11369614" cy="5900468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sz="2400" b="1" dirty="0"/>
              <a:t>ופונקציית ה-</a:t>
            </a:r>
            <a:r>
              <a:rPr lang="en-US" sz="2400" b="1" dirty="0" err="1"/>
              <a:t>mapReduce</a:t>
            </a:r>
            <a:r>
              <a:rPr lang="en-US" sz="2400" b="1" dirty="0"/>
              <a:t> </a:t>
            </a:r>
            <a:r>
              <a:rPr lang="he-IL" sz="2400" b="1" dirty="0"/>
              <a:t> הבאה: </a:t>
            </a:r>
            <a:endParaRPr lang="en-US" sz="2400" b="1" dirty="0"/>
          </a:p>
          <a:p>
            <a:pPr marL="0" indent="0">
              <a:buNone/>
            </a:pPr>
            <a:r>
              <a:rPr lang="en-US" dirty="0" err="1"/>
              <a:t>db.student.mapReduce</a:t>
            </a: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	function (){ </a:t>
            </a:r>
          </a:p>
          <a:p>
            <a:pPr marL="0" indent="0">
              <a:buNone/>
            </a:pPr>
            <a:r>
              <a:rPr lang="en-US" dirty="0"/>
              <a:t>		if ( </a:t>
            </a:r>
            <a:r>
              <a:rPr lang="en-US" dirty="0" err="1"/>
              <a:t>this.grade</a:t>
            </a:r>
            <a:r>
              <a:rPr lang="en-US" dirty="0"/>
              <a:t> &gt; 59 )</a:t>
            </a:r>
          </a:p>
          <a:p>
            <a:pPr marL="0" indent="0">
              <a:buNone/>
            </a:pPr>
            <a:r>
              <a:rPr lang="en-US" dirty="0"/>
              <a:t>			 { emit(</a:t>
            </a:r>
            <a:r>
              <a:rPr lang="en-US" dirty="0" err="1"/>
              <a:t>this.course_name</a:t>
            </a:r>
            <a:r>
              <a:rPr lang="en-US" dirty="0"/>
              <a:t>, </a:t>
            </a:r>
            <a:r>
              <a:rPr lang="en-US" dirty="0" err="1"/>
              <a:t>this.grade</a:t>
            </a:r>
            <a:r>
              <a:rPr lang="en-US" dirty="0"/>
              <a:t>); } },</a:t>
            </a:r>
          </a:p>
          <a:p>
            <a:pPr marL="0" indent="0">
              <a:buNone/>
            </a:pPr>
            <a:r>
              <a:rPr lang="en-US" dirty="0"/>
              <a:t>	 function(key, val1) {</a:t>
            </a:r>
          </a:p>
          <a:p>
            <a:pPr marL="0" indent="0">
              <a:buNone/>
            </a:pPr>
            <a:r>
              <a:rPr lang="en-US" dirty="0"/>
              <a:t> 		var total =0; </a:t>
            </a:r>
          </a:p>
          <a:p>
            <a:pPr marL="0" indent="0">
              <a:buNone/>
            </a:pPr>
            <a:r>
              <a:rPr lang="en-US" dirty="0"/>
              <a:t>		for (var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val1.length;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	 { total += val1[</a:t>
            </a:r>
            <a:r>
              <a:rPr lang="en-US" dirty="0" err="1"/>
              <a:t>i</a:t>
            </a:r>
            <a:r>
              <a:rPr lang="en-US" dirty="0"/>
              <a:t>]; } return total / val1.length; },</a:t>
            </a:r>
          </a:p>
          <a:p>
            <a:pPr marL="0" indent="0" algn="l">
              <a:buNone/>
            </a:pPr>
            <a:r>
              <a:rPr lang="en-US" dirty="0"/>
              <a:t> {out: "</a:t>
            </a:r>
            <a:r>
              <a:rPr lang="en-US" dirty="0" err="1"/>
              <a:t>my_out</a:t>
            </a:r>
            <a:r>
              <a:rPr lang="en-US" dirty="0"/>
              <a:t>"});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sz="2400" b="1" dirty="0"/>
              <a:t>מה תכיל </a:t>
            </a:r>
            <a:r>
              <a:rPr lang="en-US" sz="2400" b="1" dirty="0"/>
              <a:t> </a:t>
            </a:r>
            <a:r>
              <a:rPr lang="en-US" sz="2400" b="1" dirty="0" err="1"/>
              <a:t>out_my</a:t>
            </a:r>
            <a:r>
              <a:rPr lang="en-US" sz="2400" b="1" dirty="0"/>
              <a:t> </a:t>
            </a:r>
            <a:r>
              <a:rPr lang="he-IL" sz="2400" b="1" dirty="0"/>
              <a:t>לאחר הרצת הקוד לעיל? (כלומר, מה נקבל כשנקליד ()</a:t>
            </a:r>
            <a:r>
              <a:rPr lang="en-US" sz="2400" b="1" dirty="0" err="1"/>
              <a:t>find.out_my.db</a:t>
            </a:r>
            <a:r>
              <a:rPr lang="he-IL" sz="2400" b="1" dirty="0"/>
              <a:t>?)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0FC26E0-154C-4A32-BEF1-B69CC9738FA5}"/>
              </a:ext>
            </a:extLst>
          </p:cNvPr>
          <p:cNvSpPr txBox="1"/>
          <p:nvPr/>
        </p:nvSpPr>
        <p:spPr>
          <a:xfrm>
            <a:off x="695864" y="5067564"/>
            <a:ext cx="1115107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800" b="1" dirty="0"/>
              <a:t>“</a:t>
            </a:r>
            <a:r>
              <a:rPr lang="en-US" sz="2800" b="1" dirty="0" err="1"/>
              <a:t>my_out</a:t>
            </a:r>
            <a:r>
              <a:rPr lang="en-US" sz="2800" b="1" dirty="0"/>
              <a:t>” : { {_id: “Operating systems”, Value:88 } , </a:t>
            </a:r>
          </a:p>
          <a:p>
            <a:r>
              <a:rPr lang="en-US" sz="2800" b="1" dirty="0"/>
              <a:t>		{_</a:t>
            </a:r>
            <a:r>
              <a:rPr lang="en-US" sz="2800" b="1" dirty="0" err="1"/>
              <a:t>id:"Software</a:t>
            </a:r>
            <a:r>
              <a:rPr lang="en-US" sz="2800" b="1" dirty="0"/>
              <a:t> structure", Value:70 },</a:t>
            </a:r>
          </a:p>
          <a:p>
            <a:r>
              <a:rPr lang="en-US" sz="2800" b="1" dirty="0"/>
              <a:t> 		{_</a:t>
            </a:r>
            <a:r>
              <a:rPr lang="en-US" sz="2800" b="1" dirty="0" err="1"/>
              <a:t>id:"Databases</a:t>
            </a:r>
            <a:r>
              <a:rPr lang="en-US" sz="2800" b="1" dirty="0"/>
              <a:t>", Value:65 } }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0761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BD3485-10F7-4C18-8548-B85246F1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992" y="163902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שאלת מבחן – 2018 סמסטר ב' מועד א'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A45DC8-0CD0-44CD-96AF-E8F860129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1215"/>
            <a:ext cx="11795185" cy="5382883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he-IL" sz="3000" b="1" dirty="0"/>
              <a:t>נתון בסיס נתונים ב-</a:t>
            </a:r>
            <a:r>
              <a:rPr lang="en-US" sz="3000" b="1" dirty="0"/>
              <a:t>mongo DB</a:t>
            </a:r>
            <a:r>
              <a:rPr lang="he-IL" sz="3000" b="1" dirty="0"/>
              <a:t> המכיל רשימה של שחקני כדורגל המשחקים במונדיאל 2018 ופרטיהם.</a:t>
            </a:r>
            <a:endParaRPr lang="en-US" sz="3000" b="1" dirty="0"/>
          </a:p>
          <a:p>
            <a:pPr marL="0" indent="0" algn="r" rtl="1">
              <a:buNone/>
            </a:pPr>
            <a:r>
              <a:rPr lang="he-IL" sz="3000" b="1" dirty="0"/>
              <a:t>דוגמא למבנה של רשומת שחקן:</a:t>
            </a:r>
            <a:endParaRPr lang="en-US" sz="3000" b="1" dirty="0"/>
          </a:p>
          <a:p>
            <a:pPr marL="0" indent="0">
              <a:buNone/>
            </a:pPr>
            <a:r>
              <a:rPr lang="en-US" sz="3000" dirty="0"/>
              <a:t>	{“_id”: </a:t>
            </a:r>
            <a:r>
              <a:rPr lang="en-US" sz="3000" dirty="0" err="1"/>
              <a:t>ObjectId</a:t>
            </a:r>
            <a:r>
              <a:rPr lang="en-US" sz="3000" dirty="0"/>
              <a:t>("5691048096b75aa53104b939"), </a:t>
            </a:r>
          </a:p>
          <a:p>
            <a:pPr marL="0" indent="0">
              <a:buNone/>
            </a:pPr>
            <a:r>
              <a:rPr lang="en-US" sz="3000" dirty="0"/>
              <a:t>	“name”:"</a:t>
            </a:r>
            <a:r>
              <a:rPr lang="en-US" sz="3000" b="1" dirty="0"/>
              <a:t> </a:t>
            </a:r>
            <a:r>
              <a:rPr lang="en-US" sz="3000" dirty="0"/>
              <a:t>Cristiano Ronaldo", </a:t>
            </a:r>
          </a:p>
          <a:p>
            <a:pPr marL="0" indent="0">
              <a:buNone/>
            </a:pPr>
            <a:r>
              <a:rPr lang="en-US" sz="3000" dirty="0"/>
              <a:t>	“</a:t>
            </a:r>
            <a:r>
              <a:rPr lang="en-US" sz="3000" dirty="0" err="1"/>
              <a:t>nationality”:"Portuguese</a:t>
            </a:r>
            <a:r>
              <a:rPr lang="en-US" sz="3000" dirty="0"/>
              <a:t>", </a:t>
            </a:r>
          </a:p>
          <a:p>
            <a:pPr marL="0" indent="0">
              <a:buNone/>
            </a:pPr>
            <a:r>
              <a:rPr lang="en-US" sz="3000" dirty="0"/>
              <a:t>	“height”:185,</a:t>
            </a:r>
          </a:p>
          <a:p>
            <a:pPr marL="0" indent="0">
              <a:buNone/>
            </a:pPr>
            <a:r>
              <a:rPr lang="en-US" sz="3000" dirty="0"/>
              <a:t>	“age”:33,</a:t>
            </a:r>
          </a:p>
          <a:p>
            <a:pPr marL="0" indent="0">
              <a:buNone/>
            </a:pPr>
            <a:r>
              <a:rPr lang="en-US" sz="3000" dirty="0"/>
              <a:t>	“</a:t>
            </a:r>
            <a:r>
              <a:rPr lang="en-US" sz="3000" dirty="0" err="1"/>
              <a:t>playingPosition</a:t>
            </a:r>
            <a:r>
              <a:rPr lang="en-US" sz="3000" dirty="0"/>
              <a:t>”:”Forward”}</a:t>
            </a:r>
          </a:p>
          <a:p>
            <a:pPr marL="0" indent="0">
              <a:buNone/>
            </a:pPr>
            <a:endParaRPr lang="en-US" sz="3000" dirty="0"/>
          </a:p>
          <a:p>
            <a:pPr marL="0" indent="0" algn="r" rtl="1">
              <a:buNone/>
            </a:pPr>
            <a:r>
              <a:rPr lang="he-IL" sz="3000" b="1" dirty="0"/>
              <a:t>כתוב פונקציית </a:t>
            </a:r>
            <a:r>
              <a:rPr lang="en-US" sz="3000" b="1" dirty="0" err="1"/>
              <a:t>mapReduce</a:t>
            </a:r>
            <a:r>
              <a:rPr lang="he-IL" sz="3000" b="1" dirty="0"/>
              <a:t> שתחשב עבור שחקנים שגילם יותר מ-30 את הגובה הממוצע של שחקן לכל </a:t>
            </a:r>
            <a:r>
              <a:rPr lang="en-US" sz="3000" b="1" dirty="0" err="1"/>
              <a:t>playingPosition</a:t>
            </a:r>
            <a:r>
              <a:rPr lang="he-IL" sz="3000" b="1" dirty="0"/>
              <a:t>. </a:t>
            </a:r>
            <a:endParaRPr lang="en-US" sz="3000" b="1" dirty="0"/>
          </a:p>
          <a:p>
            <a:pPr marL="0" indent="0" algn="r" rtl="1">
              <a:buNone/>
            </a:pPr>
            <a:r>
              <a:rPr lang="he-IL" sz="2200" dirty="0"/>
              <a:t>(</a:t>
            </a:r>
            <a:r>
              <a:rPr lang="en-US" sz="2200" dirty="0" err="1"/>
              <a:t>playingPosition</a:t>
            </a:r>
            <a:r>
              <a:rPr lang="he-IL" sz="2200" dirty="0"/>
              <a:t> – הכוונה לתפקיד של השחקן במהלך המשחק, שימו לב שלכל שחקן יש </a:t>
            </a:r>
            <a:r>
              <a:rPr lang="en-US" sz="2200" dirty="0" err="1"/>
              <a:t>playingPosition</a:t>
            </a:r>
            <a:r>
              <a:rPr lang="he-IL" sz="2200" dirty="0"/>
              <a:t> בודד במהלך כל הקריירה)</a:t>
            </a:r>
            <a:endParaRPr lang="en-US" sz="22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2691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706" y="422030"/>
            <a:ext cx="10515600" cy="6188631"/>
          </a:xfrm>
        </p:spPr>
        <p:txBody>
          <a:bodyPr/>
          <a:lstStyle/>
          <a:p>
            <a:pPr algn="just" rtl="1"/>
            <a:r>
              <a:rPr lang="he-IL" dirty="0"/>
              <a:t>התקנה: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https://www.mongodb.com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dirty="0"/>
              <a:t>יצירת מסד נתונים (או מעבר למסד נתונים, אם קיים)</a:t>
            </a:r>
          </a:p>
          <a:p>
            <a:pPr marL="0" indent="0" rtl="1">
              <a:buNone/>
            </a:pPr>
            <a:r>
              <a:rPr lang="fr-FR" dirty="0"/>
              <a:t>use DATABASE_NAME </a:t>
            </a:r>
            <a:endParaRPr lang="he-IL" dirty="0"/>
          </a:p>
          <a:p>
            <a:pPr algn="r" rtl="1"/>
            <a:r>
              <a:rPr lang="he-IL" dirty="0"/>
              <a:t>מחיקת מסד נתונים</a:t>
            </a:r>
          </a:p>
          <a:p>
            <a:pPr marL="0" indent="0">
              <a:buNone/>
            </a:pPr>
            <a:r>
              <a:rPr lang="fr-FR" dirty="0" err="1"/>
              <a:t>db.dropDatabase</a:t>
            </a:r>
            <a:r>
              <a:rPr lang="fr-FR" dirty="0"/>
              <a:t>()</a:t>
            </a:r>
            <a:endParaRPr lang="he-IL" dirty="0"/>
          </a:p>
          <a:p>
            <a:pPr marL="0" indent="0" rtl="1">
              <a:buNone/>
            </a:pPr>
            <a:endParaRPr lang="he-IL" dirty="0"/>
          </a:p>
          <a:p>
            <a:pPr marL="0" indent="0" rtl="1">
              <a:buNone/>
            </a:pP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540723"/>
            <a:ext cx="3986603" cy="213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91" y="5812656"/>
            <a:ext cx="3986603" cy="79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03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48861"/>
            <a:ext cx="10515600" cy="1325563"/>
          </a:xfrm>
        </p:spPr>
        <p:txBody>
          <a:bodyPr/>
          <a:lstStyle/>
          <a:p>
            <a:pPr algn="ctr" rtl="1"/>
            <a:r>
              <a:rPr lang="en-US" b="1" dirty="0">
                <a:cs typeface="+mn-cs"/>
              </a:rPr>
              <a:t>Collection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74424"/>
            <a:ext cx="10515600" cy="5184954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יצירת </a:t>
            </a:r>
            <a:r>
              <a:rPr lang="en-US" dirty="0"/>
              <a:t>collection</a:t>
            </a:r>
            <a:r>
              <a:rPr lang="he-IL" dirty="0"/>
              <a:t> (טבלה):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db.createCollection</a:t>
            </a:r>
            <a:r>
              <a:rPr lang="fr-FR" dirty="0"/>
              <a:t>(</a:t>
            </a:r>
            <a:r>
              <a:rPr lang="fr-FR" dirty="0" err="1"/>
              <a:t>name</a:t>
            </a:r>
            <a:r>
              <a:rPr lang="fr-FR" dirty="0"/>
              <a:t>, options)</a:t>
            </a:r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he-IL" dirty="0"/>
              <a:t>לא חייבים ליצור </a:t>
            </a:r>
            <a:r>
              <a:rPr lang="en-US" dirty="0"/>
              <a:t>collection</a:t>
            </a:r>
            <a:r>
              <a:rPr lang="he-IL" dirty="0"/>
              <a:t>, אפשר ליצור רק על מנת להגדיר פרמטרים נוספים: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en-US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8672"/>
            <a:ext cx="3811287" cy="8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22901"/>
            <a:ext cx="9694381" cy="58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32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07649" y="251389"/>
            <a:ext cx="10515600" cy="1325563"/>
          </a:xfrm>
        </p:spPr>
        <p:txBody>
          <a:bodyPr/>
          <a:lstStyle/>
          <a:p>
            <a:pPr algn="ctr" rtl="1"/>
            <a:r>
              <a:rPr lang="en-US" b="1" dirty="0">
                <a:cs typeface="+mn-cs"/>
              </a:rPr>
              <a:t>Collection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836284"/>
            <a:ext cx="10515600" cy="5862368"/>
          </a:xfrm>
        </p:spPr>
        <p:txBody>
          <a:bodyPr>
            <a:normAutofit/>
          </a:bodyPr>
          <a:lstStyle/>
          <a:p>
            <a:pPr algn="r" rtl="1"/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מחיקת </a:t>
            </a:r>
            <a:r>
              <a:rPr lang="en-US" dirty="0"/>
              <a:t>collection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fr-FR" dirty="0" err="1"/>
              <a:t>db.COLLECTION_NAME.drop</a:t>
            </a:r>
            <a:r>
              <a:rPr lang="fr-FR" dirty="0"/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9" y="3095183"/>
            <a:ext cx="2996471" cy="67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47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54595"/>
            <a:ext cx="10515600" cy="1325563"/>
          </a:xfrm>
        </p:spPr>
        <p:txBody>
          <a:bodyPr/>
          <a:lstStyle/>
          <a:p>
            <a:pPr algn="ctr" rtl="1"/>
            <a:r>
              <a:rPr lang="en-US" b="1" dirty="0"/>
              <a:t>Document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049311"/>
            <a:ext cx="10515600" cy="5127652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יצירת </a:t>
            </a:r>
            <a:r>
              <a:rPr lang="en-US" dirty="0"/>
              <a:t>document</a:t>
            </a:r>
            <a:r>
              <a:rPr lang="he-IL" dirty="0"/>
              <a:t> – רשומה</a:t>
            </a:r>
            <a:r>
              <a:rPr lang="en-US" dirty="0"/>
              <a:t>:</a:t>
            </a:r>
            <a:endParaRPr lang="he-IL" dirty="0"/>
          </a:p>
          <a:p>
            <a:pPr marL="0" indent="0" algn="l">
              <a:buNone/>
            </a:pPr>
            <a:r>
              <a:rPr lang="fr-FR" dirty="0" err="1"/>
              <a:t>db.COLLECTION_NAME.insert</a:t>
            </a:r>
            <a:r>
              <a:rPr lang="fr-FR" dirty="0"/>
              <a:t>(document)</a:t>
            </a:r>
            <a:endParaRPr lang="he-IL" dirty="0"/>
          </a:p>
          <a:p>
            <a:pPr marL="0" indent="0" algn="l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/>
              <a:t>db.movies.insert</a:t>
            </a:r>
            <a:r>
              <a:rPr lang="fr-FR" dirty="0"/>
              <a:t>({"</a:t>
            </a:r>
            <a:r>
              <a:rPr lang="fr-FR" dirty="0" err="1"/>
              <a:t>movieName</a:t>
            </a:r>
            <a:r>
              <a:rPr lang="fr-FR" dirty="0"/>
              <a:t>": "The </a:t>
            </a:r>
            <a:r>
              <a:rPr lang="fr-FR" dirty="0" err="1"/>
              <a:t>Zookeepers</a:t>
            </a:r>
            <a:r>
              <a:rPr lang="fr-FR" dirty="0"/>
              <a:t> </a:t>
            </a:r>
            <a:r>
              <a:rPr lang="fr-FR" dirty="0" err="1"/>
              <a:t>Wife</a:t>
            </a:r>
            <a:r>
              <a:rPr lang="fr-FR" dirty="0"/>
              <a:t>", "id": "111",      </a:t>
            </a:r>
          </a:p>
          <a:p>
            <a:pPr marL="0" indent="0">
              <a:buNone/>
            </a:pPr>
            <a:r>
              <a:rPr lang="fr-FR" dirty="0"/>
              <a:t>                                 "</a:t>
            </a:r>
            <a:r>
              <a:rPr lang="fr-FR" dirty="0" err="1"/>
              <a:t>desc</a:t>
            </a:r>
            <a:r>
              <a:rPr lang="fr-FR" dirty="0"/>
              <a:t>": "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blab</a:t>
            </a:r>
            <a:r>
              <a:rPr lang="fr-FR" dirty="0"/>
              <a:t> la </a:t>
            </a:r>
            <a:r>
              <a:rPr lang="fr-FR" dirty="0" err="1"/>
              <a:t>bla</a:t>
            </a:r>
            <a:r>
              <a:rPr lang="fr-FR" dirty="0"/>
              <a:t>",  "stage manager":"</a:t>
            </a:r>
            <a:r>
              <a:rPr lang="fr-FR" dirty="0" err="1"/>
              <a:t>Nici</a:t>
            </a:r>
            <a:r>
              <a:rPr lang="fr-FR" dirty="0"/>
              <a:t> </a:t>
            </a:r>
            <a:r>
              <a:rPr lang="fr-FR" dirty="0" err="1"/>
              <a:t>Karu</a:t>
            </a:r>
            <a:r>
              <a:rPr lang="fr-FR" dirty="0"/>
              <a:t>", </a:t>
            </a:r>
          </a:p>
          <a:p>
            <a:pPr marL="0" indent="0">
              <a:buNone/>
            </a:pPr>
            <a:r>
              <a:rPr lang="fr-FR" dirty="0"/>
              <a:t>                                 "genre" : "</a:t>
            </a:r>
            <a:r>
              <a:rPr lang="fr-FR" dirty="0" err="1"/>
              <a:t>drama</a:t>
            </a:r>
            <a:r>
              <a:rPr lang="fr-FR" dirty="0"/>
              <a:t>",   </a:t>
            </a:r>
          </a:p>
          <a:p>
            <a:pPr marL="0" indent="0">
              <a:buNone/>
            </a:pPr>
            <a:r>
              <a:rPr lang="fr-FR" dirty="0"/>
              <a:t>                                 "production": {        </a:t>
            </a:r>
          </a:p>
          <a:p>
            <a:pPr marL="0" indent="0">
              <a:buNone/>
            </a:pPr>
            <a:r>
              <a:rPr lang="fr-FR" dirty="0"/>
              <a:t>                                     "script": "</a:t>
            </a:r>
            <a:r>
              <a:rPr lang="fr-FR" dirty="0" err="1"/>
              <a:t>someone</a:t>
            </a:r>
            <a:r>
              <a:rPr lang="fr-FR" dirty="0"/>
              <a:t>",        </a:t>
            </a:r>
          </a:p>
          <a:p>
            <a:pPr marL="0" indent="0">
              <a:buNone/>
            </a:pPr>
            <a:r>
              <a:rPr lang="fr-FR" dirty="0"/>
              <a:t>                                     "music": "</a:t>
            </a:r>
            <a:r>
              <a:rPr lang="fr-FR" dirty="0" err="1"/>
              <a:t>somebody</a:t>
            </a:r>
            <a:r>
              <a:rPr lang="fr-FR" dirty="0"/>
              <a:t>",        </a:t>
            </a:r>
          </a:p>
          <a:p>
            <a:pPr marL="0" indent="0">
              <a:buNone/>
            </a:pPr>
            <a:r>
              <a:rPr lang="fr-FR" dirty="0"/>
              <a:t>                                     "</a:t>
            </a:r>
            <a:r>
              <a:rPr lang="fr-FR" dirty="0" err="1"/>
              <a:t>Photography</a:t>
            </a:r>
            <a:r>
              <a:rPr lang="fr-FR" dirty="0"/>
              <a:t>": "</a:t>
            </a:r>
            <a:r>
              <a:rPr lang="fr-FR" dirty="0" err="1"/>
              <a:t>din</a:t>
            </a:r>
            <a:r>
              <a:rPr lang="fr-FR" dirty="0"/>
              <a:t> </a:t>
            </a:r>
            <a:r>
              <a:rPr lang="fr-FR" dirty="0" err="1"/>
              <a:t>charles</a:t>
            </a:r>
            <a:r>
              <a:rPr lang="fr-FR" dirty="0"/>
              <a:t>"}    </a:t>
            </a:r>
          </a:p>
          <a:p>
            <a:pPr marL="0" indent="0">
              <a:buNone/>
            </a:pPr>
            <a:r>
              <a:rPr lang="fr-FR" dirty="0"/>
              <a:t>                                 })</a:t>
            </a:r>
            <a:endParaRPr lang="he-IL" dirty="0"/>
          </a:p>
          <a:p>
            <a:pPr algn="r" rtl="1"/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2" y="5966086"/>
            <a:ext cx="11696700" cy="65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20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76667"/>
            <a:ext cx="10515600" cy="1325563"/>
          </a:xfrm>
        </p:spPr>
        <p:txBody>
          <a:bodyPr/>
          <a:lstStyle/>
          <a:p>
            <a:pPr algn="ctr" rtl="1"/>
            <a:r>
              <a:rPr lang="en-US" b="1" dirty="0"/>
              <a:t>Documents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65301"/>
            <a:ext cx="10515600" cy="5337514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ניתן ליצור מספר רשומות:</a:t>
            </a:r>
          </a:p>
          <a:p>
            <a:pPr marL="0" indent="0">
              <a:buNone/>
            </a:pPr>
            <a:r>
              <a:rPr lang="fr-FR" dirty="0" err="1"/>
              <a:t>db.COLLECTION_NAME.insert</a:t>
            </a:r>
            <a:r>
              <a:rPr lang="fr-FR" dirty="0"/>
              <a:t>([document, document,…])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/>
              <a:t>db.movies.insert</a:t>
            </a:r>
            <a:r>
              <a:rPr lang="fr-FR" dirty="0"/>
              <a:t>([</a:t>
            </a:r>
            <a:r>
              <a:rPr lang="fr-FR" dirty="0">
                <a:solidFill>
                  <a:srgbClr val="00B050"/>
                </a:solidFill>
              </a:rPr>
              <a:t>{"</a:t>
            </a:r>
            <a:r>
              <a:rPr lang="fr-FR" dirty="0" err="1">
                <a:solidFill>
                  <a:srgbClr val="00B050"/>
                </a:solidFill>
              </a:rPr>
              <a:t>movieName</a:t>
            </a:r>
            <a:r>
              <a:rPr lang="fr-FR" dirty="0">
                <a:solidFill>
                  <a:srgbClr val="00B050"/>
                </a:solidFill>
              </a:rPr>
              <a:t>": " The </a:t>
            </a:r>
            <a:r>
              <a:rPr lang="fr-FR" dirty="0" err="1">
                <a:solidFill>
                  <a:srgbClr val="00B050"/>
                </a:solidFill>
              </a:rPr>
              <a:t>SpongeBob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Movie</a:t>
            </a:r>
            <a:r>
              <a:rPr lang="fr-FR" dirty="0">
                <a:solidFill>
                  <a:srgbClr val="00B050"/>
                </a:solidFill>
              </a:rPr>
              <a:t>", "id": "222",      "</a:t>
            </a:r>
            <a:r>
              <a:rPr lang="fr-FR" dirty="0" err="1">
                <a:solidFill>
                  <a:srgbClr val="00B050"/>
                </a:solidFill>
              </a:rPr>
              <a:t>desc</a:t>
            </a:r>
            <a:r>
              <a:rPr lang="fr-FR" dirty="0">
                <a:solidFill>
                  <a:srgbClr val="00B050"/>
                </a:solidFill>
              </a:rPr>
              <a:t>": "</a:t>
            </a:r>
            <a:r>
              <a:rPr lang="fr-FR" dirty="0" err="1">
                <a:solidFill>
                  <a:srgbClr val="00B050"/>
                </a:solidFill>
              </a:rPr>
              <a:t>bla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blab</a:t>
            </a:r>
            <a:r>
              <a:rPr lang="fr-FR" dirty="0">
                <a:solidFill>
                  <a:srgbClr val="00B050"/>
                </a:solidFill>
              </a:rPr>
              <a:t> la </a:t>
            </a:r>
            <a:r>
              <a:rPr lang="fr-FR" dirty="0" err="1">
                <a:solidFill>
                  <a:srgbClr val="00B050"/>
                </a:solidFill>
              </a:rPr>
              <a:t>bla</a:t>
            </a:r>
            <a:r>
              <a:rPr lang="fr-FR" dirty="0">
                <a:solidFill>
                  <a:srgbClr val="00B050"/>
                </a:solidFill>
              </a:rPr>
              <a:t>", "stage </a:t>
            </a:r>
            <a:r>
              <a:rPr lang="fr-FR" dirty="0" err="1">
                <a:solidFill>
                  <a:srgbClr val="00B050"/>
                </a:solidFill>
              </a:rPr>
              <a:t>manager":"Paul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Tibbit</a:t>
            </a:r>
            <a:r>
              <a:rPr lang="fr-FR" dirty="0">
                <a:solidFill>
                  <a:srgbClr val="00B050"/>
                </a:solidFill>
              </a:rPr>
              <a:t>", "genre" : "</a:t>
            </a:r>
            <a:r>
              <a:rPr lang="fr-FR" dirty="0" err="1">
                <a:solidFill>
                  <a:srgbClr val="00B050"/>
                </a:solidFill>
              </a:rPr>
              <a:t>children</a:t>
            </a:r>
            <a:r>
              <a:rPr lang="fr-FR" dirty="0">
                <a:solidFill>
                  <a:srgbClr val="00B050"/>
                </a:solidFill>
              </a:rPr>
              <a:t>",   "production": { "script": "</a:t>
            </a:r>
            <a:r>
              <a:rPr lang="fr-FR" dirty="0" err="1">
                <a:solidFill>
                  <a:srgbClr val="00B050"/>
                </a:solidFill>
              </a:rPr>
              <a:t>someone</a:t>
            </a:r>
            <a:r>
              <a:rPr lang="fr-FR" dirty="0">
                <a:solidFill>
                  <a:srgbClr val="00B050"/>
                </a:solidFill>
              </a:rPr>
              <a:t>",  "music": "</a:t>
            </a:r>
            <a:r>
              <a:rPr lang="fr-FR" dirty="0" err="1">
                <a:solidFill>
                  <a:srgbClr val="00B050"/>
                </a:solidFill>
              </a:rPr>
              <a:t>somebody</a:t>
            </a:r>
            <a:r>
              <a:rPr lang="fr-FR" dirty="0">
                <a:solidFill>
                  <a:srgbClr val="00B050"/>
                </a:solidFill>
              </a:rPr>
              <a:t>",  "</a:t>
            </a:r>
            <a:r>
              <a:rPr lang="fr-FR" dirty="0" err="1">
                <a:solidFill>
                  <a:srgbClr val="00B050"/>
                </a:solidFill>
              </a:rPr>
              <a:t>Photography</a:t>
            </a:r>
            <a:r>
              <a:rPr lang="fr-FR" dirty="0">
                <a:solidFill>
                  <a:srgbClr val="00B050"/>
                </a:solidFill>
              </a:rPr>
              <a:t>": "</a:t>
            </a:r>
            <a:r>
              <a:rPr lang="fr-FR" dirty="0" err="1">
                <a:solidFill>
                  <a:srgbClr val="00B050"/>
                </a:solidFill>
              </a:rPr>
              <a:t>din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charles</a:t>
            </a:r>
            <a:r>
              <a:rPr lang="fr-FR" dirty="0">
                <a:solidFill>
                  <a:srgbClr val="00B050"/>
                </a:solidFill>
              </a:rPr>
              <a:t>"} }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{"</a:t>
            </a:r>
            <a:r>
              <a:rPr lang="fr-FR" dirty="0" err="1">
                <a:solidFill>
                  <a:srgbClr val="FF0000"/>
                </a:solidFill>
              </a:rPr>
              <a:t>movieName</a:t>
            </a:r>
            <a:r>
              <a:rPr lang="fr-FR" dirty="0">
                <a:solidFill>
                  <a:srgbClr val="FF0000"/>
                </a:solidFill>
              </a:rPr>
              <a:t>": "Baby Boss",  "id": "333", </a:t>
            </a:r>
            <a:endParaRPr lang="he-I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 err="1">
                <a:solidFill>
                  <a:srgbClr val="FF0000"/>
                </a:solidFill>
              </a:rPr>
              <a:t>desc</a:t>
            </a:r>
            <a:r>
              <a:rPr lang="fr-FR" dirty="0">
                <a:solidFill>
                  <a:srgbClr val="FF0000"/>
                </a:solidFill>
              </a:rPr>
              <a:t>": "</a:t>
            </a:r>
            <a:r>
              <a:rPr lang="fr-FR" dirty="0" err="1">
                <a:solidFill>
                  <a:srgbClr val="FF0000"/>
                </a:solidFill>
              </a:rPr>
              <a:t>bla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blab</a:t>
            </a:r>
            <a:r>
              <a:rPr lang="fr-FR" dirty="0">
                <a:solidFill>
                  <a:srgbClr val="FF0000"/>
                </a:solidFill>
              </a:rPr>
              <a:t> la </a:t>
            </a:r>
            <a:r>
              <a:rPr lang="fr-FR" dirty="0" err="1">
                <a:solidFill>
                  <a:srgbClr val="FF0000"/>
                </a:solidFill>
              </a:rPr>
              <a:t>bla</a:t>
            </a:r>
            <a:r>
              <a:rPr lang="fr-FR" dirty="0">
                <a:solidFill>
                  <a:srgbClr val="FF0000"/>
                </a:solidFill>
              </a:rPr>
              <a:t>",  "stage </a:t>
            </a:r>
            <a:r>
              <a:rPr lang="fr-FR" dirty="0" err="1">
                <a:solidFill>
                  <a:srgbClr val="FF0000"/>
                </a:solidFill>
              </a:rPr>
              <a:t>manager":"Tom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makarts</a:t>
            </a:r>
            <a:r>
              <a:rPr lang="fr-FR" dirty="0">
                <a:solidFill>
                  <a:srgbClr val="FF0000"/>
                </a:solidFill>
              </a:rPr>
              <a:t>", "genre""</a:t>
            </a:r>
            <a:r>
              <a:rPr lang="fr-FR" dirty="0" err="1">
                <a:solidFill>
                  <a:srgbClr val="FF0000"/>
                </a:solidFill>
              </a:rPr>
              <a:t>comedy</a:t>
            </a:r>
            <a:r>
              <a:rPr lang="fr-FR" dirty="0">
                <a:solidFill>
                  <a:srgbClr val="FF0000"/>
                </a:solidFill>
              </a:rPr>
              <a:t>",  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"production": {  "script": "</a:t>
            </a:r>
            <a:r>
              <a:rPr lang="fr-FR" dirty="0" err="1">
                <a:solidFill>
                  <a:srgbClr val="FF0000"/>
                </a:solidFill>
              </a:rPr>
              <a:t>someone</a:t>
            </a:r>
            <a:r>
              <a:rPr lang="fr-FR" dirty="0">
                <a:solidFill>
                  <a:srgbClr val="FF0000"/>
                </a:solidFill>
              </a:rPr>
              <a:t>",  "music": "</a:t>
            </a:r>
            <a:r>
              <a:rPr lang="fr-FR" dirty="0" err="1">
                <a:solidFill>
                  <a:srgbClr val="FF0000"/>
                </a:solidFill>
              </a:rPr>
              <a:t>somebody</a:t>
            </a:r>
            <a:r>
              <a:rPr lang="fr-FR" dirty="0">
                <a:solidFill>
                  <a:srgbClr val="FF0000"/>
                </a:solidFill>
              </a:rPr>
              <a:t>",   "</a:t>
            </a:r>
            <a:r>
              <a:rPr lang="fr-FR" dirty="0" err="1">
                <a:solidFill>
                  <a:srgbClr val="FF0000"/>
                </a:solidFill>
              </a:rPr>
              <a:t>Photography</a:t>
            </a:r>
            <a:r>
              <a:rPr lang="fr-FR" dirty="0">
                <a:solidFill>
                  <a:srgbClr val="FF0000"/>
                </a:solidFill>
              </a:rPr>
              <a:t>": "</a:t>
            </a:r>
            <a:r>
              <a:rPr lang="fr-FR" dirty="0" err="1">
                <a:solidFill>
                  <a:srgbClr val="FF0000"/>
                </a:solidFill>
              </a:rPr>
              <a:t>din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charles</a:t>
            </a:r>
            <a:r>
              <a:rPr lang="fr-FR" dirty="0">
                <a:solidFill>
                  <a:srgbClr val="FF0000"/>
                </a:solidFill>
              </a:rPr>
              <a:t>"} }</a:t>
            </a:r>
            <a:r>
              <a:rPr lang="fr-FR" dirty="0"/>
              <a:t>,</a:t>
            </a:r>
            <a:r>
              <a:rPr lang="he-IL" dirty="0"/>
              <a:t> </a:t>
            </a:r>
            <a:r>
              <a:rPr lang="fr-FR" dirty="0">
                <a:solidFill>
                  <a:srgbClr val="0070C0"/>
                </a:solidFill>
              </a:rPr>
              <a:t>{"</a:t>
            </a:r>
            <a:r>
              <a:rPr lang="fr-FR" dirty="0" err="1">
                <a:solidFill>
                  <a:srgbClr val="0070C0"/>
                </a:solidFill>
              </a:rPr>
              <a:t>movieName</a:t>
            </a:r>
            <a:r>
              <a:rPr lang="fr-FR" dirty="0">
                <a:solidFill>
                  <a:srgbClr val="0070C0"/>
                </a:solidFill>
              </a:rPr>
              <a:t>": "Ben </a:t>
            </a:r>
            <a:r>
              <a:rPr lang="fr-FR" dirty="0" err="1">
                <a:solidFill>
                  <a:srgbClr val="0070C0"/>
                </a:solidFill>
              </a:rPr>
              <a:t>Gurion</a:t>
            </a:r>
            <a:r>
              <a:rPr lang="fr-FR" dirty="0">
                <a:solidFill>
                  <a:srgbClr val="0070C0"/>
                </a:solidFill>
              </a:rPr>
              <a:t> Epilogue",       "id": "444",      "</a:t>
            </a:r>
            <a:r>
              <a:rPr lang="fr-FR" dirty="0" err="1">
                <a:solidFill>
                  <a:srgbClr val="0070C0"/>
                </a:solidFill>
              </a:rPr>
              <a:t>desc</a:t>
            </a:r>
            <a:r>
              <a:rPr lang="fr-FR" dirty="0">
                <a:solidFill>
                  <a:srgbClr val="0070C0"/>
                </a:solidFill>
              </a:rPr>
              <a:t>": "</a:t>
            </a:r>
            <a:r>
              <a:rPr lang="fr-FR" dirty="0" err="1">
                <a:solidFill>
                  <a:srgbClr val="0070C0"/>
                </a:solidFill>
              </a:rPr>
              <a:t>bla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blab</a:t>
            </a:r>
            <a:r>
              <a:rPr lang="fr-FR" dirty="0">
                <a:solidFill>
                  <a:srgbClr val="0070C0"/>
                </a:solidFill>
              </a:rPr>
              <a:t> la </a:t>
            </a:r>
            <a:r>
              <a:rPr lang="fr-FR" dirty="0" err="1">
                <a:solidFill>
                  <a:srgbClr val="0070C0"/>
                </a:solidFill>
              </a:rPr>
              <a:t>bla</a:t>
            </a:r>
            <a:r>
              <a:rPr lang="fr-FR" dirty="0">
                <a:solidFill>
                  <a:srgbClr val="0070C0"/>
                </a:solidFill>
              </a:rPr>
              <a:t>",  "stage manager":"</a:t>
            </a:r>
            <a:r>
              <a:rPr lang="fr-FR" dirty="0" err="1">
                <a:solidFill>
                  <a:srgbClr val="0070C0"/>
                </a:solidFill>
              </a:rPr>
              <a:t>Yariv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muzar</a:t>
            </a:r>
            <a:r>
              <a:rPr lang="fr-FR" dirty="0">
                <a:solidFill>
                  <a:srgbClr val="0070C0"/>
                </a:solidFill>
              </a:rPr>
              <a:t>", "genre" : "</a:t>
            </a:r>
            <a:r>
              <a:rPr lang="fr-FR" dirty="0" err="1">
                <a:solidFill>
                  <a:srgbClr val="0070C0"/>
                </a:solidFill>
              </a:rPr>
              <a:t>israeli</a:t>
            </a:r>
            <a:r>
              <a:rPr lang="fr-FR" dirty="0">
                <a:solidFill>
                  <a:srgbClr val="0070C0"/>
                </a:solidFill>
              </a:rPr>
              <a:t>",   "production": { "script": "</a:t>
            </a:r>
            <a:r>
              <a:rPr lang="fr-FR" dirty="0" err="1">
                <a:solidFill>
                  <a:srgbClr val="0070C0"/>
                </a:solidFill>
              </a:rPr>
              <a:t>someone</a:t>
            </a:r>
            <a:r>
              <a:rPr lang="fr-FR" dirty="0">
                <a:solidFill>
                  <a:srgbClr val="0070C0"/>
                </a:solidFill>
              </a:rPr>
              <a:t>", "music": "</a:t>
            </a:r>
            <a:r>
              <a:rPr lang="fr-FR" dirty="0" err="1">
                <a:solidFill>
                  <a:srgbClr val="0070C0"/>
                </a:solidFill>
              </a:rPr>
              <a:t>somebody</a:t>
            </a:r>
            <a:r>
              <a:rPr lang="fr-FR" dirty="0">
                <a:solidFill>
                  <a:srgbClr val="0070C0"/>
                </a:solidFill>
              </a:rPr>
              <a:t>",  "</a:t>
            </a:r>
            <a:r>
              <a:rPr lang="fr-FR" dirty="0" err="1">
                <a:solidFill>
                  <a:srgbClr val="0070C0"/>
                </a:solidFill>
              </a:rPr>
              <a:t>Photography</a:t>
            </a:r>
            <a:r>
              <a:rPr lang="fr-FR" dirty="0">
                <a:solidFill>
                  <a:srgbClr val="0070C0"/>
                </a:solidFill>
              </a:rPr>
              <a:t>": "</a:t>
            </a:r>
            <a:r>
              <a:rPr lang="fr-FR" dirty="0" err="1">
                <a:solidFill>
                  <a:srgbClr val="0070C0"/>
                </a:solidFill>
              </a:rPr>
              <a:t>din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charles</a:t>
            </a:r>
            <a:r>
              <a:rPr lang="fr-FR" dirty="0">
                <a:solidFill>
                  <a:srgbClr val="0070C0"/>
                </a:solidFill>
              </a:rPr>
              <a:t>"} }</a:t>
            </a:r>
            <a:r>
              <a:rPr lang="fr-FR" dirty="0"/>
              <a:t>])</a:t>
            </a:r>
            <a:endParaRPr lang="he-IL" dirty="0"/>
          </a:p>
          <a:p>
            <a:pPr marL="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77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3232</Words>
  <Application>Microsoft Office PowerPoint</Application>
  <PresentationFormat>מסך רחב</PresentationFormat>
  <Paragraphs>427</Paragraphs>
  <Slides>44</Slides>
  <Notes>29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מסדי נתונים</vt:lpstr>
      <vt:lpstr>NoSQL</vt:lpstr>
      <vt:lpstr>MongoDB</vt:lpstr>
      <vt:lpstr>השוואה ל-SQL</vt:lpstr>
      <vt:lpstr>מצגת של PowerPoint‏</vt:lpstr>
      <vt:lpstr>Collection</vt:lpstr>
      <vt:lpstr>Collection</vt:lpstr>
      <vt:lpstr>Document</vt:lpstr>
      <vt:lpstr>Documents</vt:lpstr>
      <vt:lpstr>Query the Document</vt:lpstr>
      <vt:lpstr>Query the Document</vt:lpstr>
      <vt:lpstr>Query the Document</vt:lpstr>
      <vt:lpstr>מצגת של PowerPoint‏</vt:lpstr>
      <vt:lpstr>Query the Document</vt:lpstr>
      <vt:lpstr>Query the Document</vt:lpstr>
      <vt:lpstr>Update</vt:lpstr>
      <vt:lpstr>Remove</vt:lpstr>
      <vt:lpstr>Projection</vt:lpstr>
      <vt:lpstr>Projection</vt:lpstr>
      <vt:lpstr>More Functions</vt:lpstr>
      <vt:lpstr>More Functions</vt:lpstr>
      <vt:lpstr>More Functions</vt:lpstr>
      <vt:lpstr>Aggregation</vt:lpstr>
      <vt:lpstr>מצגת של PowerPoint‏</vt:lpstr>
      <vt:lpstr>Map-Reduce Paradigm</vt:lpstr>
      <vt:lpstr>מצגת של PowerPoint‏</vt:lpstr>
      <vt:lpstr>mapReduce()</vt:lpstr>
      <vt:lpstr>מצגת של PowerPoint‏</vt:lpstr>
      <vt:lpstr>דוגמאות</vt:lpstr>
      <vt:lpstr>דוגמא</vt:lpstr>
      <vt:lpstr>דוגמא נוספת:</vt:lpstr>
      <vt:lpstr>מצגת של PowerPoint‏</vt:lpstr>
      <vt:lpstr>תרגילים לעבודה עצמית</vt:lpstr>
      <vt:lpstr>מצגת של PowerPoint‏</vt:lpstr>
      <vt:lpstr>כתבו פונקציית mapReduce שתחשב עבור כל לקוח את העלות הכוללת של ההזמנות שלו.</vt:lpstr>
      <vt:lpstr>כתבו פונקציית mapReduce שתחשב עבור כל מוצר את הכמות הממוצעת שהוזמנה ממנו בהזמנות שבוצעו אחרי ה01/01/2012.</vt:lpstr>
      <vt:lpstr>מצגת של PowerPoint‏</vt:lpstr>
      <vt:lpstr>מצגת של PowerPoint‏</vt:lpstr>
      <vt:lpstr>מצגת של PowerPoint‏</vt:lpstr>
      <vt:lpstr>שאלת מבחן – 2017 סמסטר ב' מועד ב'</vt:lpstr>
      <vt:lpstr>מצגת של PowerPoint‏</vt:lpstr>
      <vt:lpstr>שאלת מבחן – 2017 סמסטר קיץ מועד א'</vt:lpstr>
      <vt:lpstr>מצגת של PowerPoint‏</vt:lpstr>
      <vt:lpstr>שאלת מבחן – 2018 סמסטר ב' מועד א'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Chaya</dc:creator>
  <cp:lastModifiedBy>אליאב עמר</cp:lastModifiedBy>
  <cp:revision>31</cp:revision>
  <dcterms:created xsi:type="dcterms:W3CDTF">2019-04-10T06:47:21Z</dcterms:created>
  <dcterms:modified xsi:type="dcterms:W3CDTF">2021-08-12T08:49:20Z</dcterms:modified>
</cp:coreProperties>
</file>