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00"/>
    <p:restoredTop sz="95687"/>
  </p:normalViewPr>
  <p:slideViewPr>
    <p:cSldViewPr snapToGrid="0">
      <p:cViewPr varScale="1">
        <p:scale>
          <a:sx n="91" d="100"/>
          <a:sy n="91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031545-5A67-BD4F-84D7-EEAD5D2AE1C3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56D287-3AA9-954B-840F-F18B40715242}" type="slidenum">
              <a:rPr lang="en-IL" smtClean="0"/>
              <a:t>‹#›</a:t>
            </a:fld>
            <a:endParaRPr lang="en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9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1545-5A67-BD4F-84D7-EEAD5D2AE1C3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D287-3AA9-954B-840F-F18B407152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61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1545-5A67-BD4F-84D7-EEAD5D2AE1C3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D287-3AA9-954B-840F-F18B407152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635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1545-5A67-BD4F-84D7-EEAD5D2AE1C3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D287-3AA9-954B-840F-F18B407152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011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1545-5A67-BD4F-84D7-EEAD5D2AE1C3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D287-3AA9-954B-840F-F18B40715242}" type="slidenum">
              <a:rPr lang="en-IL" smtClean="0"/>
              <a:t>‹#›</a:t>
            </a:fld>
            <a:endParaRPr lang="en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65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1545-5A67-BD4F-84D7-EEAD5D2AE1C3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D287-3AA9-954B-840F-F18B407152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3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1545-5A67-BD4F-84D7-EEAD5D2AE1C3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D287-3AA9-954B-840F-F18B407152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760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1545-5A67-BD4F-84D7-EEAD5D2AE1C3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D287-3AA9-954B-840F-F18B407152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141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1545-5A67-BD4F-84D7-EEAD5D2AE1C3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D287-3AA9-954B-840F-F18B407152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855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1545-5A67-BD4F-84D7-EEAD5D2AE1C3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D287-3AA9-954B-840F-F18B407152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48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1545-5A67-BD4F-84D7-EEAD5D2AE1C3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D287-3AA9-954B-840F-F18B407152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224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9031545-5A67-BD4F-84D7-EEAD5D2AE1C3}" type="datetimeFigureOut">
              <a:rPr lang="en-IL" smtClean="0"/>
              <a:t>31/07/2022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856D287-3AA9-954B-840F-F18B407152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58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CDFD-7EBC-42DB-9728-A4A0FA92D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חישוביות</a:t>
            </a:r>
            <a:br>
              <a:rPr lang="he-IL" dirty="0"/>
            </a:br>
            <a:r>
              <a:rPr lang="he-IL" dirty="0"/>
              <a:t>תרגול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9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E788-6435-26DA-803D-9DB24629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AE50F-DB3F-F686-9CD9-AA7803843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1463" y="1571625"/>
                <a:ext cx="11630025" cy="5000625"/>
              </a:xfrm>
            </p:spPr>
            <p:txBody>
              <a:bodyPr/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b="1" dirty="0">
                    <a:solidFill>
                      <a:schemeClr val="tx1"/>
                    </a:solidFill>
                  </a:rPr>
                  <a:t>נתונה השפה: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he-IL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e-IL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he-IL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he-IL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&gt;, &lt;</m:t>
                            </m:r>
                            <m:sSub>
                              <m:sSubPr>
                                <m:ctrlPr>
                                  <a:rPr lang="he-IL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he-IL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he-IL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&gt;, </m:t>
                            </m:r>
                            <m:r>
                              <a:rPr lang="he-IL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he-I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he-I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he-I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he-I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𝒉𝒂𝒍𝒕𝒔</m:t>
                    </m:r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𝒐𝒏</m:t>
                    </m:r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e-I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he-I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he-I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𝒅𝒐𝒆𝒔</m:t>
                    </m:r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𝒏𝒐𝒕</m:t>
                    </m:r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𝒉𝒂𝒍𝒕𝒔</m:t>
                    </m:r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𝒐𝒏</m:t>
                    </m:r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he-I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e-IL" sz="2400" b="1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accent2">
                        <a:lumMod val="75000"/>
                      </a:schemeClr>
                    </a:solidFill>
                  </a:rPr>
                  <a:t>לאיזו מחלקה השפה שייכת?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	</a:t>
                </a:r>
                <a:r>
                  <a:rPr lang="he-IL" sz="2800" dirty="0">
                    <a:solidFill>
                      <a:schemeClr val="accent5">
                        <a:lumMod val="75000"/>
                      </a:schemeClr>
                    </a:solidFill>
                  </a:rPr>
                  <a:t>תשובה: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sz="28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𝑅𝐸</m:t>
                        </m:r>
                        <m:r>
                          <a:rPr lang="he-IL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he-IL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𝑐𝑜𝑅𝐸</m:t>
                        </m:r>
                      </m:e>
                    </m:acc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נוכיח ע״י שתי </a:t>
                </a:r>
                <a:r>
                  <a:rPr lang="he-IL" dirty="0" err="1">
                    <a:solidFill>
                      <a:schemeClr val="tx1"/>
                    </a:solidFill>
                  </a:rPr>
                  <a:t>רדוקציות</a:t>
                </a:r>
                <a:r>
                  <a:rPr lang="he-IL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𝐻𝑃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ו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𝐻𝑃</m:t>
                        </m:r>
                      </m:e>
                    </m:acc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AE50F-DB3F-F686-9CD9-AA7803843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463" y="1571625"/>
                <a:ext cx="11630025" cy="5000625"/>
              </a:xfrm>
              <a:blipFill>
                <a:blip r:embed="rId2"/>
                <a:stretch>
                  <a:fillRect t="-1772" r="-43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81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2A386-F5C1-4FB6-7FE8-7CE724E50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47" y="252103"/>
            <a:ext cx="6479024" cy="40104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4B369E-BD0F-A455-8DF9-232FAA5A94E3}"/>
                  </a:ext>
                </a:extLst>
              </p:cNvPr>
              <p:cNvSpPr txBox="1"/>
              <p:nvPr/>
            </p:nvSpPr>
            <p:spPr>
              <a:xfrm>
                <a:off x="6096000" y="760020"/>
                <a:ext cx="5890161" cy="6446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he-IL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he-IL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he-IL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r" rtl="1"/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פונקציית הרדוקציה: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=(&lt;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&gt;,&lt;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𝑙𝑜𝑜𝑝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&gt;, 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כאשר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𝑙𝑜𝑜𝑝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על קלט </a:t>
                </a:r>
                <a:r>
                  <a:rPr lang="he-IL" dirty="0" err="1">
                    <a:solidFill>
                      <a:srgbClr val="7030A0"/>
                    </a:solidFill>
                  </a:rPr>
                  <a:t>y</a:t>
                </a:r>
                <a:r>
                  <a:rPr lang="he-IL" dirty="0">
                    <a:solidFill>
                      <a:srgbClr val="7030A0"/>
                    </a:solidFill>
                  </a:rPr>
                  <a:t>:</a:t>
                </a:r>
              </a:p>
              <a:p>
                <a:pPr algn="r" rtl="1"/>
                <a:r>
                  <a:rPr lang="he-IL" dirty="0">
                    <a:solidFill>
                      <a:srgbClr val="7030A0"/>
                    </a:solidFill>
                  </a:rPr>
                  <a:t>	- נכנסת ללולאה</a:t>
                </a:r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הפונקציה מלאה וניתנת לחישוב כי צריך רק להעתיק את</a:t>
                </a:r>
              </a:p>
              <a:p>
                <a:pPr algn="r" rtl="1"/>
                <a:r>
                  <a:rPr lang="he-IL" dirty="0"/>
                  <a:t> </a:t>
                </a:r>
                <a:r>
                  <a:rPr lang="he-IL" dirty="0" err="1"/>
                  <a:t>M</a:t>
                </a:r>
                <a:r>
                  <a:rPr lang="he-IL" dirty="0"/>
                  <a:t> ו </a:t>
                </a:r>
                <a:r>
                  <a:rPr lang="he-IL" dirty="0" err="1"/>
                  <a:t>x</a:t>
                </a:r>
                <a:r>
                  <a:rPr lang="he-IL" dirty="0"/>
                  <a:t> 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𝑙𝑜𝑜𝑝</m:t>
                        </m:r>
                      </m:sub>
                    </m:sSub>
                  </m:oMath>
                </a14:m>
                <a:r>
                  <a:rPr lang="he-IL" dirty="0"/>
                  <a:t>  היא מחרוזת קבועה, ולמדנו שניתן לקודד כל מכונה</a:t>
                </a:r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sz="2000" b="1" dirty="0">
                    <a:solidFill>
                      <a:schemeClr val="accent5">
                        <a:lumMod val="50000"/>
                      </a:schemeClr>
                    </a:solidFill>
                  </a:rPr>
                  <a:t>תקפות:</a:t>
                </a:r>
              </a:p>
              <a:p>
                <a:pPr algn="r" rtl="1"/>
                <a:r>
                  <a:rPr lang="he-IL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𝐻𝑃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 =&gt;  </a:t>
                </a:r>
                <a:r>
                  <a:rPr lang="he-IL" dirty="0" err="1"/>
                  <a:t>M</a:t>
                </a:r>
                <a:r>
                  <a:rPr lang="he-IL" dirty="0"/>
                  <a:t> עוצרת על </a:t>
                </a:r>
                <a:r>
                  <a:rPr lang="he-IL" dirty="0" err="1"/>
                  <a:t>x</a:t>
                </a:r>
                <a:endParaRPr lang="he-IL" dirty="0"/>
              </a:p>
              <a:p>
                <a:pPr algn="r" rtl="1"/>
                <a:r>
                  <a:rPr lang="he-IL" dirty="0"/>
                  <a:t>=&gt; כיוון 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𝑙𝑜𝑜𝑝</m:t>
                        </m:r>
                      </m:sub>
                    </m:sSub>
                  </m:oMath>
                </a14:m>
                <a:r>
                  <a:rPr lang="he-IL" dirty="0"/>
                  <a:t>  לא עוצרת לעולם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&gt;,&lt;</m:t>
                        </m:r>
                        <m:sSub>
                          <m:sSub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𝑙𝑜𝑜𝑝</m:t>
                            </m:r>
                          </m:sub>
                        </m:sSub>
                        <m:r>
                          <a:rPr lang="he-IL" i="1">
                            <a:latin typeface="Cambria Math" panose="02040503050406030204" pitchFamily="18" charset="0"/>
                          </a:rPr>
                          <m:t>&gt;, 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𝐻𝑃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 =&gt;  </a:t>
                </a:r>
                <a:r>
                  <a:rPr lang="he-IL" dirty="0" err="1"/>
                  <a:t>M</a:t>
                </a:r>
                <a:r>
                  <a:rPr lang="he-IL" dirty="0"/>
                  <a:t>  לא עוצרת על </a:t>
                </a:r>
                <a:r>
                  <a:rPr lang="he-IL" dirty="0" err="1"/>
                  <a:t>x</a:t>
                </a:r>
                <a:endParaRPr lang="he-IL" dirty="0"/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&gt;,&lt;</m:t>
                        </m:r>
                        <m:sSub>
                          <m:sSub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𝑙𝑜𝑜𝑝</m:t>
                            </m:r>
                          </m:sub>
                        </m:sSub>
                        <m:r>
                          <a:rPr lang="he-IL" i="1">
                            <a:latin typeface="Cambria Math" panose="02040503050406030204" pitchFamily="18" charset="0"/>
                          </a:rPr>
                          <m:t>&gt;, 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dirty="0"/>
                  <a:t>  </a:t>
                </a:r>
              </a:p>
              <a:p>
                <a:pPr algn="r" rtl="1"/>
                <a:endParaRPr lang="he-IL" dirty="0"/>
              </a:p>
              <a:p>
                <a:pPr algn="r" rtl="1"/>
                <a:endParaRPr lang="en-IL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4B369E-BD0F-A455-8DF9-232FAA5A9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60020"/>
                <a:ext cx="5890161" cy="6446637"/>
              </a:xfrm>
              <a:prstGeom prst="rect">
                <a:avLst/>
              </a:prstGeom>
              <a:blipFill>
                <a:blip r:embed="rId3"/>
                <a:stretch>
                  <a:fillRect l="-1940" t="-787" r="-150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CE0DCE-893D-B176-9ACD-2E217F53E6CF}"/>
              </a:ext>
            </a:extLst>
          </p:cNvPr>
          <p:cNvCxnSpPr/>
          <p:nvPr/>
        </p:nvCxnSpPr>
        <p:spPr>
          <a:xfrm>
            <a:off x="6096000" y="813961"/>
            <a:ext cx="0" cy="579515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734538-554A-5132-59C9-86505110232C}"/>
                  </a:ext>
                </a:extLst>
              </p:cNvPr>
              <p:cNvSpPr txBox="1"/>
              <p:nvPr/>
            </p:nvSpPr>
            <p:spPr>
              <a:xfrm>
                <a:off x="-106876" y="760020"/>
                <a:ext cx="6202876" cy="6545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acc>
                    <m:r>
                      <a:rPr lang="he-IL" sz="24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he-IL" sz="24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he-IL" sz="2400" b="1" i="1" dirty="0">
                  <a:latin typeface="Cambria Math" panose="02040503050406030204" pitchFamily="18" charset="0"/>
                </a:endParaRP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פונקציית הרדוקציה: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=(&lt;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𝑠𝑡𝑎𝑚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&gt;,&lt;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&gt;,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algn="r" rtl="1"/>
                <a:r>
                  <a:rPr lang="he-IL" dirty="0"/>
                  <a:t>הפונקציה מלאה וניתנת לחישוב כי צריך רק להעתיק את</a:t>
                </a:r>
              </a:p>
              <a:p>
                <a:pPr algn="r" rtl="1"/>
                <a:r>
                  <a:rPr lang="he-IL" dirty="0"/>
                  <a:t> </a:t>
                </a:r>
                <a:r>
                  <a:rPr lang="he-IL" dirty="0" err="1"/>
                  <a:t>M</a:t>
                </a:r>
                <a:r>
                  <a:rPr lang="he-IL" dirty="0"/>
                  <a:t> ו </a:t>
                </a:r>
                <a:r>
                  <a:rPr lang="he-IL" dirty="0" err="1"/>
                  <a:t>x</a:t>
                </a:r>
                <a:r>
                  <a:rPr lang="he-IL" dirty="0"/>
                  <a:t> 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𝑠𝑡𝑎𝑚</m:t>
                        </m:r>
                      </m:sub>
                    </m:sSub>
                  </m:oMath>
                </a14:m>
                <a:r>
                  <a:rPr lang="he-IL" dirty="0"/>
                  <a:t>היא מחרוזת קבועה, ולמדנו שניתן לקודד כל מכונה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sz="2000" b="1" dirty="0">
                    <a:solidFill>
                      <a:schemeClr val="accent5">
                        <a:lumMod val="50000"/>
                      </a:schemeClr>
                    </a:solidFill>
                  </a:rPr>
                  <a:t>תקפות:</a:t>
                </a:r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i="1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𝐻𝑃</m:t>
                        </m:r>
                      </m:e>
                    </m:acc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 =&gt;  </a:t>
                </a:r>
                <a:r>
                  <a:rPr lang="he-IL" dirty="0" err="1"/>
                  <a:t>M</a:t>
                </a:r>
                <a:r>
                  <a:rPr lang="he-IL" dirty="0"/>
                  <a:t> לא עוצרת על </a:t>
                </a:r>
                <a:r>
                  <a:rPr lang="he-IL" dirty="0" err="1"/>
                  <a:t>x</a:t>
                </a:r>
                <a:endParaRPr lang="he-IL" dirty="0"/>
              </a:p>
              <a:p>
                <a:pPr algn="r" rtl="1"/>
                <a:r>
                  <a:rPr lang="he-IL" dirty="0"/>
                  <a:t> =&gt; כיוון 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𝑠𝑡𝑎𝑚</m:t>
                        </m:r>
                      </m:sub>
                    </m:sSub>
                  </m:oMath>
                </a14:m>
                <a:r>
                  <a:rPr lang="he-IL" dirty="0"/>
                  <a:t>  עוצרת תמיד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&gt;,&lt;</m:t>
                        </m:r>
                        <m:sSub>
                          <m:sSub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𝑠𝑡𝑎𝑚</m:t>
                            </m:r>
                          </m:sub>
                        </m:sSub>
                        <m:r>
                          <a:rPr lang="he-IL" i="1">
                            <a:latin typeface="Cambria Math" panose="02040503050406030204" pitchFamily="18" charset="0"/>
                          </a:rPr>
                          <m:t>&gt;, 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i="1">
                        <a:latin typeface="Cambria Math" panose="02040503050406030204" pitchFamily="18" charset="0"/>
                      </a:rPr>
                      <m:t>∉</m:t>
                    </m:r>
                    <m:acc>
                      <m:accPr>
                        <m:chr m:val="̅"/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𝐻𝑃</m:t>
                        </m:r>
                      </m:e>
                    </m:acc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   </a:t>
                </a:r>
                <a:r>
                  <a:rPr lang="he-IL" dirty="0" err="1"/>
                  <a:t>M</a:t>
                </a:r>
                <a:r>
                  <a:rPr lang="he-IL" dirty="0"/>
                  <a:t>   עוצרת על </a:t>
                </a:r>
                <a:r>
                  <a:rPr lang="he-IL" dirty="0" err="1"/>
                  <a:t>x</a:t>
                </a:r>
                <a:endParaRPr lang="he-IL" dirty="0"/>
              </a:p>
              <a:p>
                <a:pPr algn="r" rtl="1"/>
                <a:r>
                  <a:rPr lang="he-IL" dirty="0"/>
                  <a:t> =&gt;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&gt;,&lt;</m:t>
                        </m:r>
                        <m:sSub>
                          <m:sSub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𝑠𝑡𝑎𝑚</m:t>
                            </m:r>
                          </m:sub>
                        </m:sSub>
                        <m:r>
                          <a:rPr lang="he-IL" i="1">
                            <a:latin typeface="Cambria Math" panose="02040503050406030204" pitchFamily="18" charset="0"/>
                          </a:rPr>
                          <m:t>&gt;, 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dirty="0"/>
                  <a:t>  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734538-554A-5132-59C9-865051102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876" y="760020"/>
                <a:ext cx="6202876" cy="6545638"/>
              </a:xfrm>
              <a:prstGeom prst="rect">
                <a:avLst/>
              </a:prstGeom>
              <a:blipFill>
                <a:blip r:embed="rId4"/>
                <a:stretch>
                  <a:fillRect t="-775" r="-8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79C347-7E67-28D0-DDB3-6AA8855893DF}"/>
                  </a:ext>
                </a:extLst>
              </p:cNvPr>
              <p:cNvSpPr txBox="1"/>
              <p:nvPr/>
            </p:nvSpPr>
            <p:spPr>
              <a:xfrm>
                <a:off x="205839" y="5636315"/>
                <a:ext cx="25749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en-US" b="1" dirty="0">
                    <a:solidFill>
                      <a:srgbClr val="FF00B5"/>
                    </a:solidFill>
                  </a:rPr>
                  <a:t>	</a:t>
                </a:r>
                <a:r>
                  <a:rPr lang="he-IL" b="1" dirty="0">
                    <a:solidFill>
                      <a:srgbClr val="FF00B5"/>
                    </a:solidFill>
                  </a:rPr>
                  <a:t>=&gt; </a:t>
                </a:r>
              </a:p>
              <a:p>
                <a:pPr marL="0" algn="r" defTabSz="457200" rtl="1" eaLnBrk="1" latinLnBrk="0" hangingPunct="1"/>
                <a:r>
                  <a:rPr lang="he-IL" b="1" dirty="0">
                    <a:solidFill>
                      <a:srgbClr val="FF00B5"/>
                    </a:solidFill>
                  </a:rPr>
                  <a:t>לפי משפט הרדוקציה נקבל ש </a:t>
                </a:r>
                <a14:m>
                  <m:oMath xmlns:m="http://schemas.openxmlformats.org/officeDocument/2006/math">
                    <m:r>
                      <a:rPr lang="he-IL" b="1" i="1" smtClean="0">
                        <a:solidFill>
                          <a:srgbClr val="FF00B5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he-IL" b="1" i="1" smtClean="0">
                        <a:solidFill>
                          <a:srgbClr val="FF00B5"/>
                        </a:solidFill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he-IL" b="1" i="1" smtClean="0">
                            <a:solidFill>
                              <a:srgbClr val="FF00B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b="1" i="1" smtClean="0">
                            <a:solidFill>
                              <a:srgbClr val="FF00B5"/>
                            </a:solidFill>
                            <a:latin typeface="Cambria Math" panose="02040503050406030204" pitchFamily="18" charset="0"/>
                          </a:rPr>
                          <m:t>𝑹𝑬</m:t>
                        </m:r>
                        <m:r>
                          <a:rPr lang="he-IL" b="1" i="1" smtClean="0">
                            <a:solidFill>
                              <a:srgbClr val="FF00B5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he-IL" b="1" i="1" smtClean="0">
                            <a:solidFill>
                              <a:srgbClr val="FF00B5"/>
                            </a:solidFill>
                            <a:latin typeface="Cambria Math" panose="02040503050406030204" pitchFamily="18" charset="0"/>
                          </a:rPr>
                          <m:t>𝒄𝒐𝑹𝑬</m:t>
                        </m:r>
                      </m:e>
                    </m:acc>
                  </m:oMath>
                </a14:m>
                <a:endParaRPr lang="en-IL" b="1" dirty="0">
                  <a:solidFill>
                    <a:srgbClr val="FF00B5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79C347-7E67-28D0-DDB3-6AA885589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39" y="5636315"/>
                <a:ext cx="2574965" cy="923330"/>
              </a:xfrm>
              <a:prstGeom prst="rect">
                <a:avLst/>
              </a:prstGeom>
              <a:blipFill>
                <a:blip r:embed="rId5"/>
                <a:stretch>
                  <a:fillRect t="-4110" r="-1970" b="-95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11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7DB5-6758-1A75-90E2-4E471783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041" y="455221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תזכורת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F1E810-6274-F70C-42D0-7A4A2F3A2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43948" y="1965960"/>
                <a:ext cx="4235060" cy="4038600"/>
              </a:xfrm>
            </p:spPr>
            <p:txBody>
              <a:bodyPr/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800" b="1" u="sng" dirty="0">
                    <a:solidFill>
                      <a:srgbClr val="7030A0"/>
                    </a:solidFill>
                  </a:rPr>
                  <a:t>משפט הרדוקציה: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אזי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אז גם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𝑅𝐸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אז גם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𝑅𝐸</m:t>
                    </m:r>
                  </m:oMath>
                </a14:m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𝑐𝑜𝑅𝐸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אז גם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𝑐𝑜𝑅𝐸</m:t>
                    </m:r>
                  </m:oMath>
                </a14:m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F1E810-6274-F70C-42D0-7A4A2F3A2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43948" y="1965960"/>
                <a:ext cx="4235060" cy="4038600"/>
              </a:xfrm>
              <a:blipFill>
                <a:blip r:embed="rId2"/>
                <a:stretch>
                  <a:fillRect t="-3145" r="-209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60E8A3-42EC-11BE-0707-0098038841CE}"/>
                  </a:ext>
                </a:extLst>
              </p:cNvPr>
              <p:cNvSpPr txBox="1"/>
              <p:nvPr/>
            </p:nvSpPr>
            <p:spPr>
              <a:xfrm>
                <a:off x="712992" y="2768383"/>
                <a:ext cx="5208715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400" b="1" dirty="0">
                    <a:solidFill>
                      <a:srgbClr val="00B050"/>
                    </a:solidFill>
                  </a:rPr>
                  <a:t>רדוקציה צריכה להיות:</a:t>
                </a:r>
              </a:p>
              <a:p>
                <a:pPr marL="0" algn="r" defTabSz="457200" rtl="1" eaLnBrk="1" latinLnBrk="0" hangingPunct="1"/>
                <a:endParaRPr lang="he-IL" dirty="0">
                  <a:solidFill>
                    <a:srgbClr val="00B050"/>
                  </a:solidFill>
                </a:endParaRPr>
              </a:p>
              <a:p>
                <a:pPr marL="285750" indent="-285750" algn="r" defTabSz="457200" rtl="1" eaLnBrk="1" latinLnBrk="0" hangingPunct="1">
                  <a:buFontTx/>
                  <a:buChar char="-"/>
                </a:pPr>
                <a:r>
                  <a:rPr lang="he-IL" dirty="0">
                    <a:solidFill>
                      <a:srgbClr val="00B050"/>
                    </a:solidFill>
                  </a:rPr>
                  <a:t>מלאה (מוגדרת לכל קלט)</a:t>
                </a:r>
              </a:p>
              <a:p>
                <a:pPr marL="285750" indent="-285750" algn="r" defTabSz="457200" rtl="1" eaLnBrk="1" latinLnBrk="0" hangingPunct="1">
                  <a:buFontTx/>
                  <a:buChar char="-"/>
                </a:pPr>
                <a:r>
                  <a:rPr lang="he-IL" dirty="0">
                    <a:solidFill>
                      <a:srgbClr val="00B050"/>
                    </a:solidFill>
                  </a:rPr>
                  <a:t>ניתנת לחישוב (קיימת מ״ט שיכולה לחשב אותה)</a:t>
                </a:r>
              </a:p>
              <a:p>
                <a:pPr marL="285750" indent="-285750" algn="r" defTabSz="457200" rtl="1" eaLnBrk="1" latinLnBrk="0" hangingPunct="1">
                  <a:buFontTx/>
                  <a:buChar char="-"/>
                </a:pPr>
                <a:r>
                  <a:rPr lang="he-IL" dirty="0">
                    <a:solidFill>
                      <a:srgbClr val="00B050"/>
                    </a:solidFill>
                  </a:rPr>
                  <a:t>תקפה :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he-I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he-I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e-IL" dirty="0">
                  <a:solidFill>
                    <a:srgbClr val="00B050"/>
                  </a:solidFill>
                </a:endParaRPr>
              </a:p>
              <a:p>
                <a:pPr marL="285750" indent="-285750" algn="r" defTabSz="457200" rtl="1" eaLnBrk="1" latinLnBrk="0" hangingPunct="1">
                  <a:buFontTx/>
                  <a:buChar char="-"/>
                </a:pPr>
                <a:endParaRPr lang="en-US" dirty="0"/>
              </a:p>
              <a:p>
                <a:pPr marL="285750" indent="-285750" algn="r" defTabSz="457200" rtl="1" eaLnBrk="1" latinLnBrk="0" hangingPunct="1">
                  <a:buFontTx/>
                  <a:buChar char="-"/>
                </a:pPr>
                <a:endParaRPr lang="en-US" dirty="0"/>
              </a:p>
              <a:p>
                <a:pPr marL="285750" indent="-285750" algn="r" defTabSz="457200" rtl="1" eaLnBrk="1" latinLnBrk="0" hangingPunct="1">
                  <a:buFont typeface="Arial" panose="020B0604020202020204" pitchFamily="34" charset="0"/>
                  <a:buChar char="•"/>
                </a:pPr>
                <a:r>
                  <a:rPr lang="he-IL" sz="2400" dirty="0" err="1"/>
                  <a:t>בדר״כ</a:t>
                </a:r>
                <a:r>
                  <a:rPr lang="he-IL" sz="2400" dirty="0"/>
                  <a:t> נוכיח </a:t>
                </a:r>
              </a:p>
              <a:p>
                <a:pPr marL="285750" indent="-285750" algn="r" defTabSz="457200" rtl="1" eaLnBrk="1" latinLnBrk="0" hangingPunct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⇐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he-IL" sz="2400" dirty="0"/>
              </a:p>
              <a:p>
                <a:pPr marL="285750" indent="-285750" algn="r" rt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he-IL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he-I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sz="2400" i="1">
                        <a:latin typeface="Cambria Math" panose="02040503050406030204" pitchFamily="18" charset="0"/>
                      </a:rPr>
                      <m:t>⇐</m:t>
                    </m:r>
                    <m:r>
                      <a:rPr lang="he-IL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he-I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L" dirty="0"/>
              </a:p>
              <a:p>
                <a:pPr marL="285750" indent="-285750" algn="r" defTabSz="457200" rtl="1" eaLnBrk="1" latinLnBrk="0" hangingPunct="1">
                  <a:buFontTx/>
                  <a:buChar char="-"/>
                </a:pPr>
                <a:endParaRPr lang="en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60E8A3-42EC-11BE-0707-009803884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92" y="2768383"/>
                <a:ext cx="5208715" cy="3508653"/>
              </a:xfrm>
              <a:prstGeom prst="rect">
                <a:avLst/>
              </a:prstGeom>
              <a:blipFill>
                <a:blip r:embed="rId3"/>
                <a:stretch>
                  <a:fillRect t="-1079" r="-19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58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2B6C-959C-5410-A59F-90FD8429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7AC801-9DA6-6F4F-41FF-0A746EA0C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2655" y="1582387"/>
                <a:ext cx="6087611" cy="4450278"/>
              </a:xfrm>
            </p:spPr>
            <p:txBody>
              <a:bodyPr/>
              <a:lstStyle/>
              <a:p>
                <a:pPr marL="45720" indent="0" algn="r" rtl="1">
                  <a:buNone/>
                </a:pPr>
                <a:r>
                  <a:rPr lang="he-IL" sz="2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={&lt;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d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000" b="1" dirty="0">
                    <a:solidFill>
                      <a:schemeClr val="tx1"/>
                    </a:solidFill>
                  </a:rPr>
                  <a:t>הוכיחו כי השפה הנ"ל איננה ב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R</a:t>
                </a:r>
                <a:r>
                  <a:rPr lang="he-IL" sz="2000" b="1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" indent="0" algn="r" rtl="1">
                  <a:buNone/>
                </a:pPr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000" dirty="0">
                    <a:solidFill>
                      <a:schemeClr val="tx1"/>
                    </a:solidFill>
                  </a:rPr>
                  <a:t>נוכיח ע״י רדוקציה </a:t>
                </a:r>
                <a14:m>
                  <m:oMath xmlns:m="http://schemas.openxmlformats.org/officeDocument/2006/math"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𝐻𝑃</m:t>
                    </m:r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000" dirty="0">
                    <a:solidFill>
                      <a:schemeClr val="tx1"/>
                    </a:solidFill>
                  </a:rPr>
                  <a:t>פונקציית הרדוקציה: </a:t>
                </a:r>
                <a14:m>
                  <m:oMath xmlns:m="http://schemas.openxmlformats.org/officeDocument/2006/math"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′&gt;</m:t>
                    </m:r>
                  </m:oMath>
                </a14:m>
                <a:endParaRPr lang="he-IL" sz="20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000" dirty="0">
                    <a:solidFill>
                      <a:srgbClr val="7030A0"/>
                    </a:solidFill>
                  </a:rPr>
                  <a:t>כאשר </a:t>
                </a:r>
                <a14:m>
                  <m:oMath xmlns:m="http://schemas.openxmlformats.org/officeDocument/2006/math">
                    <m:r>
                      <a:rPr lang="he-IL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sz="2000" dirty="0">
                    <a:solidFill>
                      <a:srgbClr val="7030A0"/>
                    </a:solidFill>
                  </a:rPr>
                  <a:t>  על קלט </a:t>
                </a:r>
                <a:r>
                  <a:rPr lang="he-IL" sz="2000" dirty="0" err="1">
                    <a:solidFill>
                      <a:srgbClr val="7030A0"/>
                    </a:solidFill>
                  </a:rPr>
                  <a:t>y</a:t>
                </a:r>
                <a:r>
                  <a:rPr lang="he-IL" sz="2000" dirty="0">
                    <a:solidFill>
                      <a:srgbClr val="7030A0"/>
                    </a:solidFill>
                  </a:rPr>
                  <a:t>:</a:t>
                </a:r>
              </a:p>
              <a:p>
                <a:pPr marL="45720" indent="0" algn="r" rtl="1">
                  <a:buNone/>
                </a:pPr>
                <a:r>
                  <a:rPr lang="he-IL" sz="2000" dirty="0">
                    <a:solidFill>
                      <a:srgbClr val="7030A0"/>
                    </a:solidFill>
                  </a:rPr>
                  <a:t>	- מריצה את </a:t>
                </a:r>
                <a:r>
                  <a:rPr lang="he-IL" sz="2000" dirty="0" err="1">
                    <a:solidFill>
                      <a:srgbClr val="7030A0"/>
                    </a:solidFill>
                  </a:rPr>
                  <a:t>M</a:t>
                </a:r>
                <a:r>
                  <a:rPr lang="he-IL" sz="2000" dirty="0">
                    <a:solidFill>
                      <a:srgbClr val="7030A0"/>
                    </a:solidFill>
                  </a:rPr>
                  <a:t>  על </a:t>
                </a:r>
                <a:r>
                  <a:rPr lang="he-IL" sz="2000" dirty="0" err="1">
                    <a:solidFill>
                      <a:srgbClr val="7030A0"/>
                    </a:solidFill>
                  </a:rPr>
                  <a:t>x</a:t>
                </a:r>
                <a:r>
                  <a:rPr lang="he-IL" sz="2000" dirty="0">
                    <a:solidFill>
                      <a:srgbClr val="7030A0"/>
                    </a:solidFill>
                  </a:rPr>
                  <a:t>  (מתעלמת מהקלט </a:t>
                </a:r>
                <a:r>
                  <a:rPr lang="he-IL" sz="2000" dirty="0" err="1">
                    <a:solidFill>
                      <a:srgbClr val="7030A0"/>
                    </a:solidFill>
                  </a:rPr>
                  <a:t>y</a:t>
                </a:r>
                <a:r>
                  <a:rPr lang="he-IL" sz="2000" dirty="0">
                    <a:solidFill>
                      <a:srgbClr val="7030A0"/>
                    </a:solidFill>
                  </a:rPr>
                  <a:t>!)</a:t>
                </a:r>
              </a:p>
              <a:p>
                <a:pPr marL="45720" indent="0" algn="r" rtl="1">
                  <a:buNone/>
                </a:pPr>
                <a:r>
                  <a:rPr lang="he-IL" sz="2000" dirty="0">
                    <a:solidFill>
                      <a:srgbClr val="7030A0"/>
                    </a:solidFill>
                  </a:rPr>
                  <a:t>	- מקבלת</a:t>
                </a:r>
              </a:p>
              <a:p>
                <a:pPr marL="228600" indent="-18288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7AC801-9DA6-6F4F-41FF-0A746EA0C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2655" y="1582387"/>
                <a:ext cx="6087611" cy="4450278"/>
              </a:xfrm>
              <a:blipFill>
                <a:blip r:embed="rId2"/>
                <a:stretch>
                  <a:fillRect t="-1420" r="-20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799F2D-A430-4036-4B9C-7B79CF752840}"/>
                  </a:ext>
                </a:extLst>
              </p:cNvPr>
              <p:cNvSpPr txBox="1"/>
              <p:nvPr/>
            </p:nvSpPr>
            <p:spPr>
              <a:xfrm>
                <a:off x="1531916" y="662643"/>
                <a:ext cx="5035138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000" b="1" dirty="0"/>
                  <a:t>הוכחת נכונות: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algn="r" rtl="1"/>
                <a:r>
                  <a:rPr lang="he-IL" dirty="0"/>
                  <a:t>הפונקציה מלאה וניתנת לחישוב כי </a:t>
                </a:r>
                <a:r>
                  <a:rPr lang="he-IL" dirty="0" err="1"/>
                  <a:t>M</a:t>
                </a:r>
                <a:r>
                  <a:rPr lang="he-IL" dirty="0"/>
                  <a:t>' מוגדרת לכל </a:t>
                </a:r>
                <a:r>
                  <a:rPr lang="he-IL" dirty="0" err="1"/>
                  <a:t>M</a:t>
                </a:r>
                <a:r>
                  <a:rPr lang="he-IL" dirty="0"/>
                  <a:t>  ו </a:t>
                </a:r>
                <a:r>
                  <a:rPr lang="he-IL" dirty="0" err="1"/>
                  <a:t>x</a:t>
                </a:r>
                <a:r>
                  <a:rPr lang="he-IL" dirty="0"/>
                  <a:t> וכי למדנו שניתן לקודד כל מכונה</a:t>
                </a:r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r>
                  <a:rPr lang="he-IL" sz="2000" b="1" dirty="0">
                    <a:solidFill>
                      <a:schemeClr val="accent5">
                        <a:lumMod val="50000"/>
                      </a:schemeClr>
                    </a:solidFill>
                  </a:rPr>
                  <a:t>תקפות:</a:t>
                </a:r>
              </a:p>
              <a:p>
                <a:pPr marL="0" algn="r" defTabSz="457200" rtl="1" eaLnBrk="1" latinLnBrk="0" hangingPunct="1"/>
                <a:r>
                  <a:rPr lang="he-IL" b="0" dirty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𝐻𝑃</m:t>
                    </m:r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</a:t>
                </a:r>
                <a:r>
                  <a:rPr lang="he-IL" dirty="0" err="1"/>
                  <a:t>M</a:t>
                </a:r>
                <a:r>
                  <a:rPr lang="he-IL" dirty="0"/>
                  <a:t> עוצרת בריצתה על </a:t>
                </a:r>
                <a:r>
                  <a:rPr lang="he-IL" dirty="0" err="1"/>
                  <a:t>x</a:t>
                </a:r>
                <a:endParaRPr lang="he-IL" dirty="0"/>
              </a:p>
              <a:p>
                <a:pPr marL="0" algn="r" defTabSz="457200" rtl="1" eaLnBrk="1" latinLnBrk="0" hangingPunct="1"/>
                <a:r>
                  <a:rPr lang="he-IL" dirty="0"/>
                  <a:t>=&gt; לכל </a:t>
                </a:r>
                <a:r>
                  <a:rPr lang="he-IL" dirty="0" err="1"/>
                  <a:t>y</a:t>
                </a:r>
                <a:r>
                  <a:rPr lang="he-IL" dirty="0"/>
                  <a:t>, </a:t>
                </a:r>
                <a:r>
                  <a:rPr lang="he-IL" dirty="0" err="1"/>
                  <a:t>M</a:t>
                </a:r>
                <a:r>
                  <a:rPr lang="he-IL" dirty="0"/>
                  <a:t>' תעצור ותקבל 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לכל </a:t>
                </a:r>
                <a:r>
                  <a:rPr lang="he-IL" dirty="0" err="1"/>
                  <a:t>y</a:t>
                </a:r>
                <a:r>
                  <a:rPr lang="he-IL" dirty="0"/>
                  <a:t> ,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=&gt; בפרט,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he-IL" dirty="0"/>
                  <a:t> </a:t>
                </a:r>
              </a:p>
              <a:p>
                <a:pPr marL="0" algn="r" defTabSz="457200" rtl="1" eaLnBrk="1" latinLnBrk="0" hangingPunct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&gt;∈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endParaRPr lang="he-IL" dirty="0"/>
              </a:p>
              <a:p>
                <a:pPr marL="0" algn="r" defTabSz="457200" rtl="1" eaLnBrk="1" latinLnBrk="0" hangingPunct="1"/>
                <a:endParaRPr lang="he-IL" dirty="0"/>
              </a:p>
              <a:p>
                <a:pPr marL="0" algn="r" defTabSz="457200" rtl="1" eaLnBrk="1" latinLnBrk="0" hangingPunct="1"/>
                <a:endParaRPr lang="en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799F2D-A430-4036-4B9C-7B79CF752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916" y="662643"/>
                <a:ext cx="5035138" cy="4031873"/>
              </a:xfrm>
              <a:prstGeom prst="rect">
                <a:avLst/>
              </a:prstGeom>
              <a:blipFill>
                <a:blip r:embed="rId3"/>
                <a:stretch>
                  <a:fillRect l="-2267" t="-943" r="-15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B40055-2CA9-4ABB-39C3-794D26299C3C}"/>
                  </a:ext>
                </a:extLst>
              </p:cNvPr>
              <p:cNvSpPr txBox="1"/>
              <p:nvPr/>
            </p:nvSpPr>
            <p:spPr>
              <a:xfrm>
                <a:off x="189686" y="2294322"/>
                <a:ext cx="3402599" cy="178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𝐻𝑃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=&gt; </a:t>
                </a:r>
                <a:r>
                  <a:rPr lang="he-IL" dirty="0" err="1"/>
                  <a:t>M</a:t>
                </a:r>
                <a:r>
                  <a:rPr lang="he-IL" dirty="0"/>
                  <a:t>  לא עוצרת בריצתה על </a:t>
                </a:r>
                <a:r>
                  <a:rPr lang="he-IL" dirty="0" err="1"/>
                  <a:t>x</a:t>
                </a:r>
                <a:endParaRPr lang="he-IL" dirty="0"/>
              </a:p>
              <a:p>
                <a:pPr algn="r" rtl="1"/>
                <a:r>
                  <a:rPr lang="he-IL" dirty="0"/>
                  <a:t>=&gt; לכל </a:t>
                </a:r>
                <a:r>
                  <a:rPr lang="he-IL" dirty="0" err="1"/>
                  <a:t>y</a:t>
                </a:r>
                <a:r>
                  <a:rPr lang="he-IL" dirty="0"/>
                  <a:t>, </a:t>
                </a:r>
                <a:r>
                  <a:rPr lang="he-IL" dirty="0" err="1"/>
                  <a:t>M</a:t>
                </a:r>
                <a:r>
                  <a:rPr lang="he-IL" dirty="0"/>
                  <a:t>' לא תעצור</a:t>
                </a:r>
              </a:p>
              <a:p>
                <a:pPr algn="r" rtl="1"/>
                <a:r>
                  <a:rPr lang="he-IL" dirty="0"/>
                  <a:t>=&gt; לכל </a:t>
                </a:r>
                <a:r>
                  <a:rPr lang="he-IL" dirty="0" err="1"/>
                  <a:t>y</a:t>
                </a:r>
                <a:r>
                  <a:rPr lang="he-IL" dirty="0"/>
                  <a:t> ,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=&gt; בפרט,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=&gt;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e-IL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B40055-2CA9-4ABB-39C3-794D26299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6" y="2294322"/>
                <a:ext cx="3402599" cy="1788118"/>
              </a:xfrm>
              <a:prstGeom prst="rect">
                <a:avLst/>
              </a:prstGeom>
              <a:blipFill>
                <a:blip r:embed="rId4"/>
                <a:stretch>
                  <a:fillRect t="-1408" r="-1487" b="-28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C0951B-C137-E132-D380-BF90CBFE4C3D}"/>
                  </a:ext>
                </a:extLst>
              </p:cNvPr>
              <p:cNvSpPr txBox="1"/>
              <p:nvPr/>
            </p:nvSpPr>
            <p:spPr>
              <a:xfrm>
                <a:off x="-1153632" y="5964524"/>
                <a:ext cx="60892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400" b="1" dirty="0">
                    <a:solidFill>
                      <a:srgbClr val="00B050"/>
                    </a:solidFill>
                  </a:rPr>
                  <a:t>=&gt; לפי משפט הרדוקציה,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sub>
                    </m:sSub>
                    <m:r>
                      <a:rPr lang="he-IL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IL" sz="24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C0951B-C137-E132-D380-BF90CBFE4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53632" y="5964524"/>
                <a:ext cx="6089233" cy="461665"/>
              </a:xfrm>
              <a:prstGeom prst="rect">
                <a:avLst/>
              </a:prstGeom>
              <a:blipFill>
                <a:blip r:embed="rId5"/>
                <a:stretch>
                  <a:fillRect t="-10811" r="-1458" b="-297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C097-0099-4E14-B1D1-3BE9141A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564" y="272415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תרגיל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A588A-5174-4194-A85E-E1B868934A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759" y="1308141"/>
                <a:ext cx="11534580" cy="5163911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" indent="0" algn="r" rtl="1">
                  <a:buNone/>
                </a:pPr>
                <a:r>
                  <a:rPr lang="he-IL" sz="3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={&lt;</m:t>
                    </m:r>
                    <m:r>
                      <a:rPr lang="en-US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&gt;|</m:t>
                    </m:r>
                    <m:r>
                      <a:rPr lang="he-IL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ימינה</m:t>
                    </m:r>
                    <m:r>
                      <a:rPr lang="he-IL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רצופים</m:t>
                    </m:r>
                    <m:r>
                      <a:rPr lang="he-IL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צעדים</m:t>
                    </m:r>
                    <m:r>
                      <a:rPr lang="he-IL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he-IL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מבצעת</m:t>
                    </m:r>
                    <m:r>
                      <a:rPr lang="he-IL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he-IL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על</m:t>
                    </m:r>
                    <m:r>
                      <a:rPr lang="he-IL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בריצתה</m:t>
                    </m:r>
                    <m:r>
                      <a:rPr lang="he-IL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he-IL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המכונה</m:t>
                    </m:r>
                    <m:r>
                      <a:rPr lang="en-US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000" b="1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האם השפה ב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RE</a:t>
                </a: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?</a:t>
                </a:r>
              </a:p>
              <a:p>
                <a:pPr marL="4572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	</a:t>
                </a:r>
                <a:r>
                  <a:rPr lang="he-IL" sz="2400" dirty="0">
                    <a:solidFill>
                      <a:schemeClr val="accent5">
                        <a:lumMod val="75000"/>
                      </a:schemeClr>
                    </a:solidFill>
                  </a:rPr>
                  <a:t>תשובה: כן. הוכחה פשוטה ע״י בניית מכונה (שיעורי בית)</a:t>
                </a:r>
              </a:p>
              <a:p>
                <a:pPr marL="45720" indent="0" algn="r" rtl="1">
                  <a:buNone/>
                </a:pP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האם השפה ב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R</a:t>
                </a: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?</a:t>
                </a:r>
              </a:p>
              <a:p>
                <a:pPr marL="4572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נוכיח שלא באמצעות השפה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, שכבר הוכחנו שאיננה ב</a:t>
                </a:r>
                <a:r>
                  <a:rPr lang="en-US" sz="2400" dirty="0">
                    <a:solidFill>
                      <a:schemeClr val="tx1"/>
                    </a:solidFill>
                  </a:rPr>
                  <a:t>R</a:t>
                </a:r>
                <a:r>
                  <a:rPr lang="he-IL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400" dirty="0">
                    <a:solidFill>
                      <a:schemeClr val="tx1"/>
                    </a:solidFill>
                  </a:rPr>
                  <a:t>כלומר נוכיח שמתקיים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sz="2400" dirty="0">
                    <a:solidFill>
                      <a:schemeClr val="tx1"/>
                    </a:solidFill>
                  </a:rPr>
                  <a:t> :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400" b="0" dirty="0">
                    <a:solidFill>
                      <a:schemeClr val="tx1"/>
                    </a:solidFill>
                  </a:rPr>
                  <a:t> פונקציית הרדוקציה: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he-IL" sz="240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400" dirty="0">
                    <a:solidFill>
                      <a:srgbClr val="7030A0"/>
                    </a:solidFill>
                  </a:rPr>
                  <a:t>כאשר </a:t>
                </a:r>
                <a:r>
                  <a:rPr lang="he-IL" sz="2400" dirty="0" err="1">
                    <a:solidFill>
                      <a:srgbClr val="7030A0"/>
                    </a:solidFill>
                  </a:rPr>
                  <a:t>M</a:t>
                </a:r>
                <a:r>
                  <a:rPr lang="he-IL" sz="2400" dirty="0">
                    <a:solidFill>
                      <a:srgbClr val="7030A0"/>
                    </a:solidFill>
                  </a:rPr>
                  <a:t>'' על קלט </a:t>
                </a:r>
                <a:r>
                  <a:rPr lang="he-IL" sz="2400" dirty="0" err="1">
                    <a:solidFill>
                      <a:srgbClr val="7030A0"/>
                    </a:solidFill>
                  </a:rPr>
                  <a:t>x</a:t>
                </a:r>
                <a:r>
                  <a:rPr lang="he-IL" sz="2400" dirty="0">
                    <a:solidFill>
                      <a:srgbClr val="7030A0"/>
                    </a:solidFill>
                  </a:rPr>
                  <a:t>:</a:t>
                </a:r>
              </a:p>
              <a:p>
                <a:pPr marL="45720" indent="0" algn="r" rtl="1">
                  <a:buNone/>
                </a:pPr>
                <a:r>
                  <a:rPr lang="he-IL" sz="2400" dirty="0">
                    <a:solidFill>
                      <a:srgbClr val="7030A0"/>
                    </a:solidFill>
                  </a:rPr>
                  <a:t>	- </a:t>
                </a:r>
                <a:r>
                  <a:rPr lang="he-IL" sz="2400" dirty="0" err="1">
                    <a:solidFill>
                      <a:srgbClr val="7030A0"/>
                    </a:solidFill>
                  </a:rPr>
                  <a:t>מסמלצת</a:t>
                </a:r>
                <a:r>
                  <a:rPr lang="he-IL" sz="2400" dirty="0">
                    <a:solidFill>
                      <a:srgbClr val="7030A0"/>
                    </a:solidFill>
                  </a:rPr>
                  <a:t> את </a:t>
                </a:r>
                <a:r>
                  <a:rPr lang="he-IL" sz="2400" dirty="0" err="1">
                    <a:solidFill>
                      <a:srgbClr val="7030A0"/>
                    </a:solidFill>
                  </a:rPr>
                  <a:t>M</a:t>
                </a:r>
                <a:r>
                  <a:rPr lang="he-IL" sz="2400" dirty="0">
                    <a:solidFill>
                      <a:srgbClr val="7030A0"/>
                    </a:solidFill>
                  </a:rPr>
                  <a:t> על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he-IL" sz="2400" dirty="0">
                    <a:solidFill>
                      <a:srgbClr val="7030A0"/>
                    </a:solidFill>
                  </a:rPr>
                  <a:t> , כאשר בכל צעד:</a:t>
                </a:r>
              </a:p>
              <a:p>
                <a:pPr marL="45720" indent="0" algn="r" rtl="1">
                  <a:buNone/>
                </a:pPr>
                <a:r>
                  <a:rPr lang="he-IL" sz="2400" dirty="0">
                    <a:solidFill>
                      <a:srgbClr val="7030A0"/>
                    </a:solidFill>
                  </a:rPr>
                  <a:t>		- אם</a:t>
                </a:r>
                <a:r>
                  <a:rPr lang="he-IL" b="1" dirty="0">
                    <a:solidFill>
                      <a:srgbClr val="7030A0"/>
                    </a:solidFill>
                  </a:rPr>
                  <a:t> </a:t>
                </a:r>
                <a:r>
                  <a:rPr lang="he-IL" b="1" dirty="0" err="1">
                    <a:solidFill>
                      <a:srgbClr val="7030A0"/>
                    </a:solidFill>
                  </a:rPr>
                  <a:t>M</a:t>
                </a:r>
                <a:r>
                  <a:rPr lang="he-IL" b="1" dirty="0">
                    <a:solidFill>
                      <a:srgbClr val="7030A0"/>
                    </a:solidFill>
                  </a:rPr>
                  <a:t>'' </a:t>
                </a:r>
                <a:r>
                  <a:rPr lang="he-IL" sz="2400" dirty="0">
                    <a:solidFill>
                      <a:srgbClr val="7030A0"/>
                    </a:solidFill>
                  </a:rPr>
                  <a:t>עשתה צעד </a:t>
                </a:r>
                <a:r>
                  <a:rPr lang="he-IL" sz="2400" dirty="0" err="1">
                    <a:solidFill>
                      <a:srgbClr val="7030A0"/>
                    </a:solidFill>
                  </a:rPr>
                  <a:t>R</a:t>
                </a:r>
                <a:r>
                  <a:rPr lang="he-IL" sz="2400" dirty="0">
                    <a:solidFill>
                      <a:srgbClr val="7030A0"/>
                    </a:solidFill>
                  </a:rPr>
                  <a:t>, מבצעת צעד </a:t>
                </a:r>
                <a:r>
                  <a:rPr lang="he-IL" sz="2400" dirty="0" err="1">
                    <a:solidFill>
                      <a:srgbClr val="7030A0"/>
                    </a:solidFill>
                  </a:rPr>
                  <a:t>S</a:t>
                </a:r>
                <a:r>
                  <a:rPr lang="he-IL" sz="2400" dirty="0">
                    <a:solidFill>
                      <a:srgbClr val="7030A0"/>
                    </a:solidFill>
                  </a:rPr>
                  <a:t> שלא משנה כלום</a:t>
                </a:r>
              </a:p>
              <a:p>
                <a:pPr marL="45720" indent="0" algn="r" rtl="1">
                  <a:buNone/>
                </a:pPr>
                <a:r>
                  <a:rPr lang="he-IL" sz="2400" dirty="0">
                    <a:solidFill>
                      <a:srgbClr val="7030A0"/>
                    </a:solidFill>
                  </a:rPr>
                  <a:t>		- אם </a:t>
                </a:r>
                <a:r>
                  <a:rPr lang="he-IL" sz="2400" dirty="0" err="1">
                    <a:solidFill>
                      <a:srgbClr val="7030A0"/>
                    </a:solidFill>
                  </a:rPr>
                  <a:t>M</a:t>
                </a:r>
                <a:r>
                  <a:rPr lang="he-IL" sz="2400" dirty="0">
                    <a:solidFill>
                      <a:srgbClr val="7030A0"/>
                    </a:solidFill>
                  </a:rPr>
                  <a:t> קיבלה, הולכת שלושה צעדים ימינה ומקבלת</a:t>
                </a:r>
              </a:p>
              <a:p>
                <a:pPr marL="45720" indent="0" algn="r" rtl="1">
                  <a:buNone/>
                </a:pPr>
                <a:r>
                  <a:rPr lang="he-IL" sz="2400" dirty="0">
                    <a:solidFill>
                      <a:srgbClr val="7030A0"/>
                    </a:solidFill>
                  </a:rPr>
                  <a:t>		- אם </a:t>
                </a:r>
                <a:r>
                  <a:rPr lang="he-IL" sz="2400" dirty="0" err="1">
                    <a:solidFill>
                      <a:srgbClr val="7030A0"/>
                    </a:solidFill>
                  </a:rPr>
                  <a:t>M</a:t>
                </a:r>
                <a:r>
                  <a:rPr lang="he-IL" sz="2400" dirty="0">
                    <a:solidFill>
                      <a:srgbClr val="7030A0"/>
                    </a:solidFill>
                  </a:rPr>
                  <a:t> דחתה, דוחה מיד</a:t>
                </a:r>
              </a:p>
              <a:p>
                <a:pPr marL="45720" indent="0" algn="r" rtl="1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A588A-5174-4194-A85E-E1B868934A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759" y="1308141"/>
                <a:ext cx="11534580" cy="5163911"/>
              </a:xfrm>
              <a:blipFill>
                <a:blip r:embed="rId2"/>
                <a:stretch>
                  <a:fillRect t="-3194" r="-77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E146-5468-48AA-888B-C3CFC728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6B8-4174-4F07-8841-05E5701E2C3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46EE6-91A2-CC5B-66FE-BB43466F36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6884" y="273131"/>
                <a:ext cx="11614068" cy="6329549"/>
              </a:xfrm>
            </p:spPr>
            <p:txBody>
              <a:bodyPr/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800" b="1" dirty="0">
                    <a:solidFill>
                      <a:schemeClr val="tx1"/>
                    </a:solidFill>
                  </a:rPr>
                  <a:t>הוכחת נכונות:</a:t>
                </a:r>
              </a:p>
              <a:p>
                <a:pPr marL="0" indent="0" algn="r" defTabSz="457200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הפונקציה מלאה וניתנת לחישוב כי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'' מוגדרת 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לכל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  וכי למדנו שניתן לקודד כל מכונה</a:t>
                </a: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800" b="1" dirty="0">
                    <a:solidFill>
                      <a:schemeClr val="accent5">
                        <a:lumMod val="50000"/>
                      </a:schemeClr>
                    </a:solidFill>
                  </a:rPr>
                  <a:t>תקפות:</a:t>
                </a:r>
              </a:p>
              <a:p>
                <a:pPr marL="45720" indent="0" algn="r" rtl="1"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&gt;∈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 תעצור ותקבל את </a:t>
                </a:r>
                <a14:m>
                  <m:oMath xmlns:m="http://schemas.openxmlformats.org/officeDocument/2006/math">
                    <m:r>
                      <a:rPr lang="he-IL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'' תלך שלושה צעדים רצופים ימינה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46EE6-91A2-CC5B-66FE-BB43466F36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884" y="273131"/>
                <a:ext cx="11614068" cy="6329549"/>
              </a:xfrm>
              <a:blipFill>
                <a:blip r:embed="rId2"/>
                <a:stretch>
                  <a:fillRect t="-1804" r="-76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E3090C-D569-9C6F-5188-1F8ECBF46398}"/>
                  </a:ext>
                </a:extLst>
              </p:cNvPr>
              <p:cNvSpPr txBox="1"/>
              <p:nvPr/>
            </p:nvSpPr>
            <p:spPr>
              <a:xfrm>
                <a:off x="657781" y="2838017"/>
                <a:ext cx="568828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" indent="0" algn="r" rtl="1">
                  <a:buNone/>
                </a:pPr>
                <a:r>
                  <a:rPr lang="he-IL" sz="2000" dirty="0"/>
                  <a:t> </a:t>
                </a:r>
                <a14:m>
                  <m:oMath xmlns:m="http://schemas.openxmlformats.org/officeDocument/2006/math">
                    <m:r>
                      <a:rPr lang="he-IL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&gt;∉</m:t>
                    </m:r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he-IL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sz="2000" dirty="0"/>
              </a:p>
              <a:p>
                <a:pPr marL="45720" indent="0" algn="r" rtl="1">
                  <a:buNone/>
                </a:pPr>
                <a:r>
                  <a:rPr lang="he-IL" sz="2000" dirty="0"/>
                  <a:t>=&gt; </a:t>
                </a:r>
                <a:r>
                  <a:rPr lang="he-IL" sz="2000" dirty="0" err="1"/>
                  <a:t>M</a:t>
                </a:r>
                <a:r>
                  <a:rPr lang="he-IL" sz="2000" dirty="0"/>
                  <a:t> תעצור ותדחה או לא תעצור</a:t>
                </a:r>
              </a:p>
              <a:p>
                <a:pPr marL="45720" indent="0" algn="r" rtl="1">
                  <a:buNone/>
                </a:pPr>
                <a:r>
                  <a:rPr lang="he-IL" sz="2000" dirty="0"/>
                  <a:t>=&gt; בכל מקרה, במהלך הרצת </a:t>
                </a:r>
                <a:r>
                  <a:rPr lang="he-IL" sz="2000" dirty="0" err="1"/>
                  <a:t>M</a:t>
                </a:r>
                <a:r>
                  <a:rPr lang="he-IL" sz="2000" dirty="0"/>
                  <a:t>  לא יתבצעו שלושה צעדים 	רצופים ימינה, בגלל איך שבנינו את </a:t>
                </a:r>
                <a:r>
                  <a:rPr lang="he-IL" sz="2000" dirty="0" err="1"/>
                  <a:t>M</a:t>
                </a:r>
                <a:r>
                  <a:rPr lang="he-IL" sz="2000" dirty="0"/>
                  <a:t>''.</a:t>
                </a:r>
              </a:p>
              <a:p>
                <a:pPr marL="45720" indent="0" algn="r" rtl="1">
                  <a:buNone/>
                </a:pPr>
                <a:r>
                  <a:rPr lang="he-IL" sz="2000" dirty="0"/>
                  <a:t>=&gt; </a:t>
                </a:r>
                <a:r>
                  <a:rPr lang="he-IL" sz="2000" dirty="0" err="1"/>
                  <a:t>M</a:t>
                </a:r>
                <a:r>
                  <a:rPr lang="he-IL" sz="2000" dirty="0"/>
                  <a:t>'' תעצור ותדחה או לא תעצור</a:t>
                </a:r>
              </a:p>
              <a:p>
                <a:pPr marL="45720" indent="0" algn="r" rtl="1">
                  <a:buNone/>
                </a:pPr>
                <a:r>
                  <a:rPr lang="he-IL" sz="2000" dirty="0"/>
                  <a:t>=&gt;  בכל מקרה, לא יתבצעו שלושה צעדים ימינה ברציפות</a:t>
                </a:r>
              </a:p>
              <a:p>
                <a:pPr marL="45720" algn="r" rtl="1"/>
                <a:r>
                  <a:rPr lang="he-IL" sz="2000" dirty="0"/>
                  <a:t>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he-IL" sz="2000" dirty="0"/>
              </a:p>
              <a:p>
                <a:pPr marL="45720" indent="0" algn="r" rtl="1">
                  <a:buNone/>
                </a:pPr>
                <a:endParaRPr lang="he-IL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E3090C-D569-9C6F-5188-1F8ECBF46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81" y="2838017"/>
                <a:ext cx="5688281" cy="2862322"/>
              </a:xfrm>
              <a:prstGeom prst="rect">
                <a:avLst/>
              </a:prstGeom>
              <a:blipFill>
                <a:blip r:embed="rId3"/>
                <a:stretch>
                  <a:fillRect t="-1327" r="-223" b="-30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279483C-09C6-9925-5C9A-E66B1D517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26" y="300652"/>
            <a:ext cx="4055795" cy="1234372"/>
          </a:xfrm>
          <a:prstGeom prst="rect">
            <a:avLst/>
          </a:prstGeom>
        </p:spPr>
      </p:pic>
      <p:pic>
        <p:nvPicPr>
          <p:cNvPr id="1026" name="Picture 2" descr="NO RIGHT TURN SIGN Logo PNG Vector (AI) Free Download">
            <a:extLst>
              <a:ext uri="{FF2B5EF4-FFF2-40B4-BE49-F238E27FC236}">
                <a16:creationId xmlns:a16="http://schemas.microsoft.com/office/drawing/2014/main" id="{50530B19-1DDF-9DFE-4A23-27A86F758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85" y="922789"/>
            <a:ext cx="639756" cy="63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67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1A8C-4AF3-8BDF-2D84-192BE81DC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054" y="110836"/>
            <a:ext cx="9875520" cy="1356360"/>
          </a:xfrm>
        </p:spPr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תרגיל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CCDADC-F2AF-D386-B136-FB07224558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382" y="1258784"/>
                <a:ext cx="11602192" cy="5367647"/>
              </a:xfrm>
            </p:spPr>
            <p:txBody>
              <a:bodyPr>
                <a:normAutofit lnSpcReduction="10000"/>
              </a:bodyPr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he-IL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 </m:t>
                        </m:r>
                      </m:e>
                    </m:d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ctrlPr>
                          <a:rPr lang="he-IL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𝟎𝟎𝟏</m:t>
                        </m:r>
                      </m:e>
                    </m:d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𝟎𝟎𝟏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e-IL" sz="2800" b="1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accent2">
                        <a:lumMod val="75000"/>
                      </a:schemeClr>
                    </a:solidFill>
                  </a:rPr>
                  <a:t>האם שהשפה הנתונה ב RE?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	</a:t>
                </a:r>
                <a:r>
                  <a:rPr lang="he-IL" dirty="0">
                    <a:solidFill>
                      <a:schemeClr val="accent5">
                        <a:lumMod val="75000"/>
                      </a:schemeClr>
                    </a:solidFill>
                  </a:rPr>
                  <a:t>- כן. הראו זאת ע״י בניית מכונה פשוטה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accent2">
                        <a:lumMod val="75000"/>
                      </a:schemeClr>
                    </a:solidFill>
                  </a:rPr>
                  <a:t>האם השפה הנתונה ב </a:t>
                </a:r>
                <a:r>
                  <a:rPr lang="he-IL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R</a:t>
                </a:r>
                <a:r>
                  <a:rPr lang="he-IL" b="1" dirty="0">
                    <a:solidFill>
                      <a:schemeClr val="accent2">
                        <a:lumMod val="75000"/>
                      </a:schemeClr>
                    </a:solidFill>
                  </a:rPr>
                  <a:t>?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-</a:t>
                </a:r>
                <a:r>
                  <a:rPr lang="he-IL" dirty="0">
                    <a:solidFill>
                      <a:schemeClr val="accent5">
                        <a:lumMod val="75000"/>
                      </a:schemeClr>
                    </a:solidFill>
                  </a:rPr>
                  <a:t>לא. נוכיח זאת ע״י רדוקציה </a:t>
                </a:r>
                <a:r>
                  <a:rPr lang="he-IL" dirty="0" err="1">
                    <a:solidFill>
                      <a:schemeClr val="accent5">
                        <a:lumMod val="75000"/>
                      </a:schemeClr>
                    </a:solidFill>
                  </a:rPr>
                  <a:t>מHP</a:t>
                </a:r>
                <a:r>
                  <a:rPr lang="he-IL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פונקציית הרדוקציה: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כאשר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על קלט </a:t>
                </a:r>
                <a:r>
                  <a:rPr lang="he-IL" dirty="0" err="1">
                    <a:solidFill>
                      <a:srgbClr val="7030A0"/>
                    </a:solidFill>
                  </a:rPr>
                  <a:t>w</a:t>
                </a:r>
                <a:r>
                  <a:rPr lang="he-IL" dirty="0">
                    <a:solidFill>
                      <a:srgbClr val="7030A0"/>
                    </a:solidFill>
                  </a:rPr>
                  <a:t>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מריצה את </a:t>
                </a:r>
                <a:r>
                  <a:rPr lang="he-IL" dirty="0" err="1">
                    <a:solidFill>
                      <a:srgbClr val="7030A0"/>
                    </a:solidFill>
                  </a:rPr>
                  <a:t>M</a:t>
                </a:r>
                <a:r>
                  <a:rPr lang="he-IL" dirty="0">
                    <a:solidFill>
                      <a:srgbClr val="7030A0"/>
                    </a:solidFill>
                  </a:rPr>
                  <a:t>  על </a:t>
                </a:r>
                <a:r>
                  <a:rPr lang="he-IL" dirty="0" err="1">
                    <a:solidFill>
                      <a:srgbClr val="7030A0"/>
                    </a:solidFill>
                  </a:rPr>
                  <a:t>x</a:t>
                </a:r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מחזירה את </a:t>
                </a:r>
                <a:r>
                  <a:rPr lang="he-IL" dirty="0" err="1">
                    <a:solidFill>
                      <a:srgbClr val="7030A0"/>
                    </a:solidFill>
                  </a:rPr>
                  <a:t>w</a:t>
                </a:r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הפונקציה מלאה וניתנת לחישוב כי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מוגדרת לכל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  ו </a:t>
                </a:r>
                <a:r>
                  <a:rPr lang="he-IL" dirty="0" err="1">
                    <a:solidFill>
                      <a:schemeClr val="tx1"/>
                    </a:solidFill>
                  </a:rPr>
                  <a:t>x</a:t>
                </a:r>
                <a:r>
                  <a:rPr lang="he-IL" dirty="0">
                    <a:solidFill>
                      <a:schemeClr val="tx1"/>
                    </a:solidFill>
                  </a:rPr>
                  <a:t> וכי למדנו שניתן לקודד כל מכונה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CCDADC-F2AF-D386-B136-FB0722455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1258784"/>
                <a:ext cx="11602192" cy="5367647"/>
              </a:xfrm>
              <a:blipFill>
                <a:blip r:embed="rId2"/>
                <a:stretch>
                  <a:fillRect t="-2830" r="-656" b="-188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3C3C-7073-8438-AB28-2A551E5A5956}"/>
                  </a:ext>
                </a:extLst>
              </p:cNvPr>
              <p:cNvSpPr txBox="1"/>
              <p:nvPr/>
            </p:nvSpPr>
            <p:spPr>
              <a:xfrm>
                <a:off x="831273" y="806136"/>
                <a:ext cx="4755140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2800" b="1" dirty="0">
                    <a:solidFill>
                      <a:schemeClr val="accent5">
                        <a:lumMod val="50000"/>
                      </a:schemeClr>
                    </a:solidFill>
                  </a:rPr>
                  <a:t>תקפות:</a:t>
                </a:r>
              </a:p>
              <a:p>
                <a:pPr marL="0" algn="r" defTabSz="457200" rtl="1" eaLnBrk="1" latinLnBrk="0" hangingPunct="1"/>
                <a:endParaRPr lang="he-IL" sz="2000" dirty="0"/>
              </a:p>
              <a:p>
                <a:pPr marL="0" algn="r" defTabSz="457200" rtl="1" eaLnBrk="1" latinLnBrk="0" hangingPunct="1"/>
                <a:r>
                  <a:rPr lang="he-IL" sz="2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𝐻𝑃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sz="2000" dirty="0"/>
              </a:p>
              <a:p>
                <a:pPr marL="0" algn="r" defTabSz="457200" rtl="1" eaLnBrk="1" latinLnBrk="0" hangingPunct="1"/>
                <a:r>
                  <a:rPr lang="he-IL" sz="2000" dirty="0"/>
                  <a:t>=&gt; &lt;</a:t>
                </a:r>
                <a:r>
                  <a:rPr lang="he-IL" sz="2000" dirty="0" err="1"/>
                  <a:t>M</a:t>
                </a:r>
                <a:r>
                  <a:rPr lang="he-IL" sz="2000" dirty="0"/>
                  <a:t>&gt; עוצרת על </a:t>
                </a:r>
                <a:r>
                  <a:rPr lang="he-IL" sz="2000" dirty="0" err="1"/>
                  <a:t>x</a:t>
                </a:r>
                <a:endParaRPr lang="he-IL" sz="2000" dirty="0"/>
              </a:p>
              <a:p>
                <a:pPr algn="r" rtl="1"/>
                <a:r>
                  <a:rPr lang="he-IL" sz="2000" dirty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he-IL" sz="2000" dirty="0"/>
                  <a:t> עוצרת ומחזירה את </a:t>
                </a:r>
                <a:r>
                  <a:rPr lang="he-IL" sz="2000" dirty="0" err="1"/>
                  <a:t>w</a:t>
                </a:r>
                <a:r>
                  <a:rPr lang="he-IL" sz="2000" dirty="0"/>
                  <a:t> לכל </a:t>
                </a:r>
                <a:r>
                  <a:rPr lang="he-IL" sz="2000" dirty="0" err="1"/>
                  <a:t>w</a:t>
                </a:r>
                <a:endParaRPr lang="he-IL" sz="2000" dirty="0"/>
              </a:p>
              <a:p>
                <a:pPr algn="r" rtl="1"/>
                <a:r>
                  <a:rPr lang="he-IL" sz="2000" dirty="0"/>
                  <a:t>=&gt; בפרט,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he-I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001</m:t>
                        </m:r>
                      </m:e>
                    </m:d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=001</m:t>
                    </m:r>
                  </m:oMath>
                </a14:m>
                <a:r>
                  <a:rPr lang="he-IL" sz="2000" dirty="0"/>
                  <a:t> </a:t>
                </a:r>
              </a:p>
              <a:p>
                <a:pPr algn="r" rtl="1"/>
                <a:r>
                  <a:rPr lang="he-IL" sz="2000" dirty="0"/>
                  <a:t>=&gt; </a:t>
                </a:r>
                <a14:m>
                  <m:oMath xmlns:m="http://schemas.openxmlformats.org/officeDocument/2006/math"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he-I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he-IL" sz="2000" dirty="0"/>
              </a:p>
              <a:p>
                <a:pPr algn="r" rtl="1"/>
                <a:endParaRPr lang="he-IL" sz="2000" dirty="0"/>
              </a:p>
              <a:p>
                <a:pPr algn="r" rtl="1"/>
                <a:endParaRPr lang="he-IL" sz="2000" dirty="0"/>
              </a:p>
              <a:p>
                <a:pPr algn="r" rtl="1"/>
                <a:r>
                  <a:rPr lang="he-IL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𝐻𝑃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sz="2000" dirty="0"/>
              </a:p>
              <a:p>
                <a:pPr algn="r" rtl="1"/>
                <a:r>
                  <a:rPr lang="he-IL" sz="2000" dirty="0"/>
                  <a:t>=&gt; &lt;</a:t>
                </a:r>
                <a:r>
                  <a:rPr lang="he-IL" sz="2000" dirty="0" err="1"/>
                  <a:t>M</a:t>
                </a:r>
                <a:r>
                  <a:rPr lang="he-IL" sz="2000" dirty="0"/>
                  <a:t>&gt; לא עוצרת על </a:t>
                </a:r>
                <a:r>
                  <a:rPr lang="he-IL" sz="2000" dirty="0" err="1"/>
                  <a:t>x</a:t>
                </a:r>
                <a:endParaRPr lang="he-IL" sz="2000" dirty="0"/>
              </a:p>
              <a:p>
                <a:pPr algn="r" rtl="1"/>
                <a:r>
                  <a:rPr lang="he-IL" sz="2000" dirty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he-IL" sz="2000" dirty="0"/>
                  <a:t>  לא עוצרת לכל </a:t>
                </a:r>
                <a:r>
                  <a:rPr lang="he-IL" sz="2000" dirty="0" err="1"/>
                  <a:t>w</a:t>
                </a:r>
                <a:endParaRPr lang="he-IL" sz="2000" dirty="0"/>
              </a:p>
              <a:p>
                <a:pPr algn="r" rtl="1"/>
                <a:r>
                  <a:rPr lang="he-IL" sz="2000" dirty="0"/>
                  <a:t>=&gt; בפרט,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001</m:t>
                        </m:r>
                      </m:e>
                    </m:d>
                    <m:r>
                      <a:rPr lang="he-IL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he-IL" sz="2000" dirty="0"/>
              </a:p>
              <a:p>
                <a:pPr algn="r" rtl="1"/>
                <a:r>
                  <a:rPr lang="he-IL" sz="2000" dirty="0"/>
                  <a:t>=&gt; </a:t>
                </a:r>
                <a14:m>
                  <m:oMath xmlns:m="http://schemas.openxmlformats.org/officeDocument/2006/math">
                    <m:r>
                      <a:rPr lang="he-IL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he-IL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he-IL" sz="2000" dirty="0"/>
              </a:p>
              <a:p>
                <a:pPr algn="r" rtl="1"/>
                <a:endParaRPr lang="he-IL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D3C3C-7073-8438-AB28-2A551E5A5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806136"/>
                <a:ext cx="4755140" cy="4832092"/>
              </a:xfrm>
              <a:prstGeom prst="rect">
                <a:avLst/>
              </a:prstGeom>
              <a:blipFill>
                <a:blip r:embed="rId3"/>
                <a:stretch>
                  <a:fillRect t="-1309" r="-2667" b="-130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14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CB11-628F-768F-D45A-5F6AFB5D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650" y="83820"/>
            <a:ext cx="9875520" cy="1356360"/>
          </a:xfrm>
        </p:spPr>
        <p:txBody>
          <a:bodyPr/>
          <a:lstStyle/>
          <a:p>
            <a:pPr algn="r" rtl="1"/>
            <a:r>
              <a:rPr lang="he-IL" dirty="0"/>
              <a:t>תרגיל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4254E7-6B4F-22F5-06B8-BD9F92CAD0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2830" y="1223157"/>
                <a:ext cx="11626340" cy="5403273"/>
              </a:xfrm>
            </p:spPr>
            <p:txBody>
              <a:bodyPr>
                <a:normAutofit/>
              </a:bodyPr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e-IL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he-IL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  </m:t>
                        </m:r>
                      </m:e>
                    </m:d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he-IL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d>
                          <m:dPr>
                            <m:ctrlPr>
                              <a:rPr lang="he-IL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</m:d>
                      </m:e>
                    </m:d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he-I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e-IL" sz="2800" b="1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accent2">
                        <a:lumMod val="75000"/>
                      </a:schemeClr>
                    </a:solidFill>
                  </a:rPr>
                  <a:t>האם השפה הנתונה ב </a:t>
                </a:r>
                <a:r>
                  <a:rPr lang="he-IL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R</a:t>
                </a:r>
                <a:r>
                  <a:rPr lang="he-IL" b="1" dirty="0">
                    <a:solidFill>
                      <a:schemeClr val="accent2">
                        <a:lumMod val="75000"/>
                      </a:schemeClr>
                    </a:solidFill>
                  </a:rPr>
                  <a:t>?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 	</a:t>
                </a:r>
                <a:r>
                  <a:rPr lang="he-IL" dirty="0">
                    <a:solidFill>
                      <a:schemeClr val="accent5">
                        <a:lumMod val="75000"/>
                      </a:schemeClr>
                    </a:solidFill>
                  </a:rPr>
                  <a:t>- לא. היא אפילו לא ב RE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הוכחה: </a:t>
                </a:r>
                <a:r>
                  <a:rPr lang="he-IL" dirty="0">
                    <a:solidFill>
                      <a:schemeClr val="tx1"/>
                    </a:solidFill>
                  </a:rPr>
                  <a:t>ע״י רדוקציה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𝐻𝑃</m:t>
                        </m:r>
                      </m:e>
                    </m:acc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b="1" dirty="0">
                    <a:solidFill>
                      <a:schemeClr val="tx1"/>
                    </a:solidFill>
                  </a:rPr>
                  <a:t>פונקציית הרדוקציה: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כאשר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על קלט </a:t>
                </a:r>
                <a:r>
                  <a:rPr lang="he-IL" dirty="0" err="1">
                    <a:solidFill>
                      <a:srgbClr val="7030A0"/>
                    </a:solidFill>
                  </a:rPr>
                  <a:t>y</a:t>
                </a:r>
                <a:r>
                  <a:rPr lang="he-IL" dirty="0">
                    <a:solidFill>
                      <a:srgbClr val="7030A0"/>
                    </a:solidFill>
                  </a:rPr>
                  <a:t>: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אם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∈{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he-I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  0,   1}</m:t>
                    </m:r>
                  </m:oMath>
                </a14:m>
                <a:r>
                  <a:rPr lang="he-IL" dirty="0">
                    <a:solidFill>
                      <a:srgbClr val="7030A0"/>
                    </a:solidFill>
                  </a:rPr>
                  <a:t>  , קבלי</a:t>
                </a: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הריצי את </a:t>
                </a:r>
                <a:r>
                  <a:rPr lang="he-IL" dirty="0" err="1">
                    <a:solidFill>
                      <a:srgbClr val="7030A0"/>
                    </a:solidFill>
                  </a:rPr>
                  <a:t>M</a:t>
                </a:r>
                <a:r>
                  <a:rPr lang="he-IL" dirty="0">
                    <a:solidFill>
                      <a:srgbClr val="7030A0"/>
                    </a:solidFill>
                  </a:rPr>
                  <a:t>  על </a:t>
                </a:r>
                <a:r>
                  <a:rPr lang="he-IL" dirty="0" err="1">
                    <a:solidFill>
                      <a:srgbClr val="7030A0"/>
                    </a:solidFill>
                  </a:rPr>
                  <a:t>x</a:t>
                </a:r>
                <a:endParaRPr lang="he-IL" dirty="0">
                  <a:solidFill>
                    <a:srgbClr val="7030A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rgbClr val="7030A0"/>
                    </a:solidFill>
                  </a:rPr>
                  <a:t>	- קבלי</a:t>
                </a: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הפונקציה מלאה וניתנת לחישוב כי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מוגדרת לכל </a:t>
                </a:r>
                <a:r>
                  <a:rPr lang="he-IL" dirty="0" err="1">
                    <a:solidFill>
                      <a:schemeClr val="tx1"/>
                    </a:solidFill>
                  </a:rPr>
                  <a:t>M</a:t>
                </a:r>
                <a:r>
                  <a:rPr lang="he-IL" dirty="0">
                    <a:solidFill>
                      <a:schemeClr val="tx1"/>
                    </a:solidFill>
                  </a:rPr>
                  <a:t>  ו </a:t>
                </a:r>
                <a:r>
                  <a:rPr lang="he-IL" dirty="0" err="1">
                    <a:solidFill>
                      <a:schemeClr val="tx1"/>
                    </a:solidFill>
                  </a:rPr>
                  <a:t>x</a:t>
                </a:r>
                <a:r>
                  <a:rPr lang="he-IL" dirty="0">
                    <a:solidFill>
                      <a:schemeClr val="tx1"/>
                    </a:solidFill>
                  </a:rPr>
                  <a:t> וכי למדנו שניתן לקודד כל מכונה</a:t>
                </a:r>
              </a:p>
              <a:p>
                <a:pPr marL="45720" indent="0" algn="r" rtl="1">
                  <a:buNone/>
                </a:pPr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4254E7-6B4F-22F5-06B8-BD9F92CAD0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2830" y="1223157"/>
                <a:ext cx="11626340" cy="5403273"/>
              </a:xfrm>
              <a:blipFill>
                <a:blip r:embed="rId2"/>
                <a:stretch>
                  <a:fillRect t="-2113" r="-3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BB0CA3-1046-4D64-7FC4-7CCA3BE7A19C}"/>
                  </a:ext>
                </a:extLst>
              </p:cNvPr>
              <p:cNvSpPr txBox="1"/>
              <p:nvPr/>
            </p:nvSpPr>
            <p:spPr>
              <a:xfrm>
                <a:off x="282831" y="463138"/>
                <a:ext cx="5975094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sz="2400" b="1" dirty="0">
                    <a:solidFill>
                      <a:schemeClr val="accent5">
                        <a:lumMod val="50000"/>
                      </a:schemeClr>
                    </a:solidFill>
                  </a:rPr>
                  <a:t>תקפות:</a:t>
                </a:r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sz="2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𝐻𝑃</m:t>
                        </m:r>
                      </m:e>
                    </m:acc>
                  </m:oMath>
                </a14:m>
                <a:endParaRPr lang="he-IL" sz="2000" dirty="0"/>
              </a:p>
              <a:p>
                <a:pPr algn="r" rtl="1"/>
                <a:r>
                  <a:rPr lang="he-IL" sz="2000" dirty="0"/>
                  <a:t>=&gt; </a:t>
                </a:r>
                <a:r>
                  <a:rPr lang="he-IL" sz="2000" dirty="0" err="1"/>
                  <a:t>M</a:t>
                </a:r>
                <a:r>
                  <a:rPr lang="he-IL" sz="2000" dirty="0"/>
                  <a:t>  לא עוצרת על </a:t>
                </a:r>
                <a:r>
                  <a:rPr lang="he-IL" sz="2000" dirty="0" err="1"/>
                  <a:t>x</a:t>
                </a:r>
                <a:endParaRPr lang="he-IL" sz="2000" dirty="0"/>
              </a:p>
              <a:p>
                <a:pPr algn="r" rtl="1"/>
                <a:r>
                  <a:rPr lang="he-IL" sz="2000" dirty="0"/>
                  <a:t>=&gt; לכל </a:t>
                </a:r>
                <a14:m>
                  <m:oMath xmlns:m="http://schemas.openxmlformats.org/officeDocument/2006/math">
                    <m:r>
                      <a:rPr lang="he-IL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,   0,   1}</m:t>
                    </m:r>
                  </m:oMath>
                </a14:m>
                <a:r>
                  <a:rPr lang="he-IL" sz="2000" dirty="0"/>
                  <a:t>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he-IL" sz="2000" dirty="0"/>
                  <a:t>   לא תעצור</a:t>
                </a:r>
              </a:p>
              <a:p>
                <a:pPr algn="r" rtl="1"/>
                <a:r>
                  <a:rPr lang="he-IL" sz="2000" dirty="0"/>
                  <a:t>=&gt; </a:t>
                </a:r>
                <a14:m>
                  <m:oMath xmlns:m="http://schemas.openxmlformats.org/officeDocument/2006/math"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he-I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he-IL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he-IL" sz="2000" i="1">
                        <a:latin typeface="Cambria Math" panose="02040503050406030204" pitchFamily="18" charset="0"/>
                      </a:rPr>
                      <m:t>,   0,   1}</m:t>
                    </m:r>
                  </m:oMath>
                </a14:m>
                <a:r>
                  <a:rPr lang="he-IL" sz="2000" dirty="0"/>
                  <a:t>  כי המילים האלו מתקבלות מיד</a:t>
                </a:r>
              </a:p>
              <a:p>
                <a:pPr algn="r" rtl="1"/>
                <a:r>
                  <a:rPr lang="he-IL" sz="2000" dirty="0"/>
                  <a:t>=&gt;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he-IL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he-IL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he-IL" sz="2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he-IL" sz="2000" dirty="0"/>
              </a:p>
              <a:p>
                <a:pPr algn="r" rtl="1"/>
                <a:r>
                  <a:rPr lang="he-IL" sz="2000" dirty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e-I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</m:oMath>
                </a14:m>
                <a:endParaRPr lang="he-IL" sz="2000" dirty="0"/>
              </a:p>
              <a:p>
                <a:pPr algn="r" rtl="1"/>
                <a:endParaRPr lang="he-IL" sz="2000" dirty="0"/>
              </a:p>
              <a:p>
                <a:pPr algn="r" rtl="1"/>
                <a:endParaRPr lang="he-IL" sz="2000" dirty="0"/>
              </a:p>
              <a:p>
                <a:pPr algn="r" rtl="1"/>
                <a:r>
                  <a:rPr lang="he-IL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&gt;,</m:t>
                        </m:r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∉</m:t>
                    </m:r>
                    <m:acc>
                      <m:accPr>
                        <m:chr m:val="̅"/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𝐻𝑃</m:t>
                        </m:r>
                      </m:e>
                    </m:acc>
                  </m:oMath>
                </a14:m>
                <a:endParaRPr lang="he-IL" sz="2000" dirty="0"/>
              </a:p>
              <a:p>
                <a:pPr algn="r" rtl="1"/>
                <a:r>
                  <a:rPr lang="he-IL" sz="2000" dirty="0"/>
                  <a:t>=&gt; </a:t>
                </a:r>
                <a:r>
                  <a:rPr lang="he-IL" sz="2000" dirty="0" err="1"/>
                  <a:t>M</a:t>
                </a:r>
                <a:r>
                  <a:rPr lang="he-IL" sz="2000" dirty="0"/>
                  <a:t>  עוצרת על </a:t>
                </a:r>
                <a:r>
                  <a:rPr lang="he-IL" sz="2000" dirty="0" err="1"/>
                  <a:t>x</a:t>
                </a:r>
                <a:endParaRPr lang="he-IL" sz="2000" dirty="0"/>
              </a:p>
              <a:p>
                <a:pPr algn="r" rtl="1"/>
                <a:r>
                  <a:rPr lang="he-IL" sz="2000" dirty="0"/>
                  <a:t>=&gt; לכל </a:t>
                </a:r>
                <a:r>
                  <a:rPr lang="he-IL" sz="2000" dirty="0" err="1"/>
                  <a:t>y</a:t>
                </a:r>
                <a:r>
                  <a:rPr lang="he-IL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he-IL" sz="2000" dirty="0"/>
                  <a:t>  עוצרת ומקבלת בשלב הראשון או השלישי</a:t>
                </a:r>
              </a:p>
              <a:p>
                <a:pPr algn="r" rtl="1"/>
                <a:r>
                  <a:rPr lang="he-IL" sz="2000" dirty="0"/>
                  <a:t>=&gt; </a:t>
                </a:r>
                <a14:m>
                  <m:oMath xmlns:m="http://schemas.openxmlformats.org/officeDocument/2006/math"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he-I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he-IL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e-I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e-IL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he-IL" sz="2000" dirty="0"/>
              </a:p>
              <a:p>
                <a:pPr algn="r" rtl="1"/>
                <a:r>
                  <a:rPr lang="he-IL" sz="2000" dirty="0"/>
                  <a:t>=&gt;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he-IL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he-IL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he-IL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∞&gt;3 </m:t>
                    </m:r>
                  </m:oMath>
                </a14:m>
                <a:endParaRPr lang="he-IL" sz="2000" dirty="0"/>
              </a:p>
              <a:p>
                <a:pPr algn="r" rtl="1"/>
                <a:r>
                  <a:rPr lang="he-IL" sz="2000" dirty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he-IL" sz="2000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</m:oMath>
                </a14:m>
                <a:endParaRPr lang="he-IL" dirty="0"/>
              </a:p>
              <a:p>
                <a:pPr algn="r" rtl="1"/>
                <a:endParaRPr lang="en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BB0CA3-1046-4D64-7FC4-7CCA3BE7A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31" y="463138"/>
                <a:ext cx="5975094" cy="5324535"/>
              </a:xfrm>
              <a:prstGeom prst="rect">
                <a:avLst/>
              </a:prstGeom>
              <a:blipFill>
                <a:blip r:embed="rId3"/>
                <a:stretch>
                  <a:fillRect l="-1699" t="-952" r="-16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28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E4DE-1DEC-90C8-4852-0032FEFE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153" y="83820"/>
            <a:ext cx="9875520" cy="1356360"/>
          </a:xfrm>
        </p:spPr>
        <p:txBody>
          <a:bodyPr>
            <a:normAutofit/>
          </a:bodyPr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3600" dirty="0"/>
              <a:t>תזכורת – משפט רייס</a:t>
            </a:r>
            <a:endParaRPr lang="en-IL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057E-D089-8DEA-01CB-3C69B00B1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3563" y="1364782"/>
                <a:ext cx="6227331" cy="1552698"/>
              </a:xfrm>
            </p:spPr>
            <p:txBody>
              <a:bodyPr>
                <a:normAutofit/>
              </a:bodyPr>
              <a:lstStyle/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b="1" dirty="0">
                    <a:solidFill>
                      <a:srgbClr val="00B050"/>
                    </a:solidFill>
                  </a:rPr>
                  <a:t>תהי </a:t>
                </a:r>
                <a:r>
                  <a:rPr lang="he-IL" sz="2400" b="1" dirty="0" err="1">
                    <a:solidFill>
                      <a:srgbClr val="00B050"/>
                    </a:solidFill>
                  </a:rPr>
                  <a:t>S</a:t>
                </a:r>
                <a:r>
                  <a:rPr lang="he-IL" sz="2400" b="1" dirty="0">
                    <a:solidFill>
                      <a:srgbClr val="00B050"/>
                    </a:solidFill>
                  </a:rPr>
                  <a:t> תכונה לא טריוויאלית של שפות ב RE.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he-IL" sz="2400" b="1" dirty="0">
                    <a:solidFill>
                      <a:srgbClr val="00B050"/>
                    </a:solidFill>
                  </a:rPr>
                  <a:t>אזי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he-IL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he-IL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&gt;  </m:t>
                        </m:r>
                      </m:e>
                    </m:d>
                    <m:r>
                      <a:rPr lang="he-IL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he-IL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he-IL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d>
                    <m:r>
                      <a:rPr lang="he-IL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he-IL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}∉</m:t>
                    </m:r>
                    <m:r>
                      <a:rPr lang="he-IL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he-IL" sz="2400" b="1" dirty="0">
                    <a:solidFill>
                      <a:srgbClr val="00B050"/>
                    </a:solidFill>
                  </a:rPr>
                  <a:t> </a:t>
                </a: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he-IL" sz="2400" b="1" dirty="0">
                  <a:solidFill>
                    <a:srgbClr val="00B050"/>
                  </a:solidFill>
                </a:endParaRPr>
              </a:p>
              <a:p>
                <a:pPr marL="45720" indent="0" algn="r" defTabSz="914400" rtl="1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None/>
                </a:pPr>
                <a:endParaRPr lang="en-IL" sz="24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C057E-D089-8DEA-01CB-3C69B00B1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3563" y="1364782"/>
                <a:ext cx="6227331" cy="1552698"/>
              </a:xfrm>
              <a:blipFill>
                <a:blip r:embed="rId2"/>
                <a:stretch>
                  <a:fillRect t="-5691" r="-815" b="-16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7155B5-3A04-033E-3239-46BC762A4D8A}"/>
                  </a:ext>
                </a:extLst>
              </p:cNvPr>
              <p:cNvSpPr txBox="1"/>
              <p:nvPr/>
            </p:nvSpPr>
            <p:spPr>
              <a:xfrm>
                <a:off x="439522" y="1364782"/>
                <a:ext cx="5023262" cy="190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" algn="r" defTabSz="914400" rtl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</a:pPr>
                <a:r>
                  <a:rPr lang="he-IL" sz="2800" b="1" dirty="0">
                    <a:solidFill>
                      <a:srgbClr val="92D050"/>
                    </a:solidFill>
                  </a:rPr>
                  <a:t>משפט רייס המורחב:</a:t>
                </a:r>
              </a:p>
              <a:p>
                <a:pPr marL="45720" algn="r" defTabSz="914400" rtl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</a:pPr>
                <a:r>
                  <a:rPr lang="he-IL" sz="2800" b="1" dirty="0">
                    <a:solidFill>
                      <a:srgbClr val="92D050"/>
                    </a:solidFill>
                  </a:rPr>
                  <a:t>אם </a:t>
                </a:r>
                <a14:m>
                  <m:oMath xmlns:m="http://schemas.openxmlformats.org/officeDocument/2006/math">
                    <m:r>
                      <a:rPr lang="he-IL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he-IL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he-IL" sz="2800" b="1" dirty="0">
                    <a:solidFill>
                      <a:srgbClr val="92D050"/>
                    </a:solidFill>
                  </a:rPr>
                  <a:t>  , אזי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he-IL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𝑹𝑬</m:t>
                    </m:r>
                  </m:oMath>
                </a14:m>
                <a:endParaRPr lang="he-IL" sz="2800" b="1" dirty="0">
                  <a:solidFill>
                    <a:srgbClr val="92D050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800" b="1" dirty="0">
                    <a:solidFill>
                      <a:srgbClr val="92D050"/>
                    </a:solidFill>
                  </a:rPr>
                  <a:t>אם </a:t>
                </a:r>
                <a14:m>
                  <m:oMath xmlns:m="http://schemas.openxmlformats.org/officeDocument/2006/math">
                    <m:r>
                      <a:rPr lang="he-IL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he-IL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he-IL" sz="2800" b="1" dirty="0">
                    <a:solidFill>
                      <a:srgbClr val="92D050"/>
                    </a:solidFill>
                  </a:rPr>
                  <a:t>  , אזי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8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sz="28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he-IL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sz="28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𝒄𝒐𝑹𝑬</m:t>
                    </m:r>
                  </m:oMath>
                </a14:m>
                <a:endParaRPr lang="en-IL" sz="2800" b="1" dirty="0">
                  <a:solidFill>
                    <a:srgbClr val="92D050"/>
                  </a:solidFill>
                </a:endParaRPr>
              </a:p>
              <a:p>
                <a:endParaRPr lang="en-IL" sz="28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7155B5-3A04-033E-3239-46BC762A4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22" y="1364782"/>
                <a:ext cx="5023262" cy="1909241"/>
              </a:xfrm>
              <a:prstGeom prst="rect">
                <a:avLst/>
              </a:prstGeom>
              <a:blipFill>
                <a:blip r:embed="rId3"/>
                <a:stretch>
                  <a:fillRect t="-5960" r="-15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1A4C4A-3629-AD2B-3254-46530A35E3CA}"/>
                  </a:ext>
                </a:extLst>
              </p:cNvPr>
              <p:cNvSpPr txBox="1"/>
              <p:nvPr/>
            </p:nvSpPr>
            <p:spPr>
              <a:xfrm>
                <a:off x="360218" y="3429000"/>
                <a:ext cx="11471564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he-IL" sz="3600" b="1" u="sng" dirty="0">
                    <a:solidFill>
                      <a:srgbClr val="FF00B5"/>
                    </a:solidFill>
                  </a:rPr>
                  <a:t>תרגיל:</a:t>
                </a:r>
              </a:p>
              <a:p>
                <a:pPr marL="0" algn="r" defTabSz="457200" rtl="1" eaLnBrk="1" latinLnBrk="0" hangingPunct="1"/>
                <a:endParaRPr lang="he-IL" sz="2400" dirty="0"/>
              </a:p>
              <a:p>
                <a:pPr marL="0" algn="r" defTabSz="457200" rtl="1" eaLnBrk="1" latinLnBrk="0" hangingPunct="1"/>
                <a:r>
                  <a:rPr lang="he-IL" sz="2800" b="1" dirty="0"/>
                  <a:t>נתונה השפה הבאה: </a:t>
                </a:r>
                <a14:m>
                  <m:oMath xmlns:m="http://schemas.openxmlformats.org/officeDocument/2006/math">
                    <m:r>
                      <a:rPr lang="he-IL" sz="28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he-IL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8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sz="28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he-IL" sz="2800" b="1" i="1" smtClean="0">
                            <a:latin typeface="Cambria Math" panose="02040503050406030204" pitchFamily="18" charset="0"/>
                          </a:rPr>
                          <m:t>&gt; </m:t>
                        </m:r>
                      </m:e>
                    </m:d>
                    <m:r>
                      <a:rPr lang="he-IL" sz="28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he-IL" sz="2800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he-IL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8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d>
                    <m:r>
                      <a:rPr lang="he-IL" sz="28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sz="2800" b="1" i="1" smtClean="0">
                        <a:latin typeface="Cambria Math" panose="02040503050406030204" pitchFamily="18" charset="0"/>
                      </a:rPr>
                      <m:t>𝑹𝑬</m:t>
                    </m:r>
                    <m:r>
                      <a:rPr lang="he-IL" sz="28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2800" b="1" dirty="0"/>
                  <a:t>   </a:t>
                </a:r>
              </a:p>
              <a:p>
                <a:pPr marL="0" algn="r" defTabSz="457200" rtl="1" eaLnBrk="1" latinLnBrk="0" hangingPunct="1"/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algn="r" defTabSz="457200" rtl="1" eaLnBrk="1" latinLnBrk="0" hangingPunct="1"/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האם </a:t>
                </a:r>
                <a:r>
                  <a:rPr lang="he-IL" sz="2400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L</a:t>
                </a: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  </a:t>
                </a:r>
                <a:r>
                  <a:rPr lang="he-IL" sz="2400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בR</a:t>
                </a: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? האם היא </a:t>
                </a:r>
                <a:r>
                  <a:rPr lang="he-IL" sz="2400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בRE</a:t>
                </a: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? </a:t>
                </a:r>
                <a:r>
                  <a:rPr lang="he-IL" sz="2400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coRE</a:t>
                </a: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?</a:t>
                </a:r>
              </a:p>
              <a:p>
                <a:pPr marL="0" algn="r" defTabSz="457200" rtl="1" eaLnBrk="1" latinLnBrk="0" hangingPunct="1"/>
                <a:endParaRPr lang="he-IL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algn="r" defTabSz="457200" rtl="1" eaLnBrk="1" latinLnBrk="0" hangingPunct="1"/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</a:rPr>
                  <a:t>	</a:t>
                </a:r>
                <a:r>
                  <a:rPr lang="he-IL" sz="2400" dirty="0">
                    <a:solidFill>
                      <a:schemeClr val="accent5">
                        <a:lumMod val="75000"/>
                      </a:schemeClr>
                    </a:solidFill>
                  </a:rPr>
                  <a:t>תשובה: כן, אבל לא בגלל משפט רייס! למעשה,  </a:t>
                </a:r>
                <a14:m>
                  <m:oMath xmlns:m="http://schemas.openxmlformats.org/officeDocument/2006/math">
                    <m:r>
                      <a:rPr lang="he-IL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he-IL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e-IL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e-IL" sz="24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e-IL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e-IL" sz="2400" dirty="0">
                    <a:solidFill>
                      <a:schemeClr val="accent5">
                        <a:lumMod val="75000"/>
                      </a:schemeClr>
                    </a:solidFill>
                  </a:rPr>
                  <a:t>  מההגדרה של RE</a:t>
                </a:r>
              </a:p>
              <a:p>
                <a:pPr marL="0" algn="r" defTabSz="457200" rtl="1" eaLnBrk="1" latinLnBrk="0" hangingPunct="1"/>
                <a:endParaRPr lang="en-IL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1A4C4A-3629-AD2B-3254-46530A35E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18" y="3429000"/>
                <a:ext cx="11471564" cy="3293209"/>
              </a:xfrm>
              <a:prstGeom prst="rect">
                <a:avLst/>
              </a:prstGeom>
              <a:blipFill>
                <a:blip r:embed="rId4"/>
                <a:stretch>
                  <a:fillRect t="-3077" r="-16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43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152F-1BE9-B819-85F6-FBEDF6A5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0E074E-0AC2-244C-7A5F-631F1BAEB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472738" cy="4471988"/>
              </a:xfrm>
            </p:spPr>
            <p:txBody>
              <a:bodyPr>
                <a:normAutofit/>
              </a:bodyPr>
              <a:lstStyle/>
              <a:p>
                <a:pPr marL="45720" indent="0" algn="r" rtl="1">
                  <a:buNone/>
                </a:pPr>
                <a:r>
                  <a:rPr lang="he-IL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he-IL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e-IL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he-IL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  </m:t>
                        </m:r>
                      </m:e>
                    </m:d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he-IL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d>
                          <m:dPr>
                            <m:ctrlPr>
                              <a:rPr lang="he-IL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</m:d>
                      </m:e>
                    </m:d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he-IL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he-IL" sz="2800" b="1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האם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he-IL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  </a:t>
                </a:r>
                <a:r>
                  <a:rPr lang="he-IL" sz="2400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בR</a:t>
                </a: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? RE? </a:t>
                </a:r>
                <a:r>
                  <a:rPr lang="he-IL" sz="2400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coRE</a:t>
                </a:r>
                <a:r>
                  <a:rPr lang="he-IL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?</a:t>
                </a:r>
              </a:p>
              <a:p>
                <a:pPr marL="45720" indent="0" algn="r" rtl="1">
                  <a:buNone/>
                </a:pPr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נגדיר תכונה </a:t>
                </a:r>
                <a14:m>
                  <m:oMath xmlns:m="http://schemas.openxmlformats.org/officeDocument/2006/math"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≥3}</m:t>
                    </m:r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=&gt;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≥3</m:t>
                        </m:r>
                      </m:sub>
                    </m:sSub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dirty="0">
                    <a:solidFill>
                      <a:schemeClr val="tx1"/>
                    </a:solidFill>
                  </a:rPr>
                  <a:t>נוכיח שהתכונה אינה טריוויאלית:  </a:t>
                </a:r>
                <a:endParaRPr lang="he-IL" b="0" dirty="0">
                  <a:solidFill>
                    <a:schemeClr val="tx1"/>
                  </a:solidFill>
                </a:endParaRPr>
              </a:p>
              <a:p>
                <a:pPr marL="45720" indent="0" algn="r" rtl="1">
                  <a:buNone/>
                </a:pPr>
                <a:r>
                  <a:rPr lang="he-IL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he-IL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,  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  קל לראות</a:t>
                </a:r>
              </a:p>
              <a:p>
                <a:pPr marL="45720" indent="0" algn="r" rtl="1">
                  <a:buNone/>
                </a:pPr>
                <a:r>
                  <a:rPr lang="he-IL" b="1" dirty="0">
                    <a:solidFill>
                      <a:srgbClr val="FF00B5"/>
                    </a:solidFill>
                  </a:rPr>
                  <a:t> =&gt; לפי משפט רייס (המורחב)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1" i="1">
                            <a:solidFill>
                              <a:srgbClr val="FF00B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1" i="1">
                            <a:solidFill>
                              <a:srgbClr val="FF00B5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he-IL" b="1" i="1">
                            <a:solidFill>
                              <a:srgbClr val="FF00B5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he-IL" b="1" i="1">
                            <a:solidFill>
                              <a:srgbClr val="FF00B5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he-IL" b="1" dirty="0">
                    <a:solidFill>
                      <a:srgbClr val="FF00B5"/>
                    </a:solidFill>
                  </a:rPr>
                  <a:t>  לא </a:t>
                </a:r>
                <a:r>
                  <a:rPr lang="he-IL" b="1" dirty="0" err="1">
                    <a:solidFill>
                      <a:srgbClr val="FF00B5"/>
                    </a:solidFill>
                  </a:rPr>
                  <a:t>בcoRE</a:t>
                </a:r>
                <a:r>
                  <a:rPr lang="he-IL" b="1" dirty="0">
                    <a:solidFill>
                      <a:srgbClr val="FF00B5"/>
                    </a:solidFill>
                  </a:rPr>
                  <a:t> , ובפרט לא ב </a:t>
                </a:r>
                <a:r>
                  <a:rPr lang="he-IL" b="1" dirty="0" err="1">
                    <a:solidFill>
                      <a:srgbClr val="FF00B5"/>
                    </a:solidFill>
                  </a:rPr>
                  <a:t>R</a:t>
                </a:r>
                <a:r>
                  <a:rPr lang="he-IL" b="1" dirty="0">
                    <a:solidFill>
                      <a:srgbClr val="FF00B5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0E074E-0AC2-244C-7A5F-631F1BAEB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472738" cy="4471988"/>
              </a:xfrm>
              <a:blipFill>
                <a:blip r:embed="rId2"/>
                <a:stretch>
                  <a:fillRect t="-2833" r="-72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770CC76-1758-00D3-88B1-EEEB5EC83D37}"/>
              </a:ext>
            </a:extLst>
          </p:cNvPr>
          <p:cNvSpPr txBox="1"/>
          <p:nvPr/>
        </p:nvSpPr>
        <p:spPr>
          <a:xfrm>
            <a:off x="757238" y="1460664"/>
            <a:ext cx="5114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he-IL" sz="2400" dirty="0">
                <a:solidFill>
                  <a:schemeClr val="accent5">
                    <a:lumMod val="75000"/>
                  </a:schemeClr>
                </a:solidFill>
              </a:rPr>
              <a:t>מה בנוגע ל RE?</a:t>
            </a:r>
          </a:p>
          <a:p>
            <a:pPr marL="0" algn="r" defTabSz="457200" rtl="1" eaLnBrk="1" latinLnBrk="0" hangingPunct="1"/>
            <a:r>
              <a:rPr lang="he-IL" sz="2400" dirty="0">
                <a:solidFill>
                  <a:schemeClr val="accent5">
                    <a:lumMod val="75000"/>
                  </a:schemeClr>
                </a:solidFill>
              </a:rPr>
              <a:t>	- השפה כן ב RE, ניתן להראות זאת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e-IL" sz="2400" dirty="0">
                <a:solidFill>
                  <a:schemeClr val="accent5">
                    <a:lumMod val="75000"/>
                  </a:schemeClr>
                </a:solidFill>
              </a:rPr>
              <a:t>ע״י בניית מכונה פשוטה (שיעורי בית)</a:t>
            </a:r>
            <a:endParaRPr lang="en-IL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70C1618-6AB6-374D-A79E-5112CA7629FC}" vid="{E7975F45-081E-D941-9ECA-DD54EFB368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1468</TotalTime>
  <Words>1223</Words>
  <Application>Microsoft Macintosh PowerPoint</Application>
  <PresentationFormat>Widescreen</PresentationFormat>
  <Paragraphs>206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Corbel</vt:lpstr>
      <vt:lpstr>Theme1</vt:lpstr>
      <vt:lpstr>חישוביות תרגול 3</vt:lpstr>
      <vt:lpstr>תזכורת</vt:lpstr>
      <vt:lpstr>תרגיל</vt:lpstr>
      <vt:lpstr>תרגיל</vt:lpstr>
      <vt:lpstr>PowerPoint Presentation</vt:lpstr>
      <vt:lpstr>תרגיל</vt:lpstr>
      <vt:lpstr>תרגיל</vt:lpstr>
      <vt:lpstr>תזכורת – משפט רייס</vt:lpstr>
      <vt:lpstr>תרגיל</vt:lpstr>
      <vt:lpstr>תרגיל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ניר סון</dc:creator>
  <cp:lastModifiedBy>ניר סון</cp:lastModifiedBy>
  <cp:revision>44</cp:revision>
  <dcterms:created xsi:type="dcterms:W3CDTF">2022-07-31T17:47:40Z</dcterms:created>
  <dcterms:modified xsi:type="dcterms:W3CDTF">2022-08-01T18:16:08Z</dcterms:modified>
</cp:coreProperties>
</file>