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56" r:id="rId2"/>
    <p:sldId id="305" r:id="rId3"/>
    <p:sldId id="306" r:id="rId4"/>
    <p:sldId id="301" r:id="rId5"/>
    <p:sldId id="327" r:id="rId6"/>
    <p:sldId id="328" r:id="rId7"/>
    <p:sldId id="307" r:id="rId8"/>
    <p:sldId id="308" r:id="rId9"/>
    <p:sldId id="309" r:id="rId10"/>
    <p:sldId id="310" r:id="rId11"/>
    <p:sldId id="311" r:id="rId12"/>
    <p:sldId id="312" r:id="rId13"/>
    <p:sldId id="313" r:id="rId14"/>
    <p:sldId id="314" r:id="rId15"/>
    <p:sldId id="264" r:id="rId16"/>
    <p:sldId id="315" r:id="rId17"/>
    <p:sldId id="316" r:id="rId18"/>
    <p:sldId id="317" r:id="rId19"/>
    <p:sldId id="318" r:id="rId20"/>
    <p:sldId id="267" r:id="rId21"/>
    <p:sldId id="269" r:id="rId22"/>
    <p:sldId id="295" r:id="rId23"/>
    <p:sldId id="283" r:id="rId24"/>
    <p:sldId id="285" r:id="rId25"/>
    <p:sldId id="300" r:id="rId26"/>
    <p:sldId id="286" r:id="rId27"/>
    <p:sldId id="284" r:id="rId28"/>
    <p:sldId id="296" r:id="rId29"/>
    <p:sldId id="297" r:id="rId30"/>
    <p:sldId id="299" r:id="rId31"/>
    <p:sldId id="337" r:id="rId32"/>
    <p:sldId id="338" r:id="rId33"/>
    <p:sldId id="333" r:id="rId34"/>
    <p:sldId id="263" r:id="rId35"/>
    <p:sldId id="266" r:id="rId36"/>
    <p:sldId id="342" r:id="rId37"/>
    <p:sldId id="282" r:id="rId38"/>
    <p:sldId id="319" r:id="rId39"/>
    <p:sldId id="320" r:id="rId40"/>
    <p:sldId id="329" r:id="rId41"/>
    <p:sldId id="331" r:id="rId42"/>
    <p:sldId id="330" r:id="rId43"/>
    <p:sldId id="332" r:id="rId44"/>
    <p:sldId id="339" r:id="rId45"/>
    <p:sldId id="322" r:id="rId46"/>
    <p:sldId id="323" r:id="rId47"/>
    <p:sldId id="324" r:id="rId48"/>
    <p:sldId id="325" r:id="rId49"/>
    <p:sldId id="326" r:id="rId50"/>
    <p:sldId id="270" r:id="rId51"/>
    <p:sldId id="271" r:id="rId52"/>
    <p:sldId id="273" r:id="rId53"/>
    <p:sldId id="290" r:id="rId54"/>
    <p:sldId id="274" r:id="rId55"/>
    <p:sldId id="275" r:id="rId56"/>
    <p:sldId id="276" r:id="rId57"/>
    <p:sldId id="291" r:id="rId58"/>
    <p:sldId id="302" r:id="rId59"/>
    <p:sldId id="303" r:id="rId60"/>
    <p:sldId id="304" r:id="rId61"/>
    <p:sldId id="343" r:id="rId62"/>
    <p:sldId id="277" r:id="rId63"/>
    <p:sldId id="336" r:id="rId64"/>
    <p:sldId id="334" r:id="rId65"/>
    <p:sldId id="292" r:id="rId66"/>
    <p:sldId id="293" r:id="rId67"/>
    <p:sldId id="335" r:id="rId68"/>
    <p:sldId id="344" r:id="rId69"/>
    <p:sldId id="346" r:id="rId70"/>
    <p:sldId id="345" r:id="rId71"/>
    <p:sldId id="347" r:id="rId72"/>
    <p:sldId id="278" r:id="rId73"/>
    <p:sldId id="279" r:id="rId74"/>
    <p:sldId id="281" r:id="rId75"/>
    <p:sldId id="280" r:id="rId76"/>
    <p:sldId id="340" r:id="rId77"/>
    <p:sldId id="341" r:id="rId78"/>
    <p:sldId id="348"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17" autoAdjust="0"/>
  </p:normalViewPr>
  <p:slideViewPr>
    <p:cSldViewPr>
      <p:cViewPr varScale="1">
        <p:scale>
          <a:sx n="70" d="100"/>
          <a:sy n="70" d="100"/>
        </p:scale>
        <p:origin x="181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1" Type="http://schemas.openxmlformats.org/officeDocument/2006/relationships/oleObject" Target="file:///C:\DifferentStuff\Teaching\DeepLearning\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ifferentStuff\Teaching\DeepLearning\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Sheet1!$C$9</c:f>
              <c:strCache>
                <c:ptCount val="1"/>
                <c:pt idx="0">
                  <c:v>Galaxy-Price on ebay </c:v>
                </c:pt>
              </c:strCache>
            </c:strRef>
          </c:tx>
          <c:spPr>
            <a:ln w="28575">
              <a:noFill/>
            </a:ln>
          </c:spPr>
          <c:dLbls>
            <c:spPr>
              <a:noFill/>
              <a:ln>
                <a:noFill/>
              </a:ln>
              <a:effectLst/>
            </c:spPr>
            <c:txPr>
              <a:bodyPr/>
              <a:lstStyle/>
              <a:p>
                <a:pPr>
                  <a:defRPr sz="18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Sheet1!$B$10:$B$14</c:f>
              <c:numCache>
                <c:formatCode>General</c:formatCode>
                <c:ptCount val="5"/>
                <c:pt idx="0">
                  <c:v>2</c:v>
                </c:pt>
                <c:pt idx="1">
                  <c:v>3</c:v>
                </c:pt>
                <c:pt idx="2">
                  <c:v>4</c:v>
                </c:pt>
                <c:pt idx="3">
                  <c:v>6</c:v>
                </c:pt>
                <c:pt idx="4">
                  <c:v>7</c:v>
                </c:pt>
              </c:numCache>
            </c:numRef>
          </c:xVal>
          <c:yVal>
            <c:numRef>
              <c:f>Sheet1!$C$10:$C$14</c:f>
              <c:numCache>
                <c:formatCode>"$"#,##0_);[Red]\("$"#,##0\)</c:formatCode>
                <c:ptCount val="5"/>
                <c:pt idx="0">
                  <c:v>70</c:v>
                </c:pt>
                <c:pt idx="1">
                  <c:v>110</c:v>
                </c:pt>
                <c:pt idx="2">
                  <c:v>165</c:v>
                </c:pt>
                <c:pt idx="3">
                  <c:v>390</c:v>
                </c:pt>
                <c:pt idx="4">
                  <c:v>550</c:v>
                </c:pt>
              </c:numCache>
            </c:numRef>
          </c:yVal>
          <c:smooth val="0"/>
          <c:extLst>
            <c:ext xmlns:c16="http://schemas.microsoft.com/office/drawing/2014/chart" uri="{C3380CC4-5D6E-409C-BE32-E72D297353CC}">
              <c16:uniqueId val="{00000000-E2B4-4DF8-816C-0AC8D7E64C0C}"/>
            </c:ext>
          </c:extLst>
        </c:ser>
        <c:dLbls>
          <c:showLegendKey val="0"/>
          <c:showVal val="0"/>
          <c:showCatName val="0"/>
          <c:showSerName val="0"/>
          <c:showPercent val="0"/>
          <c:showBubbleSize val="0"/>
        </c:dLbls>
        <c:axId val="74001792"/>
        <c:axId val="74002368"/>
      </c:scatterChart>
      <c:valAx>
        <c:axId val="74001792"/>
        <c:scaling>
          <c:orientation val="minMax"/>
        </c:scaling>
        <c:delete val="0"/>
        <c:axPos val="b"/>
        <c:numFmt formatCode="General" sourceLinked="1"/>
        <c:majorTickMark val="out"/>
        <c:minorTickMark val="none"/>
        <c:tickLblPos val="nextTo"/>
        <c:txPr>
          <a:bodyPr/>
          <a:lstStyle/>
          <a:p>
            <a:pPr>
              <a:defRPr sz="1800"/>
            </a:pPr>
            <a:endParaRPr lang="en-US"/>
          </a:p>
        </c:txPr>
        <c:crossAx val="74002368"/>
        <c:crosses val="autoZero"/>
        <c:crossBetween val="midCat"/>
      </c:valAx>
      <c:valAx>
        <c:axId val="74002368"/>
        <c:scaling>
          <c:orientation val="minMax"/>
        </c:scaling>
        <c:delete val="0"/>
        <c:axPos val="l"/>
        <c:majorGridlines/>
        <c:numFmt formatCode="&quot;$&quot;#,##0_);[Red]\(&quot;$&quot;#,##0\)" sourceLinked="1"/>
        <c:majorTickMark val="out"/>
        <c:minorTickMark val="none"/>
        <c:tickLblPos val="nextTo"/>
        <c:txPr>
          <a:bodyPr/>
          <a:lstStyle/>
          <a:p>
            <a:pPr>
              <a:defRPr sz="1600"/>
            </a:pPr>
            <a:endParaRPr lang="en-US"/>
          </a:p>
        </c:txPr>
        <c:crossAx val="7400179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Logistic!$A$6:$A$10</c:f>
              <c:numCache>
                <c:formatCode>"$"#,##0_);[Red]\("$"#,##0\)</c:formatCode>
                <c:ptCount val="5"/>
                <c:pt idx="0">
                  <c:v>400</c:v>
                </c:pt>
                <c:pt idx="1">
                  <c:v>220</c:v>
                </c:pt>
                <c:pt idx="2">
                  <c:v>310</c:v>
                </c:pt>
                <c:pt idx="3">
                  <c:v>350</c:v>
                </c:pt>
                <c:pt idx="4">
                  <c:v>510</c:v>
                </c:pt>
              </c:numCache>
            </c:numRef>
          </c:xVal>
          <c:yVal>
            <c:numRef>
              <c:f>Logistic!$B$6:$B$10</c:f>
              <c:numCache>
                <c:formatCode>General</c:formatCode>
                <c:ptCount val="5"/>
                <c:pt idx="0">
                  <c:v>1</c:v>
                </c:pt>
                <c:pt idx="1">
                  <c:v>0</c:v>
                </c:pt>
                <c:pt idx="2">
                  <c:v>0</c:v>
                </c:pt>
                <c:pt idx="3">
                  <c:v>0</c:v>
                </c:pt>
                <c:pt idx="4">
                  <c:v>1</c:v>
                </c:pt>
              </c:numCache>
            </c:numRef>
          </c:yVal>
          <c:smooth val="0"/>
          <c:extLst>
            <c:ext xmlns:c16="http://schemas.microsoft.com/office/drawing/2014/chart" uri="{C3380CC4-5D6E-409C-BE32-E72D297353CC}">
              <c16:uniqueId val="{00000000-A3E8-42D6-A2CC-E57602AA8BA0}"/>
            </c:ext>
          </c:extLst>
        </c:ser>
        <c:dLbls>
          <c:showLegendKey val="0"/>
          <c:showVal val="0"/>
          <c:showCatName val="0"/>
          <c:showSerName val="0"/>
          <c:showPercent val="0"/>
          <c:showBubbleSize val="0"/>
        </c:dLbls>
        <c:axId val="82347712"/>
        <c:axId val="82348288"/>
      </c:scatterChart>
      <c:valAx>
        <c:axId val="82347712"/>
        <c:scaling>
          <c:orientation val="minMax"/>
          <c:max val="1000"/>
        </c:scaling>
        <c:delete val="0"/>
        <c:axPos val="b"/>
        <c:numFmt formatCode="&quot;$&quot;#,##0_);[Red]\(&quot;$&quot;#,##0\)" sourceLinked="1"/>
        <c:majorTickMark val="out"/>
        <c:minorTickMark val="none"/>
        <c:tickLblPos val="nextTo"/>
        <c:txPr>
          <a:bodyPr/>
          <a:lstStyle/>
          <a:p>
            <a:pPr>
              <a:defRPr sz="1400"/>
            </a:pPr>
            <a:endParaRPr lang="en-US"/>
          </a:p>
        </c:txPr>
        <c:crossAx val="82348288"/>
        <c:crosses val="autoZero"/>
        <c:crossBetween val="midCat"/>
      </c:valAx>
      <c:valAx>
        <c:axId val="82348288"/>
        <c:scaling>
          <c:orientation val="minMax"/>
          <c:max val="1"/>
          <c:min val="0"/>
        </c:scaling>
        <c:delete val="0"/>
        <c:axPos val="l"/>
        <c:majorGridlines/>
        <c:numFmt formatCode="General" sourceLinked="1"/>
        <c:majorTickMark val="out"/>
        <c:minorTickMark val="none"/>
        <c:tickLblPos val="nextTo"/>
        <c:txPr>
          <a:bodyPr/>
          <a:lstStyle/>
          <a:p>
            <a:pPr>
              <a:defRPr sz="1400"/>
            </a:pPr>
            <a:endParaRPr lang="en-US"/>
          </a:p>
        </c:txPr>
        <c:crossAx val="82347712"/>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ED51D-4F5E-49FA-85B6-AAE78213C352}" type="datetimeFigureOut">
              <a:rPr lang="en-US" smtClean="0"/>
              <a:t>10/24/2021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3EDF6C-9A2B-43AE-A021-167BF778B1A3}" type="slidenum">
              <a:rPr lang="en-US" smtClean="0"/>
              <a:t>‹#›</a:t>
            </a:fld>
            <a:endParaRPr lang="en-US"/>
          </a:p>
        </p:txBody>
      </p:sp>
    </p:spTree>
    <p:extLst>
      <p:ext uri="{BB962C8B-B14F-4D97-AF65-F5344CB8AC3E}">
        <p14:creationId xmlns:p14="http://schemas.microsoft.com/office/powerpoint/2010/main" val="86297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only providing it for soundness</a:t>
            </a:r>
          </a:p>
          <a:p>
            <a:r>
              <a:rPr lang="en-US" dirty="0"/>
              <a:t>http://www.dsplog.com/2011/12/04/closed-form-solution-linear-regression/</a:t>
            </a:r>
          </a:p>
          <a:p>
            <a:endParaRPr lang="en-US" dirty="0"/>
          </a:p>
          <a:p>
            <a:r>
              <a:rPr lang="en-US" dirty="0"/>
              <a:t>(big data:</a:t>
            </a:r>
            <a:r>
              <a:rPr lang="en-US" baseline="0" dirty="0"/>
              <a:t> especially when the X is sparse, </a:t>
            </a:r>
            <a:r>
              <a:rPr lang="en-US" baseline="0"/>
              <a:t>but X^T X is dense.)</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4</a:t>
            </a:fld>
            <a:endParaRPr lang="en-US"/>
          </a:p>
        </p:txBody>
      </p:sp>
    </p:spTree>
    <p:extLst>
      <p:ext uri="{BB962C8B-B14F-4D97-AF65-F5344CB8AC3E}">
        <p14:creationId xmlns:p14="http://schemas.microsoft.com/office/powerpoint/2010/main" val="319695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is</a:t>
            </a:r>
            <a:r>
              <a:rPr lang="en-US" baseline="0" dirty="0"/>
              <a:t> not really differentiable. </a:t>
            </a:r>
          </a:p>
          <a:p>
            <a:r>
              <a:rPr lang="en-US" baseline="0" dirty="0"/>
              <a:t>Note that for w &lt; 0, the (sub-gradient) derivative is lambda, and when w&lt;0 the derivative is –lambda (and at 0 it is undefined). [This is what pushes all the weights to 0.]</a:t>
            </a:r>
          </a:p>
          <a:p>
            <a:r>
              <a:rPr lang="en-US" baseline="0" dirty="0"/>
              <a:t>There are a few solutions:</a:t>
            </a:r>
          </a:p>
          <a:p>
            <a:pPr marL="228600" indent="-228600">
              <a:buAutoNum type="arabicPeriod"/>
            </a:pPr>
            <a:r>
              <a:rPr lang="en-US" baseline="0" dirty="0"/>
              <a:t>The original solution is to use coordinate descent, but it is not implemented in </a:t>
            </a:r>
            <a:r>
              <a:rPr lang="en-US" baseline="0" dirty="0" err="1"/>
              <a:t>tensorflow</a:t>
            </a:r>
            <a:r>
              <a:rPr lang="en-US" baseline="0" dirty="0"/>
              <a:t>.</a:t>
            </a:r>
          </a:p>
          <a:p>
            <a:pPr marL="228600" indent="-228600">
              <a:buAutoNum type="arabicPeriod"/>
            </a:pPr>
            <a:r>
              <a:rPr lang="en-US" baseline="0" dirty="0"/>
              <a:t>One can use a different optimizer such as Adam which should work.</a:t>
            </a:r>
          </a:p>
          <a:p>
            <a:pPr marL="228600" indent="-228600">
              <a:buAutoNum type="arabicPeriod"/>
            </a:pPr>
            <a:r>
              <a:rPr lang="en-US" baseline="0" dirty="0"/>
              <a:t>Another option (which is always a good idea) is to reduce the learning rate (alpha) over time. E.g. alpha:= alpha*0.99, or linearly decrease it.</a:t>
            </a:r>
          </a:p>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27</a:t>
            </a:fld>
            <a:endParaRPr lang="en-US"/>
          </a:p>
        </p:txBody>
      </p:sp>
    </p:spTree>
    <p:extLst>
      <p:ext uri="{BB962C8B-B14F-4D97-AF65-F5344CB8AC3E}">
        <p14:creationId xmlns:p14="http://schemas.microsoft.com/office/powerpoint/2010/main" val="161713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30</a:t>
            </a:fld>
            <a:endParaRPr lang="en-US"/>
          </a:p>
        </p:txBody>
      </p:sp>
    </p:spTree>
    <p:extLst>
      <p:ext uri="{BB962C8B-B14F-4D97-AF65-F5344CB8AC3E}">
        <p14:creationId xmlns:p14="http://schemas.microsoft.com/office/powerpoint/2010/main" val="255074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31</a:t>
            </a:fld>
            <a:endParaRPr lang="en-US"/>
          </a:p>
        </p:txBody>
      </p:sp>
    </p:spTree>
    <p:extLst>
      <p:ext uri="{BB962C8B-B14F-4D97-AF65-F5344CB8AC3E}">
        <p14:creationId xmlns:p14="http://schemas.microsoft.com/office/powerpoint/2010/main" val="255074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a:t>
            </a:r>
          </a:p>
          <a:p>
            <a:r>
              <a:rPr lang="en-US" dirty="0"/>
              <a:t>None</a:t>
            </a:r>
          </a:p>
          <a:p>
            <a:r>
              <a:rPr lang="en-US" dirty="0"/>
              <a:t>Ridge</a:t>
            </a:r>
          </a:p>
        </p:txBody>
      </p:sp>
      <p:sp>
        <p:nvSpPr>
          <p:cNvPr id="4" name="Slide Number Placeholder 3"/>
          <p:cNvSpPr>
            <a:spLocks noGrp="1"/>
          </p:cNvSpPr>
          <p:nvPr>
            <p:ph type="sldNum" sz="quarter" idx="10"/>
          </p:nvPr>
        </p:nvSpPr>
        <p:spPr/>
        <p:txBody>
          <a:bodyPr/>
          <a:lstStyle/>
          <a:p>
            <a:fld id="{D03EDF6C-9A2B-43AE-A021-167BF778B1A3}" type="slidenum">
              <a:rPr lang="en-US" smtClean="0"/>
              <a:t>32</a:t>
            </a:fld>
            <a:endParaRPr lang="en-US"/>
          </a:p>
        </p:txBody>
      </p:sp>
    </p:spTree>
    <p:extLst>
      <p:ext uri="{BB962C8B-B14F-4D97-AF65-F5344CB8AC3E}">
        <p14:creationId xmlns:p14="http://schemas.microsoft.com/office/powerpoint/2010/main" val="159715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EDF6C-9A2B-43AE-A021-167BF778B1A3}" type="slidenum">
              <a:rPr lang="en-US" smtClean="0"/>
              <a:t>35</a:t>
            </a:fld>
            <a:endParaRPr lang="en-US"/>
          </a:p>
        </p:txBody>
      </p:sp>
    </p:spTree>
    <p:extLst>
      <p:ext uri="{BB962C8B-B14F-4D97-AF65-F5344CB8AC3E}">
        <p14:creationId xmlns:p14="http://schemas.microsoft.com/office/powerpoint/2010/main" val="325154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we add additional points to the right or to the left?</a:t>
            </a:r>
          </a:p>
          <a:p>
            <a:r>
              <a:rPr lang="en-US" dirty="0"/>
              <a:t>What we actually</a:t>
            </a:r>
            <a:r>
              <a:rPr lang="en-US" baseline="0" dirty="0"/>
              <a:t> want is</a:t>
            </a:r>
            <a:r>
              <a:rPr lang="en-US" dirty="0"/>
              <a:t> the logistic function!</a:t>
            </a:r>
          </a:p>
        </p:txBody>
      </p:sp>
      <p:sp>
        <p:nvSpPr>
          <p:cNvPr id="4" name="Slide Number Placeholder 3"/>
          <p:cNvSpPr>
            <a:spLocks noGrp="1"/>
          </p:cNvSpPr>
          <p:nvPr>
            <p:ph type="sldNum" sz="quarter" idx="10"/>
          </p:nvPr>
        </p:nvSpPr>
        <p:spPr/>
        <p:txBody>
          <a:bodyPr/>
          <a:lstStyle/>
          <a:p>
            <a:fld id="{D03EDF6C-9A2B-43AE-A021-167BF778B1A3}" type="slidenum">
              <a:rPr lang="en-US" smtClean="0"/>
              <a:t>38</a:t>
            </a:fld>
            <a:endParaRPr lang="en-US"/>
          </a:p>
        </p:txBody>
      </p:sp>
    </p:spTree>
    <p:extLst>
      <p:ext uri="{BB962C8B-B14F-4D97-AF65-F5344CB8AC3E}">
        <p14:creationId xmlns:p14="http://schemas.microsoft.com/office/powerpoint/2010/main" val="1226175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 controls the steepness and the b controls the bias</a:t>
            </a:r>
          </a:p>
          <a:p>
            <a:r>
              <a:rPr lang="en-US" dirty="0"/>
              <a:t>p(</a:t>
            </a:r>
            <a:r>
              <a:rPr lang="en-US" dirty="0" err="1"/>
              <a:t>y_i</a:t>
            </a:r>
            <a:r>
              <a:rPr lang="en-US" dirty="0"/>
              <a:t> | …) means</a:t>
            </a:r>
            <a:r>
              <a:rPr lang="en-US" baseline="0" dirty="0"/>
              <a:t> p(</a:t>
            </a:r>
            <a:r>
              <a:rPr lang="en-US" baseline="0" dirty="0" err="1"/>
              <a:t>y_i</a:t>
            </a:r>
            <a:r>
              <a:rPr lang="en-US" baseline="0" dirty="0"/>
              <a:t>=y | …)</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39</a:t>
            </a:fld>
            <a:endParaRPr lang="en-US"/>
          </a:p>
        </p:txBody>
      </p:sp>
    </p:spTree>
    <p:extLst>
      <p:ext uri="{BB962C8B-B14F-4D97-AF65-F5344CB8AC3E}">
        <p14:creationId xmlns:p14="http://schemas.microsoft.com/office/powerpoint/2010/main" val="405275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44</a:t>
            </a:fld>
            <a:endParaRPr lang="en-US"/>
          </a:p>
        </p:txBody>
      </p:sp>
    </p:spTree>
    <p:extLst>
      <p:ext uri="{BB962C8B-B14F-4D97-AF65-F5344CB8AC3E}">
        <p14:creationId xmlns:p14="http://schemas.microsoft.com/office/powerpoint/2010/main" val="1050811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47</a:t>
            </a:fld>
            <a:endParaRPr lang="en-US"/>
          </a:p>
        </p:txBody>
      </p:sp>
    </p:spTree>
    <p:extLst>
      <p:ext uri="{BB962C8B-B14F-4D97-AF65-F5344CB8AC3E}">
        <p14:creationId xmlns:p14="http://schemas.microsoft.com/office/powerpoint/2010/main" val="1638330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50</a:t>
            </a:fld>
            <a:endParaRPr lang="en-US"/>
          </a:p>
        </p:txBody>
      </p:sp>
    </p:spTree>
    <p:extLst>
      <p:ext uri="{BB962C8B-B14F-4D97-AF65-F5344CB8AC3E}">
        <p14:creationId xmlns:p14="http://schemas.microsoft.com/office/powerpoint/2010/main" val="12157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is given, so there</a:t>
            </a:r>
            <a:r>
              <a:rPr lang="en-US" baseline="0" dirty="0"/>
              <a:t> is no need to include it while maximizing the likelihood. The parameters only control y.</a:t>
            </a:r>
          </a:p>
          <a:p>
            <a:r>
              <a:rPr lang="en-US" baseline="0" dirty="0"/>
              <a:t>We don't want to assume that all the results we got are arbitrary and just because of the noise.</a:t>
            </a:r>
          </a:p>
          <a:p>
            <a:r>
              <a:rPr lang="en-US" baseline="0" dirty="0"/>
              <a:t>Intuitively, we want to find the most likely parameters (</a:t>
            </a:r>
            <a:r>
              <a:rPr lang="en-US" baseline="0" dirty="0" err="1"/>
              <a:t>w,b</a:t>
            </a:r>
            <a:r>
              <a:rPr lang="en-US" baseline="0" dirty="0"/>
              <a:t>).</a:t>
            </a:r>
          </a:p>
        </p:txBody>
      </p:sp>
      <p:sp>
        <p:nvSpPr>
          <p:cNvPr id="4" name="Slide Number Placeholder 3"/>
          <p:cNvSpPr>
            <a:spLocks noGrp="1"/>
          </p:cNvSpPr>
          <p:nvPr>
            <p:ph type="sldNum" sz="quarter" idx="10"/>
          </p:nvPr>
        </p:nvSpPr>
        <p:spPr/>
        <p:txBody>
          <a:bodyPr/>
          <a:lstStyle/>
          <a:p>
            <a:fld id="{D03EDF6C-9A2B-43AE-A021-167BF778B1A3}" type="slidenum">
              <a:rPr lang="en-US" smtClean="0"/>
              <a:t>6</a:t>
            </a:fld>
            <a:endParaRPr lang="en-US"/>
          </a:p>
        </p:txBody>
      </p:sp>
    </p:spTree>
    <p:extLst>
      <p:ext uri="{BB962C8B-B14F-4D97-AF65-F5344CB8AC3E}">
        <p14:creationId xmlns:p14="http://schemas.microsoft.com/office/powerpoint/2010/main" val="1324574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 also be a model which records</a:t>
            </a:r>
            <a:r>
              <a:rPr lang="en-US" baseline="0" dirty="0"/>
              <a:t> both 1 and 3, or 1, 2, greater than 2, etc.</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51</a:t>
            </a:fld>
            <a:endParaRPr lang="en-US"/>
          </a:p>
        </p:txBody>
      </p:sp>
    </p:spTree>
    <p:extLst>
      <p:ext uri="{BB962C8B-B14F-4D97-AF65-F5344CB8AC3E}">
        <p14:creationId xmlns:p14="http://schemas.microsoft.com/office/powerpoint/2010/main" val="945514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 input data</a:t>
            </a:r>
            <a:r>
              <a:rPr lang="en-US" baseline="0" dirty="0"/>
              <a:t> </a:t>
            </a:r>
            <a:r>
              <a:rPr lang="en-US" dirty="0"/>
              <a:t>should be given in</a:t>
            </a:r>
            <a:r>
              <a:rPr lang="en-US" baseline="0" dirty="0"/>
              <a:t> a nicer way. E.g. </a:t>
            </a:r>
            <a:r>
              <a:rPr lang="en-US" sz="1200" dirty="0">
                <a:solidFill>
                  <a:srgbClr val="00B050"/>
                </a:solidFill>
              </a:rPr>
              <a:t>[convert2vec(data[i]) for i in range(</a:t>
            </a:r>
            <a:r>
              <a:rPr lang="en-US" sz="1200" dirty="0" err="1">
                <a:solidFill>
                  <a:srgbClr val="00B050"/>
                </a:solidFill>
              </a:rPr>
              <a:t>len</a:t>
            </a:r>
            <a:r>
              <a:rPr lang="en-US" sz="1200" dirty="0">
                <a:solidFill>
                  <a:srgbClr val="00B050"/>
                </a:solidFill>
              </a:rPr>
              <a:t>(data))]</a:t>
            </a:r>
          </a:p>
          <a:p>
            <a:r>
              <a:rPr lang="en-US" dirty="0"/>
              <a:t>You can recheck the differences at home.</a:t>
            </a:r>
          </a:p>
          <a:p>
            <a:r>
              <a:rPr lang="en-US" dirty="0"/>
              <a:t>Use </a:t>
            </a:r>
            <a:r>
              <a:rPr lang="en-US" dirty="0" err="1"/>
              <a:t>tf.sigmoid</a:t>
            </a:r>
            <a:r>
              <a:rPr lang="en-US" dirty="0"/>
              <a:t>(),</a:t>
            </a:r>
            <a:r>
              <a:rPr lang="en-US" baseline="0" dirty="0"/>
              <a:t> because it deals better 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Adding an epsilon is shouldn't</a:t>
            </a:r>
            <a:r>
              <a:rPr lang="en-US" sz="1200" baseline="0" dirty="0"/>
              <a:t> be related to having </a:t>
            </a:r>
            <a:r>
              <a:rPr lang="en-US" sz="1200" dirty="0"/>
              <a:t>W = 0 and b = 0,</a:t>
            </a:r>
            <a:r>
              <a:rPr lang="en-US" sz="1200" baseline="0" dirty="0"/>
              <a:t> because that would give us y=0.5, and it shouldn't be a problem. It is especially required for when W and b become very large or very small and then y (due to numerical issues) becomes either 1 or 0 (this can cause problems even when prediction is 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a:t>tf.reduce_mean</a:t>
            </a:r>
            <a:r>
              <a:rPr lang="en-US" sz="1200" baseline="0" dirty="0"/>
              <a:t> is still required also when using </a:t>
            </a:r>
            <a:r>
              <a:rPr lang="en-US" sz="1200" baseline="0" dirty="0" err="1"/>
              <a:t>tf.nn.simoid_cross_entropy_with_logits</a:t>
            </a:r>
            <a:r>
              <a:rPr lang="en-US" sz="1200" baseline="0" dirty="0"/>
              <a:t>() (as it returns a </a:t>
            </a:r>
            <a:r>
              <a:rPr lang="en-US" sz="1200" baseline="0"/>
              <a:t>vector at the length of the mini-batch)</a:t>
            </a:r>
            <a:endParaRPr lang="en-US" sz="1200" dirty="0"/>
          </a:p>
        </p:txBody>
      </p:sp>
      <p:sp>
        <p:nvSpPr>
          <p:cNvPr id="4" name="Slide Number Placeholder 3"/>
          <p:cNvSpPr>
            <a:spLocks noGrp="1"/>
          </p:cNvSpPr>
          <p:nvPr>
            <p:ph type="sldNum" sz="quarter" idx="10"/>
          </p:nvPr>
        </p:nvSpPr>
        <p:spPr/>
        <p:txBody>
          <a:bodyPr/>
          <a:lstStyle/>
          <a:p>
            <a:fld id="{D03EDF6C-9A2B-43AE-A021-167BF778B1A3}" type="slidenum">
              <a:rPr lang="en-US" smtClean="0"/>
              <a:t>55</a:t>
            </a:fld>
            <a:endParaRPr lang="en-US"/>
          </a:p>
        </p:txBody>
      </p:sp>
    </p:spTree>
    <p:extLst>
      <p:ext uri="{BB962C8B-B14F-4D97-AF65-F5344CB8AC3E}">
        <p14:creationId xmlns:p14="http://schemas.microsoft.com/office/powerpoint/2010/main" val="73678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don't use [0][0], we will get [[0.5043]]</a:t>
            </a:r>
            <a:r>
              <a:rPr lang="en-US" baseline="0" dirty="0"/>
              <a:t> instead of 0.5043.</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56</a:t>
            </a:fld>
            <a:endParaRPr lang="en-US"/>
          </a:p>
        </p:txBody>
      </p:sp>
    </p:spTree>
    <p:extLst>
      <p:ext uri="{BB962C8B-B14F-4D97-AF65-F5344CB8AC3E}">
        <p14:creationId xmlns:p14="http://schemas.microsoft.com/office/powerpoint/2010/main" val="1972892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have additional tests.</a:t>
            </a:r>
          </a:p>
        </p:txBody>
      </p:sp>
      <p:sp>
        <p:nvSpPr>
          <p:cNvPr id="4" name="Slide Number Placeholder 3"/>
          <p:cNvSpPr>
            <a:spLocks noGrp="1"/>
          </p:cNvSpPr>
          <p:nvPr>
            <p:ph type="sldNum" sz="quarter" idx="10"/>
          </p:nvPr>
        </p:nvSpPr>
        <p:spPr/>
        <p:txBody>
          <a:bodyPr/>
          <a:lstStyle/>
          <a:p>
            <a:fld id="{C7F89421-5E3C-42CD-81CC-9440B95D8C55}" type="slidenum">
              <a:rPr lang="en-US" smtClean="0"/>
              <a:t>58</a:t>
            </a:fld>
            <a:endParaRPr lang="en-US"/>
          </a:p>
        </p:txBody>
      </p:sp>
    </p:spTree>
    <p:extLst>
      <p:ext uri="{BB962C8B-B14F-4D97-AF65-F5344CB8AC3E}">
        <p14:creationId xmlns:p14="http://schemas.microsoft.com/office/powerpoint/2010/main" val="3409659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h(y=2|x) is</a:t>
            </a:r>
            <a:r>
              <a:rPr lang="en-US" baseline="0" dirty="0"/>
              <a:t> almost 1.</a:t>
            </a:r>
          </a:p>
          <a:p>
            <a:r>
              <a:rPr lang="en-US" baseline="0" dirty="0"/>
              <a:t>h(y=1|x) </a:t>
            </a:r>
            <a:r>
              <a:rPr lang="en-US" baseline="0"/>
              <a:t>is almost 0.</a:t>
            </a:r>
          </a:p>
        </p:txBody>
      </p:sp>
      <p:sp>
        <p:nvSpPr>
          <p:cNvPr id="4" name="Slide Number Placeholder 3"/>
          <p:cNvSpPr>
            <a:spLocks noGrp="1"/>
          </p:cNvSpPr>
          <p:nvPr>
            <p:ph type="sldNum" sz="quarter" idx="10"/>
          </p:nvPr>
        </p:nvSpPr>
        <p:spPr/>
        <p:txBody>
          <a:bodyPr/>
          <a:lstStyle/>
          <a:p>
            <a:fld id="{D03EDF6C-9A2B-43AE-A021-167BF778B1A3}" type="slidenum">
              <a:rPr lang="en-US" smtClean="0"/>
              <a:t>63</a:t>
            </a:fld>
            <a:endParaRPr lang="en-US"/>
          </a:p>
        </p:txBody>
      </p:sp>
    </p:spTree>
    <p:extLst>
      <p:ext uri="{BB962C8B-B14F-4D97-AF65-F5344CB8AC3E}">
        <p14:creationId xmlns:p14="http://schemas.microsoft.com/office/powerpoint/2010/main" val="50519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dots and a line, and show how the b changes, and then how the w changes.</a:t>
            </a:r>
          </a:p>
        </p:txBody>
      </p:sp>
      <p:sp>
        <p:nvSpPr>
          <p:cNvPr id="4" name="Slide Number Placeholder 3"/>
          <p:cNvSpPr>
            <a:spLocks noGrp="1"/>
          </p:cNvSpPr>
          <p:nvPr>
            <p:ph type="sldNum" sz="quarter" idx="10"/>
          </p:nvPr>
        </p:nvSpPr>
        <p:spPr/>
        <p:txBody>
          <a:bodyPr/>
          <a:lstStyle/>
          <a:p>
            <a:fld id="{D03EDF6C-9A2B-43AE-A021-167BF778B1A3}" type="slidenum">
              <a:rPr lang="en-US" smtClean="0"/>
              <a:t>10</a:t>
            </a:fld>
            <a:endParaRPr lang="en-US"/>
          </a:p>
        </p:txBody>
      </p:sp>
    </p:spTree>
    <p:extLst>
      <p:ext uri="{BB962C8B-B14F-4D97-AF65-F5344CB8AC3E}">
        <p14:creationId xmlns:p14="http://schemas.microsoft.com/office/powerpoint/2010/main" val="1050811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are multiplying vectors!</a:t>
            </a:r>
          </a:p>
        </p:txBody>
      </p:sp>
      <p:sp>
        <p:nvSpPr>
          <p:cNvPr id="4" name="Slide Number Placeholder 3"/>
          <p:cNvSpPr>
            <a:spLocks noGrp="1"/>
          </p:cNvSpPr>
          <p:nvPr>
            <p:ph type="sldNum" sz="quarter" idx="10"/>
          </p:nvPr>
        </p:nvSpPr>
        <p:spPr/>
        <p:txBody>
          <a:bodyPr/>
          <a:lstStyle/>
          <a:p>
            <a:fld id="{D03EDF6C-9A2B-43AE-A021-167BF778B1A3}" type="slidenum">
              <a:rPr lang="en-US" smtClean="0"/>
              <a:t>11</a:t>
            </a:fld>
            <a:endParaRPr lang="en-US"/>
          </a:p>
        </p:txBody>
      </p:sp>
    </p:spTree>
    <p:extLst>
      <p:ext uri="{BB962C8B-B14F-4D97-AF65-F5344CB8AC3E}">
        <p14:creationId xmlns:p14="http://schemas.microsoft.com/office/powerpoint/2010/main" val="19247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alpha=0.5,</a:t>
            </a:r>
            <a:r>
              <a:rPr lang="en-US" baseline="0" dirty="0"/>
              <a:t> it would jump from side to side and </a:t>
            </a:r>
            <a:r>
              <a:rPr lang="en-US" dirty="0"/>
              <a:t>would not converge.</a:t>
            </a:r>
          </a:p>
        </p:txBody>
      </p:sp>
      <p:sp>
        <p:nvSpPr>
          <p:cNvPr id="4" name="Slide Number Placeholder 3"/>
          <p:cNvSpPr>
            <a:spLocks noGrp="1"/>
          </p:cNvSpPr>
          <p:nvPr>
            <p:ph type="sldNum" sz="quarter" idx="10"/>
          </p:nvPr>
        </p:nvSpPr>
        <p:spPr/>
        <p:txBody>
          <a:bodyPr/>
          <a:lstStyle/>
          <a:p>
            <a:fld id="{D03EDF6C-9A2B-43AE-A021-167BF778B1A3}" type="slidenum">
              <a:rPr lang="en-US" smtClean="0"/>
              <a:t>12</a:t>
            </a:fld>
            <a:endParaRPr lang="en-US"/>
          </a:p>
        </p:txBody>
      </p:sp>
    </p:spTree>
    <p:extLst>
      <p:ext uri="{BB962C8B-B14F-4D97-AF65-F5344CB8AC3E}">
        <p14:creationId xmlns:p14="http://schemas.microsoft.com/office/powerpoint/2010/main" val="411730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numpy</a:t>
            </a:r>
            <a:r>
              <a:rPr lang="en-US" dirty="0"/>
              <a:t> as </a:t>
            </a:r>
            <a:r>
              <a:rPr lang="en-US" dirty="0" err="1"/>
              <a:t>np</a:t>
            </a:r>
            <a:endParaRPr lang="en-US" dirty="0"/>
          </a:p>
          <a:p>
            <a:r>
              <a:rPr lang="en-US" dirty="0"/>
              <a:t>import </a:t>
            </a:r>
            <a:r>
              <a:rPr lang="en-US" dirty="0" err="1"/>
              <a:t>tensorflow</a:t>
            </a:r>
            <a:r>
              <a:rPr lang="en-US" dirty="0"/>
              <a:t> as </a:t>
            </a:r>
            <a:r>
              <a:rPr lang="en-US" dirty="0" err="1"/>
              <a:t>tf</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17</a:t>
            </a:fld>
            <a:endParaRPr lang="en-US"/>
          </a:p>
        </p:txBody>
      </p:sp>
    </p:spTree>
    <p:extLst>
      <p:ext uri="{BB962C8B-B14F-4D97-AF65-F5344CB8AC3E}">
        <p14:creationId xmlns:p14="http://schemas.microsoft.com/office/powerpoint/2010/main" val="427505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18</a:t>
            </a:fld>
            <a:endParaRPr lang="en-US"/>
          </a:p>
        </p:txBody>
      </p:sp>
    </p:spTree>
    <p:extLst>
      <p:ext uri="{BB962C8B-B14F-4D97-AF65-F5344CB8AC3E}">
        <p14:creationId xmlns:p14="http://schemas.microsoft.com/office/powerpoint/2010/main" val="427505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still much better than a negative value…</a:t>
            </a:r>
          </a:p>
        </p:txBody>
      </p:sp>
      <p:sp>
        <p:nvSpPr>
          <p:cNvPr id="4" name="Slide Number Placeholder 3"/>
          <p:cNvSpPr>
            <a:spLocks noGrp="1"/>
          </p:cNvSpPr>
          <p:nvPr>
            <p:ph type="sldNum" sz="quarter" idx="10"/>
          </p:nvPr>
        </p:nvSpPr>
        <p:spPr/>
        <p:txBody>
          <a:bodyPr/>
          <a:lstStyle/>
          <a:p>
            <a:fld id="{D03EDF6C-9A2B-43AE-A021-167BF778B1A3}" type="slidenum">
              <a:rPr lang="en-US" smtClean="0"/>
              <a:t>19</a:t>
            </a:fld>
            <a:endParaRPr lang="en-US"/>
          </a:p>
        </p:txBody>
      </p:sp>
    </p:spTree>
    <p:extLst>
      <p:ext uri="{BB962C8B-B14F-4D97-AF65-F5344CB8AC3E}">
        <p14:creationId xmlns:p14="http://schemas.microsoft.com/office/powerpoint/2010/main" val="84643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numpy</a:t>
            </a:r>
            <a:r>
              <a:rPr lang="en-US" dirty="0"/>
              <a:t> as </a:t>
            </a:r>
            <a:r>
              <a:rPr lang="en-US" dirty="0" err="1"/>
              <a:t>np</a:t>
            </a:r>
            <a:endParaRPr lang="en-US" dirty="0"/>
          </a:p>
          <a:p>
            <a:r>
              <a:rPr lang="en-US" dirty="0"/>
              <a:t>import </a:t>
            </a:r>
            <a:r>
              <a:rPr lang="en-US" dirty="0" err="1"/>
              <a:t>tensorflow</a:t>
            </a:r>
            <a:r>
              <a:rPr lang="en-US" dirty="0"/>
              <a:t> as </a:t>
            </a:r>
            <a:r>
              <a:rPr lang="en-US" dirty="0" err="1"/>
              <a:t>tf</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20</a:t>
            </a:fld>
            <a:endParaRPr lang="en-US"/>
          </a:p>
        </p:txBody>
      </p:sp>
    </p:spTree>
    <p:extLst>
      <p:ext uri="{BB962C8B-B14F-4D97-AF65-F5344CB8AC3E}">
        <p14:creationId xmlns:p14="http://schemas.microsoft.com/office/powerpoint/2010/main" val="42750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DA7FD3-5F1A-4888-AB95-0D944A7CF99A}"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74D4E-677F-440A-A276-EA0C578FCD4B}"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D3083-119D-4B46-9F19-E0D06DC502B2}"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8787A-CA61-47B8-ACA5-402B5DED1BE8}"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04CF2-DCA0-4D03-9B3D-67961210E282}"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83FF71-F893-4072-A1CA-B017D8B16375}" type="datetime1">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5C071-A68C-454C-8DDF-8F71D3A13BD9}" type="datetime1">
              <a:rPr lang="en-US" smtClean="0"/>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349AFD-337B-43AC-99F5-3560BB81017C}" type="datetime1">
              <a:rPr lang="en-US" smtClean="0"/>
              <a:t>10/24/2021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D554-80FB-40BE-905E-48A7852C0937}" type="datetime1">
              <a:rPr lang="en-US" smtClean="0"/>
              <a:t>10/24/2021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59D9E-25AF-4980-BABF-99CE0898CC8B}" type="datetime1">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42768-5A6D-4964-A2D8-0B1B8B903E93}" type="datetime1">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ECA56-F865-4A8F-9AF6-699943726DEC}" type="datetime1">
              <a:rPr lang="en-US" smtClean="0"/>
              <a:t>10/24/2021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5.xml"/><Relationship Id="rId7" Type="http://schemas.openxmlformats.org/officeDocument/2006/relationships/image" Target="../media/image3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5.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29.xml"/><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6.xml"/><Relationship Id="rId11" Type="http://schemas.openxmlformats.org/officeDocument/2006/relationships/image" Target="../media/image48.png"/><Relationship Id="rId5" Type="http://schemas.openxmlformats.org/officeDocument/2006/relationships/slideLayout" Target="../slideLayouts/slideLayout2.xml"/><Relationship Id="rId10" Type="http://schemas.openxmlformats.org/officeDocument/2006/relationships/image" Target="../media/image47.png"/><Relationship Id="rId4" Type="http://schemas.openxmlformats.org/officeDocument/2006/relationships/tags" Target="../tags/tag30.xml"/><Relationship Id="rId9"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33.xml"/><Relationship Id="rId7" Type="http://schemas.openxmlformats.org/officeDocument/2006/relationships/image" Target="../media/image51.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50.png"/><Relationship Id="rId5"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8.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5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56.png"/><Relationship Id="rId5" Type="http://schemas.openxmlformats.org/officeDocument/2006/relationships/tags" Target="../tags/tag39.xml"/><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tags" Target="../tags/tag38.xml"/><Relationship Id="rId9" Type="http://schemas.openxmlformats.org/officeDocument/2006/relationships/image" Target="../media/image54.png"/><Relationship Id="rId14" Type="http://schemas.openxmlformats.org/officeDocument/2006/relationships/image" Target="../media/image59.png"/></Relationships>
</file>

<file path=ppt/slides/_rels/slide42.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63.png"/><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62.png"/><Relationship Id="rId17" Type="http://schemas.openxmlformats.org/officeDocument/2006/relationships/image" Target="../media/image67.png"/><Relationship Id="rId2" Type="http://schemas.openxmlformats.org/officeDocument/2006/relationships/tags" Target="../tags/tag43.xml"/><Relationship Id="rId16" Type="http://schemas.openxmlformats.org/officeDocument/2006/relationships/image" Target="../media/image66.pn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50.png"/><Relationship Id="rId5" Type="http://schemas.openxmlformats.org/officeDocument/2006/relationships/tags" Target="../tags/tag46.xml"/><Relationship Id="rId15" Type="http://schemas.openxmlformats.org/officeDocument/2006/relationships/image" Target="../media/image65.png"/><Relationship Id="rId10" Type="http://schemas.openxmlformats.org/officeDocument/2006/relationships/image" Target="../media/image61.png"/><Relationship Id="rId4" Type="http://schemas.openxmlformats.org/officeDocument/2006/relationships/tags" Target="../tags/tag45.xml"/><Relationship Id="rId9" Type="http://schemas.openxmlformats.org/officeDocument/2006/relationships/slideLayout" Target="../slideLayouts/slideLayout2.xml"/><Relationship Id="rId14" Type="http://schemas.openxmlformats.org/officeDocument/2006/relationships/image" Target="../media/image64.png"/></Relationships>
</file>

<file path=ppt/slides/_rels/slide43.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1.xml"/><Relationship Id="rId7" Type="http://schemas.openxmlformats.org/officeDocument/2006/relationships/notesSlide" Target="../notesSlides/notesSlide2.xml"/><Relationship Id="rId12" Type="http://schemas.openxmlformats.org/officeDocument/2006/relationships/image" Target="../media/image7.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16.png"/><Relationship Id="rId5" Type="http://schemas.openxmlformats.org/officeDocument/2006/relationships/tags" Target="../tags/tag13.xml"/><Relationship Id="rId10" Type="http://schemas.openxmlformats.org/officeDocument/2006/relationships/image" Target="../media/image15.png"/><Relationship Id="rId4" Type="http://schemas.openxmlformats.org/officeDocument/2006/relationships/tags" Target="../tags/tag12.xml"/><Relationship Id="rId9"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tags" Target="../tags/tag55.xml"/><Relationship Id="rId7" Type="http://schemas.openxmlformats.org/officeDocument/2006/relationships/image" Target="../media/image71.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70.png"/><Relationship Id="rId5" Type="http://schemas.openxmlformats.org/officeDocument/2006/relationships/slideLayout" Target="../slideLayouts/slideLayout2.xml"/><Relationship Id="rId4" Type="http://schemas.openxmlformats.org/officeDocument/2006/relationships/tags" Target="../tags/tag56.xml"/><Relationship Id="rId9" Type="http://schemas.openxmlformats.org/officeDocument/2006/relationships/image" Target="../media/image7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7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tags" Target="../tags/tag60.xml"/><Relationship Id="rId7" Type="http://schemas.openxmlformats.org/officeDocument/2006/relationships/slideLayout" Target="../slideLayouts/slideLayout2.xml"/><Relationship Id="rId12" Type="http://schemas.openxmlformats.org/officeDocument/2006/relationships/image" Target="../media/image8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83.png"/><Relationship Id="rId5" Type="http://schemas.openxmlformats.org/officeDocument/2006/relationships/tags" Target="../tags/tag62.xml"/><Relationship Id="rId10" Type="http://schemas.openxmlformats.org/officeDocument/2006/relationships/image" Target="../media/image82.png"/><Relationship Id="rId4" Type="http://schemas.openxmlformats.org/officeDocument/2006/relationships/tags" Target="../tags/tag61.xml"/><Relationship Id="rId9" Type="http://schemas.openxmlformats.org/officeDocument/2006/relationships/image" Target="../media/image8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6.xml"/><Relationship Id="rId7" Type="http://schemas.openxmlformats.org/officeDocument/2006/relationships/image" Target="../media/image20.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tags" Target="../tags/tag17.xml"/><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xml"/><Relationship Id="rId7" Type="http://schemas.openxmlformats.org/officeDocument/2006/relationships/image" Target="../media/image7.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11" Type="http://schemas.openxmlformats.org/officeDocument/2006/relationships/image" Target="../media/image26.png"/><Relationship Id="rId5" Type="http://schemas.openxmlformats.org/officeDocument/2006/relationships/tags" Target="../tags/tag22.xml"/><Relationship Id="rId10" Type="http://schemas.openxmlformats.org/officeDocument/2006/relationships/image" Target="../media/image25.png"/><Relationship Id="rId4" Type="http://schemas.openxmlformats.org/officeDocument/2006/relationships/tags" Target="../tags/tag21.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and Logistic Regression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1092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in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600200"/>
                <a:ext cx="8229600" cy="4525963"/>
              </a:xfrm>
            </p:spPr>
            <p:txBody>
              <a:bodyPr/>
              <a:lstStyle/>
              <a:p>
                <a:r>
                  <a:rPr lang="en-US" dirty="0"/>
                  <a:t>Pick random w, b (or set to 0)</a:t>
                </a:r>
              </a:p>
              <a:p>
                <a:r>
                  <a:rPr lang="en-US" dirty="0"/>
                  <a:t>Select the learning rate, </a:t>
                </a:r>
                <a:r>
                  <a:rPr lang="el-GR" dirty="0"/>
                  <a:t>α</a:t>
                </a:r>
                <a:r>
                  <a:rPr lang="en-US" dirty="0"/>
                  <a:t>, (hyper-parameter), e.g., 0.01</a:t>
                </a:r>
              </a:p>
              <a:p>
                <a:r>
                  <a:rPr lang="en-US" dirty="0"/>
                  <a:t>Repeat until convergence:</a:t>
                </a:r>
              </a:p>
              <a:p>
                <a:pPr lvl="1"/>
                <a:r>
                  <a:rPr lang="en-US" dirty="0"/>
                  <a:t>Update w to w-</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smtClean="0">
                            <a:latin typeface="Cambria Math" panose="02040503050406030204" pitchFamily="18" charset="0"/>
                          </a:rPr>
                        </m:ctrlPr>
                      </m:naryPr>
                      <m:sub>
                        <m:r>
                          <m:rPr>
                            <m:brk m:alnAt="23"/>
                          </m:rPr>
                          <a:rPr lang="en-US" i="1">
                            <a:latin typeface="Cambria Math"/>
                          </a:rPr>
                          <m:t>𝑖</m:t>
                        </m:r>
                        <m:r>
                          <a:rPr lang="en-US" i="1">
                            <a:latin typeface="Cambria Math"/>
                          </a:rPr>
                          <m:t>=</m:t>
                        </m:r>
                        <m:r>
                          <a:rPr lang="en-US" b="0" i="1" smtClean="0">
                            <a:latin typeface="Cambria Math"/>
                          </a:rPr>
                          <m:t>1</m:t>
                        </m:r>
                      </m:sub>
                      <m:sup>
                        <m:r>
                          <a:rPr lang="en-US" b="0" i="1" smtClean="0">
                            <a:latin typeface="Cambria Math"/>
                          </a:rPr>
                          <m:t>𝑚</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pPr lvl="1"/>
                <a:r>
                  <a:rPr lang="en-US" dirty="0"/>
                  <a:t>Update b to b-</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m:t>
                        </m:r>
                        <m:r>
                          <a:rPr lang="en-US" b="0" i="1" smtClean="0">
                            <a:latin typeface="Cambria Math"/>
                          </a:rPr>
                          <m:t>1</m:t>
                        </m:r>
                      </m:sub>
                      <m:sup>
                        <m:r>
                          <a:rPr lang="en-US" b="0" i="1" smtClean="0">
                            <a:latin typeface="Cambria Math"/>
                          </a:rPr>
                          <m:t>𝑚</m:t>
                        </m:r>
                      </m:sup>
                      <m:e>
                        <m:r>
                          <m:rPr>
                            <m:nor/>
                          </m:rPr>
                          <a:rPr lang="en-US">
                            <a:latin typeface="Cambria Math"/>
                          </a:rPr>
                          <m:t>1</m:t>
                        </m:r>
                        <m:r>
                          <a:rPr lang="en-US" i="1">
                            <a:latin typeface="Cambria Math"/>
                            <a:ea typeface="Cambria Math"/>
                          </a:rPr>
                          <m:t>∙</m:t>
                        </m:r>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600200"/>
                <a:ext cx="8229600" cy="4525963"/>
              </a:xfrm>
              <a:blipFill>
                <a:blip r:embed="rId3"/>
                <a:stretch>
                  <a:fillRect l="-1704" t="-1752"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Speech Bubble: Rectangle 4">
            <a:extLst>
              <a:ext uri="{FF2B5EF4-FFF2-40B4-BE49-F238E27FC236}">
                <a16:creationId xmlns:a16="http://schemas.microsoft.com/office/drawing/2014/main" id="{AFE598EA-2EC5-43D3-BAA1-8E8CC646EDDD}"/>
              </a:ext>
            </a:extLst>
          </p:cNvPr>
          <p:cNvSpPr/>
          <p:nvPr/>
        </p:nvSpPr>
        <p:spPr>
          <a:xfrm>
            <a:off x="7620000" y="4267200"/>
            <a:ext cx="1295400" cy="609600"/>
          </a:xfrm>
          <a:prstGeom prst="wedgeRectCallout">
            <a:avLst>
              <a:gd name="adj1" fmla="val -104026"/>
              <a:gd name="adj2" fmla="val 18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Intuition? </a:t>
            </a:r>
          </a:p>
        </p:txBody>
      </p:sp>
    </p:spTree>
    <p:extLst>
      <p:ext uri="{BB962C8B-B14F-4D97-AF65-F5344CB8AC3E}">
        <p14:creationId xmlns:p14="http://schemas.microsoft.com/office/powerpoint/2010/main" val="145389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Linear Regression with BGD in Python</a:t>
            </a:r>
            <a:br>
              <a:rPr lang="en-US" dirty="0"/>
            </a:br>
            <a:r>
              <a:rPr lang="en-US" sz="3600" dirty="0"/>
              <a:t>(Using the Galaxy Data-set)</a:t>
            </a:r>
          </a:p>
        </p:txBody>
      </p:sp>
      <p:sp>
        <p:nvSpPr>
          <p:cNvPr id="3" name="Content Placeholder 2"/>
          <p:cNvSpPr>
            <a:spLocks noGrp="1"/>
          </p:cNvSpPr>
          <p:nvPr>
            <p:ph idx="1"/>
          </p:nvPr>
        </p:nvSpPr>
        <p:spPr>
          <a:xfrm>
            <a:off x="152400" y="1371600"/>
            <a:ext cx="8991600" cy="5257800"/>
          </a:xfrm>
        </p:spPr>
        <p:txBody>
          <a:bodyPr>
            <a:normAutofit fontScale="70000" lnSpcReduction="20000"/>
          </a:bodyPr>
          <a:lstStyle/>
          <a:p>
            <a:pPr marL="0" indent="0">
              <a:buNone/>
            </a:pPr>
            <a:r>
              <a:rPr lang="en-US" sz="3400" dirty="0"/>
              <a:t>import </a:t>
            </a:r>
            <a:r>
              <a:rPr lang="en-US" sz="3400" dirty="0" err="1"/>
              <a:t>numpy</a:t>
            </a:r>
            <a:r>
              <a:rPr lang="en-US" sz="3400" dirty="0"/>
              <a:t> as </a:t>
            </a:r>
            <a:r>
              <a:rPr lang="en-US" sz="3400" dirty="0" err="1"/>
              <a:t>np</a:t>
            </a:r>
            <a:endParaRPr lang="en-US" sz="3400" dirty="0"/>
          </a:p>
          <a:p>
            <a:pPr marL="0" indent="0">
              <a:buNone/>
            </a:pPr>
            <a:r>
              <a:rPr lang="en-US" sz="3400" dirty="0" err="1"/>
              <a:t>galaxy_data</a:t>
            </a:r>
            <a:r>
              <a:rPr lang="en-US" sz="3400" dirty="0"/>
              <a:t> = </a:t>
            </a:r>
            <a:r>
              <a:rPr lang="en-US" sz="3400" dirty="0" err="1"/>
              <a:t>np.array</a:t>
            </a:r>
            <a:r>
              <a:rPr lang="en-US" sz="3400" dirty="0"/>
              <a:t>([[2,70],[3,110],[4,165],[6,390],[7,550]])</a:t>
            </a:r>
          </a:p>
          <a:p>
            <a:pPr marL="0" indent="0">
              <a:buNone/>
            </a:pPr>
            <a:r>
              <a:rPr lang="en-US" sz="3400" dirty="0"/>
              <a:t>w = 0</a:t>
            </a:r>
          </a:p>
          <a:p>
            <a:pPr marL="0" indent="0">
              <a:buNone/>
            </a:pPr>
            <a:r>
              <a:rPr lang="en-US" sz="3400" dirty="0"/>
              <a:t>b = 0</a:t>
            </a:r>
          </a:p>
          <a:p>
            <a:pPr marL="0" indent="0">
              <a:buNone/>
            </a:pPr>
            <a:r>
              <a:rPr lang="en-US" sz="3400" dirty="0"/>
              <a:t>alpha = 0.01</a:t>
            </a:r>
          </a:p>
          <a:p>
            <a:pPr marL="0" indent="0">
              <a:buNone/>
            </a:pPr>
            <a:r>
              <a:rPr lang="en-US" sz="3400" dirty="0"/>
              <a:t>for iteration in range(10000):</a:t>
            </a:r>
          </a:p>
          <a:p>
            <a:pPr marL="0" indent="0">
              <a:buNone/>
            </a:pPr>
            <a:r>
              <a:rPr lang="en-US" sz="3400" dirty="0"/>
              <a:t>    </a:t>
            </a:r>
            <a:r>
              <a:rPr lang="en-US" sz="3400" dirty="0" err="1"/>
              <a:t>gradient_b</a:t>
            </a:r>
            <a:r>
              <a:rPr lang="en-US" sz="3400" dirty="0"/>
              <a:t> = </a:t>
            </a:r>
            <a:r>
              <a:rPr lang="en-US" sz="3400" dirty="0" err="1"/>
              <a:t>np.mean</a:t>
            </a:r>
            <a:r>
              <a:rPr lang="en-US" sz="3400" dirty="0"/>
              <a:t>(1*((w*</a:t>
            </a:r>
            <a:r>
              <a:rPr lang="en-US" sz="3400" dirty="0" err="1"/>
              <a:t>galaxy_data</a:t>
            </a:r>
            <a:r>
              <a:rPr lang="en-US" sz="3400" dirty="0"/>
              <a:t>[:,0]+b) - </a:t>
            </a:r>
            <a:r>
              <a:rPr lang="en-US" sz="3400" dirty="0" err="1"/>
              <a:t>galaxy_data</a:t>
            </a:r>
            <a:r>
              <a:rPr lang="en-US" sz="3400" dirty="0"/>
              <a:t>[:,1]))</a:t>
            </a:r>
          </a:p>
          <a:p>
            <a:pPr marL="0" indent="0">
              <a:buNone/>
            </a:pPr>
            <a:r>
              <a:rPr lang="en-US" sz="3400" dirty="0"/>
              <a:t>    </a:t>
            </a:r>
            <a:r>
              <a:rPr lang="en-US" sz="2900" dirty="0" err="1"/>
              <a:t>gradient_w</a:t>
            </a:r>
            <a:r>
              <a:rPr lang="en-US" sz="2900" dirty="0"/>
              <a:t> = </a:t>
            </a:r>
            <a:r>
              <a:rPr lang="en-US" sz="2900" dirty="0" err="1"/>
              <a:t>np.mean</a:t>
            </a:r>
            <a:r>
              <a:rPr lang="en-US" sz="2900" dirty="0"/>
              <a:t>(</a:t>
            </a:r>
            <a:r>
              <a:rPr lang="en-US" sz="2900" dirty="0" err="1"/>
              <a:t>galaxy_data</a:t>
            </a:r>
            <a:r>
              <a:rPr lang="en-US" sz="2900" dirty="0"/>
              <a:t>[:,0]*((w*</a:t>
            </a:r>
            <a:r>
              <a:rPr lang="en-US" sz="2900" dirty="0" err="1"/>
              <a:t>galaxy_data</a:t>
            </a:r>
            <a:r>
              <a:rPr lang="en-US" sz="2900" dirty="0"/>
              <a:t>[:,0]+b)-</a:t>
            </a:r>
            <a:r>
              <a:rPr lang="en-US" sz="2900" dirty="0" err="1"/>
              <a:t>galaxy_data</a:t>
            </a:r>
            <a:r>
              <a:rPr lang="en-US" sz="2900" dirty="0"/>
              <a:t>[:,1]))</a:t>
            </a:r>
          </a:p>
          <a:p>
            <a:pPr marL="0" indent="0">
              <a:buNone/>
            </a:pPr>
            <a:r>
              <a:rPr lang="en-US" sz="3400" dirty="0"/>
              <a:t>    b -= alpha*</a:t>
            </a:r>
            <a:r>
              <a:rPr lang="en-US" sz="3400" dirty="0" err="1"/>
              <a:t>gradient_b</a:t>
            </a:r>
            <a:endParaRPr lang="en-US" sz="3400" dirty="0"/>
          </a:p>
          <a:p>
            <a:pPr marL="0" indent="0">
              <a:buNone/>
            </a:pPr>
            <a:r>
              <a:rPr lang="en-US" sz="3400" dirty="0"/>
              <a:t>    w -= alpha*</a:t>
            </a:r>
            <a:r>
              <a:rPr lang="en-US" sz="3400" dirty="0" err="1"/>
              <a:t>gradient_w</a:t>
            </a:r>
            <a:endParaRPr lang="en-US" sz="3400" dirty="0"/>
          </a:p>
          <a:p>
            <a:pPr marL="0" indent="0">
              <a:buNone/>
            </a:pPr>
            <a:r>
              <a:rPr lang="en-US" sz="3400" dirty="0"/>
              <a:t>    </a:t>
            </a:r>
            <a:r>
              <a:rPr lang="en-US" sz="2600" dirty="0"/>
              <a:t>if iteration % 200 == 0 :</a:t>
            </a:r>
          </a:p>
          <a:p>
            <a:pPr marL="0" indent="0">
              <a:buNone/>
            </a:pPr>
            <a:r>
              <a:rPr lang="en-US" sz="3400" dirty="0"/>
              <a:t>        </a:t>
            </a:r>
            <a:r>
              <a:rPr lang="en-US" sz="2300" dirty="0"/>
              <a:t>print("it:%d,  </a:t>
            </a:r>
            <a:r>
              <a:rPr lang="en-US" sz="2300" dirty="0" err="1"/>
              <a:t>grad_w</a:t>
            </a:r>
            <a:r>
              <a:rPr lang="en-US" sz="2300" dirty="0"/>
              <a:t>:%.3f, </a:t>
            </a:r>
            <a:r>
              <a:rPr lang="en-US" sz="2300" dirty="0" err="1"/>
              <a:t>grad_b</a:t>
            </a:r>
            <a:r>
              <a:rPr lang="en-US" sz="2300" dirty="0"/>
              <a:t>:%.3f, w:%.3f, b:%.3f" %(iteration, </a:t>
            </a:r>
            <a:r>
              <a:rPr lang="en-US" sz="2300" dirty="0" err="1"/>
              <a:t>gradient_w</a:t>
            </a:r>
            <a:r>
              <a:rPr lang="en-US" sz="2300" dirty="0"/>
              <a:t>, </a:t>
            </a:r>
            <a:r>
              <a:rPr lang="en-US" sz="2300" dirty="0" err="1"/>
              <a:t>gradient_b</a:t>
            </a:r>
            <a:r>
              <a:rPr lang="en-US" sz="2300" dirty="0"/>
              <a:t>, w, b))</a:t>
            </a:r>
          </a:p>
          <a:p>
            <a:pPr marL="0" indent="0">
              <a:buNone/>
            </a:pPr>
            <a:r>
              <a:rPr lang="en-US" sz="3400" dirty="0"/>
              <a:t>print("Estimated price for Galaxy S5: ", w*5 + b)</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6527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457200" y="1219200"/>
            <a:ext cx="8229600" cy="5486400"/>
          </a:xfrm>
        </p:spPr>
        <p:txBody>
          <a:bodyPr>
            <a:noAutofit/>
          </a:bodyPr>
          <a:lstStyle/>
          <a:p>
            <a:pPr marL="0" indent="0">
              <a:buNone/>
            </a:pPr>
            <a:r>
              <a:rPr lang="en-US" sz="1400" dirty="0"/>
              <a:t>it:0,  grad_w:1464.000, grad_b:257.000, w:14.640, b:2.570</a:t>
            </a:r>
          </a:p>
          <a:p>
            <a:pPr marL="0" indent="0">
              <a:buNone/>
            </a:pPr>
            <a:r>
              <a:rPr lang="en-US" sz="1400" dirty="0"/>
              <a:t>it:200,  grad_w:3.825, </a:t>
            </a:r>
            <a:r>
              <a:rPr lang="en-US" sz="1400" dirty="0" err="1"/>
              <a:t>grad_b</a:t>
            </a:r>
            <a:r>
              <a:rPr lang="en-US" sz="1400" dirty="0"/>
              <a:t>:-19.693, w:70.598, b:-33.968</a:t>
            </a:r>
          </a:p>
          <a:p>
            <a:pPr marL="0" indent="0">
              <a:buNone/>
            </a:pPr>
            <a:r>
              <a:rPr lang="en-US" sz="1400" dirty="0"/>
              <a:t>it:400,  grad_w:2.859, </a:t>
            </a:r>
            <a:r>
              <a:rPr lang="en-US" sz="1400" dirty="0" err="1"/>
              <a:t>grad_b</a:t>
            </a:r>
            <a:r>
              <a:rPr lang="en-US" sz="1400" dirty="0"/>
              <a:t>:-14.720, w:77.230, b:-68.115</a:t>
            </a:r>
          </a:p>
          <a:p>
            <a:pPr marL="0" indent="0">
              <a:buNone/>
            </a:pPr>
            <a:r>
              <a:rPr lang="en-US" sz="1400" dirty="0"/>
              <a:t>it:600,  grad_w:2.137, </a:t>
            </a:r>
            <a:r>
              <a:rPr lang="en-US" sz="1400" dirty="0" err="1"/>
              <a:t>grad_b</a:t>
            </a:r>
            <a:r>
              <a:rPr lang="en-US" sz="1400" dirty="0"/>
              <a:t>:-11.003, w:82.188, b:-93.639</a:t>
            </a:r>
          </a:p>
          <a:p>
            <a:pPr marL="0" indent="0">
              <a:buNone/>
            </a:pPr>
            <a:r>
              <a:rPr lang="en-US" sz="1400" dirty="0"/>
              <a:t>it:800,  grad_w:1.597, </a:t>
            </a:r>
            <a:r>
              <a:rPr lang="en-US" sz="1400" dirty="0" err="1"/>
              <a:t>grad_b</a:t>
            </a:r>
            <a:r>
              <a:rPr lang="en-US" sz="1400" dirty="0"/>
              <a:t>:-8.224, w:85.893, b:-112.717</a:t>
            </a:r>
          </a:p>
          <a:p>
            <a:pPr marL="0" indent="0">
              <a:buNone/>
            </a:pPr>
            <a:r>
              <a:rPr lang="en-US" sz="1400" dirty="0"/>
              <a:t>it:1000,  grad_w:1.194, </a:t>
            </a:r>
            <a:r>
              <a:rPr lang="en-US" sz="1400" dirty="0" err="1"/>
              <a:t>grad_b</a:t>
            </a:r>
            <a:r>
              <a:rPr lang="en-US" sz="1400" dirty="0"/>
              <a:t>:-6.147, w:88.663, b:-126.977</a:t>
            </a:r>
          </a:p>
          <a:p>
            <a:pPr marL="0" indent="0">
              <a:buNone/>
            </a:pPr>
            <a:r>
              <a:rPr lang="en-US" sz="1400" dirty="0"/>
              <a:t>it:1400,  grad_w:0.667, </a:t>
            </a:r>
            <a:r>
              <a:rPr lang="en-US" sz="1400" dirty="0" err="1"/>
              <a:t>grad_b</a:t>
            </a:r>
            <a:r>
              <a:rPr lang="en-US" sz="1400" dirty="0"/>
              <a:t>:-3.434, w:92.280, b:-145.604</a:t>
            </a:r>
          </a:p>
          <a:p>
            <a:pPr marL="0" indent="0">
              <a:buNone/>
            </a:pPr>
            <a:r>
              <a:rPr lang="en-US" sz="1400" dirty="0"/>
              <a:t>it:1800,  grad_w:0.373, </a:t>
            </a:r>
            <a:r>
              <a:rPr lang="en-US" sz="1400" dirty="0" err="1"/>
              <a:t>grad_b</a:t>
            </a:r>
            <a:r>
              <a:rPr lang="en-US" sz="1400" dirty="0"/>
              <a:t>:-1.919, w:94.301, b:-156.010</a:t>
            </a:r>
          </a:p>
          <a:p>
            <a:pPr marL="0" indent="0">
              <a:buNone/>
            </a:pPr>
            <a:r>
              <a:rPr lang="en-US" sz="1400" dirty="0"/>
              <a:t>it:2600,  grad_w:0.116, </a:t>
            </a:r>
            <a:r>
              <a:rPr lang="en-US" sz="1400" dirty="0" err="1"/>
              <a:t>grad_b</a:t>
            </a:r>
            <a:r>
              <a:rPr lang="en-US" sz="1400" dirty="0"/>
              <a:t>:-0.599, w:96.062, b:-165.073</a:t>
            </a:r>
          </a:p>
          <a:p>
            <a:pPr marL="0" indent="0">
              <a:buNone/>
            </a:pPr>
            <a:r>
              <a:rPr lang="en-US" sz="1400" dirty="0"/>
              <a:t>it:3600,  grad_w:0.027, </a:t>
            </a:r>
            <a:r>
              <a:rPr lang="en-US" sz="1400" dirty="0" err="1"/>
              <a:t>grad_b</a:t>
            </a:r>
            <a:r>
              <a:rPr lang="en-US" sz="1400" dirty="0"/>
              <a:t>:-0.140, w:96.674, b:-168.226</a:t>
            </a:r>
          </a:p>
          <a:p>
            <a:pPr marL="0" indent="0">
              <a:buNone/>
            </a:pPr>
            <a:r>
              <a:rPr lang="en-US" sz="1400" dirty="0"/>
              <a:t>it:4400,  grad_w:0.008, </a:t>
            </a:r>
            <a:r>
              <a:rPr lang="en-US" sz="1400" dirty="0" err="1"/>
              <a:t>grad_b</a:t>
            </a:r>
            <a:r>
              <a:rPr lang="en-US" sz="1400" dirty="0"/>
              <a:t>:-0.044, w:96.802, b:-168.886</a:t>
            </a:r>
          </a:p>
          <a:p>
            <a:pPr marL="0" indent="0">
              <a:buNone/>
            </a:pPr>
            <a:r>
              <a:rPr lang="en-US" sz="1400" dirty="0"/>
              <a:t>it:5400,  grad_w:0.002, </a:t>
            </a:r>
            <a:r>
              <a:rPr lang="en-US" sz="1400" dirty="0" err="1"/>
              <a:t>grad_b</a:t>
            </a:r>
            <a:r>
              <a:rPr lang="en-US" sz="1400" dirty="0"/>
              <a:t>:-0.010, w:96.847, b:-169.116</a:t>
            </a:r>
          </a:p>
          <a:p>
            <a:pPr marL="0" indent="0">
              <a:buNone/>
            </a:pPr>
            <a:r>
              <a:rPr lang="en-US" sz="1400" dirty="0"/>
              <a:t>it:6200,  grad_w:0.001, </a:t>
            </a:r>
            <a:r>
              <a:rPr lang="en-US" sz="1400" dirty="0" err="1"/>
              <a:t>grad_b</a:t>
            </a:r>
            <a:r>
              <a:rPr lang="en-US" sz="1400" dirty="0"/>
              <a:t>:-0.003, w:96.856, b:-169.164</a:t>
            </a:r>
          </a:p>
          <a:p>
            <a:pPr marL="0" indent="0">
              <a:buNone/>
            </a:pPr>
            <a:r>
              <a:rPr lang="en-US" sz="1400" dirty="0"/>
              <a:t>it:7000,  grad_w:0.000, </a:t>
            </a:r>
            <a:r>
              <a:rPr lang="en-US" sz="1400" dirty="0" err="1"/>
              <a:t>grad_b</a:t>
            </a:r>
            <a:r>
              <a:rPr lang="en-US" sz="1400" dirty="0"/>
              <a:t>:-0.001, w:96.859, b:-169.179</a:t>
            </a:r>
          </a:p>
          <a:p>
            <a:pPr marL="0" indent="0">
              <a:buNone/>
            </a:pPr>
            <a:r>
              <a:rPr lang="en-US" sz="1400" dirty="0"/>
              <a:t>it:7800,  grad_w:0.000, </a:t>
            </a:r>
            <a:r>
              <a:rPr lang="en-US" sz="1400" dirty="0" err="1"/>
              <a:t>grad_b</a:t>
            </a:r>
            <a:r>
              <a:rPr lang="en-US" sz="1400" dirty="0"/>
              <a:t>:-0.000, w:96.860, b:-169.184</a:t>
            </a:r>
          </a:p>
          <a:p>
            <a:pPr marL="0" indent="0">
              <a:buNone/>
            </a:pPr>
            <a:r>
              <a:rPr lang="en-US" sz="1400" dirty="0"/>
              <a:t>it:9800,  grad_w:0.000, </a:t>
            </a:r>
            <a:r>
              <a:rPr lang="en-US" sz="1400" dirty="0" err="1"/>
              <a:t>grad_b</a:t>
            </a:r>
            <a:r>
              <a:rPr lang="en-US" sz="1400" dirty="0"/>
              <a:t>:-0.000, w:96.860, b:-169.186</a:t>
            </a:r>
          </a:p>
          <a:p>
            <a:pPr marL="0" indent="0">
              <a:buNone/>
            </a:pPr>
            <a:r>
              <a:rPr lang="en-US" sz="1400" dirty="0"/>
              <a:t>Estimated price for Galaxy S5:  315.116281573</a:t>
            </a:r>
          </a:p>
          <a:p>
            <a:pPr marL="0" indent="0">
              <a:buNone/>
            </a:pPr>
            <a:r>
              <a:rPr lang="en-US" sz="1400" dirty="0"/>
              <a:t>What would happen with alpha=0.5?</a:t>
            </a:r>
          </a:p>
          <a:p>
            <a:r>
              <a:rPr lang="en-US" sz="1400" dirty="0"/>
              <a:t>Actual price was: $250</a:t>
            </a:r>
          </a:p>
          <a:p>
            <a:r>
              <a:rPr lang="en-US" sz="1400" dirty="0"/>
              <a:t>Estimated price for Galaxy S1 is:  -72.22  </a:t>
            </a:r>
            <a:r>
              <a:rPr lang="en-US" sz="1400" dirty="0">
                <a:sym typeface="Wingdings" pitchFamily="2" charset="2"/>
              </a:rPr>
              <a:t></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88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5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Features</a:t>
            </a:r>
          </a:p>
        </p:txBody>
      </p:sp>
      <p:sp>
        <p:nvSpPr>
          <p:cNvPr id="3" name="Content Placeholder 2"/>
          <p:cNvSpPr>
            <a:spLocks noGrp="1"/>
          </p:cNvSpPr>
          <p:nvPr>
            <p:ph idx="1"/>
          </p:nvPr>
        </p:nvSpPr>
        <p:spPr/>
        <p:txBody>
          <a:bodyPr>
            <a:normAutofit/>
          </a:bodyPr>
          <a:lstStyle/>
          <a:p>
            <a:r>
              <a:rPr lang="en-US" dirty="0"/>
              <a:t>Screen size</a:t>
            </a:r>
          </a:p>
          <a:p>
            <a:r>
              <a:rPr lang="en-US" dirty="0"/>
              <a:t>Number of cores</a:t>
            </a:r>
          </a:p>
          <a:p>
            <a:r>
              <a:rPr lang="en-US" dirty="0"/>
              <a:t>Core speed</a:t>
            </a:r>
          </a:p>
          <a:p>
            <a:r>
              <a:rPr lang="en-US" dirty="0"/>
              <a:t>Memory size</a:t>
            </a:r>
          </a:p>
          <a:p>
            <a:r>
              <a:rPr lang="en-US" dirty="0"/>
              <a:t>Time it takes to boot</a:t>
            </a:r>
          </a:p>
          <a:p>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1DD9A2B-4794-4F52-8C1B-FB62B5E778F4}"/>
                  </a:ext>
                </a:extLst>
              </p:cNvPr>
              <p:cNvSpPr txBox="1"/>
              <p:nvPr/>
            </p:nvSpPr>
            <p:spPr>
              <a:xfrm>
                <a:off x="1371600" y="5257800"/>
                <a:ext cx="36576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t</m:t>
                              </m:r>
                            </m:sub>
                          </m:sSub>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1</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b</m:t>
                      </m:r>
                    </m:oMath>
                  </m:oMathPara>
                </a14:m>
                <a:endParaRPr lang="en-US" dirty="0"/>
              </a:p>
            </p:txBody>
          </p:sp>
        </mc:Choice>
        <mc:Fallback xmlns="">
          <p:sp>
            <p:nvSpPr>
              <p:cNvPr id="6" name="TextBox 5">
                <a:extLst>
                  <a:ext uri="{FF2B5EF4-FFF2-40B4-BE49-F238E27FC236}">
                    <a16:creationId xmlns:a16="http://schemas.microsoft.com/office/drawing/2014/main" id="{81DD9A2B-4794-4F52-8C1B-FB62B5E778F4}"/>
                  </a:ext>
                </a:extLst>
              </p:cNvPr>
              <p:cNvSpPr txBox="1">
                <a:spLocks noRot="1" noChangeAspect="1" noMove="1" noResize="1" noEditPoints="1" noAdjustHandles="1" noChangeArrowheads="1" noChangeShapeType="1" noTextEdit="1"/>
              </p:cNvSpPr>
              <p:nvPr/>
            </p:nvSpPr>
            <p:spPr>
              <a:xfrm>
                <a:off x="1371600" y="5257800"/>
                <a:ext cx="3657600" cy="276999"/>
              </a:xfrm>
              <a:prstGeom prst="rect">
                <a:avLst/>
              </a:prstGeom>
              <a:blipFill>
                <a:blip r:embed="rId2"/>
                <a:stretch>
                  <a:fillRect b="-15556"/>
                </a:stretch>
              </a:blipFill>
            </p:spPr>
            <p:txBody>
              <a:bodyPr/>
              <a:lstStyle/>
              <a:p>
                <a:r>
                  <a:rPr lang="en-US">
                    <a:noFill/>
                  </a:rPr>
                  <a:t> </a:t>
                </a:r>
              </a:p>
            </p:txBody>
          </p:sp>
        </mc:Fallback>
      </mc:AlternateContent>
    </p:spTree>
    <p:extLst>
      <p:ext uri="{BB962C8B-B14F-4D97-AF65-F5344CB8AC3E}">
        <p14:creationId xmlns:p14="http://schemas.microsoft.com/office/powerpoint/2010/main" val="1643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Features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x</a:t>
                </a:r>
                <a:r>
                  <a:rPr lang="en-US" baseline="-25000" dirty="0"/>
                  <a:t>1</a:t>
                </a:r>
                <a:r>
                  <a:rPr lang="en-US" dirty="0"/>
                  <a:t> = {x</a:t>
                </a:r>
                <a:r>
                  <a:rPr lang="en-US" baseline="-25000" dirty="0"/>
                  <a:t>11,</a:t>
                </a:r>
                <a:r>
                  <a:rPr lang="en-US" dirty="0"/>
                  <a:t> x</a:t>
                </a:r>
                <a:r>
                  <a:rPr lang="en-US" baseline="-25000" dirty="0"/>
                  <a:t>12,</a:t>
                </a:r>
                <a:r>
                  <a:rPr lang="en-US" dirty="0"/>
                  <a:t> x</a:t>
                </a:r>
                <a:r>
                  <a:rPr lang="en-US" baseline="-25000" dirty="0"/>
                  <a:t>13</a:t>
                </a:r>
                <a:r>
                  <a:rPr lang="en-US" dirty="0"/>
                  <a:t>,…, x</a:t>
                </a:r>
                <a:r>
                  <a:rPr lang="en-US" baseline="-25000" dirty="0"/>
                  <a:t>1k</a:t>
                </a:r>
                <a:r>
                  <a:rPr lang="en-US" dirty="0"/>
                  <a:t>}</a:t>
                </a:r>
              </a:p>
              <a:p>
                <a:r>
                  <a:rPr lang="en-US" dirty="0"/>
                  <a:t>W = {w</a:t>
                </a:r>
                <a:r>
                  <a:rPr lang="en-US" baseline="-25000" dirty="0"/>
                  <a:t>1</a:t>
                </a:r>
                <a:r>
                  <a:rPr lang="en-US" dirty="0"/>
                  <a:t>, w</a:t>
                </a:r>
                <a:r>
                  <a:rPr lang="en-US" baseline="-25000" dirty="0"/>
                  <a:t>2</a:t>
                </a:r>
                <a:r>
                  <a:rPr lang="en-US" dirty="0"/>
                  <a:t>, w</a:t>
                </a:r>
                <a:r>
                  <a:rPr lang="en-US" baseline="-25000" dirty="0"/>
                  <a:t>3</a:t>
                </a:r>
                <a:r>
                  <a:rPr lang="en-US" dirty="0"/>
                  <a:t>,…,</a:t>
                </a:r>
                <a:r>
                  <a:rPr lang="en-US" dirty="0" err="1"/>
                  <a:t>w</a:t>
                </a:r>
                <a:r>
                  <a:rPr lang="en-US" baseline="-25000" dirty="0" err="1"/>
                  <a:t>k</a:t>
                </a:r>
                <a:r>
                  <a:rPr lang="en-US" dirty="0"/>
                  <a:t>}</a:t>
                </a:r>
              </a:p>
              <a:p>
                <a:r>
                  <a:rPr lang="en-US" dirty="0"/>
                  <a:t>Loss(</a:t>
                </a:r>
                <a:r>
                  <a:rPr lang="en-US" dirty="0" err="1"/>
                  <a:t>W,b</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2</m:t>
                        </m:r>
                        <m:r>
                          <a:rPr lang="en-US" b="0" i="1" smtClean="0">
                            <a:latin typeface="Cambria Math"/>
                          </a:rPr>
                          <m:t>𝑚</m:t>
                        </m:r>
                      </m:den>
                    </m:f>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m:rPr>
                                <m:nor/>
                              </m:rPr>
                              <a:rPr lang="en-US">
                                <a:latin typeface="Cambria Math"/>
                              </a:rPr>
                              <m:t>(</m:t>
                            </m:r>
                            <m:r>
                              <m:rPr>
                                <m:nor/>
                              </m:rPr>
                              <a:rPr lang="en-US" b="0" i="0" smtClean="0">
                                <a:latin typeface="Cambria Math"/>
                              </a:rPr>
                              <m:t>y</m:t>
                            </m:r>
                            <m:r>
                              <m:rPr>
                                <m:nor/>
                              </m:rPr>
                              <a:rPr lang="en-US">
                                <a:latin typeface="Cambria Math"/>
                              </a:rPr>
                              <m:t>−(</m:t>
                            </m:r>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𝑇</m:t>
                                </m:r>
                              </m:sup>
                            </m:sSup>
                            <m:r>
                              <m:rPr>
                                <m:nor/>
                              </m:rPr>
                              <a:rPr lang="en-US" b="0" i="0" smtClean="0">
                                <a:latin typeface="Cambria Math"/>
                              </a:rPr>
                              <m:t>W</m:t>
                            </m:r>
                            <m:r>
                              <m:rPr>
                                <m:nor/>
                              </m:rPr>
                              <a:rPr lang="en-US">
                                <a:latin typeface="Cambria Math"/>
                              </a:rPr>
                              <m:t> + </m:t>
                            </m:r>
                            <m:r>
                              <m:rPr>
                                <m:nor/>
                              </m:rPr>
                              <a:rPr lang="en-US">
                                <a:latin typeface="Cambria Math"/>
                              </a:rPr>
                              <m:t>b</m:t>
                            </m:r>
                            <m:r>
                              <m:rPr>
                                <m:nor/>
                              </m:rPr>
                              <a:rPr lang="en-US">
                                <a:latin typeface="Cambria Math"/>
                              </a:rPr>
                              <m:t>))</m:t>
                            </m:r>
                          </m:e>
                          <m:sup>
                            <m:r>
                              <a:rPr lang="en-US" i="1">
                                <a:latin typeface="Cambria Math"/>
                              </a:rPr>
                              <m:t>2</m:t>
                            </m:r>
                          </m:sup>
                        </m:sSup>
                      </m:e>
                    </m:nary>
                  </m:oMath>
                </a14:m>
                <a:endParaRPr lang="en-US" dirty="0"/>
              </a:p>
              <a:p>
                <a:r>
                  <a:rPr lang="en-US" dirty="0"/>
                  <a:t>Sometimes we set: x</a:t>
                </a:r>
                <a:r>
                  <a:rPr lang="en-US" baseline="-25000" dirty="0"/>
                  <a:t>10, </a:t>
                </a:r>
                <a:r>
                  <a:rPr lang="en-US" dirty="0"/>
                  <a:t>x</a:t>
                </a:r>
                <a:r>
                  <a:rPr lang="en-US" baseline="-25000" dirty="0"/>
                  <a:t>20,</a:t>
                </a:r>
                <a:r>
                  <a:rPr lang="en-US" dirty="0"/>
                  <a:t> x</a:t>
                </a:r>
                <a:r>
                  <a:rPr lang="en-US" baseline="-25000" dirty="0"/>
                  <a:t>30,</a:t>
                </a:r>
                <a:r>
                  <a:rPr lang="en-US" dirty="0"/>
                  <a:t>…, x</a:t>
                </a:r>
                <a:r>
                  <a:rPr lang="en-US" baseline="-25000" dirty="0"/>
                  <a:t>n0</a:t>
                </a:r>
                <a:r>
                  <a:rPr lang="en-US" dirty="0"/>
                  <a:t> = 1</a:t>
                </a:r>
              </a:p>
              <a:p>
                <a:pPr lvl="1"/>
                <a:r>
                  <a:rPr lang="en-US" dirty="0"/>
                  <a:t> =&gt; no need for “b”</a:t>
                </a:r>
              </a:p>
              <a:p>
                <a:r>
                  <a:rPr lang="en-US" dirty="0"/>
                  <a:t>W = {w</a:t>
                </a:r>
                <a:r>
                  <a:rPr lang="en-US" baseline="-25000" dirty="0"/>
                  <a:t>0</a:t>
                </a:r>
                <a:r>
                  <a:rPr lang="en-US" dirty="0"/>
                  <a:t>=b, w</a:t>
                </a:r>
                <a:r>
                  <a:rPr lang="en-US" baseline="-25000" dirty="0"/>
                  <a:t>1</a:t>
                </a:r>
                <a:r>
                  <a:rPr lang="en-US" dirty="0"/>
                  <a:t>, w</a:t>
                </a:r>
                <a:r>
                  <a:rPr lang="en-US" baseline="-25000" dirty="0"/>
                  <a:t>2</a:t>
                </a:r>
                <a:r>
                  <a:rPr lang="en-US" dirty="0"/>
                  <a:t>, …}</a:t>
                </a:r>
              </a:p>
              <a:p>
                <a:r>
                  <a:rPr lang="en-US" dirty="0"/>
                  <a:t>Loss = </a:t>
                </a:r>
                <a14:m>
                  <m:oMath xmlns:m="http://schemas.openxmlformats.org/officeDocument/2006/math">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m:rPr>
                                <m:nor/>
                              </m:rPr>
                              <a:rPr lang="en-US">
                                <a:latin typeface="Cambria Math"/>
                              </a:rPr>
                              <m:t>(</m:t>
                            </m:r>
                            <m:r>
                              <m:rPr>
                                <m:nor/>
                              </m:rPr>
                              <a:rPr lang="en-US" b="0" i="0" smtClean="0">
                                <a:latin typeface="Cambria Math"/>
                              </a:rPr>
                              <m:t>y</m:t>
                            </m:r>
                            <m:r>
                              <m:rPr>
                                <m:nor/>
                              </m:rPr>
                              <a:rPr lang="en-US">
                                <a:latin typeface="Cambria Math"/>
                              </a:rPr>
                              <m:t>−</m:t>
                            </m:r>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𝑇</m:t>
                                </m:r>
                              </m:sup>
                            </m:sSup>
                            <m:r>
                              <m:rPr>
                                <m:nor/>
                              </m:rPr>
                              <a:rPr lang="en-US">
                                <a:latin typeface="Cambria Math"/>
                              </a:rPr>
                              <m:t>W</m:t>
                            </m:r>
                            <m:r>
                              <m:rPr>
                                <m:nor/>
                              </m:rPr>
                              <a:rPr lang="en-US">
                                <a:latin typeface="Cambria Math"/>
                              </a:rPr>
                              <m:t> )</m:t>
                            </m:r>
                          </m:e>
                          <m:sup>
                            <m:r>
                              <a:rPr lang="en-US" i="1">
                                <a:latin typeface="Cambria Math"/>
                              </a:rPr>
                              <m:t>2</m:t>
                            </m:r>
                          </m:sup>
                        </m:s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0833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with Multiple Features (is actually the same…)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𝑛</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acc>
                        <m:r>
                          <a:rPr lang="en-US" i="1" smtClean="0">
                            <a:latin typeface="Cambria Math"/>
                          </a:rPr>
                          <m:t> </m:t>
                        </m:r>
                        <m:r>
                          <a:rPr lang="en-US" i="1">
                            <a:latin typeface="Cambria Math"/>
                          </a:rPr>
                          <m:t>(</m:t>
                        </m:r>
                        <m:r>
                          <a:rPr lang="en-US" i="1">
                            <a:latin typeface="Cambria Math"/>
                          </a:rPr>
                          <m:t>h</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acc>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r>
                      <a:rPr lang="en-US" b="0" i="0" smtClean="0">
                        <a:latin typeface="Cambria Math"/>
                      </a:rPr>
                      <m:t> </m:t>
                    </m:r>
                  </m:oMath>
                </a14:m>
                <a:r>
                  <a:rPr lang="en-US" dirty="0"/>
                  <a:t> </a:t>
                </a:r>
              </a:p>
              <a:p>
                <a:r>
                  <a:rPr lang="en-US" dirty="0"/>
                  <a:t>Initialize W, b </a:t>
                </a:r>
              </a:p>
              <a:p>
                <a:r>
                  <a:rPr lang="en-US" dirty="0"/>
                  <a:t>Repeat:</a:t>
                </a:r>
                <a:endParaRPr lang="en-US" sz="3200" dirty="0"/>
              </a:p>
              <a:p>
                <a:pPr lvl="2"/>
                <a:r>
                  <a:rPr lang="en-US" sz="3200" dirty="0"/>
                  <a:t>Update: W := W - </a:t>
                </a:r>
                <a:r>
                  <a:rPr lang="el-GR" sz="3200" dirty="0"/>
                  <a:t>α</a:t>
                </a:r>
                <a:r>
                  <a:rPr lang="en-US" sz="3200" dirty="0"/>
                  <a:t>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a:rPr>
                          <m:t>1</m:t>
                        </m:r>
                      </m:num>
                      <m:den>
                        <m:r>
                          <a:rPr lang="en-US" sz="3200" b="0" i="1" smtClean="0">
                            <a:latin typeface="Cambria Math"/>
                          </a:rPr>
                          <m:t>𝑚</m:t>
                        </m:r>
                      </m:den>
                    </m:f>
                    <m:nary>
                      <m:naryPr>
                        <m:chr m:val="∑"/>
                        <m:ctrlPr>
                          <a:rPr lang="en-US" sz="3200" i="1">
                            <a:latin typeface="Cambria Math" panose="02040503050406030204" pitchFamily="18" charset="0"/>
                          </a:rPr>
                        </m:ctrlPr>
                      </m:naryPr>
                      <m:sub>
                        <m:r>
                          <m:rPr>
                            <m:brk m:alnAt="23"/>
                          </m:rPr>
                          <a:rPr lang="en-US" sz="3200" i="1">
                            <a:latin typeface="Cambria Math"/>
                          </a:rPr>
                          <m:t>𝑖</m:t>
                        </m:r>
                        <m:r>
                          <a:rPr lang="en-US" sz="3200" i="1">
                            <a:latin typeface="Cambria Math"/>
                          </a:rPr>
                          <m:t>=0</m:t>
                        </m:r>
                      </m:sub>
                      <m:sup>
                        <m:r>
                          <a:rPr lang="en-US" sz="3200" b="0" i="1" smtClean="0">
                            <a:latin typeface="Cambria Math"/>
                          </a:rPr>
                          <m:t>𝑚</m:t>
                        </m:r>
                      </m:sup>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r>
                          <a:rPr lang="en-US" sz="3200" i="1">
                            <a:latin typeface="Cambria Math"/>
                          </a:rPr>
                          <m:t> (</m:t>
                        </m:r>
                        <m:r>
                          <a:rPr lang="en-US" sz="3200" i="1">
                            <a:latin typeface="Cambria Math"/>
                          </a:rPr>
                          <m:t>h</m:t>
                        </m:r>
                        <m:d>
                          <m:dPr>
                            <m:ctrlPr>
                              <a:rPr lang="en-US" sz="3200" i="1">
                                <a:latin typeface="Cambria Math" panose="02040503050406030204" pitchFamily="18" charset="0"/>
                              </a:rPr>
                            </m:ctrlPr>
                          </m:dPr>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e>
                        </m:d>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𝑦</m:t>
                            </m:r>
                          </m:e>
                          <m:sub>
                            <m:r>
                              <a:rPr lang="en-US" sz="3200" i="1">
                                <a:latin typeface="Cambria Math"/>
                              </a:rPr>
                              <m:t>𝑖</m:t>
                            </m:r>
                          </m:sub>
                        </m:sSub>
                        <m:r>
                          <a:rPr lang="en-US" sz="3200" i="1">
                            <a:latin typeface="Cambria Math"/>
                          </a:rPr>
                          <m:t>)</m:t>
                        </m:r>
                      </m:e>
                    </m:nary>
                  </m:oMath>
                </a14:m>
                <a:endParaRPr lang="en-US" sz="3200" dirty="0"/>
              </a:p>
              <a:p>
                <a:pPr lvl="2"/>
                <a:r>
                  <a:rPr lang="en-US" sz="3200" dirty="0"/>
                  <a:t>Update: b := b - </a:t>
                </a:r>
                <a:r>
                  <a:rPr lang="el-GR" sz="3200" dirty="0"/>
                  <a:t>α</a:t>
                </a:r>
                <a:r>
                  <a:rPr lang="en-US" sz="3200" dirty="0"/>
                  <a:t>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a:rPr>
                          <m:t>1</m:t>
                        </m:r>
                      </m:num>
                      <m:den>
                        <m:r>
                          <a:rPr lang="en-US" sz="3200" b="0" i="1" smtClean="0">
                            <a:latin typeface="Cambria Math"/>
                          </a:rPr>
                          <m:t>𝑚</m:t>
                        </m:r>
                      </m:den>
                    </m:f>
                    <m:nary>
                      <m:naryPr>
                        <m:chr m:val="∑"/>
                        <m:ctrlPr>
                          <a:rPr lang="en-US" sz="3200" i="1">
                            <a:latin typeface="Cambria Math" panose="02040503050406030204" pitchFamily="18" charset="0"/>
                          </a:rPr>
                        </m:ctrlPr>
                      </m:naryPr>
                      <m:sub>
                        <m:r>
                          <m:rPr>
                            <m:brk m:alnAt="23"/>
                          </m:rPr>
                          <a:rPr lang="en-US" sz="3200" i="1">
                            <a:latin typeface="Cambria Math"/>
                          </a:rPr>
                          <m:t>𝑖</m:t>
                        </m:r>
                        <m:r>
                          <a:rPr lang="en-US" sz="3200" i="1">
                            <a:latin typeface="Cambria Math"/>
                          </a:rPr>
                          <m:t>=0</m:t>
                        </m:r>
                      </m:sub>
                      <m:sup>
                        <m:r>
                          <a:rPr lang="en-US" sz="3200" b="0" i="1" smtClean="0">
                            <a:latin typeface="Cambria Math"/>
                          </a:rPr>
                          <m:t>𝑚</m:t>
                        </m:r>
                      </m:sup>
                      <m:e>
                        <m:r>
                          <a:rPr lang="en-US" sz="3200" i="1" smtClean="0">
                            <a:latin typeface="Cambria Math"/>
                          </a:rPr>
                          <m:t> </m:t>
                        </m:r>
                        <m:r>
                          <a:rPr lang="en-US" sz="3200" i="1">
                            <a:latin typeface="Cambria Math"/>
                          </a:rPr>
                          <m:t>(</m:t>
                        </m:r>
                        <m:r>
                          <a:rPr lang="en-US" sz="3200" i="1">
                            <a:latin typeface="Cambria Math"/>
                          </a:rPr>
                          <m:t>h</m:t>
                        </m:r>
                        <m:d>
                          <m:dPr>
                            <m:ctrlPr>
                              <a:rPr lang="en-US" sz="3200" i="1">
                                <a:latin typeface="Cambria Math" panose="02040503050406030204" pitchFamily="18" charset="0"/>
                              </a:rPr>
                            </m:ctrlPr>
                          </m:dPr>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e>
                        </m:d>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𝑦</m:t>
                            </m:r>
                          </m:e>
                          <m:sub>
                            <m:r>
                              <a:rPr lang="en-US" sz="3200" i="1">
                                <a:latin typeface="Cambria Math"/>
                              </a:rPr>
                              <m:t>𝑖</m:t>
                            </m:r>
                          </m:sub>
                        </m:sSub>
                        <m:r>
                          <a:rPr lang="en-US" sz="3200" i="1">
                            <a:latin typeface="Cambria Math"/>
                          </a:rPr>
                          <m:t>)</m:t>
                        </m:r>
                      </m:e>
                    </m:nary>
                  </m:oMath>
                </a14:m>
                <a:endParaRPr lang="en-US" sz="3200" dirty="0"/>
              </a:p>
              <a:p>
                <a:pPr lvl="2"/>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1482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quadratic feature</a:t>
            </a:r>
          </a:p>
        </p:txBody>
      </p:sp>
      <p:sp>
        <p:nvSpPr>
          <p:cNvPr id="3" name="Content Placeholder 2"/>
          <p:cNvSpPr>
            <a:spLocks noGrp="1"/>
          </p:cNvSpPr>
          <p:nvPr>
            <p:ph idx="1"/>
          </p:nvPr>
        </p:nvSpPr>
        <p:spPr/>
        <p:txBody>
          <a:bodyPr/>
          <a:lstStyle/>
          <a:p>
            <a:r>
              <a:rPr lang="en-US" dirty="0"/>
              <a:t>We can add a feature which is simply a square of the first feature.</a:t>
            </a:r>
          </a:p>
          <a:p>
            <a:r>
              <a:rPr lang="en-US" dirty="0"/>
              <a:t>We will end up with 2 weights and one bias:</a:t>
            </a:r>
          </a:p>
          <a:p>
            <a:pPr lvl="1"/>
            <a:r>
              <a:rPr lang="en-US" dirty="0"/>
              <a:t>w</a:t>
            </a:r>
            <a:r>
              <a:rPr lang="en-US" baseline="-25000" dirty="0"/>
              <a:t>1</a:t>
            </a:r>
            <a:r>
              <a:rPr lang="en-US" dirty="0"/>
              <a:t> x + w</a:t>
            </a:r>
            <a:r>
              <a:rPr lang="en-US" baseline="-25000" dirty="0"/>
              <a:t>2</a:t>
            </a:r>
            <a:r>
              <a:rPr lang="en-US" dirty="0"/>
              <a:t> x</a:t>
            </a:r>
            <a:r>
              <a:rPr lang="en-US" baseline="30000" dirty="0"/>
              <a:t>2</a:t>
            </a:r>
            <a:r>
              <a:rPr lang="en-US" dirty="0"/>
              <a:t> + b </a:t>
            </a:r>
          </a:p>
          <a:p>
            <a:r>
              <a:rPr lang="en-US" dirty="0"/>
              <a:t>This way, instead of fitting a linear line, we are actually fitting a quadratic function (parabola).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241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809847"/>
          </a:xfrm>
        </p:spPr>
        <p:txBody>
          <a:bodyPr>
            <a:normAutofit/>
          </a:bodyPr>
          <a:lstStyle/>
          <a:p>
            <a:r>
              <a:rPr lang="en-US" dirty="0"/>
              <a:t>Quadratic Feature</a:t>
            </a:r>
          </a:p>
        </p:txBody>
      </p:sp>
      <p:sp>
        <p:nvSpPr>
          <p:cNvPr id="3" name="Content Placeholder 2"/>
          <p:cNvSpPr>
            <a:spLocks noGrp="1"/>
          </p:cNvSpPr>
          <p:nvPr>
            <p:ph idx="1"/>
          </p:nvPr>
        </p:nvSpPr>
        <p:spPr>
          <a:xfrm>
            <a:off x="152400" y="1066800"/>
            <a:ext cx="8763000" cy="5410200"/>
          </a:xfrm>
        </p:spPr>
        <p:txBody>
          <a:bodyPr>
            <a:noAutofit/>
          </a:bodyPr>
          <a:lstStyle/>
          <a:p>
            <a:pPr marL="0" indent="0">
              <a:buNone/>
            </a:pPr>
            <a:r>
              <a:rPr lang="en-US" sz="1100" b="1" dirty="0"/>
              <a:t>import </a:t>
            </a:r>
            <a:r>
              <a:rPr lang="en-US" sz="1100" dirty="0" err="1"/>
              <a:t>numpy</a:t>
            </a:r>
            <a:r>
              <a:rPr lang="en-US" sz="1100" dirty="0"/>
              <a:t> </a:t>
            </a:r>
            <a:r>
              <a:rPr lang="en-US" sz="1100" b="1" dirty="0"/>
              <a:t>as </a:t>
            </a:r>
            <a:r>
              <a:rPr lang="en-US" sz="1100" dirty="0" err="1"/>
              <a:t>np</a:t>
            </a:r>
            <a:br>
              <a:rPr lang="en-US" sz="1100" dirty="0"/>
            </a:br>
            <a:r>
              <a:rPr lang="en-US" sz="2000" dirty="0" err="1"/>
              <a:t>data_x</a:t>
            </a:r>
            <a:r>
              <a:rPr lang="en-US" sz="2000" dirty="0"/>
              <a:t> = </a:t>
            </a:r>
            <a:r>
              <a:rPr lang="en-US" sz="2000" dirty="0" err="1"/>
              <a:t>np.array</a:t>
            </a:r>
            <a:r>
              <a:rPr lang="en-US" sz="2000" dirty="0"/>
              <a:t>([[2,4],[3,9],[4,16],[6,36],[7,49]])</a:t>
            </a:r>
            <a:br>
              <a:rPr lang="en-US" sz="2000" dirty="0"/>
            </a:br>
            <a:r>
              <a:rPr lang="en-US" sz="2000" dirty="0" err="1"/>
              <a:t>data_y</a:t>
            </a:r>
            <a:r>
              <a:rPr lang="en-US" sz="2000" dirty="0"/>
              <a:t> = </a:t>
            </a:r>
            <a:r>
              <a:rPr lang="en-US" sz="2000" dirty="0" err="1"/>
              <a:t>np.array</a:t>
            </a:r>
            <a:r>
              <a:rPr lang="en-US" sz="2000" dirty="0"/>
              <a:t>([70,110,165,390,550])</a:t>
            </a:r>
            <a:br>
              <a:rPr lang="en-US" sz="2000" dirty="0"/>
            </a:br>
            <a:r>
              <a:rPr lang="en-US" sz="2000" dirty="0"/>
              <a:t>w1 = 0</a:t>
            </a:r>
            <a:br>
              <a:rPr lang="en-US" sz="2000" dirty="0"/>
            </a:br>
            <a:r>
              <a:rPr lang="en-US" sz="2000" dirty="0"/>
              <a:t>w2 = 0</a:t>
            </a:r>
            <a:br>
              <a:rPr lang="en-US" sz="2000" dirty="0"/>
            </a:br>
            <a:r>
              <a:rPr lang="en-US" sz="2000" dirty="0"/>
              <a:t>b = 0</a:t>
            </a:r>
            <a:br>
              <a:rPr lang="en-US" sz="2000" dirty="0"/>
            </a:br>
            <a:r>
              <a:rPr lang="en-US" sz="2000" dirty="0"/>
              <a:t>alpha = 0.001</a:t>
            </a:r>
            <a:br>
              <a:rPr lang="en-US" sz="2000" dirty="0"/>
            </a:br>
            <a:r>
              <a:rPr lang="en-US" sz="2000" b="1" dirty="0"/>
              <a:t>for </a:t>
            </a:r>
            <a:r>
              <a:rPr lang="en-US" sz="2000" dirty="0"/>
              <a:t>iteration </a:t>
            </a:r>
            <a:r>
              <a:rPr lang="en-US" sz="2000" b="1" dirty="0"/>
              <a:t>in </a:t>
            </a:r>
            <a:r>
              <a:rPr lang="en-US" sz="2000" dirty="0"/>
              <a:t>range(1000000):</a:t>
            </a:r>
            <a:br>
              <a:rPr lang="en-US" sz="2000" dirty="0"/>
            </a:br>
            <a:r>
              <a:rPr lang="en-US" sz="2000" dirty="0"/>
              <a:t>    </a:t>
            </a:r>
            <a:r>
              <a:rPr lang="en-US" sz="2000" dirty="0" err="1"/>
              <a:t>gradient_b</a:t>
            </a:r>
            <a:r>
              <a:rPr lang="en-US" sz="2000" dirty="0"/>
              <a:t> = </a:t>
            </a:r>
            <a:r>
              <a:rPr lang="en-US" sz="2000" dirty="0" err="1"/>
              <a:t>np.mean</a:t>
            </a:r>
            <a:r>
              <a:rPr lang="en-US" sz="2000" dirty="0"/>
              <a:t>(1*(</a:t>
            </a:r>
            <a:r>
              <a:rPr lang="en-US" sz="2000" dirty="0" err="1"/>
              <a:t>data_y</a:t>
            </a:r>
            <a:r>
              <a:rPr lang="en-US" sz="2000" dirty="0"/>
              <a:t>-(w1*</a:t>
            </a:r>
            <a:r>
              <a:rPr lang="en-US" sz="2000" dirty="0" err="1"/>
              <a:t>data_x</a:t>
            </a:r>
            <a:r>
              <a:rPr lang="en-US" sz="2000" dirty="0"/>
              <a:t>[:,0]+w2*</a:t>
            </a:r>
            <a:r>
              <a:rPr lang="en-US" sz="2000" dirty="0" err="1"/>
              <a:t>data_x</a:t>
            </a:r>
            <a:r>
              <a:rPr lang="en-US" sz="2000" dirty="0"/>
              <a:t>[:,1]+b)))</a:t>
            </a:r>
            <a:br>
              <a:rPr lang="en-US" sz="2000" dirty="0"/>
            </a:br>
            <a:r>
              <a:rPr lang="en-US" sz="2000" dirty="0"/>
              <a:t>    gradient_w1 = np.dot((</a:t>
            </a:r>
            <a:r>
              <a:rPr lang="en-US" sz="2000" dirty="0" err="1"/>
              <a:t>data_y</a:t>
            </a:r>
            <a:r>
              <a:rPr lang="en-US" sz="2000" dirty="0"/>
              <a:t>-(w1*</a:t>
            </a:r>
            <a:r>
              <a:rPr lang="en-US" sz="2000" dirty="0" err="1"/>
              <a:t>data_x</a:t>
            </a:r>
            <a:r>
              <a:rPr lang="en-US" sz="2000" dirty="0"/>
              <a:t>[:,0]+w2*</a:t>
            </a:r>
            <a:r>
              <a:rPr lang="en-US" sz="2000" dirty="0" err="1"/>
              <a:t>data_x</a:t>
            </a:r>
            <a:r>
              <a:rPr lang="en-US" sz="2000" dirty="0"/>
              <a:t>[:,1]+b)), </a:t>
            </a:r>
            <a:r>
              <a:rPr lang="en-US" sz="2000" dirty="0" err="1"/>
              <a:t>data_x</a:t>
            </a:r>
            <a:r>
              <a:rPr lang="en-US" sz="2000" dirty="0"/>
              <a:t>[:,0]) * 1.0/</a:t>
            </a:r>
            <a:r>
              <a:rPr lang="en-US" sz="2000" dirty="0" err="1"/>
              <a:t>len</a:t>
            </a:r>
            <a:r>
              <a:rPr lang="en-US" sz="2000" dirty="0"/>
              <a:t>(</a:t>
            </a:r>
            <a:r>
              <a:rPr lang="en-US" sz="2000" dirty="0" err="1"/>
              <a:t>data_y</a:t>
            </a:r>
            <a:r>
              <a:rPr lang="en-US" sz="2000" dirty="0"/>
              <a:t>)</a:t>
            </a:r>
            <a:br>
              <a:rPr lang="en-US" sz="2000" dirty="0"/>
            </a:br>
            <a:r>
              <a:rPr lang="en-US" sz="2000" dirty="0"/>
              <a:t>    gradient_w2 = np.dot((</a:t>
            </a:r>
            <a:r>
              <a:rPr lang="en-US" sz="2000" dirty="0" err="1"/>
              <a:t>data_y</a:t>
            </a:r>
            <a:r>
              <a:rPr lang="en-US" sz="2000" dirty="0"/>
              <a:t>-(w1*</a:t>
            </a:r>
            <a:r>
              <a:rPr lang="en-US" sz="2000" dirty="0" err="1"/>
              <a:t>data_x</a:t>
            </a:r>
            <a:r>
              <a:rPr lang="en-US" sz="2000" dirty="0"/>
              <a:t>[:,0]+w2*</a:t>
            </a:r>
            <a:r>
              <a:rPr lang="en-US" sz="2000" dirty="0" err="1"/>
              <a:t>data_x</a:t>
            </a:r>
            <a:r>
              <a:rPr lang="en-US" sz="2000" dirty="0"/>
              <a:t>[:,1]+b)), </a:t>
            </a:r>
            <a:r>
              <a:rPr lang="en-US" sz="2000" dirty="0" err="1"/>
              <a:t>data_x</a:t>
            </a:r>
            <a:r>
              <a:rPr lang="en-US" sz="2000" dirty="0"/>
              <a:t>[:,1]) * 1.0/</a:t>
            </a:r>
            <a:r>
              <a:rPr lang="en-US" sz="2000" dirty="0" err="1"/>
              <a:t>len</a:t>
            </a:r>
            <a:r>
              <a:rPr lang="en-US" sz="2000" dirty="0"/>
              <a:t>(</a:t>
            </a:r>
            <a:r>
              <a:rPr lang="en-US" sz="2000" dirty="0" err="1"/>
              <a:t>data_y</a:t>
            </a:r>
            <a:r>
              <a:rPr lang="en-US" sz="2000" dirty="0"/>
              <a:t>)</a:t>
            </a:r>
            <a:br>
              <a:rPr lang="en-US" sz="2000" dirty="0"/>
            </a:br>
            <a:r>
              <a:rPr lang="en-US" sz="2000" dirty="0"/>
              <a:t>    b += alpha*</a:t>
            </a:r>
            <a:r>
              <a:rPr lang="en-US" sz="2000" dirty="0" err="1"/>
              <a:t>gradient_b</a:t>
            </a:r>
            <a:br>
              <a:rPr lang="en-US" sz="2000" dirty="0"/>
            </a:br>
            <a:r>
              <a:rPr lang="en-US" sz="2000" dirty="0"/>
              <a:t>    w1 += alpha*gradient_w1</a:t>
            </a:r>
            <a:br>
              <a:rPr lang="en-US" sz="2000" dirty="0"/>
            </a:br>
            <a:r>
              <a:rPr lang="en-US" sz="2000" dirty="0"/>
              <a:t>    w2 += alpha * gradient_w2</a:t>
            </a:r>
            <a:br>
              <a:rPr lang="en-US" sz="2000" dirty="0"/>
            </a:br>
            <a:br>
              <a:rPr lang="en-US" sz="2000" dirty="0"/>
            </a:br>
            <a:r>
              <a:rPr lang="en-US" sz="1800" b="1" dirty="0"/>
              <a:t>print</a:t>
            </a:r>
            <a:r>
              <a:rPr lang="en-US" sz="1800" dirty="0"/>
              <a:t>(</a:t>
            </a:r>
            <a:r>
              <a:rPr lang="en-US" sz="1800" b="1" dirty="0"/>
              <a:t>"Estimated price for Galaxy S5: "</a:t>
            </a:r>
            <a:r>
              <a:rPr lang="en-US" sz="1800" dirty="0"/>
              <a:t>, np.dot(</a:t>
            </a:r>
            <a:r>
              <a:rPr lang="en-US" sz="1800" dirty="0" err="1"/>
              <a:t>np.array</a:t>
            </a:r>
            <a:r>
              <a:rPr lang="en-US" sz="1800" dirty="0"/>
              <a:t>([5,25]),</a:t>
            </a:r>
            <a:r>
              <a:rPr lang="en-US" sz="1800" dirty="0" err="1"/>
              <a:t>np.array</a:t>
            </a:r>
            <a:r>
              <a:rPr lang="en-US" sz="1800" dirty="0"/>
              <a:t>([w1, w2])) + b)</a:t>
            </a:r>
            <a:br>
              <a:rPr lang="en-US" sz="1800" dirty="0"/>
            </a:br>
            <a:r>
              <a:rPr lang="en-US" sz="1800" b="1" dirty="0"/>
              <a:t>print</a:t>
            </a:r>
            <a:r>
              <a:rPr lang="en-US" sz="1800" dirty="0"/>
              <a:t>(</a:t>
            </a:r>
            <a:r>
              <a:rPr lang="en-US" sz="1800" b="1" dirty="0"/>
              <a:t>"Estimated price for Galaxy S1: "</a:t>
            </a:r>
            <a:r>
              <a:rPr lang="en-US" sz="1800" dirty="0"/>
              <a:t>, np.dot(</a:t>
            </a:r>
            <a:r>
              <a:rPr lang="en-US" sz="1800" dirty="0" err="1"/>
              <a:t>np.array</a:t>
            </a:r>
            <a:r>
              <a:rPr lang="en-US" sz="1800" dirty="0"/>
              <a:t>([1,1]),</a:t>
            </a:r>
            <a:r>
              <a:rPr lang="en-US" sz="1800" dirty="0" err="1"/>
              <a:t>np.array</a:t>
            </a:r>
            <a:r>
              <a:rPr lang="en-US" sz="1800" dirty="0"/>
              <a:t>([w1, w2])) + b)</a:t>
            </a:r>
            <a:br>
              <a:rPr lang="en-US" sz="2000" dirty="0"/>
            </a:b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701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1038447"/>
          </a:xfrm>
        </p:spPr>
        <p:txBody>
          <a:bodyPr>
            <a:normAutofit fontScale="90000"/>
          </a:bodyPr>
          <a:lstStyle/>
          <a:p>
            <a:r>
              <a:rPr lang="en-US" dirty="0"/>
              <a:t>Quadratic Feature (Weights as Vectors)</a:t>
            </a:r>
          </a:p>
        </p:txBody>
      </p:sp>
      <p:sp>
        <p:nvSpPr>
          <p:cNvPr id="3" name="Content Placeholder 2"/>
          <p:cNvSpPr>
            <a:spLocks noGrp="1"/>
          </p:cNvSpPr>
          <p:nvPr>
            <p:ph idx="1"/>
          </p:nvPr>
        </p:nvSpPr>
        <p:spPr>
          <a:xfrm>
            <a:off x="381000" y="1349832"/>
            <a:ext cx="8534400" cy="4898568"/>
          </a:xfrm>
        </p:spPr>
        <p:txBody>
          <a:bodyPr>
            <a:noAutofit/>
          </a:bodyPr>
          <a:lstStyle/>
          <a:p>
            <a:pPr marL="0" indent="0">
              <a:buNone/>
            </a:pPr>
            <a:r>
              <a:rPr lang="en-US" sz="2000" dirty="0" err="1"/>
              <a:t>data_x</a:t>
            </a:r>
            <a:r>
              <a:rPr lang="en-US" sz="2000" dirty="0"/>
              <a:t> = </a:t>
            </a:r>
            <a:r>
              <a:rPr lang="en-US" sz="2000" dirty="0" err="1"/>
              <a:t>np.array</a:t>
            </a:r>
            <a:r>
              <a:rPr lang="en-US" sz="2000" dirty="0"/>
              <a:t>([[2,4],[3,9],[4,16],[6,36],[7,49]])</a:t>
            </a:r>
            <a:br>
              <a:rPr lang="en-US" sz="2000" dirty="0"/>
            </a:br>
            <a:r>
              <a:rPr lang="en-US" sz="2000" dirty="0" err="1"/>
              <a:t>data_y</a:t>
            </a:r>
            <a:r>
              <a:rPr lang="en-US" sz="2000" dirty="0"/>
              <a:t> = </a:t>
            </a:r>
            <a:r>
              <a:rPr lang="en-US" sz="2000" dirty="0" err="1"/>
              <a:t>np.array</a:t>
            </a:r>
            <a:r>
              <a:rPr lang="en-US" sz="2000" dirty="0"/>
              <a:t>([70,110,165,390,550])</a:t>
            </a:r>
            <a:br>
              <a:rPr lang="en-US" sz="2000" dirty="0"/>
            </a:br>
            <a:br>
              <a:rPr lang="en-US" sz="2000" dirty="0"/>
            </a:br>
            <a:r>
              <a:rPr lang="en-US" sz="2000" dirty="0"/>
              <a:t>w = </a:t>
            </a:r>
            <a:r>
              <a:rPr lang="en-US" sz="2000" dirty="0" err="1"/>
              <a:t>np.array</a:t>
            </a:r>
            <a:r>
              <a:rPr lang="en-US" sz="2000" dirty="0"/>
              <a:t>([0.,0])</a:t>
            </a:r>
            <a:br>
              <a:rPr lang="en-US" sz="2000" dirty="0"/>
            </a:br>
            <a:r>
              <a:rPr lang="en-US" sz="2000" dirty="0"/>
              <a:t>b = 0</a:t>
            </a:r>
            <a:br>
              <a:rPr lang="en-US" sz="2000" dirty="0"/>
            </a:br>
            <a:r>
              <a:rPr lang="en-US" sz="2000" dirty="0"/>
              <a:t>alpha = 0.001</a:t>
            </a:r>
            <a:br>
              <a:rPr lang="en-US" sz="2000" dirty="0"/>
            </a:br>
            <a:r>
              <a:rPr lang="en-US" sz="2000" b="1" dirty="0"/>
              <a:t>for </a:t>
            </a:r>
            <a:r>
              <a:rPr lang="en-US" sz="2000" dirty="0"/>
              <a:t>iteration </a:t>
            </a:r>
            <a:r>
              <a:rPr lang="en-US" sz="2000" b="1" dirty="0"/>
              <a:t>in </a:t>
            </a:r>
            <a:r>
              <a:rPr lang="en-US" sz="2000" dirty="0"/>
              <a:t>range(1000000):</a:t>
            </a:r>
            <a:br>
              <a:rPr lang="en-US" sz="2000" dirty="0"/>
            </a:br>
            <a:r>
              <a:rPr lang="en-US" sz="2000" dirty="0"/>
              <a:t>    </a:t>
            </a:r>
            <a:r>
              <a:rPr lang="en-US" sz="2000" dirty="0" err="1"/>
              <a:t>gradient_b</a:t>
            </a:r>
            <a:r>
              <a:rPr lang="en-US" sz="2000" dirty="0"/>
              <a:t> = </a:t>
            </a:r>
            <a:r>
              <a:rPr lang="en-US" sz="2000" dirty="0" err="1"/>
              <a:t>np.mean</a:t>
            </a:r>
            <a:r>
              <a:rPr lang="en-US" sz="2000" dirty="0"/>
              <a:t>(1*(</a:t>
            </a:r>
            <a:r>
              <a:rPr lang="en-US" sz="2000" dirty="0" err="1"/>
              <a:t>data_y</a:t>
            </a:r>
            <a:r>
              <a:rPr lang="en-US" sz="2000" dirty="0"/>
              <a:t>-(np.dot(</a:t>
            </a:r>
            <a:r>
              <a:rPr lang="en-US" sz="2000" dirty="0" err="1"/>
              <a:t>data_x,w</a:t>
            </a:r>
            <a:r>
              <a:rPr lang="en-US" sz="2000" dirty="0"/>
              <a:t>)+b)))</a:t>
            </a:r>
            <a:br>
              <a:rPr lang="en-US" sz="2000" dirty="0"/>
            </a:br>
            <a:r>
              <a:rPr lang="en-US" sz="2000" dirty="0"/>
              <a:t>    </a:t>
            </a:r>
            <a:r>
              <a:rPr lang="en-US" sz="2000" dirty="0" err="1"/>
              <a:t>gradient_w</a:t>
            </a:r>
            <a:r>
              <a:rPr lang="en-US" sz="2000" dirty="0"/>
              <a:t> = 1.0/</a:t>
            </a:r>
            <a:r>
              <a:rPr lang="en-US" sz="2000" dirty="0" err="1"/>
              <a:t>len</a:t>
            </a:r>
            <a:r>
              <a:rPr lang="en-US" sz="2000" dirty="0"/>
              <a:t>(</a:t>
            </a:r>
            <a:r>
              <a:rPr lang="en-US" sz="2000" dirty="0" err="1"/>
              <a:t>data_y</a:t>
            </a:r>
            <a:r>
              <a:rPr lang="en-US" sz="2000" dirty="0"/>
              <a:t>) * np.dot((</a:t>
            </a:r>
            <a:r>
              <a:rPr lang="en-US" sz="2000" dirty="0" err="1"/>
              <a:t>data_y</a:t>
            </a:r>
            <a:r>
              <a:rPr lang="en-US" sz="2000" dirty="0"/>
              <a:t>-(np.dot(</a:t>
            </a:r>
            <a:r>
              <a:rPr lang="en-US" sz="2000" dirty="0" err="1"/>
              <a:t>data_x,w</a:t>
            </a:r>
            <a:r>
              <a:rPr lang="en-US" sz="2000" dirty="0"/>
              <a:t>)+b)), </a:t>
            </a:r>
            <a:r>
              <a:rPr lang="en-US" sz="2000" dirty="0" err="1"/>
              <a:t>data_x</a:t>
            </a:r>
            <a:r>
              <a:rPr lang="en-US" sz="2000" dirty="0"/>
              <a:t>)</a:t>
            </a:r>
            <a:br>
              <a:rPr lang="en-US" sz="2000" dirty="0"/>
            </a:br>
            <a:r>
              <a:rPr lang="en-US" sz="2000" dirty="0"/>
              <a:t>    b += alpha*</a:t>
            </a:r>
            <a:r>
              <a:rPr lang="en-US" sz="2000" dirty="0" err="1"/>
              <a:t>gradient_b</a:t>
            </a:r>
            <a:br>
              <a:rPr lang="en-US" sz="2000" dirty="0"/>
            </a:br>
            <a:r>
              <a:rPr lang="en-US" sz="2000" dirty="0"/>
              <a:t>    w += alpha*</a:t>
            </a:r>
            <a:r>
              <a:rPr lang="en-US" sz="2000" dirty="0" err="1"/>
              <a:t>gradient_w</a:t>
            </a:r>
            <a:br>
              <a:rPr lang="en-US" sz="2000" dirty="0"/>
            </a:br>
            <a:br>
              <a:rPr lang="en-US" sz="2000" dirty="0"/>
            </a:br>
            <a:r>
              <a:rPr lang="en-US" sz="2000" b="1" dirty="0"/>
              <a:t>print</a:t>
            </a:r>
            <a:r>
              <a:rPr lang="en-US" sz="2000" dirty="0"/>
              <a:t>(</a:t>
            </a:r>
            <a:r>
              <a:rPr lang="en-US" sz="2000" b="1" dirty="0"/>
              <a:t>"Estimated price for Galaxy S5: "</a:t>
            </a:r>
            <a:r>
              <a:rPr lang="en-US" sz="2000" dirty="0"/>
              <a:t>, np.dot(</a:t>
            </a:r>
            <a:r>
              <a:rPr lang="en-US" sz="2000" dirty="0" err="1"/>
              <a:t>np.array</a:t>
            </a:r>
            <a:r>
              <a:rPr lang="en-US" sz="2000" dirty="0"/>
              <a:t>([5,25]),w) + b)</a:t>
            </a:r>
            <a:br>
              <a:rPr lang="en-US" sz="2000" dirty="0"/>
            </a:br>
            <a:r>
              <a:rPr lang="en-US" sz="2000" b="1" dirty="0"/>
              <a:t>print</a:t>
            </a:r>
            <a:r>
              <a:rPr lang="en-US" sz="2000" dirty="0"/>
              <a:t>(</a:t>
            </a:r>
            <a:r>
              <a:rPr lang="en-US" sz="2000" b="1" dirty="0"/>
              <a:t>"Estimated price for Galaxy S1: "</a:t>
            </a:r>
            <a:r>
              <a:rPr lang="en-US" sz="2000" dirty="0"/>
              <a:t>, np.dot(</a:t>
            </a:r>
            <a:r>
              <a:rPr lang="en-US" sz="2000" dirty="0" err="1"/>
              <a:t>np.array</a:t>
            </a:r>
            <a:r>
              <a:rPr lang="en-US" sz="2000" dirty="0"/>
              <a:t>([1,1]),w) + b)</a:t>
            </a: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6732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pPr marL="0" indent="0">
              <a:buNone/>
            </a:pPr>
            <a:r>
              <a:rPr lang="en-US" dirty="0"/>
              <a:t>Prediction for Galaxy S5: $263.63 </a:t>
            </a:r>
          </a:p>
          <a:p>
            <a:pPr marL="0" indent="0">
              <a:buNone/>
            </a:pPr>
            <a:r>
              <a:rPr lang="en-US" dirty="0"/>
              <a:t>	(actual: $250) </a:t>
            </a:r>
          </a:p>
          <a:p>
            <a:pPr marL="0" indent="0">
              <a:buNone/>
            </a:pPr>
            <a:endParaRPr lang="en-US" dirty="0"/>
          </a:p>
          <a:p>
            <a:pPr marL="0" indent="0">
              <a:buNone/>
            </a:pPr>
            <a:r>
              <a:rPr lang="en-US" dirty="0"/>
              <a:t>Prediction for Galaxy S1: $71.81 </a:t>
            </a:r>
          </a:p>
          <a:p>
            <a:pPr marL="0" indent="0">
              <a:buNone/>
            </a:pPr>
            <a:r>
              <a:rPr lang="en-US" dirty="0"/>
              <a:t>	(actual: $30)</a:t>
            </a:r>
          </a:p>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3962400"/>
            <a:ext cx="6191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150" y="2133600"/>
            <a:ext cx="7810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2222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fade">
                                      <p:cBhvr>
                                        <p:cTn id="17" dur="500"/>
                                        <p:tgtEl>
                                          <p:spTgt spid="20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Effect transition="in" filter="fade">
                                      <p:cBhvr>
                                        <p:cTn id="3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Estimating Galaxy-Phone Cost by Name</a:t>
            </a:r>
          </a:p>
        </p:txBody>
      </p:sp>
      <p:graphicFrame>
        <p:nvGraphicFramePr>
          <p:cNvPr id="7" name="Chart 6"/>
          <p:cNvGraphicFramePr>
            <a:graphicFrameLocks/>
          </p:cNvGraphicFramePr>
          <p:nvPr>
            <p:extLst>
              <p:ext uri="{D42A27DB-BD31-4B8C-83A1-F6EECF244321}">
                <p14:modId xmlns:p14="http://schemas.microsoft.com/office/powerpoint/2010/main" val="3955333328"/>
              </p:ext>
            </p:extLst>
          </p:nvPr>
        </p:nvGraphicFramePr>
        <p:xfrm>
          <a:off x="914400" y="1524000"/>
          <a:ext cx="7467600" cy="4114800"/>
        </p:xfrm>
        <a:graphic>
          <a:graphicData uri="http://schemas.openxmlformats.org/drawingml/2006/chart">
            <c:chart xmlns:c="http://schemas.openxmlformats.org/drawingml/2006/chart" xmlns:r="http://schemas.openxmlformats.org/officeDocument/2006/relationships" r:id="rId2"/>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715000"/>
            <a:ext cx="457200"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709424"/>
            <a:ext cx="5238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5637847"/>
            <a:ext cx="571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674181"/>
            <a:ext cx="539240" cy="106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5657036"/>
            <a:ext cx="5619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124200" y="2133600"/>
            <a:ext cx="4953000" cy="28956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5875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581247"/>
          </a:xfrm>
        </p:spPr>
        <p:txBody>
          <a:bodyPr>
            <a:normAutofit fontScale="90000"/>
          </a:bodyPr>
          <a:lstStyle/>
          <a:p>
            <a:r>
              <a:rPr lang="en-US" dirty="0"/>
              <a:t>TensorFlow – Quadratic Feature</a:t>
            </a:r>
          </a:p>
        </p:txBody>
      </p:sp>
      <p:sp>
        <p:nvSpPr>
          <p:cNvPr id="3" name="Content Placeholder 2"/>
          <p:cNvSpPr>
            <a:spLocks noGrp="1"/>
          </p:cNvSpPr>
          <p:nvPr>
            <p:ph idx="1"/>
          </p:nvPr>
        </p:nvSpPr>
        <p:spPr>
          <a:xfrm>
            <a:off x="381000" y="740232"/>
            <a:ext cx="8534400" cy="6019800"/>
          </a:xfrm>
        </p:spPr>
        <p:txBody>
          <a:bodyPr>
            <a:noAutofit/>
          </a:bodyPr>
          <a:lstStyle/>
          <a:p>
            <a:pPr marL="0" indent="0">
              <a:buNone/>
            </a:pPr>
            <a:r>
              <a:rPr lang="en-US" sz="2000" dirty="0"/>
              <a:t>features = 2</a:t>
            </a:r>
          </a:p>
          <a:p>
            <a:pPr marL="0" indent="0">
              <a:buNone/>
            </a:pPr>
            <a:r>
              <a:rPr lang="en-US" sz="2000" dirty="0"/>
              <a:t>x = </a:t>
            </a:r>
            <a:r>
              <a:rPr lang="en-US" sz="2000" dirty="0" err="1"/>
              <a:t>tf.placeholder</a:t>
            </a:r>
            <a:r>
              <a:rPr lang="en-US" sz="2000" dirty="0"/>
              <a:t>(tf.float32, [None, features])</a:t>
            </a:r>
          </a:p>
          <a:p>
            <a:pPr marL="0" indent="0">
              <a:buNone/>
            </a:pPr>
            <a:r>
              <a:rPr lang="en-US" sz="2000" dirty="0"/>
              <a:t>y_ = </a:t>
            </a:r>
            <a:r>
              <a:rPr lang="en-US" sz="2000" dirty="0" err="1"/>
              <a:t>tf.placeholder</a:t>
            </a:r>
            <a:r>
              <a:rPr lang="en-US" sz="2000" dirty="0"/>
              <a:t>(tf.float32, [None, 1])</a:t>
            </a:r>
          </a:p>
          <a:p>
            <a:pPr marL="0" indent="0">
              <a:buNone/>
            </a:pPr>
            <a:r>
              <a:rPr lang="en-US" sz="2000" dirty="0"/>
              <a:t>W = </a:t>
            </a:r>
            <a:r>
              <a:rPr lang="en-US" sz="2000" dirty="0" err="1"/>
              <a:t>tf.Variable</a:t>
            </a:r>
            <a:r>
              <a:rPr lang="en-US" sz="2000" dirty="0"/>
              <a:t>(</a:t>
            </a:r>
            <a:r>
              <a:rPr lang="en-US" sz="2000" dirty="0" err="1"/>
              <a:t>tf.zeros</a:t>
            </a:r>
            <a:r>
              <a:rPr lang="en-US" sz="2000" dirty="0"/>
              <a:t>([features,1]))</a:t>
            </a:r>
          </a:p>
          <a:p>
            <a:pPr marL="0" indent="0">
              <a:buNone/>
            </a:pPr>
            <a:r>
              <a:rPr lang="en-US" sz="2000" dirty="0"/>
              <a:t>b = </a:t>
            </a:r>
            <a:r>
              <a:rPr lang="en-US" sz="2000" dirty="0" err="1"/>
              <a:t>tf.Variable</a:t>
            </a:r>
            <a:r>
              <a:rPr lang="en-US" sz="2000" dirty="0"/>
              <a:t>(</a:t>
            </a:r>
            <a:r>
              <a:rPr lang="en-US" sz="2000" dirty="0" err="1"/>
              <a:t>tf.zeros</a:t>
            </a:r>
            <a:r>
              <a:rPr lang="en-US" sz="2000" dirty="0"/>
              <a:t>([1]))</a:t>
            </a:r>
          </a:p>
          <a:p>
            <a:pPr marL="0" indent="0">
              <a:buNone/>
            </a:pPr>
            <a:r>
              <a:rPr lang="en-US" sz="2000" dirty="0"/>
              <a:t>y = </a:t>
            </a:r>
            <a:r>
              <a:rPr lang="en-US" sz="2000" dirty="0" err="1"/>
              <a:t>tf.matmul</a:t>
            </a:r>
            <a:r>
              <a:rPr lang="en-US" sz="2000" dirty="0"/>
              <a:t>(</a:t>
            </a:r>
            <a:r>
              <a:rPr lang="en-US" sz="2000" dirty="0" err="1"/>
              <a:t>x,W</a:t>
            </a:r>
            <a:r>
              <a:rPr lang="en-US" sz="2000" dirty="0"/>
              <a:t>) + b</a:t>
            </a:r>
          </a:p>
          <a:p>
            <a:pPr marL="0" indent="0">
              <a:buNone/>
            </a:pPr>
            <a:r>
              <a:rPr lang="en-US" sz="2000" dirty="0"/>
              <a:t>loss = </a:t>
            </a:r>
            <a:r>
              <a:rPr lang="en-US" sz="2000" dirty="0" err="1"/>
              <a:t>tf.reduce_mean</a:t>
            </a:r>
            <a:r>
              <a:rPr lang="en-US" sz="2000" dirty="0"/>
              <a:t>(</a:t>
            </a:r>
            <a:r>
              <a:rPr lang="en-US" sz="2000" dirty="0" err="1"/>
              <a:t>tf.pow</a:t>
            </a:r>
            <a:r>
              <a:rPr lang="en-US" sz="2000" dirty="0"/>
              <a:t>(y - y_, 2))</a:t>
            </a:r>
          </a:p>
          <a:p>
            <a:pPr marL="0" indent="0">
              <a:buNone/>
            </a:pPr>
            <a:r>
              <a:rPr lang="en-US" sz="2000" dirty="0"/>
              <a:t>update = </a:t>
            </a:r>
            <a:r>
              <a:rPr lang="en-US" sz="2000" dirty="0" err="1"/>
              <a:t>tf.train.GradientDescentOptimizer</a:t>
            </a:r>
            <a:r>
              <a:rPr lang="en-US" sz="2000" dirty="0"/>
              <a:t>(0.001).minimize(loss)</a:t>
            </a:r>
          </a:p>
          <a:p>
            <a:pPr marL="0" indent="0">
              <a:buNone/>
            </a:pPr>
            <a:r>
              <a:rPr lang="en-US" sz="2000" dirty="0" err="1">
                <a:solidFill>
                  <a:srgbClr val="FF0000"/>
                </a:solidFill>
              </a:rPr>
              <a:t>data_x</a:t>
            </a:r>
            <a:r>
              <a:rPr lang="en-US" sz="2000" dirty="0">
                <a:solidFill>
                  <a:srgbClr val="FF0000"/>
                </a:solidFill>
              </a:rPr>
              <a:t> = </a:t>
            </a:r>
            <a:r>
              <a:rPr lang="en-US" sz="2000" dirty="0" err="1">
                <a:solidFill>
                  <a:srgbClr val="FF0000"/>
                </a:solidFill>
              </a:rPr>
              <a:t>np.array</a:t>
            </a:r>
            <a:r>
              <a:rPr lang="en-US" sz="2000" dirty="0">
                <a:solidFill>
                  <a:srgbClr val="FF0000"/>
                </a:solidFill>
              </a:rPr>
              <a:t>([[2,4],[3,9],[4,16],[6,36],[7,49]])</a:t>
            </a:r>
          </a:p>
          <a:p>
            <a:pPr marL="0" indent="0">
              <a:buNone/>
            </a:pPr>
            <a:r>
              <a:rPr lang="en-US" sz="2000" dirty="0" err="1"/>
              <a:t>data_y</a:t>
            </a:r>
            <a:r>
              <a:rPr lang="en-US" sz="2000" dirty="0"/>
              <a:t> = </a:t>
            </a:r>
            <a:r>
              <a:rPr lang="en-US" sz="2000" dirty="0" err="1"/>
              <a:t>np.array</a:t>
            </a:r>
            <a:r>
              <a:rPr lang="en-US" sz="2000" dirty="0"/>
              <a:t>([[70],[110],[165],[390],[550]])</a:t>
            </a:r>
          </a:p>
          <a:p>
            <a:pPr marL="0" indent="0">
              <a:buNone/>
            </a:pPr>
            <a:r>
              <a:rPr lang="en-US" sz="2000" dirty="0" err="1"/>
              <a:t>sess</a:t>
            </a:r>
            <a:r>
              <a:rPr lang="en-US" sz="2000" dirty="0"/>
              <a:t> = </a:t>
            </a:r>
            <a:r>
              <a:rPr lang="en-US" sz="2000" dirty="0" err="1"/>
              <a:t>tf.Session</a:t>
            </a:r>
            <a:r>
              <a:rPr lang="en-US" sz="2000" dirty="0"/>
              <a:t>()</a:t>
            </a:r>
          </a:p>
          <a:p>
            <a:pPr marL="0" indent="0">
              <a:buNone/>
            </a:pPr>
            <a:r>
              <a:rPr lang="en-US" sz="2000" dirty="0" err="1"/>
              <a:t>sess.run</a:t>
            </a:r>
            <a:r>
              <a:rPr lang="en-US" sz="2000" dirty="0"/>
              <a:t>(</a:t>
            </a:r>
            <a:r>
              <a:rPr lang="en-US" sz="2000" dirty="0" err="1"/>
              <a:t>tf.global_variables_initializer</a:t>
            </a:r>
            <a:r>
              <a:rPr lang="en-US" sz="2000" dirty="0"/>
              <a:t>())</a:t>
            </a:r>
          </a:p>
          <a:p>
            <a:pPr marL="0" indent="0">
              <a:buNone/>
            </a:pPr>
            <a:r>
              <a:rPr lang="en-US" sz="2000" dirty="0"/>
              <a:t>for i in range(0,100000):</a:t>
            </a:r>
          </a:p>
          <a:p>
            <a:pPr marL="0" indent="0">
              <a:buNone/>
            </a:pPr>
            <a:r>
              <a:rPr lang="en-US" sz="1800" dirty="0"/>
              <a:t>    </a:t>
            </a:r>
            <a:r>
              <a:rPr lang="en-US" sz="1800" dirty="0" err="1"/>
              <a:t>sess.run</a:t>
            </a:r>
            <a:r>
              <a:rPr lang="en-US" sz="1800" dirty="0"/>
              <a:t>(update, </a:t>
            </a:r>
            <a:r>
              <a:rPr lang="en-US" sz="1800" dirty="0" err="1"/>
              <a:t>feed_dict</a:t>
            </a:r>
            <a:r>
              <a:rPr lang="en-US" sz="1800" dirty="0"/>
              <a:t> = {</a:t>
            </a:r>
            <a:r>
              <a:rPr lang="en-US" sz="1800" dirty="0" err="1"/>
              <a:t>x:data_x</a:t>
            </a:r>
            <a:r>
              <a:rPr lang="en-US" sz="1800" dirty="0"/>
              <a:t>, y_:</a:t>
            </a:r>
            <a:r>
              <a:rPr lang="en-US" sz="1800" dirty="0" err="1"/>
              <a:t>data_y</a:t>
            </a:r>
            <a:r>
              <a:rPr lang="en-US" sz="1800" dirty="0"/>
              <a:t>})</a:t>
            </a:r>
            <a:endParaRPr lang="en-US" sz="1800" dirty="0">
              <a:solidFill>
                <a:srgbClr val="00B050"/>
              </a:solidFill>
            </a:endParaRPr>
          </a:p>
          <a:p>
            <a:pPr marL="0" indent="0">
              <a:buNone/>
            </a:pPr>
            <a:r>
              <a:rPr lang="en-US" sz="1600" dirty="0"/>
              <a:t>      if i % 10000 == 0 :</a:t>
            </a:r>
          </a:p>
          <a:p>
            <a:pPr marL="0" indent="0">
              <a:buNone/>
            </a:pPr>
            <a:r>
              <a:rPr lang="en-US" sz="1200" dirty="0"/>
              <a:t>          print('Iteration:' , i , ' W:' , </a:t>
            </a:r>
            <a:r>
              <a:rPr lang="en-US" sz="1200" dirty="0" err="1"/>
              <a:t>sess.run</a:t>
            </a:r>
            <a:r>
              <a:rPr lang="en-US" sz="1200" dirty="0"/>
              <a:t>(W) , ' b:' , </a:t>
            </a:r>
            <a:r>
              <a:rPr lang="en-US" sz="1200" dirty="0" err="1"/>
              <a:t>sess.run</a:t>
            </a:r>
            <a:r>
              <a:rPr lang="en-US" sz="1200" dirty="0"/>
              <a:t>(b), ' loss:', </a:t>
            </a:r>
            <a:r>
              <a:rPr lang="en-US" sz="1200" dirty="0" err="1"/>
              <a:t>loss.eval</a:t>
            </a:r>
            <a:r>
              <a:rPr lang="en-US" sz="1200" dirty="0"/>
              <a:t>(session=</a:t>
            </a:r>
            <a:r>
              <a:rPr lang="en-US" sz="1200" dirty="0" err="1"/>
              <a:t>sess</a:t>
            </a:r>
            <a:r>
              <a:rPr lang="en-US" sz="1200" dirty="0"/>
              <a:t>, </a:t>
            </a:r>
            <a:r>
              <a:rPr lang="en-US" sz="1200" dirty="0" err="1"/>
              <a:t>feed_dict</a:t>
            </a:r>
            <a:r>
              <a:rPr lang="en-US" sz="1200" dirty="0"/>
              <a:t> = {</a:t>
            </a:r>
            <a:r>
              <a:rPr lang="en-US" sz="1200" dirty="0" err="1"/>
              <a:t>x:data_x</a:t>
            </a:r>
            <a:r>
              <a:rPr lang="en-US" sz="1200" dirty="0"/>
              <a:t>, y_:</a:t>
            </a:r>
            <a:r>
              <a:rPr lang="en-US" sz="1200" dirty="0" err="1"/>
              <a:t>data_y</a:t>
            </a:r>
            <a:r>
              <a:rPr lang="en-US" sz="1200" dirty="0"/>
              <a:t>}))</a:t>
            </a:r>
          </a:p>
        </p:txBody>
      </p:sp>
      <p:sp>
        <p:nvSpPr>
          <p:cNvPr id="5" name="Rounded Rectangular Callout 4"/>
          <p:cNvSpPr/>
          <p:nvPr/>
        </p:nvSpPr>
        <p:spPr>
          <a:xfrm>
            <a:off x="5486400" y="1219200"/>
            <a:ext cx="1752600" cy="685800"/>
          </a:xfrm>
          <a:prstGeom prst="wedgeRoundRectCallout">
            <a:avLst>
              <a:gd name="adj1" fmla="val -86050"/>
              <a:gd name="adj2" fmla="val -200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x is a matrix (m x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8288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lnSpcReduction="10000"/>
          </a:bodyPr>
          <a:lstStyle/>
          <a:p>
            <a:pPr marL="0" indent="0">
              <a:buNone/>
            </a:pPr>
            <a:r>
              <a:rPr lang="en-US" dirty="0"/>
              <a:t>&gt;&gt;&gt; print('Prediction for Galaxy S5:', </a:t>
            </a:r>
            <a:r>
              <a:rPr lang="en-US" dirty="0" err="1"/>
              <a:t>np.matmul</a:t>
            </a:r>
            <a:r>
              <a:rPr lang="en-US" dirty="0"/>
              <a:t>(</a:t>
            </a:r>
            <a:r>
              <a:rPr lang="en-US" dirty="0" err="1"/>
              <a:t>np.array</a:t>
            </a:r>
            <a:r>
              <a:rPr lang="en-US" dirty="0"/>
              <a:t>([5,25]),</a:t>
            </a:r>
            <a:r>
              <a:rPr lang="en-US" dirty="0" err="1"/>
              <a:t>sess.run</a:t>
            </a:r>
            <a:r>
              <a:rPr lang="en-US" dirty="0"/>
              <a:t>(W)) + </a:t>
            </a:r>
            <a:r>
              <a:rPr lang="en-US" dirty="0" err="1"/>
              <a:t>sess.run</a:t>
            </a:r>
            <a:r>
              <a:rPr lang="en-US" dirty="0"/>
              <a:t>(b))</a:t>
            </a:r>
          </a:p>
          <a:p>
            <a:pPr marL="0" indent="0">
              <a:buNone/>
            </a:pPr>
            <a:r>
              <a:rPr lang="en-US" dirty="0"/>
              <a:t>Prediction for Galaxy S5: $264.72 (actual: $250)</a:t>
            </a:r>
          </a:p>
          <a:p>
            <a:pPr marL="0" indent="0">
              <a:buNone/>
            </a:pPr>
            <a:endParaRPr lang="en-US" dirty="0"/>
          </a:p>
          <a:p>
            <a:pPr marL="0" indent="0">
              <a:buNone/>
            </a:pPr>
            <a:r>
              <a:rPr lang="en-US" dirty="0"/>
              <a:t>&gt;&gt;&gt; print('Prediction for Galaxy S1:', </a:t>
            </a:r>
            <a:r>
              <a:rPr lang="en-US" dirty="0" err="1"/>
              <a:t>np.matmul</a:t>
            </a:r>
            <a:r>
              <a:rPr lang="en-US" dirty="0"/>
              <a:t>(</a:t>
            </a:r>
            <a:r>
              <a:rPr lang="en-US" dirty="0" err="1"/>
              <a:t>np.array</a:t>
            </a:r>
            <a:r>
              <a:rPr lang="en-US" dirty="0"/>
              <a:t>([1,1]),</a:t>
            </a:r>
            <a:r>
              <a:rPr lang="en-US" dirty="0" err="1"/>
              <a:t>sess.run</a:t>
            </a:r>
            <a:r>
              <a:rPr lang="en-US" dirty="0"/>
              <a:t>(W)) + </a:t>
            </a:r>
            <a:r>
              <a:rPr lang="en-US" dirty="0" err="1"/>
              <a:t>sess.run</a:t>
            </a:r>
            <a:r>
              <a:rPr lang="en-US" dirty="0"/>
              <a:t>(b))</a:t>
            </a:r>
          </a:p>
          <a:p>
            <a:pPr marL="0" indent="0">
              <a:buNone/>
            </a:pPr>
            <a:r>
              <a:rPr lang="en-US" dirty="0"/>
              <a:t>Prediction for Galaxy S1: $68.20 (actual: $30)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320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Adding (too) Many Features</a:t>
            </a:r>
          </a:p>
        </p:txBody>
      </p:sp>
      <p:sp>
        <p:nvSpPr>
          <p:cNvPr id="3" name="Content Placeholder 2"/>
          <p:cNvSpPr>
            <a:spLocks noGrp="1"/>
          </p:cNvSpPr>
          <p:nvPr>
            <p:ph idx="1"/>
          </p:nvPr>
        </p:nvSpPr>
        <p:spPr>
          <a:xfrm>
            <a:off x="457200" y="1219200"/>
            <a:ext cx="8229600" cy="5410200"/>
          </a:xfrm>
        </p:spPr>
        <p:txBody>
          <a:bodyPr>
            <a:normAutofit fontScale="250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sz="5600" dirty="0">
                <a:solidFill>
                  <a:srgbClr val="FF0000"/>
                </a:solidFill>
              </a:rPr>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sz="4000" dirty="0" err="1">
                <a:solidFill>
                  <a:srgbClr val="FF0000"/>
                </a:solidFill>
              </a:rPr>
              <a:t>def</a:t>
            </a:r>
            <a:r>
              <a:rPr lang="en-US" sz="4000" dirty="0">
                <a:solidFill>
                  <a:srgbClr val="FF0000"/>
                </a:solidFill>
              </a:rPr>
              <a:t> </a:t>
            </a:r>
            <a:r>
              <a:rPr lang="en-US" sz="4000" dirty="0" err="1">
                <a:solidFill>
                  <a:srgbClr val="FF0000"/>
                </a:solidFill>
              </a:rPr>
              <a:t>vecto</a:t>
            </a:r>
            <a:r>
              <a:rPr lang="en-US" sz="4000" dirty="0">
                <a:solidFill>
                  <a:srgbClr val="FF0000"/>
                </a:solidFill>
              </a:rPr>
              <a:t>(x):</a:t>
            </a:r>
          </a:p>
          <a:p>
            <a:pPr marL="0" indent="0">
              <a:buNone/>
            </a:pPr>
            <a:r>
              <a:rPr lang="en-US" sz="4000" dirty="0">
                <a:solidFill>
                  <a:srgbClr val="FF0000"/>
                </a:solidFill>
              </a:rPr>
              <a:t>    ret = []</a:t>
            </a:r>
          </a:p>
          <a:p>
            <a:pPr marL="0" indent="0">
              <a:buNone/>
            </a:pPr>
            <a:r>
              <a:rPr lang="en-US" sz="4000" dirty="0">
                <a:solidFill>
                  <a:srgbClr val="FF0000"/>
                </a:solidFill>
              </a:rPr>
              <a:t>    for i in </a:t>
            </a:r>
            <a:r>
              <a:rPr lang="en-US" sz="4000" dirty="0" err="1">
                <a:solidFill>
                  <a:srgbClr val="FF0000"/>
                </a:solidFill>
              </a:rPr>
              <a:t>suff_feat</a:t>
            </a:r>
            <a:r>
              <a:rPr lang="en-US" sz="4000" dirty="0">
                <a:solidFill>
                  <a:srgbClr val="FF0000"/>
                </a:solidFill>
              </a:rPr>
              <a:t>:</a:t>
            </a:r>
          </a:p>
          <a:p>
            <a:pPr marL="0" indent="0">
              <a:buNone/>
            </a:pPr>
            <a:r>
              <a:rPr lang="en-US" sz="4000" dirty="0">
                <a:solidFill>
                  <a:srgbClr val="FF0000"/>
                </a:solidFill>
              </a:rPr>
              <a:t>        </a:t>
            </a:r>
            <a:r>
              <a:rPr lang="en-US" sz="4000" dirty="0" err="1">
                <a:solidFill>
                  <a:srgbClr val="FF0000"/>
                </a:solidFill>
              </a:rPr>
              <a:t>ret.append</a:t>
            </a:r>
            <a:r>
              <a:rPr lang="en-US" sz="4000" dirty="0">
                <a:solidFill>
                  <a:srgbClr val="FF0000"/>
                </a:solidFill>
              </a:rPr>
              <a:t>(x**i / 7.**i)</a:t>
            </a:r>
          </a:p>
          <a:p>
            <a:pPr marL="0" indent="0">
              <a:buNone/>
            </a:pPr>
            <a:r>
              <a:rPr lang="en-US" sz="4000" dirty="0">
                <a:solidFill>
                  <a:srgbClr val="FF0000"/>
                </a:solidFill>
              </a:rPr>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y = </a:t>
            </a:r>
            <a:r>
              <a:rPr lang="en-US" dirty="0" err="1"/>
              <a:t>tf.matmul</a:t>
            </a:r>
            <a:r>
              <a:rPr lang="en-US" dirty="0"/>
              <a:t>(</a:t>
            </a:r>
            <a:r>
              <a:rPr lang="en-US" dirty="0" err="1"/>
              <a:t>x,W</a:t>
            </a:r>
            <a:r>
              <a:rPr lang="en-US" dirty="0"/>
              <a:t>) + b</a:t>
            </a:r>
          </a:p>
          <a:p>
            <a:pPr marL="0" indent="0">
              <a:buNone/>
            </a:pPr>
            <a:r>
              <a:rPr lang="en-US" dirty="0"/>
              <a:t>loss = </a:t>
            </a:r>
            <a:r>
              <a:rPr lang="en-US" dirty="0" err="1"/>
              <a:t>tf.reduce_mean</a:t>
            </a:r>
            <a:r>
              <a:rPr lang="en-US" dirty="0"/>
              <a:t>(</a:t>
            </a:r>
            <a:r>
              <a:rPr lang="en-US" dirty="0" err="1"/>
              <a:t>tf.pow</a:t>
            </a:r>
            <a:r>
              <a:rPr lang="en-US" dirty="0"/>
              <a:t>(y - y_, 2))</a:t>
            </a:r>
          </a:p>
          <a:p>
            <a:pPr marL="0" indent="0">
              <a:buNone/>
            </a:pPr>
            <a:r>
              <a:rPr lang="en-US" dirty="0"/>
              <a:t>update = </a:t>
            </a:r>
            <a:r>
              <a:rPr lang="en-US" dirty="0" err="1"/>
              <a:t>tf.train.GradientDescentOptimizer</a:t>
            </a:r>
            <a:r>
              <a:rPr lang="en-US" dirty="0"/>
              <a:t>(0.1).minimize(loss)</a:t>
            </a:r>
          </a:p>
          <a:p>
            <a:pPr marL="0" indent="0">
              <a:buNone/>
            </a:pPr>
            <a:r>
              <a:rPr lang="en-US" sz="4400" dirty="0" err="1"/>
              <a:t>data_x</a:t>
            </a:r>
            <a:r>
              <a:rPr lang="en-US" sz="4400" dirty="0"/>
              <a:t> = </a:t>
            </a:r>
            <a:r>
              <a:rPr lang="en-US" sz="4400" dirty="0" err="1"/>
              <a:t>np.array</a:t>
            </a:r>
            <a:r>
              <a:rPr lang="en-US" sz="4400" dirty="0"/>
              <a:t>([</a:t>
            </a:r>
            <a:r>
              <a:rPr lang="en-US" sz="4400" dirty="0" err="1"/>
              <a:t>vecto</a:t>
            </a:r>
            <a:r>
              <a:rPr lang="en-US" sz="4400" dirty="0"/>
              <a:t>(2),</a:t>
            </a:r>
            <a:r>
              <a:rPr lang="en-US" sz="4400" dirty="0" err="1"/>
              <a:t>vecto</a:t>
            </a:r>
            <a:r>
              <a:rPr lang="en-US" sz="4400" dirty="0"/>
              <a:t>(3),</a:t>
            </a:r>
            <a:r>
              <a:rPr lang="en-US" sz="4400" dirty="0" err="1"/>
              <a:t>vecto</a:t>
            </a:r>
            <a:r>
              <a:rPr lang="en-US" sz="4400" dirty="0"/>
              <a:t>(4),</a:t>
            </a:r>
            <a:r>
              <a:rPr lang="en-US" sz="4400" dirty="0" err="1"/>
              <a:t>vecto</a:t>
            </a:r>
            <a:r>
              <a:rPr lang="en-US" sz="4400" dirty="0"/>
              <a:t>(6),</a:t>
            </a:r>
            <a:r>
              <a:rPr lang="en-US" sz="4400" dirty="0" err="1"/>
              <a:t>vecto</a:t>
            </a:r>
            <a:r>
              <a:rPr lang="en-US" sz="4400"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i in range(0,1000000):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sz="4800" dirty="0">
                <a:solidFill>
                  <a:srgbClr val="FF0000"/>
                </a:solidFill>
              </a:rPr>
              <a:t>import </a:t>
            </a:r>
            <a:r>
              <a:rPr lang="en-US" sz="4800" dirty="0" err="1">
                <a:solidFill>
                  <a:srgbClr val="FF0000"/>
                </a:solidFill>
              </a:rPr>
              <a:t>matplotlib.pyplot</a:t>
            </a:r>
            <a:r>
              <a:rPr lang="en-US" sz="4800" dirty="0">
                <a:solidFill>
                  <a:srgbClr val="FF0000"/>
                </a:solidFill>
              </a:rPr>
              <a:t> as </a:t>
            </a:r>
            <a:r>
              <a:rPr lang="en-US" sz="4800" dirty="0" err="1">
                <a:solidFill>
                  <a:srgbClr val="FF0000"/>
                </a:solidFill>
              </a:rPr>
              <a:t>plt</a:t>
            </a:r>
            <a:endParaRPr lang="en-US" sz="4800" dirty="0">
              <a:solidFill>
                <a:srgbClr val="FF0000"/>
              </a:solidFill>
            </a:endParaRPr>
          </a:p>
          <a:p>
            <a:pPr marL="0" indent="0">
              <a:buNone/>
            </a:pPr>
            <a:r>
              <a:rPr lang="en-US" sz="4800" dirty="0" err="1">
                <a:solidFill>
                  <a:srgbClr val="FF0000"/>
                </a:solidFill>
              </a:rPr>
              <a:t>plt.plot</a:t>
            </a:r>
            <a:r>
              <a:rPr lang="en-US" sz="4800" dirty="0">
                <a:solidFill>
                  <a:srgbClr val="FF0000"/>
                </a:solidFill>
              </a:rPr>
              <a:t>(</a:t>
            </a:r>
            <a:r>
              <a:rPr lang="en-US" sz="4800" dirty="0" err="1">
                <a:solidFill>
                  <a:srgbClr val="FF0000"/>
                </a:solidFill>
              </a:rPr>
              <a:t>x_axis</a:t>
            </a:r>
            <a:r>
              <a:rPr lang="en-US" sz="4800" dirty="0">
                <a:solidFill>
                  <a:srgbClr val="FF0000"/>
                </a:solidFill>
              </a:rPr>
              <a:t>, </a:t>
            </a:r>
            <a:r>
              <a:rPr lang="en-US" sz="4800" dirty="0" err="1">
                <a:solidFill>
                  <a:srgbClr val="FF0000"/>
                </a:solidFill>
              </a:rPr>
              <a:t>y_vals</a:t>
            </a:r>
            <a:r>
              <a:rPr lang="en-US" sz="4800" dirty="0">
                <a:solidFill>
                  <a:srgbClr val="FF0000"/>
                </a:solidFill>
              </a:rPr>
              <a:t>)</a:t>
            </a:r>
          </a:p>
          <a:p>
            <a:pPr marL="0" indent="0">
              <a:buNone/>
            </a:pPr>
            <a:r>
              <a:rPr lang="en-US" sz="4800" dirty="0" err="1">
                <a:solidFill>
                  <a:srgbClr val="FF0000"/>
                </a:solidFill>
              </a:rPr>
              <a:t>plt.show</a:t>
            </a:r>
            <a:r>
              <a:rPr lang="en-US" sz="4800" dirty="0">
                <a:solidFill>
                  <a:srgbClr val="FF0000"/>
                </a:solidFill>
              </a:rPr>
              <a:t>()</a:t>
            </a:r>
          </a:p>
        </p:txBody>
      </p:sp>
      <p:sp>
        <p:nvSpPr>
          <p:cNvPr id="4" name="Rounded Rectangular Callout 3"/>
          <p:cNvSpPr/>
          <p:nvPr/>
        </p:nvSpPr>
        <p:spPr>
          <a:xfrm>
            <a:off x="2590800" y="1219200"/>
            <a:ext cx="3124200" cy="609600"/>
          </a:xfrm>
          <a:prstGeom prst="wedgeRoundRectCallout">
            <a:avLst>
              <a:gd name="adj1" fmla="val -81968"/>
              <a:gd name="adj2" fmla="val 11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 features</a:t>
            </a:r>
          </a:p>
        </p:txBody>
      </p:sp>
      <p:sp>
        <p:nvSpPr>
          <p:cNvPr id="5" name="Rounded Rectangular Callout 4"/>
          <p:cNvSpPr/>
          <p:nvPr/>
        </p:nvSpPr>
        <p:spPr>
          <a:xfrm>
            <a:off x="2895600" y="1981200"/>
            <a:ext cx="4191000" cy="762000"/>
          </a:xfrm>
          <a:prstGeom prst="wedgeRoundRectCallout">
            <a:avLst>
              <a:gd name="adj1" fmla="val -83205"/>
              <a:gd name="adj2" fmla="val -268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function to convert a number to a vector, with all powers.</a:t>
            </a:r>
          </a:p>
        </p:txBody>
      </p:sp>
      <p:sp>
        <p:nvSpPr>
          <p:cNvPr id="6" name="Rounded Rectangular Callout 5"/>
          <p:cNvSpPr/>
          <p:nvPr/>
        </p:nvSpPr>
        <p:spPr>
          <a:xfrm>
            <a:off x="3200400" y="2971800"/>
            <a:ext cx="2971800" cy="762000"/>
          </a:xfrm>
          <a:prstGeom prst="wedgeRoundRectCallout">
            <a:avLst>
              <a:gd name="adj1" fmla="val -95610"/>
              <a:gd name="adj2" fmla="val -1049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divide by 7**I, so the numbers aren't too large.</a:t>
            </a:r>
          </a:p>
        </p:txBody>
      </p:sp>
      <p:sp>
        <p:nvSpPr>
          <p:cNvPr id="7" name="Rounded Rectangular Callout 6"/>
          <p:cNvSpPr/>
          <p:nvPr/>
        </p:nvSpPr>
        <p:spPr>
          <a:xfrm>
            <a:off x="4082902" y="5410200"/>
            <a:ext cx="2438400" cy="762000"/>
          </a:xfrm>
          <a:prstGeom prst="wedgeRoundRectCallout">
            <a:avLst>
              <a:gd name="adj1" fmla="val -129845"/>
              <a:gd name="adj2" fmla="val -212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 the results!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1883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70" y="1295400"/>
            <a:ext cx="777875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9"/>
          <p:cNvSpPr/>
          <p:nvPr/>
        </p:nvSpPr>
        <p:spPr>
          <a:xfrm>
            <a:off x="1569308" y="1888505"/>
            <a:ext cx="6536724" cy="2794706"/>
          </a:xfrm>
          <a:custGeom>
            <a:avLst/>
            <a:gdLst>
              <a:gd name="connsiteX0" fmla="*/ 0 w 6536724"/>
              <a:gd name="connsiteY0" fmla="*/ 63863 h 2794706"/>
              <a:gd name="connsiteX1" fmla="*/ 24714 w 6536724"/>
              <a:gd name="connsiteY1" fmla="*/ 496349 h 2794706"/>
              <a:gd name="connsiteX2" fmla="*/ 37070 w 6536724"/>
              <a:gd name="connsiteY2" fmla="*/ 533419 h 2794706"/>
              <a:gd name="connsiteX3" fmla="*/ 49427 w 6536724"/>
              <a:gd name="connsiteY3" fmla="*/ 595203 h 2794706"/>
              <a:gd name="connsiteX4" fmla="*/ 61784 w 6536724"/>
              <a:gd name="connsiteY4" fmla="*/ 681700 h 2794706"/>
              <a:gd name="connsiteX5" fmla="*/ 74141 w 6536724"/>
              <a:gd name="connsiteY5" fmla="*/ 718771 h 2794706"/>
              <a:gd name="connsiteX6" fmla="*/ 86497 w 6536724"/>
              <a:gd name="connsiteY6" fmla="*/ 780554 h 2794706"/>
              <a:gd name="connsiteX7" fmla="*/ 98854 w 6536724"/>
              <a:gd name="connsiteY7" fmla="*/ 817625 h 2794706"/>
              <a:gd name="connsiteX8" fmla="*/ 135924 w 6536724"/>
              <a:gd name="connsiteY8" fmla="*/ 941192 h 2794706"/>
              <a:gd name="connsiteX9" fmla="*/ 148281 w 6536724"/>
              <a:gd name="connsiteY9" fmla="*/ 978263 h 2794706"/>
              <a:gd name="connsiteX10" fmla="*/ 160638 w 6536724"/>
              <a:gd name="connsiteY10" fmla="*/ 1052403 h 2794706"/>
              <a:gd name="connsiteX11" fmla="*/ 210065 w 6536724"/>
              <a:gd name="connsiteY11" fmla="*/ 1126544 h 2794706"/>
              <a:gd name="connsiteX12" fmla="*/ 234778 w 6536724"/>
              <a:gd name="connsiteY12" fmla="*/ 1213041 h 2794706"/>
              <a:gd name="connsiteX13" fmla="*/ 271849 w 6536724"/>
              <a:gd name="connsiteY13" fmla="*/ 1336609 h 2794706"/>
              <a:gd name="connsiteX14" fmla="*/ 284206 w 6536724"/>
              <a:gd name="connsiteY14" fmla="*/ 1373679 h 2794706"/>
              <a:gd name="connsiteX15" fmla="*/ 296562 w 6536724"/>
              <a:gd name="connsiteY15" fmla="*/ 1410749 h 2794706"/>
              <a:gd name="connsiteX16" fmla="*/ 321276 w 6536724"/>
              <a:gd name="connsiteY16" fmla="*/ 1447819 h 2794706"/>
              <a:gd name="connsiteX17" fmla="*/ 333633 w 6536724"/>
              <a:gd name="connsiteY17" fmla="*/ 1521960 h 2794706"/>
              <a:gd name="connsiteX18" fmla="*/ 358346 w 6536724"/>
              <a:gd name="connsiteY18" fmla="*/ 1571387 h 2794706"/>
              <a:gd name="connsiteX19" fmla="*/ 395416 w 6536724"/>
              <a:gd name="connsiteY19" fmla="*/ 1645527 h 2794706"/>
              <a:gd name="connsiteX20" fmla="*/ 420130 w 6536724"/>
              <a:gd name="connsiteY20" fmla="*/ 1732025 h 2794706"/>
              <a:gd name="connsiteX21" fmla="*/ 469557 w 6536724"/>
              <a:gd name="connsiteY21" fmla="*/ 1818522 h 2794706"/>
              <a:gd name="connsiteX22" fmla="*/ 481914 w 6536724"/>
              <a:gd name="connsiteY22" fmla="*/ 1867949 h 2794706"/>
              <a:gd name="connsiteX23" fmla="*/ 531341 w 6536724"/>
              <a:gd name="connsiteY23" fmla="*/ 1942090 h 2794706"/>
              <a:gd name="connsiteX24" fmla="*/ 580768 w 6536724"/>
              <a:gd name="connsiteY24" fmla="*/ 2016230 h 2794706"/>
              <a:gd name="connsiteX25" fmla="*/ 630195 w 6536724"/>
              <a:gd name="connsiteY25" fmla="*/ 2139798 h 2794706"/>
              <a:gd name="connsiteX26" fmla="*/ 667265 w 6536724"/>
              <a:gd name="connsiteY26" fmla="*/ 2152154 h 2794706"/>
              <a:gd name="connsiteX27" fmla="*/ 753762 w 6536724"/>
              <a:gd name="connsiteY27" fmla="*/ 2275722 h 2794706"/>
              <a:gd name="connsiteX28" fmla="*/ 790833 w 6536724"/>
              <a:gd name="connsiteY28" fmla="*/ 2312792 h 2794706"/>
              <a:gd name="connsiteX29" fmla="*/ 815546 w 6536724"/>
              <a:gd name="connsiteY29" fmla="*/ 2349863 h 2794706"/>
              <a:gd name="connsiteX30" fmla="*/ 864973 w 6536724"/>
              <a:gd name="connsiteY30" fmla="*/ 2386933 h 2794706"/>
              <a:gd name="connsiteX31" fmla="*/ 902043 w 6536724"/>
              <a:gd name="connsiteY31" fmla="*/ 2424003 h 2794706"/>
              <a:gd name="connsiteX32" fmla="*/ 951470 w 6536724"/>
              <a:gd name="connsiteY32" fmla="*/ 2448717 h 2794706"/>
              <a:gd name="connsiteX33" fmla="*/ 1062681 w 6536724"/>
              <a:gd name="connsiteY33" fmla="*/ 2535214 h 2794706"/>
              <a:gd name="connsiteX34" fmla="*/ 1136822 w 6536724"/>
              <a:gd name="connsiteY34" fmla="*/ 2584641 h 2794706"/>
              <a:gd name="connsiteX35" fmla="*/ 1173892 w 6536724"/>
              <a:gd name="connsiteY35" fmla="*/ 2609354 h 2794706"/>
              <a:gd name="connsiteX36" fmla="*/ 1210962 w 6536724"/>
              <a:gd name="connsiteY36" fmla="*/ 2658781 h 2794706"/>
              <a:gd name="connsiteX37" fmla="*/ 1285103 w 6536724"/>
              <a:gd name="connsiteY37" fmla="*/ 2708209 h 2794706"/>
              <a:gd name="connsiteX38" fmla="*/ 1322173 w 6536724"/>
              <a:gd name="connsiteY38" fmla="*/ 2732922 h 2794706"/>
              <a:gd name="connsiteX39" fmla="*/ 1421027 w 6536724"/>
              <a:gd name="connsiteY39" fmla="*/ 2757636 h 2794706"/>
              <a:gd name="connsiteX40" fmla="*/ 1458097 w 6536724"/>
              <a:gd name="connsiteY40" fmla="*/ 2769992 h 2794706"/>
              <a:gd name="connsiteX41" fmla="*/ 1594022 w 6536724"/>
              <a:gd name="connsiteY41" fmla="*/ 2782349 h 2794706"/>
              <a:gd name="connsiteX42" fmla="*/ 1668162 w 6536724"/>
              <a:gd name="connsiteY42" fmla="*/ 2794706 h 2794706"/>
              <a:gd name="connsiteX43" fmla="*/ 1989438 w 6536724"/>
              <a:gd name="connsiteY43" fmla="*/ 2769992 h 2794706"/>
              <a:gd name="connsiteX44" fmla="*/ 2075935 w 6536724"/>
              <a:gd name="connsiteY44" fmla="*/ 2745279 h 2794706"/>
              <a:gd name="connsiteX45" fmla="*/ 2100649 w 6536724"/>
              <a:gd name="connsiteY45" fmla="*/ 2708209 h 2794706"/>
              <a:gd name="connsiteX46" fmla="*/ 2174789 w 6536724"/>
              <a:gd name="connsiteY46" fmla="*/ 2658781 h 2794706"/>
              <a:gd name="connsiteX47" fmla="*/ 2310714 w 6536724"/>
              <a:gd name="connsiteY47" fmla="*/ 2634068 h 2794706"/>
              <a:gd name="connsiteX48" fmla="*/ 2384854 w 6536724"/>
              <a:gd name="connsiteY48" fmla="*/ 2609354 h 2794706"/>
              <a:gd name="connsiteX49" fmla="*/ 2458995 w 6536724"/>
              <a:gd name="connsiteY49" fmla="*/ 2572284 h 2794706"/>
              <a:gd name="connsiteX50" fmla="*/ 2483708 w 6536724"/>
              <a:gd name="connsiteY50" fmla="*/ 2535214 h 2794706"/>
              <a:gd name="connsiteX51" fmla="*/ 2508422 w 6536724"/>
              <a:gd name="connsiteY51" fmla="*/ 2461073 h 2794706"/>
              <a:gd name="connsiteX52" fmla="*/ 2557849 w 6536724"/>
              <a:gd name="connsiteY52" fmla="*/ 2374576 h 2794706"/>
              <a:gd name="connsiteX53" fmla="*/ 2570206 w 6536724"/>
              <a:gd name="connsiteY53" fmla="*/ 2312792 h 2794706"/>
              <a:gd name="connsiteX54" fmla="*/ 2656703 w 6536724"/>
              <a:gd name="connsiteY54" fmla="*/ 2201581 h 2794706"/>
              <a:gd name="connsiteX55" fmla="*/ 2755557 w 6536724"/>
              <a:gd name="connsiteY55" fmla="*/ 2152154 h 2794706"/>
              <a:gd name="connsiteX56" fmla="*/ 2916195 w 6536724"/>
              <a:gd name="connsiteY56" fmla="*/ 2164511 h 2794706"/>
              <a:gd name="connsiteX57" fmla="*/ 2965622 w 6536724"/>
              <a:gd name="connsiteY57" fmla="*/ 2176868 h 2794706"/>
              <a:gd name="connsiteX58" fmla="*/ 3039762 w 6536724"/>
              <a:gd name="connsiteY58" fmla="*/ 2189225 h 2794706"/>
              <a:gd name="connsiteX59" fmla="*/ 3175687 w 6536724"/>
              <a:gd name="connsiteY59" fmla="*/ 2226295 h 2794706"/>
              <a:gd name="connsiteX60" fmla="*/ 3212757 w 6536724"/>
              <a:gd name="connsiteY60" fmla="*/ 2251009 h 2794706"/>
              <a:gd name="connsiteX61" fmla="*/ 3249827 w 6536724"/>
              <a:gd name="connsiteY61" fmla="*/ 2263365 h 2794706"/>
              <a:gd name="connsiteX62" fmla="*/ 3361038 w 6536724"/>
              <a:gd name="connsiteY62" fmla="*/ 2337506 h 2794706"/>
              <a:gd name="connsiteX63" fmla="*/ 3583460 w 6536724"/>
              <a:gd name="connsiteY63" fmla="*/ 2485787 h 2794706"/>
              <a:gd name="connsiteX64" fmla="*/ 3620530 w 6536724"/>
              <a:gd name="connsiteY64" fmla="*/ 2510500 h 2794706"/>
              <a:gd name="connsiteX65" fmla="*/ 3657600 w 6536724"/>
              <a:gd name="connsiteY65" fmla="*/ 2535214 h 2794706"/>
              <a:gd name="connsiteX66" fmla="*/ 3731741 w 6536724"/>
              <a:gd name="connsiteY66" fmla="*/ 2559927 h 2794706"/>
              <a:gd name="connsiteX67" fmla="*/ 3768811 w 6536724"/>
              <a:gd name="connsiteY67" fmla="*/ 2572284 h 2794706"/>
              <a:gd name="connsiteX68" fmla="*/ 4077730 w 6536724"/>
              <a:gd name="connsiteY68" fmla="*/ 2559927 h 2794706"/>
              <a:gd name="connsiteX69" fmla="*/ 4188941 w 6536724"/>
              <a:gd name="connsiteY69" fmla="*/ 2510500 h 2794706"/>
              <a:gd name="connsiteX70" fmla="*/ 4300151 w 6536724"/>
              <a:gd name="connsiteY70" fmla="*/ 2485787 h 2794706"/>
              <a:gd name="connsiteX71" fmla="*/ 4374292 w 6536724"/>
              <a:gd name="connsiteY71" fmla="*/ 2436360 h 2794706"/>
              <a:gd name="connsiteX72" fmla="*/ 4411362 w 6536724"/>
              <a:gd name="connsiteY72" fmla="*/ 2411646 h 2794706"/>
              <a:gd name="connsiteX73" fmla="*/ 4522573 w 6536724"/>
              <a:gd name="connsiteY73" fmla="*/ 2374576 h 2794706"/>
              <a:gd name="connsiteX74" fmla="*/ 4609070 w 6536724"/>
              <a:gd name="connsiteY74" fmla="*/ 2337506 h 2794706"/>
              <a:gd name="connsiteX75" fmla="*/ 4646141 w 6536724"/>
              <a:gd name="connsiteY75" fmla="*/ 2325149 h 2794706"/>
              <a:gd name="connsiteX76" fmla="*/ 4720281 w 6536724"/>
              <a:gd name="connsiteY76" fmla="*/ 2275722 h 2794706"/>
              <a:gd name="connsiteX77" fmla="*/ 4769708 w 6536724"/>
              <a:gd name="connsiteY77" fmla="*/ 2201581 h 2794706"/>
              <a:gd name="connsiteX78" fmla="*/ 4794422 w 6536724"/>
              <a:gd name="connsiteY78" fmla="*/ 2164511 h 2794706"/>
              <a:gd name="connsiteX79" fmla="*/ 4819135 w 6536724"/>
              <a:gd name="connsiteY79" fmla="*/ 2028587 h 2794706"/>
              <a:gd name="connsiteX80" fmla="*/ 4843849 w 6536724"/>
              <a:gd name="connsiteY80" fmla="*/ 1954446 h 2794706"/>
              <a:gd name="connsiteX81" fmla="*/ 4868562 w 6536724"/>
              <a:gd name="connsiteY81" fmla="*/ 1917376 h 2794706"/>
              <a:gd name="connsiteX82" fmla="*/ 4880919 w 6536724"/>
              <a:gd name="connsiteY82" fmla="*/ 1855592 h 2794706"/>
              <a:gd name="connsiteX83" fmla="*/ 4893276 w 6536724"/>
              <a:gd name="connsiteY83" fmla="*/ 1806165 h 2794706"/>
              <a:gd name="connsiteX84" fmla="*/ 4905633 w 6536724"/>
              <a:gd name="connsiteY84" fmla="*/ 1732025 h 2794706"/>
              <a:gd name="connsiteX85" fmla="*/ 4930346 w 6536724"/>
              <a:gd name="connsiteY85" fmla="*/ 1645527 h 2794706"/>
              <a:gd name="connsiteX86" fmla="*/ 4979773 w 6536724"/>
              <a:gd name="connsiteY86" fmla="*/ 1472533 h 2794706"/>
              <a:gd name="connsiteX87" fmla="*/ 4992130 w 6536724"/>
              <a:gd name="connsiteY87" fmla="*/ 1435463 h 2794706"/>
              <a:gd name="connsiteX88" fmla="*/ 4979773 w 6536724"/>
              <a:gd name="connsiteY88" fmla="*/ 1287181 h 2794706"/>
              <a:gd name="connsiteX89" fmla="*/ 4955060 w 6536724"/>
              <a:gd name="connsiteY89" fmla="*/ 1175971 h 2794706"/>
              <a:gd name="connsiteX90" fmla="*/ 4967416 w 6536724"/>
              <a:gd name="connsiteY90" fmla="*/ 681700 h 2794706"/>
              <a:gd name="connsiteX91" fmla="*/ 5004487 w 6536724"/>
              <a:gd name="connsiteY91" fmla="*/ 446922 h 2794706"/>
              <a:gd name="connsiteX92" fmla="*/ 5016843 w 6536724"/>
              <a:gd name="connsiteY92" fmla="*/ 397495 h 2794706"/>
              <a:gd name="connsiteX93" fmla="*/ 5041557 w 6536724"/>
              <a:gd name="connsiteY93" fmla="*/ 286284 h 2794706"/>
              <a:gd name="connsiteX94" fmla="*/ 5066270 w 6536724"/>
              <a:gd name="connsiteY94" fmla="*/ 212144 h 2794706"/>
              <a:gd name="connsiteX95" fmla="*/ 5090984 w 6536724"/>
              <a:gd name="connsiteY95" fmla="*/ 175073 h 2794706"/>
              <a:gd name="connsiteX96" fmla="*/ 5202195 w 6536724"/>
              <a:gd name="connsiteY96" fmla="*/ 88576 h 2794706"/>
              <a:gd name="connsiteX97" fmla="*/ 5239265 w 6536724"/>
              <a:gd name="connsiteY97" fmla="*/ 63863 h 2794706"/>
              <a:gd name="connsiteX98" fmla="*/ 5338119 w 6536724"/>
              <a:gd name="connsiteY98" fmla="*/ 39149 h 2794706"/>
              <a:gd name="connsiteX99" fmla="*/ 5375189 w 6536724"/>
              <a:gd name="connsiteY99" fmla="*/ 26792 h 2794706"/>
              <a:gd name="connsiteX100" fmla="*/ 5474043 w 6536724"/>
              <a:gd name="connsiteY100" fmla="*/ 2079 h 2794706"/>
              <a:gd name="connsiteX101" fmla="*/ 5721178 w 6536724"/>
              <a:gd name="connsiteY101" fmla="*/ 39149 h 2794706"/>
              <a:gd name="connsiteX102" fmla="*/ 5758249 w 6536724"/>
              <a:gd name="connsiteY102" fmla="*/ 76219 h 2794706"/>
              <a:gd name="connsiteX103" fmla="*/ 5770606 w 6536724"/>
              <a:gd name="connsiteY103" fmla="*/ 125646 h 2794706"/>
              <a:gd name="connsiteX104" fmla="*/ 5795319 w 6536724"/>
              <a:gd name="connsiteY104" fmla="*/ 175073 h 2794706"/>
              <a:gd name="connsiteX105" fmla="*/ 5807676 w 6536724"/>
              <a:gd name="connsiteY105" fmla="*/ 249214 h 2794706"/>
              <a:gd name="connsiteX106" fmla="*/ 5820033 w 6536724"/>
              <a:gd name="connsiteY106" fmla="*/ 483992 h 2794706"/>
              <a:gd name="connsiteX107" fmla="*/ 5844746 w 6536724"/>
              <a:gd name="connsiteY107" fmla="*/ 607560 h 2794706"/>
              <a:gd name="connsiteX108" fmla="*/ 5869460 w 6536724"/>
              <a:gd name="connsiteY108" fmla="*/ 681700 h 2794706"/>
              <a:gd name="connsiteX109" fmla="*/ 5881816 w 6536724"/>
              <a:gd name="connsiteY109" fmla="*/ 755841 h 2794706"/>
              <a:gd name="connsiteX110" fmla="*/ 5894173 w 6536724"/>
              <a:gd name="connsiteY110" fmla="*/ 792911 h 2794706"/>
              <a:gd name="connsiteX111" fmla="*/ 5931243 w 6536724"/>
              <a:gd name="connsiteY111" fmla="*/ 916479 h 2794706"/>
              <a:gd name="connsiteX112" fmla="*/ 5943600 w 6536724"/>
              <a:gd name="connsiteY112" fmla="*/ 953549 h 2794706"/>
              <a:gd name="connsiteX113" fmla="*/ 5955957 w 6536724"/>
              <a:gd name="connsiteY113" fmla="*/ 990619 h 2794706"/>
              <a:gd name="connsiteX114" fmla="*/ 6054811 w 6536724"/>
              <a:gd name="connsiteY114" fmla="*/ 1126544 h 2794706"/>
              <a:gd name="connsiteX115" fmla="*/ 6079524 w 6536724"/>
              <a:gd name="connsiteY115" fmla="*/ 1163614 h 2794706"/>
              <a:gd name="connsiteX116" fmla="*/ 6091881 w 6536724"/>
              <a:gd name="connsiteY116" fmla="*/ 1200684 h 2794706"/>
              <a:gd name="connsiteX117" fmla="*/ 6141308 w 6536724"/>
              <a:gd name="connsiteY117" fmla="*/ 1274825 h 2794706"/>
              <a:gd name="connsiteX118" fmla="*/ 6190735 w 6536724"/>
              <a:gd name="connsiteY118" fmla="*/ 1348965 h 2794706"/>
              <a:gd name="connsiteX119" fmla="*/ 6252519 w 6536724"/>
              <a:gd name="connsiteY119" fmla="*/ 1460176 h 2794706"/>
              <a:gd name="connsiteX120" fmla="*/ 6326660 w 6536724"/>
              <a:gd name="connsiteY120" fmla="*/ 1571387 h 2794706"/>
              <a:gd name="connsiteX121" fmla="*/ 6351373 w 6536724"/>
              <a:gd name="connsiteY121" fmla="*/ 1608457 h 2794706"/>
              <a:gd name="connsiteX122" fmla="*/ 6388443 w 6536724"/>
              <a:gd name="connsiteY122" fmla="*/ 1633171 h 2794706"/>
              <a:gd name="connsiteX123" fmla="*/ 6462584 w 6536724"/>
              <a:gd name="connsiteY123" fmla="*/ 1682598 h 2794706"/>
              <a:gd name="connsiteX124" fmla="*/ 6487297 w 6536724"/>
              <a:gd name="connsiteY124" fmla="*/ 1719668 h 2794706"/>
              <a:gd name="connsiteX125" fmla="*/ 6536724 w 6536724"/>
              <a:gd name="connsiteY125" fmla="*/ 1744381 h 27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536724" h="2794706">
                <a:moveTo>
                  <a:pt x="0" y="63863"/>
                </a:moveTo>
                <a:cubicBezTo>
                  <a:pt x="3364" y="151333"/>
                  <a:pt x="4150" y="372965"/>
                  <a:pt x="24714" y="496349"/>
                </a:cubicBezTo>
                <a:cubicBezTo>
                  <a:pt x="26855" y="509197"/>
                  <a:pt x="33911" y="520783"/>
                  <a:pt x="37070" y="533419"/>
                </a:cubicBezTo>
                <a:cubicBezTo>
                  <a:pt x="42164" y="553794"/>
                  <a:pt x="45974" y="574486"/>
                  <a:pt x="49427" y="595203"/>
                </a:cubicBezTo>
                <a:cubicBezTo>
                  <a:pt x="54215" y="623932"/>
                  <a:pt x="56072" y="653141"/>
                  <a:pt x="61784" y="681700"/>
                </a:cubicBezTo>
                <a:cubicBezTo>
                  <a:pt x="64339" y="694472"/>
                  <a:pt x="70982" y="706134"/>
                  <a:pt x="74141" y="718771"/>
                </a:cubicBezTo>
                <a:cubicBezTo>
                  <a:pt x="79235" y="739146"/>
                  <a:pt x="81403" y="760179"/>
                  <a:pt x="86497" y="780554"/>
                </a:cubicBezTo>
                <a:cubicBezTo>
                  <a:pt x="89656" y="793191"/>
                  <a:pt x="95276" y="805101"/>
                  <a:pt x="98854" y="817625"/>
                </a:cubicBezTo>
                <a:cubicBezTo>
                  <a:pt x="136205" y="948352"/>
                  <a:pt x="77194" y="765000"/>
                  <a:pt x="135924" y="941192"/>
                </a:cubicBezTo>
                <a:cubicBezTo>
                  <a:pt x="140043" y="953549"/>
                  <a:pt x="146140" y="965415"/>
                  <a:pt x="148281" y="978263"/>
                </a:cubicBezTo>
                <a:cubicBezTo>
                  <a:pt x="152400" y="1002976"/>
                  <a:pt x="151002" y="1029276"/>
                  <a:pt x="160638" y="1052403"/>
                </a:cubicBezTo>
                <a:cubicBezTo>
                  <a:pt x="172062" y="1079820"/>
                  <a:pt x="210065" y="1126544"/>
                  <a:pt x="210065" y="1126544"/>
                </a:cubicBezTo>
                <a:cubicBezTo>
                  <a:pt x="248695" y="1281062"/>
                  <a:pt x="199324" y="1088951"/>
                  <a:pt x="234778" y="1213041"/>
                </a:cubicBezTo>
                <a:cubicBezTo>
                  <a:pt x="272119" y="1343735"/>
                  <a:pt x="213133" y="1160465"/>
                  <a:pt x="271849" y="1336609"/>
                </a:cubicBezTo>
                <a:lnTo>
                  <a:pt x="284206" y="1373679"/>
                </a:lnTo>
                <a:cubicBezTo>
                  <a:pt x="288325" y="1386036"/>
                  <a:pt x="289337" y="1399912"/>
                  <a:pt x="296562" y="1410749"/>
                </a:cubicBezTo>
                <a:lnTo>
                  <a:pt x="321276" y="1447819"/>
                </a:lnTo>
                <a:cubicBezTo>
                  <a:pt x="325395" y="1472533"/>
                  <a:pt x="326434" y="1497962"/>
                  <a:pt x="333633" y="1521960"/>
                </a:cubicBezTo>
                <a:cubicBezTo>
                  <a:pt x="338926" y="1539603"/>
                  <a:pt x="351090" y="1554456"/>
                  <a:pt x="358346" y="1571387"/>
                </a:cubicBezTo>
                <a:cubicBezTo>
                  <a:pt x="389040" y="1643007"/>
                  <a:pt x="347925" y="1574290"/>
                  <a:pt x="395416" y="1645527"/>
                </a:cubicBezTo>
                <a:cubicBezTo>
                  <a:pt x="401687" y="1670609"/>
                  <a:pt x="409494" y="1707207"/>
                  <a:pt x="420130" y="1732025"/>
                </a:cubicBezTo>
                <a:cubicBezTo>
                  <a:pt x="438944" y="1775925"/>
                  <a:pt x="444736" y="1781291"/>
                  <a:pt x="469557" y="1818522"/>
                </a:cubicBezTo>
                <a:cubicBezTo>
                  <a:pt x="473676" y="1834998"/>
                  <a:pt x="474319" y="1852759"/>
                  <a:pt x="481914" y="1867949"/>
                </a:cubicBezTo>
                <a:cubicBezTo>
                  <a:pt x="495197" y="1894515"/>
                  <a:pt x="531341" y="1942090"/>
                  <a:pt x="531341" y="1942090"/>
                </a:cubicBezTo>
                <a:cubicBezTo>
                  <a:pt x="572217" y="2064725"/>
                  <a:pt x="503636" y="1877393"/>
                  <a:pt x="580768" y="2016230"/>
                </a:cubicBezTo>
                <a:cubicBezTo>
                  <a:pt x="592834" y="2037949"/>
                  <a:pt x="606892" y="2116496"/>
                  <a:pt x="630195" y="2139798"/>
                </a:cubicBezTo>
                <a:cubicBezTo>
                  <a:pt x="639405" y="2149008"/>
                  <a:pt x="654908" y="2148035"/>
                  <a:pt x="667265" y="2152154"/>
                </a:cubicBezTo>
                <a:cubicBezTo>
                  <a:pt x="688531" y="2184053"/>
                  <a:pt x="726318" y="2243704"/>
                  <a:pt x="753762" y="2275722"/>
                </a:cubicBezTo>
                <a:cubicBezTo>
                  <a:pt x="765135" y="2288990"/>
                  <a:pt x="779646" y="2299367"/>
                  <a:pt x="790833" y="2312792"/>
                </a:cubicBezTo>
                <a:cubicBezTo>
                  <a:pt x="800340" y="2324201"/>
                  <a:pt x="805045" y="2339362"/>
                  <a:pt x="815546" y="2349863"/>
                </a:cubicBezTo>
                <a:cubicBezTo>
                  <a:pt x="830108" y="2364426"/>
                  <a:pt x="849336" y="2373530"/>
                  <a:pt x="864973" y="2386933"/>
                </a:cubicBezTo>
                <a:cubicBezTo>
                  <a:pt x="878241" y="2398306"/>
                  <a:pt x="887823" y="2413846"/>
                  <a:pt x="902043" y="2424003"/>
                </a:cubicBezTo>
                <a:cubicBezTo>
                  <a:pt x="917032" y="2434710"/>
                  <a:pt x="935675" y="2439240"/>
                  <a:pt x="951470" y="2448717"/>
                </a:cubicBezTo>
                <a:cubicBezTo>
                  <a:pt x="1130286" y="2556007"/>
                  <a:pt x="951579" y="2448801"/>
                  <a:pt x="1062681" y="2535214"/>
                </a:cubicBezTo>
                <a:cubicBezTo>
                  <a:pt x="1086126" y="2553449"/>
                  <a:pt x="1112108" y="2568165"/>
                  <a:pt x="1136822" y="2584641"/>
                </a:cubicBezTo>
                <a:lnTo>
                  <a:pt x="1173892" y="2609354"/>
                </a:lnTo>
                <a:cubicBezTo>
                  <a:pt x="1186249" y="2625830"/>
                  <a:pt x="1195570" y="2645099"/>
                  <a:pt x="1210962" y="2658781"/>
                </a:cubicBezTo>
                <a:cubicBezTo>
                  <a:pt x="1233162" y="2678514"/>
                  <a:pt x="1260389" y="2691733"/>
                  <a:pt x="1285103" y="2708209"/>
                </a:cubicBezTo>
                <a:cubicBezTo>
                  <a:pt x="1297460" y="2716447"/>
                  <a:pt x="1308084" y="2728226"/>
                  <a:pt x="1322173" y="2732922"/>
                </a:cubicBezTo>
                <a:cubicBezTo>
                  <a:pt x="1406901" y="2761165"/>
                  <a:pt x="1301752" y="2727818"/>
                  <a:pt x="1421027" y="2757636"/>
                </a:cubicBezTo>
                <a:cubicBezTo>
                  <a:pt x="1433663" y="2760795"/>
                  <a:pt x="1445203" y="2768150"/>
                  <a:pt x="1458097" y="2769992"/>
                </a:cubicBezTo>
                <a:cubicBezTo>
                  <a:pt x="1503135" y="2776426"/>
                  <a:pt x="1548838" y="2777033"/>
                  <a:pt x="1594022" y="2782349"/>
                </a:cubicBezTo>
                <a:cubicBezTo>
                  <a:pt x="1618905" y="2785276"/>
                  <a:pt x="1643449" y="2790587"/>
                  <a:pt x="1668162" y="2794706"/>
                </a:cubicBezTo>
                <a:cubicBezTo>
                  <a:pt x="1779080" y="2788544"/>
                  <a:pt x="1881597" y="2787965"/>
                  <a:pt x="1989438" y="2769992"/>
                </a:cubicBezTo>
                <a:cubicBezTo>
                  <a:pt x="2020476" y="2764819"/>
                  <a:pt x="2046549" y="2755075"/>
                  <a:pt x="2075935" y="2745279"/>
                </a:cubicBezTo>
                <a:cubicBezTo>
                  <a:pt x="2084173" y="2732922"/>
                  <a:pt x="2089473" y="2717988"/>
                  <a:pt x="2100649" y="2708209"/>
                </a:cubicBezTo>
                <a:cubicBezTo>
                  <a:pt x="2123002" y="2688650"/>
                  <a:pt x="2145664" y="2664606"/>
                  <a:pt x="2174789" y="2658781"/>
                </a:cubicBezTo>
                <a:cubicBezTo>
                  <a:pt x="2261141" y="2641512"/>
                  <a:pt x="2215856" y="2649878"/>
                  <a:pt x="2310714" y="2634068"/>
                </a:cubicBezTo>
                <a:cubicBezTo>
                  <a:pt x="2335427" y="2625830"/>
                  <a:pt x="2363179" y="2623804"/>
                  <a:pt x="2384854" y="2609354"/>
                </a:cubicBezTo>
                <a:cubicBezTo>
                  <a:pt x="2432762" y="2577416"/>
                  <a:pt x="2407835" y="2589337"/>
                  <a:pt x="2458995" y="2572284"/>
                </a:cubicBezTo>
                <a:cubicBezTo>
                  <a:pt x="2467233" y="2559927"/>
                  <a:pt x="2477677" y="2548785"/>
                  <a:pt x="2483708" y="2535214"/>
                </a:cubicBezTo>
                <a:cubicBezTo>
                  <a:pt x="2494288" y="2511409"/>
                  <a:pt x="2493972" y="2482748"/>
                  <a:pt x="2508422" y="2461073"/>
                </a:cubicBezTo>
                <a:cubicBezTo>
                  <a:pt x="2543353" y="2408676"/>
                  <a:pt x="2526493" y="2437286"/>
                  <a:pt x="2557849" y="2374576"/>
                </a:cubicBezTo>
                <a:cubicBezTo>
                  <a:pt x="2561968" y="2353981"/>
                  <a:pt x="2561515" y="2331912"/>
                  <a:pt x="2570206" y="2312792"/>
                </a:cubicBezTo>
                <a:cubicBezTo>
                  <a:pt x="2579904" y="2291457"/>
                  <a:pt x="2627709" y="2220032"/>
                  <a:pt x="2656703" y="2201581"/>
                </a:cubicBezTo>
                <a:cubicBezTo>
                  <a:pt x="2687784" y="2181802"/>
                  <a:pt x="2755557" y="2152154"/>
                  <a:pt x="2755557" y="2152154"/>
                </a:cubicBezTo>
                <a:cubicBezTo>
                  <a:pt x="2809103" y="2156273"/>
                  <a:pt x="2862859" y="2158236"/>
                  <a:pt x="2916195" y="2164511"/>
                </a:cubicBezTo>
                <a:cubicBezTo>
                  <a:pt x="2933061" y="2166495"/>
                  <a:pt x="2948969" y="2173537"/>
                  <a:pt x="2965622" y="2176868"/>
                </a:cubicBezTo>
                <a:cubicBezTo>
                  <a:pt x="2990190" y="2181782"/>
                  <a:pt x="3015264" y="2183975"/>
                  <a:pt x="3039762" y="2189225"/>
                </a:cubicBezTo>
                <a:cubicBezTo>
                  <a:pt x="3117810" y="2205949"/>
                  <a:pt x="3119219" y="2207472"/>
                  <a:pt x="3175687" y="2226295"/>
                </a:cubicBezTo>
                <a:cubicBezTo>
                  <a:pt x="3188044" y="2234533"/>
                  <a:pt x="3199474" y="2244367"/>
                  <a:pt x="3212757" y="2251009"/>
                </a:cubicBezTo>
                <a:cubicBezTo>
                  <a:pt x="3224407" y="2256834"/>
                  <a:pt x="3238441" y="2257040"/>
                  <a:pt x="3249827" y="2263365"/>
                </a:cubicBezTo>
                <a:cubicBezTo>
                  <a:pt x="3249849" y="2263377"/>
                  <a:pt x="3342492" y="2325142"/>
                  <a:pt x="3361038" y="2337506"/>
                </a:cubicBezTo>
                <a:lnTo>
                  <a:pt x="3583460" y="2485787"/>
                </a:lnTo>
                <a:lnTo>
                  <a:pt x="3620530" y="2510500"/>
                </a:lnTo>
                <a:cubicBezTo>
                  <a:pt x="3632887" y="2518738"/>
                  <a:pt x="3643511" y="2530518"/>
                  <a:pt x="3657600" y="2535214"/>
                </a:cubicBezTo>
                <a:lnTo>
                  <a:pt x="3731741" y="2559927"/>
                </a:lnTo>
                <a:lnTo>
                  <a:pt x="3768811" y="2572284"/>
                </a:lnTo>
                <a:cubicBezTo>
                  <a:pt x="3871784" y="2568165"/>
                  <a:pt x="3975154" y="2569854"/>
                  <a:pt x="4077730" y="2559927"/>
                </a:cubicBezTo>
                <a:cubicBezTo>
                  <a:pt x="4177002" y="2550320"/>
                  <a:pt x="4123899" y="2538375"/>
                  <a:pt x="4188941" y="2510500"/>
                </a:cubicBezTo>
                <a:cubicBezTo>
                  <a:pt x="4204204" y="2503959"/>
                  <a:pt x="4289162" y="2487985"/>
                  <a:pt x="4300151" y="2485787"/>
                </a:cubicBezTo>
                <a:lnTo>
                  <a:pt x="4374292" y="2436360"/>
                </a:lnTo>
                <a:cubicBezTo>
                  <a:pt x="4386649" y="2428122"/>
                  <a:pt x="4396954" y="2415248"/>
                  <a:pt x="4411362" y="2411646"/>
                </a:cubicBezTo>
                <a:cubicBezTo>
                  <a:pt x="4458560" y="2399847"/>
                  <a:pt x="4476038" y="2397844"/>
                  <a:pt x="4522573" y="2374576"/>
                </a:cubicBezTo>
                <a:cubicBezTo>
                  <a:pt x="4622898" y="2324414"/>
                  <a:pt x="4489059" y="2371795"/>
                  <a:pt x="4609070" y="2337506"/>
                </a:cubicBezTo>
                <a:cubicBezTo>
                  <a:pt x="4621594" y="2333928"/>
                  <a:pt x="4634755" y="2331475"/>
                  <a:pt x="4646141" y="2325149"/>
                </a:cubicBezTo>
                <a:cubicBezTo>
                  <a:pt x="4672105" y="2310725"/>
                  <a:pt x="4720281" y="2275722"/>
                  <a:pt x="4720281" y="2275722"/>
                </a:cubicBezTo>
                <a:lnTo>
                  <a:pt x="4769708" y="2201581"/>
                </a:lnTo>
                <a:lnTo>
                  <a:pt x="4794422" y="2164511"/>
                </a:lnTo>
                <a:cubicBezTo>
                  <a:pt x="4798460" y="2140282"/>
                  <a:pt x="4811732" y="2055733"/>
                  <a:pt x="4819135" y="2028587"/>
                </a:cubicBezTo>
                <a:cubicBezTo>
                  <a:pt x="4825989" y="2003454"/>
                  <a:pt x="4829399" y="1976121"/>
                  <a:pt x="4843849" y="1954446"/>
                </a:cubicBezTo>
                <a:lnTo>
                  <a:pt x="4868562" y="1917376"/>
                </a:lnTo>
                <a:cubicBezTo>
                  <a:pt x="4872681" y="1896781"/>
                  <a:pt x="4876363" y="1876094"/>
                  <a:pt x="4880919" y="1855592"/>
                </a:cubicBezTo>
                <a:cubicBezTo>
                  <a:pt x="4884603" y="1839014"/>
                  <a:pt x="4889945" y="1822818"/>
                  <a:pt x="4893276" y="1806165"/>
                </a:cubicBezTo>
                <a:cubicBezTo>
                  <a:pt x="4898190" y="1781597"/>
                  <a:pt x="4899999" y="1756438"/>
                  <a:pt x="4905633" y="1732025"/>
                </a:cubicBezTo>
                <a:cubicBezTo>
                  <a:pt x="4912376" y="1702807"/>
                  <a:pt x="4922620" y="1674501"/>
                  <a:pt x="4930346" y="1645527"/>
                </a:cubicBezTo>
                <a:cubicBezTo>
                  <a:pt x="4971716" y="1490390"/>
                  <a:pt x="4936391" y="1602679"/>
                  <a:pt x="4979773" y="1472533"/>
                </a:cubicBezTo>
                <a:lnTo>
                  <a:pt x="4992130" y="1435463"/>
                </a:lnTo>
                <a:cubicBezTo>
                  <a:pt x="4988011" y="1386036"/>
                  <a:pt x="4985568" y="1336440"/>
                  <a:pt x="4979773" y="1287181"/>
                </a:cubicBezTo>
                <a:cubicBezTo>
                  <a:pt x="4976288" y="1257559"/>
                  <a:pt x="4962642" y="1206302"/>
                  <a:pt x="4955060" y="1175971"/>
                </a:cubicBezTo>
                <a:cubicBezTo>
                  <a:pt x="4959179" y="1011214"/>
                  <a:pt x="4958274" y="846255"/>
                  <a:pt x="4967416" y="681700"/>
                </a:cubicBezTo>
                <a:cubicBezTo>
                  <a:pt x="4970100" y="633383"/>
                  <a:pt x="4989720" y="513375"/>
                  <a:pt x="5004487" y="446922"/>
                </a:cubicBezTo>
                <a:cubicBezTo>
                  <a:pt x="5008171" y="430344"/>
                  <a:pt x="5013159" y="414073"/>
                  <a:pt x="5016843" y="397495"/>
                </a:cubicBezTo>
                <a:cubicBezTo>
                  <a:pt x="5026921" y="352142"/>
                  <a:pt x="5028642" y="329335"/>
                  <a:pt x="5041557" y="286284"/>
                </a:cubicBezTo>
                <a:cubicBezTo>
                  <a:pt x="5049042" y="261333"/>
                  <a:pt x="5051820" y="233819"/>
                  <a:pt x="5066270" y="212144"/>
                </a:cubicBezTo>
                <a:cubicBezTo>
                  <a:pt x="5074508" y="199787"/>
                  <a:pt x="5081476" y="186482"/>
                  <a:pt x="5090984" y="175073"/>
                </a:cubicBezTo>
                <a:cubicBezTo>
                  <a:pt x="5127279" y="131519"/>
                  <a:pt x="5150529" y="123020"/>
                  <a:pt x="5202195" y="88576"/>
                </a:cubicBezTo>
                <a:cubicBezTo>
                  <a:pt x="5214552" y="80338"/>
                  <a:pt x="5225176" y="68559"/>
                  <a:pt x="5239265" y="63863"/>
                </a:cubicBezTo>
                <a:cubicBezTo>
                  <a:pt x="5324002" y="35617"/>
                  <a:pt x="5218830" y="68972"/>
                  <a:pt x="5338119" y="39149"/>
                </a:cubicBezTo>
                <a:cubicBezTo>
                  <a:pt x="5350755" y="35990"/>
                  <a:pt x="5362623" y="30219"/>
                  <a:pt x="5375189" y="26792"/>
                </a:cubicBezTo>
                <a:cubicBezTo>
                  <a:pt x="5407958" y="17855"/>
                  <a:pt x="5474043" y="2079"/>
                  <a:pt x="5474043" y="2079"/>
                </a:cubicBezTo>
                <a:cubicBezTo>
                  <a:pt x="5601940" y="9602"/>
                  <a:pt x="5646281" y="-23264"/>
                  <a:pt x="5721178" y="39149"/>
                </a:cubicBezTo>
                <a:cubicBezTo>
                  <a:pt x="5734603" y="50336"/>
                  <a:pt x="5745892" y="63862"/>
                  <a:pt x="5758249" y="76219"/>
                </a:cubicBezTo>
                <a:cubicBezTo>
                  <a:pt x="5762368" y="92695"/>
                  <a:pt x="5764643" y="109745"/>
                  <a:pt x="5770606" y="125646"/>
                </a:cubicBezTo>
                <a:cubicBezTo>
                  <a:pt x="5777074" y="142893"/>
                  <a:pt x="5790026" y="157430"/>
                  <a:pt x="5795319" y="175073"/>
                </a:cubicBezTo>
                <a:cubicBezTo>
                  <a:pt x="5802518" y="199071"/>
                  <a:pt x="5803557" y="224500"/>
                  <a:pt x="5807676" y="249214"/>
                </a:cubicBezTo>
                <a:cubicBezTo>
                  <a:pt x="5811795" y="327473"/>
                  <a:pt x="5811969" y="406040"/>
                  <a:pt x="5820033" y="483992"/>
                </a:cubicBezTo>
                <a:cubicBezTo>
                  <a:pt x="5824355" y="525774"/>
                  <a:pt x="5831463" y="567711"/>
                  <a:pt x="5844746" y="607560"/>
                </a:cubicBezTo>
                <a:lnTo>
                  <a:pt x="5869460" y="681700"/>
                </a:lnTo>
                <a:cubicBezTo>
                  <a:pt x="5873579" y="706414"/>
                  <a:pt x="5876381" y="731383"/>
                  <a:pt x="5881816" y="755841"/>
                </a:cubicBezTo>
                <a:cubicBezTo>
                  <a:pt x="5884641" y="768556"/>
                  <a:pt x="5890595" y="780387"/>
                  <a:pt x="5894173" y="792911"/>
                </a:cubicBezTo>
                <a:cubicBezTo>
                  <a:pt x="5931525" y="923642"/>
                  <a:pt x="5872510" y="740279"/>
                  <a:pt x="5931243" y="916479"/>
                </a:cubicBezTo>
                <a:lnTo>
                  <a:pt x="5943600" y="953549"/>
                </a:lnTo>
                <a:cubicBezTo>
                  <a:pt x="5947719" y="965906"/>
                  <a:pt x="5947820" y="980448"/>
                  <a:pt x="5955957" y="990619"/>
                </a:cubicBezTo>
                <a:cubicBezTo>
                  <a:pt x="6023938" y="1075595"/>
                  <a:pt x="5990755" y="1030460"/>
                  <a:pt x="6054811" y="1126544"/>
                </a:cubicBezTo>
                <a:cubicBezTo>
                  <a:pt x="6063049" y="1138901"/>
                  <a:pt x="6074828" y="1149525"/>
                  <a:pt x="6079524" y="1163614"/>
                </a:cubicBezTo>
                <a:cubicBezTo>
                  <a:pt x="6083643" y="1175971"/>
                  <a:pt x="6085555" y="1189298"/>
                  <a:pt x="6091881" y="1200684"/>
                </a:cubicBezTo>
                <a:cubicBezTo>
                  <a:pt x="6106306" y="1226648"/>
                  <a:pt x="6131915" y="1246647"/>
                  <a:pt x="6141308" y="1274825"/>
                </a:cubicBezTo>
                <a:cubicBezTo>
                  <a:pt x="6159191" y="1328473"/>
                  <a:pt x="6144455" y="1302685"/>
                  <a:pt x="6190735" y="1348965"/>
                </a:cubicBezTo>
                <a:cubicBezTo>
                  <a:pt x="6212484" y="1414213"/>
                  <a:pt x="6195867" y="1375199"/>
                  <a:pt x="6252519" y="1460176"/>
                </a:cubicBezTo>
                <a:lnTo>
                  <a:pt x="6326660" y="1571387"/>
                </a:lnTo>
                <a:cubicBezTo>
                  <a:pt x="6334898" y="1583744"/>
                  <a:pt x="6339016" y="1600219"/>
                  <a:pt x="6351373" y="1608457"/>
                </a:cubicBezTo>
                <a:cubicBezTo>
                  <a:pt x="6363730" y="1616695"/>
                  <a:pt x="6377034" y="1623664"/>
                  <a:pt x="6388443" y="1633171"/>
                </a:cubicBezTo>
                <a:cubicBezTo>
                  <a:pt x="6450149" y="1684593"/>
                  <a:pt x="6397439" y="1660882"/>
                  <a:pt x="6462584" y="1682598"/>
                </a:cubicBezTo>
                <a:cubicBezTo>
                  <a:pt x="6470822" y="1694955"/>
                  <a:pt x="6475888" y="1710161"/>
                  <a:pt x="6487297" y="1719668"/>
                </a:cubicBezTo>
                <a:cubicBezTo>
                  <a:pt x="6501448" y="1731460"/>
                  <a:pt x="6536724" y="1744381"/>
                  <a:pt x="6536724" y="1744381"/>
                </a:cubicBezTo>
              </a:path>
            </a:pathLst>
          </a:custGeom>
          <a:ln w="190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219200"/>
            <a:ext cx="6124575"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228600" y="4800600"/>
            <a:ext cx="1447800" cy="838200"/>
          </a:xfrm>
          <a:prstGeom prst="wedgeRoundRectCallout">
            <a:avLst>
              <a:gd name="adj1" fmla="val 71839"/>
              <a:gd name="adj2" fmla="val -226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 prediction for 0</a:t>
            </a:r>
          </a:p>
        </p:txBody>
      </p:sp>
      <p:sp>
        <p:nvSpPr>
          <p:cNvPr id="4" name="Rounded Rectangular Callout 3"/>
          <p:cNvSpPr/>
          <p:nvPr/>
        </p:nvSpPr>
        <p:spPr>
          <a:xfrm>
            <a:off x="7086600" y="5219700"/>
            <a:ext cx="1905000" cy="571500"/>
          </a:xfrm>
          <a:prstGeom prst="wedgeRoundRectCallout">
            <a:avLst>
              <a:gd name="adj1" fmla="val -66600"/>
              <a:gd name="adj2" fmla="val 10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Horrible prediction for 8</a:t>
            </a:r>
          </a:p>
        </p:txBody>
      </p:sp>
      <p:sp>
        <p:nvSpPr>
          <p:cNvPr id="6" name="Rounded Rectangle 5"/>
          <p:cNvSpPr/>
          <p:nvPr/>
        </p:nvSpPr>
        <p:spPr>
          <a:xfrm>
            <a:off x="2837121" y="1772093"/>
            <a:ext cx="2895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 5.3*10</a:t>
            </a:r>
            <a:r>
              <a:rPr lang="en-US" baseline="30000" dirty="0"/>
              <a:t>-7</a:t>
            </a:r>
            <a:r>
              <a:rPr lang="en-US" dirty="0"/>
              <a: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846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3" grpId="1" animBg="1"/>
      <p:bldP spid="4" grpId="0" animBg="1"/>
      <p:bldP spid="4" grpId="1" animBg="1"/>
      <p:bldP spid="6" grpId="0" animBg="1"/>
      <p:bldP spid="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 error</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762000" y="1371600"/>
            <a:ext cx="7315200" cy="5035154"/>
            <a:chOff x="762000" y="1371600"/>
            <a:chExt cx="7315200" cy="5035154"/>
          </a:xfrm>
        </p:grpSpPr>
        <p:pic>
          <p:nvPicPr>
            <p:cNvPr id="2050" name="Picture 2" descr="http://colindcarroll.com/presentations/march_madness/static/test_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086600" cy="4921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9800" y="6098977"/>
              <a:ext cx="2057400" cy="307777"/>
            </a:xfrm>
            <a:prstGeom prst="rect">
              <a:avLst/>
            </a:prstGeom>
            <a:noFill/>
          </p:spPr>
          <p:txBody>
            <a:bodyPr wrap="square" rtlCol="0">
              <a:spAutoFit/>
            </a:bodyPr>
            <a:lstStyle/>
            <a:p>
              <a:r>
                <a:rPr lang="en-US" sz="1400" dirty="0"/>
                <a:t>Credit: Collindcarroll.com</a:t>
              </a:r>
            </a:p>
          </p:txBody>
        </p:sp>
      </p:gr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008657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with "only" 10 features</a:t>
            </a:r>
          </a:p>
        </p:txBody>
      </p:sp>
      <p:sp>
        <p:nvSpPr>
          <p:cNvPr id="3" name="Content Placeholder 2"/>
          <p:cNvSpPr>
            <a:spLocks noGrp="1"/>
          </p:cNvSpPr>
          <p:nvPr>
            <p:ph idx="1"/>
          </p:nvPr>
        </p:nvSpPr>
        <p:spPr>
          <a:xfrm>
            <a:off x="228600" y="1600200"/>
            <a:ext cx="2438400" cy="4525963"/>
          </a:xfrm>
        </p:spPr>
        <p:txBody>
          <a:bodyPr/>
          <a:lstStyle/>
          <a:p>
            <a:pPr marL="0" indent="0">
              <a:buNone/>
            </a:pPr>
            <a:r>
              <a:rPr lang="en-US" dirty="0"/>
              <a:t>Loss = 0.0049</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71157"/>
            <a:ext cx="613410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3566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Train-Test-Validation</a:t>
            </a:r>
          </a:p>
        </p:txBody>
      </p:sp>
      <p:sp>
        <p:nvSpPr>
          <p:cNvPr id="3" name="Content Placeholder 2"/>
          <p:cNvSpPr>
            <a:spLocks noGrp="1"/>
          </p:cNvSpPr>
          <p:nvPr>
            <p:ph idx="1"/>
          </p:nvPr>
        </p:nvSpPr>
        <p:spPr/>
        <p:txBody>
          <a:bodyPr>
            <a:normAutofit/>
          </a:bodyPr>
          <a:lstStyle/>
          <a:p>
            <a:r>
              <a:rPr lang="en-US" dirty="0"/>
              <a:t>If we want the test set to be a good prediction to what will happen with new data, it should be used only once.</a:t>
            </a:r>
          </a:p>
          <a:p>
            <a:r>
              <a:rPr lang="en-US" dirty="0"/>
              <a:t>Therefore, we may want to have a validation set.</a:t>
            </a:r>
          </a:p>
          <a:p>
            <a:r>
              <a:rPr lang="en-US" dirty="0"/>
              <a:t>The hyper-parameters / model complexity will be determined such that they maximize the accuracy of the validation 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0059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sp>
        <p:nvSpPr>
          <p:cNvPr id="3" name="Content Placeholder 2"/>
          <p:cNvSpPr>
            <a:spLocks noGrp="1"/>
          </p:cNvSpPr>
          <p:nvPr>
            <p:ph idx="1"/>
          </p:nvPr>
        </p:nvSpPr>
        <p:spPr>
          <a:xfrm>
            <a:off x="457200" y="1447800"/>
            <a:ext cx="8229600" cy="5105400"/>
          </a:xfrm>
        </p:spPr>
        <p:txBody>
          <a:bodyPr>
            <a:normAutofit lnSpcReduction="10000"/>
          </a:bodyPr>
          <a:lstStyle/>
          <a:p>
            <a:r>
              <a:rPr lang="en-US" sz="2600" dirty="0"/>
              <a:t>Adding additional terms which penalize the weights.</a:t>
            </a:r>
          </a:p>
          <a:p>
            <a:r>
              <a:rPr lang="en-US" sz="2600" dirty="0"/>
              <a:t>May reduce variance of complex models.</a:t>
            </a:r>
          </a:p>
          <a:p>
            <a:r>
              <a:rPr lang="en-US" sz="2600" dirty="0"/>
              <a:t>Examples:</a:t>
            </a:r>
          </a:p>
          <a:p>
            <a:pPr lvl="1"/>
            <a:r>
              <a:rPr lang="en-US" sz="2600" dirty="0"/>
              <a:t>Lasso: </a:t>
            </a:r>
          </a:p>
          <a:p>
            <a:pPr lvl="2"/>
            <a:endParaRPr lang="en-US" sz="2600" dirty="0"/>
          </a:p>
          <a:p>
            <a:pPr lvl="2"/>
            <a:r>
              <a:rPr lang="en-US" sz="2600" dirty="0"/>
              <a:t>Lasso is more aggressive towards smaller weights, so many end-up zero.</a:t>
            </a:r>
          </a:p>
          <a:p>
            <a:pPr lvl="1"/>
            <a:r>
              <a:rPr lang="en-US" sz="2600" dirty="0"/>
              <a:t>Ridge regression: </a:t>
            </a:r>
            <a:endParaRPr lang="en-US" sz="2600" baseline="30000" dirty="0"/>
          </a:p>
          <a:p>
            <a:pPr lvl="2"/>
            <a:endParaRPr lang="en-US" sz="2600" dirty="0"/>
          </a:p>
          <a:p>
            <a:pPr lvl="2"/>
            <a:r>
              <a:rPr lang="en-US" sz="2600" dirty="0"/>
              <a:t>Many weights may end-up being small, but not zero.</a:t>
            </a:r>
          </a:p>
          <a:p>
            <a:pPr lvl="2"/>
            <a:r>
              <a:rPr lang="en-US" sz="2600" dirty="0"/>
              <a:t>What is the gradient?</a:t>
            </a:r>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20835" y="3215103"/>
            <a:ext cx="6221622" cy="366299"/>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520834" y="4876800"/>
            <a:ext cx="6267181" cy="371766"/>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181600" y="2503478"/>
            <a:ext cx="2489039" cy="37648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8296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Autofit/>
          </a:bodyPr>
          <a:lstStyle/>
          <a:p>
            <a:r>
              <a:rPr lang="en-US" sz="3200" dirty="0"/>
              <a:t>20 Features but with Regularization (Ridge)</a:t>
            </a:r>
          </a:p>
        </p:txBody>
      </p:sp>
      <p:sp>
        <p:nvSpPr>
          <p:cNvPr id="3" name="Content Placeholder 2"/>
          <p:cNvSpPr>
            <a:spLocks noGrp="1"/>
          </p:cNvSpPr>
          <p:nvPr>
            <p:ph idx="1"/>
          </p:nvPr>
        </p:nvSpPr>
        <p:spPr>
          <a:xfrm>
            <a:off x="457200" y="1066800"/>
            <a:ext cx="8229600" cy="5562600"/>
          </a:xfrm>
        </p:spPr>
        <p:txBody>
          <a:bodyPr>
            <a:normAutofit fontScale="325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dirty="0" err="1"/>
              <a:t>def</a:t>
            </a:r>
            <a:r>
              <a:rPr lang="en-US" dirty="0"/>
              <a:t> </a:t>
            </a:r>
            <a:r>
              <a:rPr lang="en-US" dirty="0" err="1"/>
              <a:t>vecto</a:t>
            </a:r>
            <a:r>
              <a:rPr lang="en-US" dirty="0"/>
              <a:t>(x):</a:t>
            </a:r>
          </a:p>
          <a:p>
            <a:pPr marL="0" indent="0">
              <a:buNone/>
            </a:pPr>
            <a:r>
              <a:rPr lang="en-US" dirty="0"/>
              <a:t>    ret = []</a:t>
            </a:r>
          </a:p>
          <a:p>
            <a:pPr marL="0" indent="0">
              <a:buNone/>
            </a:pPr>
            <a:r>
              <a:rPr lang="en-US" dirty="0"/>
              <a:t>    for i in </a:t>
            </a:r>
            <a:r>
              <a:rPr lang="en-US" dirty="0" err="1"/>
              <a:t>suff_feat</a:t>
            </a:r>
            <a:r>
              <a:rPr lang="en-US" dirty="0"/>
              <a:t>:</a:t>
            </a:r>
          </a:p>
          <a:p>
            <a:pPr marL="0" indent="0">
              <a:buNone/>
            </a:pPr>
            <a:r>
              <a:rPr lang="en-US" dirty="0"/>
              <a:t>        </a:t>
            </a:r>
            <a:r>
              <a:rPr lang="en-US" dirty="0" err="1"/>
              <a:t>ret.append</a:t>
            </a:r>
            <a:r>
              <a:rPr lang="en-US" dirty="0"/>
              <a:t>(x**i / 7.**i)</a:t>
            </a:r>
          </a:p>
          <a:p>
            <a:pPr marL="0" indent="0">
              <a:buNone/>
            </a:pPr>
            <a:r>
              <a:rPr lang="en-US" dirty="0"/>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y = </a:t>
            </a:r>
            <a:r>
              <a:rPr lang="en-US" dirty="0" err="1"/>
              <a:t>tf.matmul</a:t>
            </a:r>
            <a:r>
              <a:rPr lang="en-US" dirty="0"/>
              <a:t>(</a:t>
            </a:r>
            <a:r>
              <a:rPr lang="en-US" dirty="0" err="1"/>
              <a:t>x,W</a:t>
            </a:r>
            <a:r>
              <a:rPr lang="en-US" dirty="0"/>
              <a:t>) + b</a:t>
            </a:r>
          </a:p>
          <a:p>
            <a:pPr marL="0" indent="0">
              <a:buNone/>
            </a:pPr>
            <a:r>
              <a:rPr lang="en-US" sz="7200" dirty="0">
                <a:solidFill>
                  <a:srgbClr val="FF0000"/>
                </a:solidFill>
              </a:rPr>
              <a:t>loss = </a:t>
            </a:r>
            <a:r>
              <a:rPr lang="en-US" sz="7200" dirty="0" err="1">
                <a:solidFill>
                  <a:srgbClr val="FF0000"/>
                </a:solidFill>
              </a:rPr>
              <a:t>tf.reduce_mean</a:t>
            </a:r>
            <a:r>
              <a:rPr lang="en-US" sz="7200" dirty="0">
                <a:solidFill>
                  <a:srgbClr val="FF0000"/>
                </a:solidFill>
              </a:rPr>
              <a:t>(</a:t>
            </a:r>
            <a:r>
              <a:rPr lang="en-US" sz="7200" dirty="0" err="1">
                <a:solidFill>
                  <a:srgbClr val="FF0000"/>
                </a:solidFill>
              </a:rPr>
              <a:t>tf.pow</a:t>
            </a:r>
            <a:r>
              <a:rPr lang="en-US" sz="7200" dirty="0">
                <a:solidFill>
                  <a:srgbClr val="FF0000"/>
                </a:solidFill>
              </a:rPr>
              <a:t>(y - y_, 2)) + 0.1*tf.nn.l2_loss(W)</a:t>
            </a:r>
          </a:p>
          <a:p>
            <a:pPr marL="0" indent="0">
              <a:buNone/>
            </a:pPr>
            <a:r>
              <a:rPr lang="en-US" dirty="0"/>
              <a:t>update = </a:t>
            </a:r>
            <a:r>
              <a:rPr lang="en-US" dirty="0" err="1"/>
              <a:t>tf.train.GradientDescentOptimizer</a:t>
            </a:r>
            <a:r>
              <a:rPr lang="en-US" dirty="0"/>
              <a:t>(0.1).minimize(loss)</a:t>
            </a:r>
          </a:p>
          <a:p>
            <a:pPr marL="0" indent="0">
              <a:buNone/>
            </a:pPr>
            <a:r>
              <a:rPr lang="en-US" dirty="0" err="1"/>
              <a:t>data_x</a:t>
            </a:r>
            <a:r>
              <a:rPr lang="en-US" dirty="0"/>
              <a:t> = </a:t>
            </a:r>
            <a:r>
              <a:rPr lang="en-US" dirty="0" err="1"/>
              <a:t>np.array</a:t>
            </a:r>
            <a:r>
              <a:rPr lang="en-US" dirty="0"/>
              <a:t>([</a:t>
            </a:r>
            <a:r>
              <a:rPr lang="en-US" dirty="0" err="1"/>
              <a:t>vecto</a:t>
            </a:r>
            <a:r>
              <a:rPr lang="en-US" dirty="0"/>
              <a:t>(2),</a:t>
            </a:r>
            <a:r>
              <a:rPr lang="en-US" dirty="0" err="1"/>
              <a:t>vecto</a:t>
            </a:r>
            <a:r>
              <a:rPr lang="en-US" dirty="0"/>
              <a:t>(3),</a:t>
            </a:r>
            <a:r>
              <a:rPr lang="en-US" dirty="0" err="1"/>
              <a:t>vecto</a:t>
            </a:r>
            <a:r>
              <a:rPr lang="en-US" dirty="0"/>
              <a:t>(4),</a:t>
            </a:r>
            <a:r>
              <a:rPr lang="en-US" dirty="0" err="1"/>
              <a:t>vecto</a:t>
            </a:r>
            <a:r>
              <a:rPr lang="en-US" dirty="0"/>
              <a:t>(6),</a:t>
            </a:r>
            <a:r>
              <a:rPr lang="en-US" dirty="0" err="1"/>
              <a:t>vecto</a:t>
            </a:r>
            <a:r>
              <a:rPr lang="en-US"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i in range(0,100000):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err="1"/>
              <a:t>plt.plot</a:t>
            </a:r>
            <a:r>
              <a:rPr lang="en-US" dirty="0"/>
              <a:t>(</a:t>
            </a:r>
            <a:r>
              <a:rPr lang="en-US" dirty="0" err="1"/>
              <a:t>x_axis</a:t>
            </a:r>
            <a:r>
              <a:rPr lang="en-US" dirty="0"/>
              <a:t>, </a:t>
            </a:r>
            <a:r>
              <a:rPr lang="en-US" dirty="0" err="1"/>
              <a:t>y_vals</a:t>
            </a:r>
            <a:r>
              <a:rPr lang="en-US" dirty="0"/>
              <a:t>)</a:t>
            </a:r>
          </a:p>
          <a:p>
            <a:pPr marL="0" indent="0">
              <a:buNone/>
            </a:pPr>
            <a:r>
              <a:rPr lang="en-US" dirty="0" err="1"/>
              <a:t>plt.show</a:t>
            </a:r>
            <a:r>
              <a:rPr lang="en-US" dirty="0"/>
              <a:t>()</a:t>
            </a:r>
          </a:p>
        </p:txBody>
      </p:sp>
      <p:sp>
        <p:nvSpPr>
          <p:cNvPr id="4" name="Rounded Rectangular Callout 3"/>
          <p:cNvSpPr/>
          <p:nvPr/>
        </p:nvSpPr>
        <p:spPr>
          <a:xfrm>
            <a:off x="3926958" y="2488019"/>
            <a:ext cx="1254642" cy="533400"/>
          </a:xfrm>
          <a:prstGeom prst="wedgeRoundRectCallout">
            <a:avLst>
              <a:gd name="adj1" fmla="val 77866"/>
              <a:gd name="adj2" fmla="val 122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 is the </a:t>
            </a:r>
            <a:r>
              <a:rPr lang="el-GR" dirty="0"/>
              <a:t>λ</a:t>
            </a:r>
            <a:r>
              <a:rPr lang="en-US" dirty="0"/>
              <a:t>-rate</a:t>
            </a:r>
          </a:p>
        </p:txBody>
      </p:sp>
      <p:sp>
        <p:nvSpPr>
          <p:cNvPr id="5" name="Rounded Rectangular Callout 4"/>
          <p:cNvSpPr/>
          <p:nvPr/>
        </p:nvSpPr>
        <p:spPr>
          <a:xfrm>
            <a:off x="6019800" y="2667000"/>
            <a:ext cx="1143000" cy="533400"/>
          </a:xfrm>
          <a:prstGeom prst="wedgeRoundRectCallout">
            <a:avLst>
              <a:gd name="adj1" fmla="val -25484"/>
              <a:gd name="adj2" fmla="val 844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a:t>
            </a:r>
          </a:p>
        </p:txBody>
      </p:sp>
      <p:sp>
        <p:nvSpPr>
          <p:cNvPr id="6" name="Rounded Rectangular Callout 5"/>
          <p:cNvSpPr/>
          <p:nvPr/>
        </p:nvSpPr>
        <p:spPr>
          <a:xfrm>
            <a:off x="5594498" y="3962400"/>
            <a:ext cx="2743200" cy="990600"/>
          </a:xfrm>
          <a:prstGeom prst="wedgeRoundRectCallout">
            <a:avLst>
              <a:gd name="adj1" fmla="val -14426"/>
              <a:gd name="adj2" fmla="val -673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tf.nn.l2_loss(W) = </a:t>
            </a:r>
            <a:r>
              <a:rPr lang="en-US" dirty="0" err="1"/>
              <a:t>tf.reduce_sum</a:t>
            </a:r>
            <a:r>
              <a:rPr lang="en-US" dirty="0"/>
              <a:t>(W**2)/2.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16786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(slightly better…)</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0960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52400" y="5410200"/>
            <a:ext cx="1371600" cy="685800"/>
          </a:xfrm>
          <a:prstGeom prst="wedgeRoundRectCallout">
            <a:avLst>
              <a:gd name="adj1" fmla="val 91260"/>
              <a:gd name="adj2" fmla="val -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is much better</a:t>
            </a:r>
          </a:p>
        </p:txBody>
      </p:sp>
      <p:sp>
        <p:nvSpPr>
          <p:cNvPr id="5" name="Rounded Rectangular Callout 4"/>
          <p:cNvSpPr/>
          <p:nvPr/>
        </p:nvSpPr>
        <p:spPr>
          <a:xfrm>
            <a:off x="7315200" y="2438400"/>
            <a:ext cx="1676400" cy="990600"/>
          </a:xfrm>
          <a:prstGeom prst="wedgeRoundRectCallout">
            <a:avLst>
              <a:gd name="adj1" fmla="val -78197"/>
              <a:gd name="adj2" fmla="val -29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 is still not perfect but  much better</a:t>
            </a:r>
          </a:p>
        </p:txBody>
      </p:sp>
      <p:sp>
        <p:nvSpPr>
          <p:cNvPr id="6" name="Rounded Rectangular Callout 5"/>
          <p:cNvSpPr/>
          <p:nvPr/>
        </p:nvSpPr>
        <p:spPr>
          <a:xfrm>
            <a:off x="152400" y="2933700"/>
            <a:ext cx="2133600" cy="1181100"/>
          </a:xfrm>
          <a:prstGeom prst="wedgeRoundRectCallout">
            <a:avLst>
              <a:gd name="adj1" fmla="val 152036"/>
              <a:gd name="adj2" fmla="val 75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increase/decrease </a:t>
            </a:r>
            <a:r>
              <a:rPr lang="el-GR" dirty="0"/>
              <a:t>λ</a:t>
            </a:r>
            <a:r>
              <a:rPr lang="en-US" dirty="0"/>
              <a:t> and see what happens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998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Formalizing Linear Regression</a:t>
            </a:r>
          </a:p>
        </p:txBody>
      </p:sp>
      <p:sp>
        <p:nvSpPr>
          <p:cNvPr id="3" name="Content Placeholder 2"/>
          <p:cNvSpPr>
            <a:spLocks noGrp="1"/>
          </p:cNvSpPr>
          <p:nvPr>
            <p:ph idx="1"/>
          </p:nvPr>
        </p:nvSpPr>
        <p:spPr/>
        <p:txBody>
          <a:bodyPr>
            <a:normAutofit fontScale="92500" lnSpcReduction="10000"/>
          </a:bodyPr>
          <a:lstStyle/>
          <a:p>
            <a:r>
              <a:rPr lang="en-US" dirty="0"/>
              <a:t>y = </a:t>
            </a:r>
            <a:r>
              <a:rPr lang="en-US" dirty="0" err="1"/>
              <a:t>wx</a:t>
            </a:r>
            <a:r>
              <a:rPr lang="en-US" dirty="0"/>
              <a:t> + b </a:t>
            </a:r>
          </a:p>
          <a:p>
            <a:r>
              <a:rPr lang="en-US" dirty="0"/>
              <a:t>What would we do if we had only 2 training examples?</a:t>
            </a:r>
          </a:p>
          <a:p>
            <a:r>
              <a:rPr lang="en-US" dirty="0"/>
              <a:t>Our prediction will be h(x) = </a:t>
            </a:r>
            <a:r>
              <a:rPr lang="en-US" dirty="0" err="1"/>
              <a:t>wx</a:t>
            </a:r>
            <a:r>
              <a:rPr lang="en-US" dirty="0"/>
              <a:t> + b</a:t>
            </a:r>
          </a:p>
          <a:p>
            <a:r>
              <a:rPr lang="en-US" dirty="0"/>
              <a:t>Y={y</a:t>
            </a:r>
            <a:r>
              <a:rPr lang="en-US" baseline="-25000" dirty="0"/>
              <a:t>1</a:t>
            </a:r>
            <a:r>
              <a:rPr lang="en-US" dirty="0"/>
              <a:t>,y</a:t>
            </a:r>
            <a:r>
              <a:rPr lang="en-US" baseline="-25000" dirty="0"/>
              <a:t>2</a:t>
            </a:r>
            <a:r>
              <a:rPr lang="en-US" dirty="0"/>
              <a:t>,y</a:t>
            </a:r>
            <a:r>
              <a:rPr lang="en-US" baseline="-25000" dirty="0"/>
              <a:t>3</a:t>
            </a:r>
            <a:r>
              <a:rPr lang="en-US" dirty="0"/>
              <a:t>…</a:t>
            </a:r>
            <a:r>
              <a:rPr lang="en-US" dirty="0" err="1"/>
              <a:t>y</a:t>
            </a:r>
            <a:r>
              <a:rPr lang="en-US" baseline="-25000" dirty="0" err="1"/>
              <a:t>m</a:t>
            </a:r>
            <a:r>
              <a:rPr lang="en-US" dirty="0"/>
              <a:t>}, X={x</a:t>
            </a:r>
            <a:r>
              <a:rPr lang="en-US" baseline="-25000" dirty="0"/>
              <a:t>1</a:t>
            </a:r>
            <a:r>
              <a:rPr lang="en-US" dirty="0"/>
              <a:t>,x</a:t>
            </a:r>
            <a:r>
              <a:rPr lang="en-US" baseline="-25000" dirty="0"/>
              <a:t>2</a:t>
            </a:r>
            <a:r>
              <a:rPr lang="en-US" dirty="0"/>
              <a:t>,x</a:t>
            </a:r>
            <a:r>
              <a:rPr lang="en-US" baseline="-25000" dirty="0"/>
              <a:t>3</a:t>
            </a:r>
            <a:r>
              <a:rPr lang="en-US" dirty="0"/>
              <a:t>,…</a:t>
            </a:r>
            <a:r>
              <a:rPr lang="en-US" dirty="0" err="1"/>
              <a:t>x</a:t>
            </a:r>
            <a:r>
              <a:rPr lang="en-US" baseline="-25000" dirty="0" err="1"/>
              <a:t>m</a:t>
            </a:r>
            <a:r>
              <a:rPr lang="en-US" dirty="0"/>
              <a:t>}</a:t>
            </a:r>
          </a:p>
          <a:p>
            <a:r>
              <a:rPr lang="en-US" dirty="0"/>
              <a:t>Loss function:    </a:t>
            </a:r>
          </a:p>
          <a:p>
            <a:r>
              <a:rPr lang="en-US" dirty="0"/>
              <a:t>Or: </a:t>
            </a:r>
          </a:p>
          <a:p>
            <a:endParaRPr lang="en-US" dirty="0"/>
          </a:p>
          <a:p>
            <a:r>
              <a:rPr lang="en-US" dirty="0"/>
              <a:t>Find w, b that will minimize J(</a:t>
            </a:r>
            <a:r>
              <a:rPr lang="en-US" dirty="0" err="1"/>
              <a:t>w,b</a:t>
            </a:r>
            <a:r>
              <a:rPr lang="en-US" dirty="0"/>
              <a:t>)</a:t>
            </a: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276600" y="4095690"/>
            <a:ext cx="4552500" cy="400110"/>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24000" y="4572000"/>
            <a:ext cx="4914790" cy="400110"/>
          </a:xfrm>
          <a:prstGeom prst="rect">
            <a:avLst/>
          </a:prstGeom>
        </p:spPr>
      </p:pic>
      <p:sp>
        <p:nvSpPr>
          <p:cNvPr id="4" name="Rectangular Callout 3"/>
          <p:cNvSpPr/>
          <p:nvPr/>
        </p:nvSpPr>
        <p:spPr>
          <a:xfrm>
            <a:off x="3276600" y="2547258"/>
            <a:ext cx="4704900" cy="457200"/>
          </a:xfrm>
          <a:prstGeom prst="wedgeRectCallout">
            <a:avLst>
              <a:gd name="adj1" fmla="val -60861"/>
              <a:gd name="adj2" fmla="val -4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could solve 2 equations with 2 parameters</a:t>
            </a:r>
          </a:p>
        </p:txBody>
      </p:sp>
      <p:pic>
        <p:nvPicPr>
          <p:cNvPr id="8" name="Picture 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525585" y="5105400"/>
            <a:ext cx="4570415" cy="40011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019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Lasso</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dirty="0" err="1"/>
              <a:t>def</a:t>
            </a:r>
            <a:r>
              <a:rPr lang="en-US" dirty="0"/>
              <a:t> </a:t>
            </a:r>
            <a:r>
              <a:rPr lang="en-US" dirty="0" err="1"/>
              <a:t>vecto</a:t>
            </a:r>
            <a:r>
              <a:rPr lang="en-US" dirty="0"/>
              <a:t>(x):</a:t>
            </a:r>
          </a:p>
          <a:p>
            <a:pPr marL="0" indent="0">
              <a:buNone/>
            </a:pPr>
            <a:r>
              <a:rPr lang="en-US" dirty="0"/>
              <a:t>    ret = []</a:t>
            </a:r>
          </a:p>
          <a:p>
            <a:pPr marL="0" indent="0">
              <a:buNone/>
            </a:pPr>
            <a:r>
              <a:rPr lang="en-US" dirty="0"/>
              <a:t>    for i in </a:t>
            </a:r>
            <a:r>
              <a:rPr lang="en-US" dirty="0" err="1"/>
              <a:t>suff_feat</a:t>
            </a:r>
            <a:r>
              <a:rPr lang="en-US" dirty="0"/>
              <a:t>:</a:t>
            </a:r>
          </a:p>
          <a:p>
            <a:pPr marL="0" indent="0">
              <a:buNone/>
            </a:pPr>
            <a:r>
              <a:rPr lang="en-US" dirty="0"/>
              <a:t>        </a:t>
            </a:r>
            <a:r>
              <a:rPr lang="en-US" dirty="0" err="1"/>
              <a:t>ret.append</a:t>
            </a:r>
            <a:r>
              <a:rPr lang="en-US" dirty="0"/>
              <a:t>(x**i / 7.**i)</a:t>
            </a:r>
          </a:p>
          <a:p>
            <a:pPr marL="0" indent="0">
              <a:buNone/>
            </a:pPr>
            <a:r>
              <a:rPr lang="en-US" dirty="0"/>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y = </a:t>
            </a:r>
            <a:r>
              <a:rPr lang="en-US" dirty="0" err="1"/>
              <a:t>tf.matmul</a:t>
            </a:r>
            <a:r>
              <a:rPr lang="en-US" dirty="0"/>
              <a:t>(</a:t>
            </a:r>
            <a:r>
              <a:rPr lang="en-US" dirty="0" err="1"/>
              <a:t>x,W</a:t>
            </a:r>
            <a:r>
              <a:rPr lang="en-US" dirty="0"/>
              <a:t>) + b</a:t>
            </a:r>
          </a:p>
          <a:p>
            <a:pPr marL="0" indent="0">
              <a:buNone/>
            </a:pPr>
            <a:r>
              <a:rPr lang="en-US" sz="7200" dirty="0">
                <a:solidFill>
                  <a:srgbClr val="FF0000"/>
                </a:solidFill>
              </a:rPr>
              <a:t>loss = </a:t>
            </a:r>
            <a:r>
              <a:rPr lang="en-US" sz="7200" dirty="0" err="1">
                <a:solidFill>
                  <a:srgbClr val="FF0000"/>
                </a:solidFill>
              </a:rPr>
              <a:t>tf.reduce_mean</a:t>
            </a:r>
            <a:r>
              <a:rPr lang="en-US" sz="7200" dirty="0">
                <a:solidFill>
                  <a:srgbClr val="FF0000"/>
                </a:solidFill>
              </a:rPr>
              <a:t>(</a:t>
            </a:r>
            <a:r>
              <a:rPr lang="en-US" sz="7200" dirty="0" err="1">
                <a:solidFill>
                  <a:srgbClr val="FF0000"/>
                </a:solidFill>
              </a:rPr>
              <a:t>tf.pow</a:t>
            </a:r>
            <a:r>
              <a:rPr lang="en-US" sz="7200" dirty="0">
                <a:solidFill>
                  <a:srgbClr val="FF0000"/>
                </a:solidFill>
              </a:rPr>
              <a:t>(y - y_, 2)) + 0.1*</a:t>
            </a:r>
            <a:r>
              <a:rPr lang="en-US" sz="7200" dirty="0" err="1">
                <a:solidFill>
                  <a:srgbClr val="FF0000"/>
                </a:solidFill>
              </a:rPr>
              <a:t>tf.reduce_sum</a:t>
            </a:r>
            <a:r>
              <a:rPr lang="en-US" sz="7200" dirty="0">
                <a:solidFill>
                  <a:srgbClr val="FF0000"/>
                </a:solidFill>
              </a:rPr>
              <a:t>(</a:t>
            </a:r>
            <a:r>
              <a:rPr lang="en-US" sz="7200" b="1" dirty="0" err="1">
                <a:solidFill>
                  <a:srgbClr val="FF0000"/>
                </a:solidFill>
              </a:rPr>
              <a:t>tf.abs</a:t>
            </a:r>
            <a:r>
              <a:rPr lang="en-US" sz="7200" b="1" dirty="0">
                <a:solidFill>
                  <a:srgbClr val="FF0000"/>
                </a:solidFill>
              </a:rPr>
              <a:t>(W)</a:t>
            </a:r>
            <a:r>
              <a:rPr lang="en-US" sz="7200" dirty="0">
                <a:solidFill>
                  <a:srgbClr val="FF0000"/>
                </a:solidFill>
              </a:rPr>
              <a:t>)</a:t>
            </a:r>
          </a:p>
          <a:p>
            <a:pPr marL="0" indent="0">
              <a:buNone/>
            </a:pPr>
            <a:r>
              <a:rPr lang="en-US" dirty="0"/>
              <a:t>update = </a:t>
            </a:r>
            <a:r>
              <a:rPr lang="en-US" dirty="0" err="1"/>
              <a:t>tf.train.GradientDescentOptimizer</a:t>
            </a:r>
            <a:r>
              <a:rPr lang="en-US" dirty="0"/>
              <a:t>(0.1).minimize(loss)</a:t>
            </a:r>
          </a:p>
          <a:p>
            <a:pPr marL="0" indent="0">
              <a:buNone/>
            </a:pPr>
            <a:r>
              <a:rPr lang="en-US" dirty="0" err="1"/>
              <a:t>data_x</a:t>
            </a:r>
            <a:r>
              <a:rPr lang="en-US" dirty="0"/>
              <a:t> = </a:t>
            </a:r>
            <a:r>
              <a:rPr lang="en-US" dirty="0" err="1"/>
              <a:t>np.array</a:t>
            </a:r>
            <a:r>
              <a:rPr lang="en-US" dirty="0"/>
              <a:t>([</a:t>
            </a:r>
            <a:r>
              <a:rPr lang="en-US" dirty="0" err="1"/>
              <a:t>vecto</a:t>
            </a:r>
            <a:r>
              <a:rPr lang="en-US" dirty="0"/>
              <a:t>(2),</a:t>
            </a:r>
            <a:r>
              <a:rPr lang="en-US" dirty="0" err="1"/>
              <a:t>vecto</a:t>
            </a:r>
            <a:r>
              <a:rPr lang="en-US" dirty="0"/>
              <a:t>(3),</a:t>
            </a:r>
            <a:r>
              <a:rPr lang="en-US" dirty="0" err="1"/>
              <a:t>vecto</a:t>
            </a:r>
            <a:r>
              <a:rPr lang="en-US" dirty="0"/>
              <a:t>(4),</a:t>
            </a:r>
            <a:r>
              <a:rPr lang="en-US" dirty="0" err="1"/>
              <a:t>vecto</a:t>
            </a:r>
            <a:r>
              <a:rPr lang="en-US" dirty="0"/>
              <a:t>(6),</a:t>
            </a:r>
            <a:r>
              <a:rPr lang="en-US" dirty="0" err="1"/>
              <a:t>vecto</a:t>
            </a:r>
            <a:r>
              <a:rPr lang="en-US"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i in range(0,100000):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err="1"/>
              <a:t>plt.plot</a:t>
            </a:r>
            <a:r>
              <a:rPr lang="en-US" dirty="0"/>
              <a:t>(</a:t>
            </a:r>
            <a:r>
              <a:rPr lang="en-US" dirty="0" err="1"/>
              <a:t>x_axis</a:t>
            </a:r>
            <a:r>
              <a:rPr lang="en-US" dirty="0"/>
              <a:t>, </a:t>
            </a:r>
            <a:r>
              <a:rPr lang="en-US" dirty="0" err="1"/>
              <a:t>y_vals</a:t>
            </a:r>
            <a:r>
              <a:rPr lang="en-US" dirty="0"/>
              <a:t>)</a:t>
            </a:r>
          </a:p>
          <a:p>
            <a:pPr marL="0" indent="0">
              <a:buNone/>
            </a:pPr>
            <a:r>
              <a:rPr lang="en-US" dirty="0" err="1"/>
              <a:t>plt.show</a:t>
            </a:r>
            <a:r>
              <a:rPr lang="en-US" dirty="0"/>
              <a:t>()</a:t>
            </a:r>
          </a:p>
        </p:txBody>
      </p:sp>
      <p:sp>
        <p:nvSpPr>
          <p:cNvPr id="4" name="Rounded Rectangle 3"/>
          <p:cNvSpPr/>
          <p:nvPr/>
        </p:nvSpPr>
        <p:spPr>
          <a:xfrm>
            <a:off x="838200" y="1905000"/>
            <a:ext cx="3505200" cy="158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doesn't work.</a:t>
            </a:r>
          </a:p>
          <a:p>
            <a:pPr algn="ctr"/>
            <a:r>
              <a:rPr lang="en-US" dirty="0"/>
              <a:t>The gradient is not defined at 0. the absolute value function, causes the weights to jump from side to side.</a:t>
            </a:r>
          </a:p>
        </p:txBody>
      </p:sp>
      <p:sp>
        <p:nvSpPr>
          <p:cNvPr id="5" name="Rounded Rectangle 4"/>
          <p:cNvSpPr/>
          <p:nvPr/>
        </p:nvSpPr>
        <p:spPr>
          <a:xfrm>
            <a:off x="838200" y="3733800"/>
            <a:ext cx="3581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Lasso uses coordinate descent. Unfortunately, I couldn't find any working example of Lasso in TensorFlow, so I used </a:t>
            </a:r>
            <a:r>
              <a:rPr lang="en-US" dirty="0" err="1"/>
              <a:t>Scikit</a:t>
            </a:r>
            <a:r>
              <a:rPr lang="en-US" dirty="0"/>
              <a:t>-learn.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75855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Lasso in </a:t>
            </a:r>
            <a:r>
              <a:rPr lang="en-US" dirty="0" err="1"/>
              <a:t>Scikit</a:t>
            </a:r>
            <a:r>
              <a:rPr lang="en-US" dirty="0"/>
              <a:t>-learn</a:t>
            </a:r>
          </a:p>
        </p:txBody>
      </p:sp>
      <p:sp>
        <p:nvSpPr>
          <p:cNvPr id="3" name="Content Placeholder 2"/>
          <p:cNvSpPr>
            <a:spLocks noGrp="1"/>
          </p:cNvSpPr>
          <p:nvPr>
            <p:ph idx="1"/>
          </p:nvPr>
        </p:nvSpPr>
        <p:spPr>
          <a:xfrm>
            <a:off x="228600" y="1143000"/>
            <a:ext cx="8229600" cy="4525963"/>
          </a:xfrm>
        </p:spPr>
        <p:txBody>
          <a:bodyPr>
            <a:noAutofit/>
          </a:bodyPr>
          <a:lstStyle/>
          <a:p>
            <a:pPr marL="0" indent="0">
              <a:buNone/>
            </a:pPr>
            <a:r>
              <a:rPr lang="en-US" sz="1100" dirty="0"/>
              <a:t>&gt;&gt;&gt; from </a:t>
            </a:r>
            <a:r>
              <a:rPr lang="en-US" sz="1100" dirty="0" err="1"/>
              <a:t>sklearn</a:t>
            </a:r>
            <a:r>
              <a:rPr lang="en-US" sz="1100" dirty="0"/>
              <a:t> import </a:t>
            </a:r>
            <a:r>
              <a:rPr lang="en-US" sz="1100" dirty="0" err="1"/>
              <a:t>linear_model</a:t>
            </a:r>
            <a:endParaRPr lang="en-US" sz="1100" dirty="0"/>
          </a:p>
          <a:p>
            <a:pPr marL="0" indent="0">
              <a:buNone/>
            </a:pPr>
            <a:r>
              <a:rPr lang="en-US" sz="1100" dirty="0"/>
              <a:t>&gt;&gt;&gt; </a:t>
            </a:r>
            <a:r>
              <a:rPr lang="en-US" sz="1100" dirty="0" err="1"/>
              <a:t>clf</a:t>
            </a:r>
            <a:r>
              <a:rPr lang="en-US" sz="1100" dirty="0"/>
              <a:t> = </a:t>
            </a:r>
            <a:r>
              <a:rPr lang="en-US" sz="1100" dirty="0" err="1"/>
              <a:t>linear_model.Lasso</a:t>
            </a:r>
            <a:r>
              <a:rPr lang="en-US" sz="1100" dirty="0"/>
              <a:t>(alpha=0.1)</a:t>
            </a:r>
          </a:p>
          <a:p>
            <a:pPr marL="0" indent="0">
              <a:buNone/>
            </a:pPr>
            <a:r>
              <a:rPr lang="en-US" sz="1100" dirty="0"/>
              <a:t>&gt;&gt;&gt; </a:t>
            </a:r>
            <a:r>
              <a:rPr lang="en-US" sz="1100" dirty="0" err="1"/>
              <a:t>def</a:t>
            </a:r>
            <a:r>
              <a:rPr lang="en-US" sz="1100" dirty="0"/>
              <a:t> </a:t>
            </a:r>
            <a:r>
              <a:rPr lang="en-US" sz="1100" dirty="0" err="1"/>
              <a:t>vecto</a:t>
            </a:r>
            <a:r>
              <a:rPr lang="en-US" sz="1100" dirty="0"/>
              <a:t>(x):</a:t>
            </a:r>
          </a:p>
          <a:p>
            <a:pPr marL="0" indent="0">
              <a:buNone/>
            </a:pPr>
            <a:r>
              <a:rPr lang="en-US" sz="1100" dirty="0"/>
              <a:t>...   ret = []</a:t>
            </a:r>
          </a:p>
          <a:p>
            <a:pPr marL="0" indent="0">
              <a:buNone/>
            </a:pPr>
            <a:r>
              <a:rPr lang="en-US" sz="1100" dirty="0"/>
              <a:t>...   for i in range(1,21):</a:t>
            </a:r>
          </a:p>
          <a:p>
            <a:pPr marL="0" indent="0">
              <a:buNone/>
            </a:pPr>
            <a:r>
              <a:rPr lang="en-US" sz="1100" dirty="0"/>
              <a:t>...     </a:t>
            </a:r>
            <a:r>
              <a:rPr lang="en-US" sz="1100" dirty="0" err="1"/>
              <a:t>ret.append</a:t>
            </a:r>
            <a:r>
              <a:rPr lang="en-US" sz="1100" dirty="0"/>
              <a:t>(x**i/7**i)</a:t>
            </a:r>
          </a:p>
          <a:p>
            <a:pPr marL="0" indent="0">
              <a:buNone/>
            </a:pPr>
            <a:r>
              <a:rPr lang="en-US" sz="1100" dirty="0"/>
              <a:t>...   return ret</a:t>
            </a:r>
          </a:p>
          <a:p>
            <a:pPr marL="0" indent="0">
              <a:buNone/>
            </a:pPr>
            <a:r>
              <a:rPr lang="en-US" sz="1100" dirty="0"/>
              <a:t>&gt;&gt;&gt; </a:t>
            </a:r>
            <a:r>
              <a:rPr lang="en-US" sz="1100" dirty="0" err="1"/>
              <a:t>clf.fit</a:t>
            </a:r>
            <a:r>
              <a:rPr lang="en-US" sz="1100" dirty="0"/>
              <a:t>([</a:t>
            </a:r>
            <a:r>
              <a:rPr lang="en-US" sz="1100" dirty="0" err="1"/>
              <a:t>vecto</a:t>
            </a:r>
            <a:r>
              <a:rPr lang="en-US" sz="1100" dirty="0"/>
              <a:t>(2), </a:t>
            </a:r>
            <a:r>
              <a:rPr lang="en-US" sz="1100" dirty="0" err="1"/>
              <a:t>vecto</a:t>
            </a:r>
            <a:r>
              <a:rPr lang="en-US" sz="1100" dirty="0"/>
              <a:t>(3), </a:t>
            </a:r>
            <a:r>
              <a:rPr lang="en-US" sz="1100" dirty="0" err="1"/>
              <a:t>vecto</a:t>
            </a:r>
            <a:r>
              <a:rPr lang="en-US" sz="1100" dirty="0"/>
              <a:t>(4), </a:t>
            </a:r>
            <a:r>
              <a:rPr lang="en-US" sz="1100" dirty="0" err="1"/>
              <a:t>vecto</a:t>
            </a:r>
            <a:r>
              <a:rPr lang="en-US" sz="1100" dirty="0"/>
              <a:t>(6), </a:t>
            </a:r>
            <a:r>
              <a:rPr lang="en-US" sz="1100" dirty="0" err="1"/>
              <a:t>vecto</a:t>
            </a:r>
            <a:r>
              <a:rPr lang="en-US" sz="1100" dirty="0"/>
              <a:t>(7)], [70,110,165,390,550])</a:t>
            </a:r>
          </a:p>
          <a:p>
            <a:pPr marL="0" indent="0">
              <a:buNone/>
            </a:pPr>
            <a:r>
              <a:rPr lang="en-US" sz="1100" dirty="0"/>
              <a:t>Lasso(alpha=0.1, </a:t>
            </a:r>
            <a:r>
              <a:rPr lang="en-US" sz="1100" dirty="0" err="1"/>
              <a:t>copy_X</a:t>
            </a:r>
            <a:r>
              <a:rPr lang="en-US" sz="1100" dirty="0"/>
              <a:t>=True, </a:t>
            </a:r>
            <a:r>
              <a:rPr lang="en-US" sz="1100" dirty="0" err="1"/>
              <a:t>fit_intercept</a:t>
            </a:r>
            <a:r>
              <a:rPr lang="en-US" sz="1100" dirty="0"/>
              <a:t>=True, </a:t>
            </a:r>
            <a:r>
              <a:rPr lang="en-US" sz="1100" dirty="0" err="1"/>
              <a:t>max_iter</a:t>
            </a:r>
            <a:r>
              <a:rPr lang="en-US" sz="1100" dirty="0"/>
              <a:t>=1000,</a:t>
            </a:r>
          </a:p>
          <a:p>
            <a:pPr marL="0" indent="0">
              <a:buNone/>
            </a:pPr>
            <a:r>
              <a:rPr lang="en-US" sz="1100" dirty="0"/>
              <a:t>   normalize=False, positive=False, </a:t>
            </a:r>
            <a:r>
              <a:rPr lang="en-US" sz="1100" dirty="0" err="1"/>
              <a:t>precompute</a:t>
            </a:r>
            <a:r>
              <a:rPr lang="en-US" sz="1100" dirty="0"/>
              <a:t>=False, </a:t>
            </a:r>
            <a:r>
              <a:rPr lang="en-US" sz="1100" dirty="0" err="1"/>
              <a:t>random_state</a:t>
            </a:r>
            <a:r>
              <a:rPr lang="en-US" sz="1100" dirty="0"/>
              <a:t>=None,</a:t>
            </a:r>
          </a:p>
          <a:p>
            <a:pPr marL="0" indent="0">
              <a:buNone/>
            </a:pPr>
            <a:r>
              <a:rPr lang="en-US" sz="1100" dirty="0"/>
              <a:t>   selection='cyclic', </a:t>
            </a:r>
            <a:r>
              <a:rPr lang="en-US" sz="1100" dirty="0" err="1"/>
              <a:t>tol</a:t>
            </a:r>
            <a:r>
              <a:rPr lang="en-US" sz="1100" dirty="0"/>
              <a:t>=0.0001, </a:t>
            </a:r>
            <a:r>
              <a:rPr lang="en-US" sz="1100" dirty="0" err="1"/>
              <a:t>warm_start</a:t>
            </a:r>
            <a:r>
              <a:rPr lang="en-US" sz="1100" dirty="0"/>
              <a:t>=False)</a:t>
            </a:r>
          </a:p>
          <a:p>
            <a:pPr marL="0" indent="0">
              <a:buNone/>
            </a:pPr>
            <a:r>
              <a:rPr lang="en-US" sz="1100" dirty="0"/>
              <a:t>&gt;&gt;&gt; print(</a:t>
            </a:r>
            <a:r>
              <a:rPr lang="en-US" sz="1100" dirty="0" err="1"/>
              <a:t>clf.coef</a:t>
            </a:r>
            <a:r>
              <a:rPr lang="en-US" sz="1100" dirty="0"/>
              <a:t>_)</a:t>
            </a:r>
          </a:p>
          <a:p>
            <a:pPr marL="0" indent="0">
              <a:buNone/>
            </a:pPr>
            <a:r>
              <a:rPr lang="en-US" sz="1050" dirty="0">
                <a:solidFill>
                  <a:srgbClr val="FF0000"/>
                </a:solidFill>
              </a:rPr>
              <a:t>[   0.          221.82464187  236.00210045   54.74659255    0.            0.</a:t>
            </a:r>
          </a:p>
          <a:p>
            <a:pPr marL="0" indent="0">
              <a:buNone/>
            </a:pPr>
            <a:r>
              <a:rPr lang="en-US" sz="1050" dirty="0">
                <a:solidFill>
                  <a:srgbClr val="FF0000"/>
                </a:solidFill>
              </a:rPr>
              <a:t>    0.            0.            0.           -0.           -0.           -0.</a:t>
            </a:r>
          </a:p>
          <a:p>
            <a:pPr marL="0" indent="0">
              <a:buNone/>
            </a:pPr>
            <a:r>
              <a:rPr lang="en-US" sz="1050" dirty="0">
                <a:solidFill>
                  <a:srgbClr val="FF0000"/>
                </a:solidFill>
              </a:rPr>
              <a:t>   -0.           -0.           -0.           -0.           -0.           -0.</a:t>
            </a:r>
          </a:p>
          <a:p>
            <a:pPr marL="0" indent="0">
              <a:buNone/>
            </a:pPr>
            <a:r>
              <a:rPr lang="en-US" sz="1050" dirty="0">
                <a:solidFill>
                  <a:srgbClr val="FF0000"/>
                </a:solidFill>
              </a:rPr>
              <a:t>   -0.           -8.49251129]</a:t>
            </a:r>
          </a:p>
          <a:p>
            <a:pPr marL="0" indent="0">
              <a:buNone/>
            </a:pPr>
            <a:r>
              <a:rPr lang="en-US" sz="1100" dirty="0"/>
              <a:t>&gt;&gt;&gt; print(</a:t>
            </a:r>
            <a:r>
              <a:rPr lang="en-US" sz="1100" dirty="0" err="1"/>
              <a:t>clf.intercept</a:t>
            </a:r>
            <a:r>
              <a:rPr lang="en-US" sz="1100" dirty="0"/>
              <a:t>_)</a:t>
            </a:r>
          </a:p>
          <a:p>
            <a:pPr marL="0" indent="0">
              <a:buNone/>
            </a:pPr>
            <a:r>
              <a:rPr lang="en-US" sz="1100" dirty="0"/>
              <a:t>46.5429646598</a:t>
            </a:r>
          </a:p>
          <a:p>
            <a:pPr marL="0" indent="0">
              <a:buNone/>
            </a:pPr>
            <a:r>
              <a:rPr lang="en-US" sz="1100" dirty="0"/>
              <a:t>&gt;&gt;&gt; import </a:t>
            </a:r>
            <a:r>
              <a:rPr lang="en-US" sz="1100" dirty="0" err="1"/>
              <a:t>numpy</a:t>
            </a:r>
            <a:r>
              <a:rPr lang="en-US" sz="1100" dirty="0"/>
              <a:t> as </a:t>
            </a:r>
            <a:r>
              <a:rPr lang="en-US" sz="1100" dirty="0" err="1"/>
              <a:t>np</a:t>
            </a:r>
            <a:endParaRPr lang="en-US" sz="1100" dirty="0"/>
          </a:p>
          <a:p>
            <a:pPr marL="0" indent="0">
              <a:buNone/>
            </a:pPr>
            <a:r>
              <a:rPr lang="en-US" sz="1100" dirty="0"/>
              <a:t>&gt;&gt;&gt; </a:t>
            </a:r>
            <a:r>
              <a:rPr lang="en-US" sz="1100" dirty="0" err="1"/>
              <a:t>x_axis</a:t>
            </a:r>
            <a:r>
              <a:rPr lang="en-US" sz="1100" dirty="0"/>
              <a:t> = </a:t>
            </a:r>
            <a:r>
              <a:rPr lang="en-US" sz="1100" dirty="0" err="1"/>
              <a:t>np.arange</a:t>
            </a:r>
            <a:r>
              <a:rPr lang="en-US" sz="1100" dirty="0"/>
              <a:t>(0,8,0.1)</a:t>
            </a:r>
          </a:p>
          <a:p>
            <a:pPr marL="0" indent="0">
              <a:buNone/>
            </a:pPr>
            <a:r>
              <a:rPr lang="en-US" sz="1100" dirty="0"/>
              <a:t>&gt;&gt;&gt; </a:t>
            </a:r>
            <a:r>
              <a:rPr lang="en-US" sz="1100" dirty="0" err="1"/>
              <a:t>x_data</a:t>
            </a:r>
            <a:r>
              <a:rPr lang="en-US" sz="1100" dirty="0"/>
              <a:t>=[]</a:t>
            </a:r>
          </a:p>
          <a:p>
            <a:pPr marL="0" indent="0">
              <a:buNone/>
            </a:pPr>
            <a:r>
              <a:rPr lang="en-US" sz="1100" dirty="0"/>
              <a:t>&gt;&gt;&gt; for i in </a:t>
            </a:r>
            <a:r>
              <a:rPr lang="en-US" sz="1100" dirty="0" err="1"/>
              <a:t>x_axis</a:t>
            </a:r>
            <a:r>
              <a:rPr lang="en-US" sz="1100" dirty="0"/>
              <a:t>:</a:t>
            </a:r>
          </a:p>
          <a:p>
            <a:pPr marL="0" indent="0">
              <a:buNone/>
            </a:pPr>
            <a:r>
              <a:rPr lang="en-US" sz="1100" dirty="0"/>
              <a:t>...   </a:t>
            </a:r>
            <a:r>
              <a:rPr lang="en-US" sz="1100" dirty="0" err="1"/>
              <a:t>x_data.append</a:t>
            </a:r>
            <a:r>
              <a:rPr lang="en-US" sz="1100" dirty="0"/>
              <a:t>(</a:t>
            </a:r>
            <a:r>
              <a:rPr lang="en-US" sz="1100" dirty="0" err="1"/>
              <a:t>vecto</a:t>
            </a:r>
            <a:r>
              <a:rPr lang="en-US" sz="1100" dirty="0"/>
              <a:t>(i))</a:t>
            </a:r>
          </a:p>
          <a:p>
            <a:pPr marL="0" indent="0">
              <a:buNone/>
            </a:pPr>
            <a:r>
              <a:rPr lang="en-US" sz="1100" dirty="0"/>
              <a:t>&gt;&gt;&gt; </a:t>
            </a:r>
            <a:r>
              <a:rPr lang="en-US" sz="1100" dirty="0" err="1"/>
              <a:t>x_data</a:t>
            </a:r>
            <a:r>
              <a:rPr lang="en-US" sz="1100" dirty="0"/>
              <a:t> = </a:t>
            </a:r>
            <a:r>
              <a:rPr lang="en-US" sz="1100" dirty="0" err="1"/>
              <a:t>np.array</a:t>
            </a:r>
            <a:r>
              <a:rPr lang="en-US" sz="1100" dirty="0"/>
              <a:t>(</a:t>
            </a:r>
            <a:r>
              <a:rPr lang="en-US" sz="1100" dirty="0" err="1"/>
              <a:t>x_data</a:t>
            </a:r>
            <a:r>
              <a:rPr lang="en-US" sz="1100" dirty="0"/>
              <a:t>)</a:t>
            </a:r>
          </a:p>
          <a:p>
            <a:pPr marL="0" indent="0">
              <a:buNone/>
            </a:pPr>
            <a:r>
              <a:rPr lang="en-US" sz="1100" dirty="0"/>
              <a:t>&gt;&gt;&gt; </a:t>
            </a:r>
            <a:r>
              <a:rPr lang="en-US" sz="1100" dirty="0" err="1"/>
              <a:t>clf.predict</a:t>
            </a:r>
            <a:r>
              <a:rPr lang="en-US" sz="1100" dirty="0"/>
              <a:t>([</a:t>
            </a:r>
            <a:r>
              <a:rPr lang="en-US" sz="1100" dirty="0" err="1"/>
              <a:t>vecto</a:t>
            </a:r>
            <a:r>
              <a:rPr lang="en-US" sz="1100" dirty="0"/>
              <a:t>(1),</a:t>
            </a:r>
            <a:r>
              <a:rPr lang="en-US" sz="1100" dirty="0" err="1"/>
              <a:t>vecto</a:t>
            </a:r>
            <a:r>
              <a:rPr lang="en-US" sz="1100" dirty="0"/>
              <a:t>(2)])</a:t>
            </a:r>
          </a:p>
          <a:p>
            <a:pPr marL="0" indent="0">
              <a:buNone/>
            </a:pPr>
            <a:r>
              <a:rPr lang="en-US" sz="1100" dirty="0"/>
              <a:t>array([ 51.78085252,  70.52034613])</a:t>
            </a:r>
          </a:p>
          <a:p>
            <a:pPr marL="0" indent="0">
              <a:buNone/>
            </a:pPr>
            <a:r>
              <a:rPr lang="en-US" sz="1100" dirty="0"/>
              <a:t>&gt;&gt;&gt; </a:t>
            </a:r>
            <a:r>
              <a:rPr lang="en-US" sz="1100" dirty="0" err="1"/>
              <a:t>y_vals</a:t>
            </a:r>
            <a:r>
              <a:rPr lang="en-US" sz="1100" dirty="0"/>
              <a:t> = </a:t>
            </a:r>
            <a:r>
              <a:rPr lang="en-US" sz="1100" dirty="0" err="1"/>
              <a:t>clf.predict</a:t>
            </a:r>
            <a:r>
              <a:rPr lang="en-US" sz="1100" dirty="0"/>
              <a:t>(</a:t>
            </a:r>
            <a:r>
              <a:rPr lang="en-US" sz="1100" dirty="0" err="1"/>
              <a:t>x_data</a:t>
            </a:r>
            <a:r>
              <a:rPr lang="en-US" sz="1100" dirty="0"/>
              <a:t>)</a:t>
            </a:r>
          </a:p>
          <a:p>
            <a:pPr marL="0" indent="0">
              <a:buNone/>
            </a:pPr>
            <a:r>
              <a:rPr lang="en-US" sz="1100" dirty="0"/>
              <a:t>&gt;&gt;&gt; import </a:t>
            </a:r>
            <a:r>
              <a:rPr lang="en-US" sz="1100" dirty="0" err="1"/>
              <a:t>matplotlib.pyplot</a:t>
            </a:r>
            <a:r>
              <a:rPr lang="en-US" sz="1100" dirty="0"/>
              <a:t> as </a:t>
            </a:r>
            <a:r>
              <a:rPr lang="en-US" sz="1100" dirty="0" err="1"/>
              <a:t>plt</a:t>
            </a:r>
            <a:endParaRPr lang="en-US" sz="1100" dirty="0"/>
          </a:p>
          <a:p>
            <a:pPr marL="0" indent="0">
              <a:buNone/>
            </a:pPr>
            <a:r>
              <a:rPr lang="en-US" sz="1100" dirty="0"/>
              <a:t>&gt;&gt;&gt; </a:t>
            </a:r>
            <a:r>
              <a:rPr lang="en-US" sz="1100" dirty="0" err="1"/>
              <a:t>plt.plot</a:t>
            </a:r>
            <a:r>
              <a:rPr lang="en-US" sz="1100" dirty="0"/>
              <a:t>(</a:t>
            </a:r>
            <a:r>
              <a:rPr lang="en-US" sz="1100" dirty="0" err="1"/>
              <a:t>x_axis</a:t>
            </a:r>
            <a:r>
              <a:rPr lang="en-US" sz="1100" dirty="0"/>
              <a:t>, </a:t>
            </a:r>
            <a:r>
              <a:rPr lang="en-US" sz="1100" dirty="0" err="1"/>
              <a:t>y_vals</a:t>
            </a:r>
            <a:r>
              <a:rPr lang="en-US" sz="1100" dirty="0"/>
              <a:t>)</a:t>
            </a:r>
          </a:p>
          <a:p>
            <a:pPr marL="0" indent="0">
              <a:buNone/>
            </a:pPr>
            <a:r>
              <a:rPr lang="en-US" sz="1100" dirty="0"/>
              <a:t>&gt;&gt;&gt; </a:t>
            </a:r>
            <a:r>
              <a:rPr lang="en-US" sz="1100" dirty="0" err="1"/>
              <a:t>plt.show</a:t>
            </a:r>
            <a:r>
              <a:rPr lang="en-US" sz="1100"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057400"/>
            <a:ext cx="4906963" cy="387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657600" y="1219200"/>
            <a:ext cx="3200400" cy="6096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seem even better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21897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From 2018 Exam</a:t>
            </a:r>
          </a:p>
        </p:txBody>
      </p:sp>
      <p:sp>
        <p:nvSpPr>
          <p:cNvPr id="3" name="Content Placeholder 2"/>
          <p:cNvSpPr>
            <a:spLocks noGrp="1"/>
          </p:cNvSpPr>
          <p:nvPr>
            <p:ph idx="1"/>
          </p:nvPr>
        </p:nvSpPr>
        <p:spPr/>
        <p:txBody>
          <a:bodyPr>
            <a:normAutofit fontScale="70000" lnSpcReduction="20000"/>
          </a:bodyPr>
          <a:lstStyle/>
          <a:p>
            <a:pPr lvl="0" algn="r" rtl="1"/>
            <a:r>
              <a:rPr lang="he-IL" dirty="0"/>
              <a:t>דקלה הריצה </a:t>
            </a:r>
            <a:r>
              <a:rPr lang="en-US" dirty="0"/>
              <a:t>linear regression</a:t>
            </a:r>
            <a:r>
              <a:rPr lang="he-IL" dirty="0"/>
              <a:t> שלוש פעמים, פעם אחת ללא </a:t>
            </a:r>
            <a:r>
              <a:rPr lang="en-US" dirty="0"/>
              <a:t>regularization</a:t>
            </a:r>
            <a:r>
              <a:rPr lang="he-IL" dirty="0"/>
              <a:t>, פעם </a:t>
            </a:r>
            <a:r>
              <a:rPr lang="en-US" dirty="0"/>
              <a:t>Ridge (L2 norm)</a:t>
            </a:r>
            <a:r>
              <a:rPr lang="he-IL" dirty="0"/>
              <a:t> ופעם </a:t>
            </a:r>
            <a:r>
              <a:rPr lang="en-US" dirty="0"/>
              <a:t>Lasso (L1 norm)</a:t>
            </a:r>
            <a:r>
              <a:rPr lang="he-IL" dirty="0"/>
              <a:t> בדיוק על אותו הדאטה. אך אבוי, היא שכחה מה המשקולות של מה, התוכלו לעזור לה להתאים משקולות למודל? דקלה השתמשה ב10 פיצ'רים, לכן, לכל מודל יש 10 משקולות (+</a:t>
            </a:r>
            <a:r>
              <a:rPr lang="en-US" dirty="0"/>
              <a:t>bias</a:t>
            </a:r>
            <a:r>
              <a:rPr lang="he-IL" dirty="0"/>
              <a:t>). נמקו את תשובותיכם! (10 נק')</a:t>
            </a:r>
            <a:endParaRPr lang="en-US" dirty="0"/>
          </a:p>
          <a:p>
            <a:pPr lvl="0"/>
            <a:endParaRPr lang="en-US" dirty="0"/>
          </a:p>
          <a:p>
            <a:pPr lvl="0"/>
            <a:r>
              <a:rPr lang="en-US" dirty="0"/>
              <a:t>[ 0., 219.91359901, 274.65776453, 10.3631787, 0.,  0., 0., 0., 0., 0.]</a:t>
            </a:r>
          </a:p>
          <a:p>
            <a:pPr lvl="0"/>
            <a:r>
              <a:rPr lang="en-US" dirty="0"/>
              <a:t>[-202.41650391, 157.2787323, 129.62425232, 174.65600586, 38.83162689, -2.76829815, 23.42464828, 226.38597107, 80.24902344, -77.78523254]</a:t>
            </a:r>
          </a:p>
          <a:p>
            <a:pPr lvl="0"/>
            <a:r>
              <a:rPr lang="en-US" dirty="0"/>
              <a:t>[69.76531982, 27.13533211, 50.87385559, 31.87327003, 66.04504395, 59.18893051, 37.37014008, 43.70231628, 58.64874268, 23.06420135]</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9529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Stopping</a:t>
            </a:r>
          </a:p>
        </p:txBody>
      </p:sp>
      <p:sp>
        <p:nvSpPr>
          <p:cNvPr id="3" name="Content Placeholder 2"/>
          <p:cNvSpPr>
            <a:spLocks noGrp="1"/>
          </p:cNvSpPr>
          <p:nvPr>
            <p:ph idx="1"/>
          </p:nvPr>
        </p:nvSpPr>
        <p:spPr/>
        <p:txBody>
          <a:bodyPr/>
          <a:lstStyle/>
          <a:p>
            <a:endParaRPr lang="en-US"/>
          </a:p>
        </p:txBody>
      </p:sp>
      <p:pic>
        <p:nvPicPr>
          <p:cNvPr id="1028" name="Picture 4" descr="Image result for early sto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752600"/>
            <a:ext cx="8129603"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71800" y="6117595"/>
            <a:ext cx="5691202" cy="261610"/>
          </a:xfrm>
          <a:prstGeom prst="rect">
            <a:avLst/>
          </a:prstGeom>
          <a:noFill/>
        </p:spPr>
        <p:txBody>
          <a:bodyPr wrap="square" rtlCol="0">
            <a:spAutoFit/>
          </a:bodyPr>
          <a:lstStyle/>
          <a:p>
            <a:r>
              <a:rPr lang="en-US" sz="1100" dirty="0"/>
              <a:t>Credit: https://www.researchgate.net/figure/4310358_fig2_Fig-5-The-early-stopping-criterion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662566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BGD, SGD, MB-GD</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Batch Gradient Descent (BGD): uses all Data-set to compute gradient (this is what we learned).</a:t>
            </a:r>
          </a:p>
          <a:p>
            <a:pPr lvl="1"/>
            <a:r>
              <a:rPr lang="en-US" dirty="0"/>
              <a:t>May be too large (to fit in GPU memory), or take too long:</a:t>
            </a:r>
          </a:p>
          <a:p>
            <a:r>
              <a:rPr lang="en-US" dirty="0"/>
              <a:t>Stochastic Gradient Descent (SGD): uses only a single example at a time (shuffle data first):</a:t>
            </a:r>
          </a:p>
          <a:p>
            <a:pPr lvl="1"/>
            <a:r>
              <a:rPr lang="en-US" dirty="0"/>
              <a:t>More iterations, since each iteration is less accurate</a:t>
            </a:r>
          </a:p>
          <a:p>
            <a:r>
              <a:rPr lang="en-US" dirty="0"/>
              <a:t>Mini-Batch Gradient Descent (MB-GD): uses only a subset of the data-set, (e.g. 50) at a time (requires shuffle as well):</a:t>
            </a:r>
          </a:p>
          <a:p>
            <a:pPr lvl="1"/>
            <a:r>
              <a:rPr lang="en-US" dirty="0"/>
              <a:t>A compromise which takes advantage of </a:t>
            </a:r>
            <a:r>
              <a:rPr lang="en-US" dirty="0" err="1"/>
              <a:t>vectorization</a:t>
            </a:r>
            <a:r>
              <a:rPr lang="en-US" dirty="0"/>
              <a:t>.</a:t>
            </a:r>
          </a:p>
          <a:p>
            <a:pPr lvl="1"/>
            <a:r>
              <a:rPr lang="en-US" dirty="0"/>
              <a:t>Most widely used in practice (with large datasets).</a:t>
            </a:r>
          </a:p>
          <a:p>
            <a:pPr lvl="1"/>
            <a:r>
              <a:rPr lang="en-US" dirty="0"/>
              <a:t>Sometimes called SGD.</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93842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468086" y="1508862"/>
            <a:ext cx="8229600" cy="4525963"/>
          </a:xfrm>
        </p:spPr>
        <p:txBody>
          <a:bodyPr>
            <a:noAutofit/>
          </a:bodyPr>
          <a:lstStyle/>
          <a:p>
            <a:r>
              <a:rPr lang="en-US" sz="2400" dirty="0"/>
              <a:t>It is often beneficial to normalize the data around [0,0,0,…,0] with some standard deviation (1). We subtract the average and divide by standard deviation.</a:t>
            </a:r>
          </a:p>
          <a:p>
            <a:pPr lvl="2"/>
            <a:r>
              <a:rPr lang="en-US" sz="1800" dirty="0"/>
              <a:t>Taking a step in the direction of each feature is more standard (and does not depend on the units used).</a:t>
            </a:r>
          </a:p>
          <a:p>
            <a:pPr lvl="2"/>
            <a:r>
              <a:rPr lang="en-US" sz="1800" dirty="0"/>
              <a:t>Initializing b and w to zero (or near 0) becomes more meaningful.  </a:t>
            </a:r>
          </a:p>
          <a:p>
            <a:pPr lvl="2"/>
            <a:r>
              <a:rPr lang="en-US" sz="1800" dirty="0"/>
              <a:t>The resulting weights can compare the importance of each feature (though their meaning becomes vaguer).</a:t>
            </a:r>
          </a:p>
          <a:p>
            <a:pPr lvl="2"/>
            <a:r>
              <a:rPr lang="en-US" sz="1800" dirty="0"/>
              <a:t>Essential when using regularization.</a:t>
            </a:r>
          </a:p>
          <a:p>
            <a:r>
              <a:rPr lang="en-US" sz="2400" dirty="0"/>
              <a:t>If you also normalize the target (label, y), you will need to multiply the resulted loss by the variance (std</a:t>
            </a:r>
            <a:r>
              <a:rPr lang="en-US" sz="2400" baseline="30000" dirty="0"/>
              <a:t>2</a:t>
            </a:r>
            <a:r>
              <a:rPr lang="en-US" sz="2400" dirty="0"/>
              <a:t>) to obtain your actual loss on the original data.</a:t>
            </a:r>
          </a:p>
          <a:p>
            <a:r>
              <a:rPr lang="en-US" sz="2400" dirty="0"/>
              <a:t>You can either normalize all data before starting, or use batch-normalization, and normalize data in the given (mini) batch. (We will get back to this.)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629400" y="2438400"/>
            <a:ext cx="1143000" cy="355257"/>
          </a:xfrm>
          <a:prstGeom prst="rect">
            <a:avLst/>
          </a:prstGeom>
        </p:spPr>
      </p:pic>
      <p:grpSp>
        <p:nvGrpSpPr>
          <p:cNvPr id="13" name="Group 12">
            <a:extLst>
              <a:ext uri="{FF2B5EF4-FFF2-40B4-BE49-F238E27FC236}">
                <a16:creationId xmlns:a16="http://schemas.microsoft.com/office/drawing/2014/main" id="{E2D1CD5D-D9A0-4904-980C-D619F95D171A}"/>
              </a:ext>
            </a:extLst>
          </p:cNvPr>
          <p:cNvGrpSpPr/>
          <p:nvPr/>
        </p:nvGrpSpPr>
        <p:grpSpPr>
          <a:xfrm>
            <a:off x="80835" y="3016248"/>
            <a:ext cx="1227096" cy="1289052"/>
            <a:chOff x="80835" y="3016248"/>
            <a:chExt cx="1227096" cy="1289052"/>
          </a:xfrm>
        </p:grpSpPr>
        <p:sp>
          <p:nvSpPr>
            <p:cNvPr id="6" name="Oval 5">
              <a:extLst>
                <a:ext uri="{FF2B5EF4-FFF2-40B4-BE49-F238E27FC236}">
                  <a16:creationId xmlns:a16="http://schemas.microsoft.com/office/drawing/2014/main" id="{5A23FAC5-521F-437D-846B-5CECDD39E208}"/>
                </a:ext>
              </a:extLst>
            </p:cNvPr>
            <p:cNvSpPr/>
            <p:nvPr/>
          </p:nvSpPr>
          <p:spPr>
            <a:xfrm rot="20145690">
              <a:off x="80835" y="3016248"/>
              <a:ext cx="1227096" cy="202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F6403E6-2D7F-4A98-9842-3D9B5675AA17}"/>
                </a:ext>
              </a:extLst>
            </p:cNvPr>
            <p:cNvCxnSpPr>
              <a:cxnSpLocks/>
            </p:cNvCxnSpPr>
            <p:nvPr/>
          </p:nvCxnSpPr>
          <p:spPr>
            <a:xfrm>
              <a:off x="685800" y="3276600"/>
              <a:ext cx="0" cy="36761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AC1DFFC-8CB5-4807-B670-F97116E08145}"/>
                </a:ext>
              </a:extLst>
            </p:cNvPr>
            <p:cNvSpPr/>
            <p:nvPr/>
          </p:nvSpPr>
          <p:spPr>
            <a:xfrm>
              <a:off x="381000" y="3733800"/>
              <a:ext cx="68580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853051-59A1-4E74-A0B7-D081D76E8051}"/>
                  </a:ext>
                </a:extLst>
              </p:cNvPr>
              <p:cNvSpPr txBox="1"/>
              <p:nvPr/>
            </p:nvSpPr>
            <p:spPr>
              <a:xfrm>
                <a:off x="6324993" y="619769"/>
                <a:ext cx="21566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p>
                          <m:r>
                            <a:rPr lang="en-US" b="0" i="1" smtClean="0">
                              <a:latin typeface="Cambria Math" panose="02040503050406030204" pitchFamily="18" charset="0"/>
                            </a:rPr>
                            <m:t>2</m:t>
                          </m:r>
                        </m:sup>
                      </m:sSup>
                    </m:oMath>
                  </m:oMathPara>
                </a14:m>
                <a:endParaRPr lang="en-US" b="0" dirty="0"/>
              </a:p>
            </p:txBody>
          </p:sp>
        </mc:Choice>
        <mc:Fallback xmlns="">
          <p:sp>
            <p:nvSpPr>
              <p:cNvPr id="7" name="TextBox 6">
                <a:extLst>
                  <a:ext uri="{FF2B5EF4-FFF2-40B4-BE49-F238E27FC236}">
                    <a16:creationId xmlns:a16="http://schemas.microsoft.com/office/drawing/2014/main" id="{4F853051-59A1-4E74-A0B7-D081D76E8051}"/>
                  </a:ext>
                </a:extLst>
              </p:cNvPr>
              <p:cNvSpPr txBox="1">
                <a:spLocks noRot="1" noChangeAspect="1" noMove="1" noResize="1" noEditPoints="1" noAdjustHandles="1" noChangeArrowheads="1" noChangeShapeType="1" noTextEdit="1"/>
              </p:cNvSpPr>
              <p:nvPr/>
            </p:nvSpPr>
            <p:spPr>
              <a:xfrm>
                <a:off x="6324993" y="619769"/>
                <a:ext cx="2156616" cy="276999"/>
              </a:xfrm>
              <a:prstGeom prst="rect">
                <a:avLst/>
              </a:prstGeom>
              <a:blipFill>
                <a:blip r:embed="rId5"/>
                <a:stretch>
                  <a:fillRect l="-1133" t="-4444" r="-85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97B198-12E2-422F-82A8-42321D4E031A}"/>
                  </a:ext>
                </a:extLst>
              </p:cNvPr>
              <p:cNvSpPr txBox="1"/>
              <p:nvPr/>
            </p:nvSpPr>
            <p:spPr>
              <a:xfrm>
                <a:off x="5867400" y="988456"/>
                <a:ext cx="3071803"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0" name="TextBox 9">
                <a:extLst>
                  <a:ext uri="{FF2B5EF4-FFF2-40B4-BE49-F238E27FC236}">
                    <a16:creationId xmlns:a16="http://schemas.microsoft.com/office/drawing/2014/main" id="{D197B198-12E2-422F-82A8-42321D4E031A}"/>
                  </a:ext>
                </a:extLst>
              </p:cNvPr>
              <p:cNvSpPr txBox="1">
                <a:spLocks noRot="1" noChangeAspect="1" noMove="1" noResize="1" noEditPoints="1" noAdjustHandles="1" noChangeArrowheads="1" noChangeShapeType="1" noTextEdit="1"/>
              </p:cNvSpPr>
              <p:nvPr/>
            </p:nvSpPr>
            <p:spPr>
              <a:xfrm>
                <a:off x="5867400" y="988456"/>
                <a:ext cx="3071803" cy="52046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364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500"/>
                                        <p:tgtEl>
                                          <p:spTgt spid="3">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500"/>
                                        <p:tgtEl>
                                          <p:spTgt spid="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7" grpId="1"/>
      <p:bldP spid="10" grpId="0"/>
      <p:bldP spid="1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 </a:t>
            </a:r>
            <a:r>
              <a:rPr lang="en-US" dirty="0" err="1"/>
              <a:t>Regressor</a:t>
            </a:r>
            <a:r>
              <a:rPr lang="en-US" dirty="0"/>
              <a:t> Any Good?</a:t>
            </a:r>
          </a:p>
        </p:txBody>
      </p:sp>
      <p:sp>
        <p:nvSpPr>
          <p:cNvPr id="3" name="Content Placeholder 2"/>
          <p:cNvSpPr>
            <a:spLocks noGrp="1"/>
          </p:cNvSpPr>
          <p:nvPr>
            <p:ph idx="1"/>
          </p:nvPr>
        </p:nvSpPr>
        <p:spPr/>
        <p:txBody>
          <a:bodyPr/>
          <a:lstStyle/>
          <a:p>
            <a:r>
              <a:rPr lang="en-US" dirty="0"/>
              <a:t>Is a mean squared error (MSE) of 288.5 good?</a:t>
            </a:r>
          </a:p>
          <a:p>
            <a:r>
              <a:rPr lang="en-US" dirty="0"/>
              <a:t>Compare to the average baseline:</a:t>
            </a:r>
          </a:p>
          <a:p>
            <a:pPr lvl="1"/>
            <a:r>
              <a:rPr lang="en-US" dirty="0"/>
              <a:t>Compute the average of the data, and compute the mean squared error from the average (use average as prediction).</a:t>
            </a:r>
          </a:p>
          <a:p>
            <a:pPr lvl="1"/>
            <a:r>
              <a:rPr lang="en-US" dirty="0"/>
              <a:t>You should really compute average on train, and  loss on the test.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23745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477684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lstStyle/>
          <a:p>
            <a:r>
              <a:rPr lang="en-US" dirty="0"/>
              <a:t>Suppose we wanted to classify phones into new (1) or old/used (0), using the price as a single feature.</a:t>
            </a:r>
          </a:p>
          <a:p>
            <a:r>
              <a:rPr lang="en-US" dirty="0"/>
              <a:t>Could we use linear regression?</a:t>
            </a:r>
          </a:p>
        </p:txBody>
      </p:sp>
      <p:graphicFrame>
        <p:nvGraphicFramePr>
          <p:cNvPr id="5" name="Chart 4"/>
          <p:cNvGraphicFramePr>
            <a:graphicFrameLocks/>
          </p:cNvGraphicFramePr>
          <p:nvPr>
            <p:extLst>
              <p:ext uri="{D42A27DB-BD31-4B8C-83A1-F6EECF244321}">
                <p14:modId xmlns:p14="http://schemas.microsoft.com/office/powerpoint/2010/main" val="1375962700"/>
              </p:ext>
            </p:extLst>
          </p:nvPr>
        </p:nvGraphicFramePr>
        <p:xfrm>
          <a:off x="914400" y="3886200"/>
          <a:ext cx="6781800" cy="23622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flipV="1">
            <a:off x="2209800" y="3505200"/>
            <a:ext cx="2590800" cy="3200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162800" y="4030991"/>
            <a:ext cx="155661" cy="73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2057400" y="3657600"/>
            <a:ext cx="3886200" cy="2743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73307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a:t>The Logistic function is:</a:t>
            </a:r>
          </a:p>
          <a:p>
            <a:endParaRPr lang="en-US" dirty="0"/>
          </a:p>
          <a:p>
            <a:r>
              <a:rPr lang="en-US" dirty="0"/>
              <a:t>Our model function will be:</a:t>
            </a:r>
          </a:p>
          <a:p>
            <a:endParaRPr lang="en-US" dirty="0"/>
          </a:p>
          <a:p>
            <a:r>
              <a:rPr lang="en-US" dirty="0"/>
              <a:t>A prediction of 1 will mean that we are </a:t>
            </a:r>
            <a:r>
              <a:rPr lang="en-US" b="1" dirty="0"/>
              <a:t>certain</a:t>
            </a:r>
            <a:r>
              <a:rPr lang="en-US" dirty="0"/>
              <a:t> that the value is 1. </a:t>
            </a:r>
            <a:endParaRPr lang="en-US" b="1" dirty="0"/>
          </a:p>
          <a:p>
            <a:r>
              <a:rPr lang="en-US" dirty="0"/>
              <a:t>In general, we want that:</a:t>
            </a:r>
          </a:p>
          <a:p>
            <a:endParaRPr lang="en-US" dirty="0"/>
          </a:p>
          <a:p>
            <a:r>
              <a:rPr lang="en-US" dirty="0"/>
              <a:t>Therefore:</a:t>
            </a:r>
          </a:p>
        </p:txBody>
      </p:sp>
      <p:pic>
        <p:nvPicPr>
          <p:cNvPr id="2050" name="Picture 2" descr="http://deeplearning.net/software/theano/_images/logisti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1295400"/>
            <a:ext cx="24003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219200" y="4987458"/>
            <a:ext cx="2895600" cy="270342"/>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219200" y="5305204"/>
            <a:ext cx="3200400" cy="257396"/>
          </a:xfrm>
          <a:prstGeom prst="rect">
            <a:avLst/>
          </a:prstGeom>
        </p:spPr>
      </p:pic>
      <p:pic>
        <p:nvPicPr>
          <p:cNvPr id="15" name="Picture 1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219200" y="2209800"/>
            <a:ext cx="1943860" cy="446166"/>
          </a:xfrm>
          <a:prstGeom prst="rect">
            <a:avLst/>
          </a:prstGeom>
        </p:spPr>
      </p:pic>
      <p:pic>
        <p:nvPicPr>
          <p:cNvPr id="14" name="Picture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219200" y="3196771"/>
            <a:ext cx="2714701" cy="46082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F527E0-5FC4-42B1-97C3-5305093B2AB7}"/>
                  </a:ext>
                </a:extLst>
              </p:cNvPr>
              <p:cNvSpPr txBox="1"/>
              <p:nvPr/>
            </p:nvSpPr>
            <p:spPr>
              <a:xfrm>
                <a:off x="1143000" y="5989583"/>
                <a:ext cx="5132046" cy="489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h</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d>
                        </m:e>
                        <m:sup>
                          <m:r>
                            <a:rPr lang="en-US" sz="2400" b="0" i="1" smtClean="0">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up>
                      </m:sSup>
                    </m:oMath>
                  </m:oMathPara>
                </a14:m>
                <a:endParaRPr lang="en-US" sz="2400" dirty="0"/>
              </a:p>
            </p:txBody>
          </p:sp>
        </mc:Choice>
        <mc:Fallback xmlns="">
          <p:sp>
            <p:nvSpPr>
              <p:cNvPr id="5" name="TextBox 4">
                <a:extLst>
                  <a:ext uri="{FF2B5EF4-FFF2-40B4-BE49-F238E27FC236}">
                    <a16:creationId xmlns:a16="http://schemas.microsoft.com/office/drawing/2014/main" id="{B9F527E0-5FC4-42B1-97C3-5305093B2AB7}"/>
                  </a:ext>
                </a:extLst>
              </p:cNvPr>
              <p:cNvSpPr txBox="1">
                <a:spLocks noRot="1" noChangeAspect="1" noMove="1" noResize="1" noEditPoints="1" noAdjustHandles="1" noChangeArrowheads="1" noChangeShapeType="1" noTextEdit="1"/>
              </p:cNvSpPr>
              <p:nvPr/>
            </p:nvSpPr>
            <p:spPr>
              <a:xfrm>
                <a:off x="1143000" y="5989583"/>
                <a:ext cx="5132046" cy="48904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47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fade">
                                      <p:cBhvr>
                                        <p:cTn id="5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form solution</a:t>
            </a:r>
          </a:p>
        </p:txBody>
      </p:sp>
      <p:sp>
        <p:nvSpPr>
          <p:cNvPr id="3" name="Content Placeholder 2"/>
          <p:cNvSpPr>
            <a:spLocks noGrp="1"/>
          </p:cNvSpPr>
          <p:nvPr>
            <p:ph idx="1"/>
          </p:nvPr>
        </p:nvSpPr>
        <p:spPr/>
        <p:txBody>
          <a:bodyPr>
            <a:normAutofit lnSpcReduction="10000"/>
          </a:bodyPr>
          <a:lstStyle/>
          <a:p>
            <a:r>
              <a:rPr lang="en-US" dirty="0"/>
              <a:t>Linear regression has a closed-form solution:</a:t>
            </a:r>
          </a:p>
          <a:p>
            <a:endParaRPr lang="en-US" dirty="0"/>
          </a:p>
          <a:p>
            <a:r>
              <a:rPr lang="en-US" dirty="0"/>
              <a:t>We won't be focusing on it since we will be moving beyond linear regression to problems that do not have closed-form solution.</a:t>
            </a:r>
          </a:p>
          <a:p>
            <a:r>
              <a:rPr lang="en-US" dirty="0"/>
              <a:t>Furthermore, the closed form solution may be less practical for big data.</a:t>
            </a:r>
          </a:p>
          <a:p>
            <a:r>
              <a:rPr lang="en-US" dirty="0"/>
              <a:t>We will be using gradient descent (and its variants) until the end of the course.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85999" y="2286000"/>
            <a:ext cx="3776983" cy="4572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361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a:t>
            </a:r>
          </a:p>
        </p:txBody>
      </p:sp>
      <p:sp>
        <p:nvSpPr>
          <p:cNvPr id="3" name="Content Placeholder 2"/>
          <p:cNvSpPr>
            <a:spLocks noGrp="1"/>
          </p:cNvSpPr>
          <p:nvPr>
            <p:ph idx="1"/>
          </p:nvPr>
        </p:nvSpPr>
        <p:spPr/>
        <p:txBody>
          <a:bodyPr/>
          <a:lstStyle/>
          <a:p>
            <a:r>
              <a:rPr lang="en-US" dirty="0"/>
              <a:t>Again, we would like to find </a:t>
            </a:r>
            <a:r>
              <a:rPr lang="en-US" dirty="0" err="1"/>
              <a:t>w,b</a:t>
            </a:r>
            <a:r>
              <a:rPr lang="en-US" dirty="0"/>
              <a:t> that will maximize the probability of y's given the x's.</a:t>
            </a:r>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2400" y="5334000"/>
            <a:ext cx="8601379" cy="400110"/>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09600" y="2743200"/>
            <a:ext cx="7400482" cy="644071"/>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28601" y="3581399"/>
            <a:ext cx="8763000" cy="457877"/>
          </a:xfrm>
          <a:prstGeom prst="rect">
            <a:avLst/>
          </a:prstGeom>
        </p:spPr>
      </p:pic>
      <p:pic>
        <p:nvPicPr>
          <p:cNvPr id="15" name="Picture 14"/>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09601" y="4419600"/>
            <a:ext cx="7562631" cy="42460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86457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of Loss</a:t>
            </a:r>
          </a:p>
        </p:txBody>
      </p:sp>
      <p:sp>
        <p:nvSpPr>
          <p:cNvPr id="4" name="Content Placeholder 3"/>
          <p:cNvSpPr>
            <a:spLocks noGrp="1"/>
          </p:cNvSpPr>
          <p:nvPr>
            <p:ph idx="1"/>
          </p:nvPr>
        </p:nvSpPr>
        <p:spPr/>
        <p:txBody>
          <a:bodyPr/>
          <a:lstStyle/>
          <a:p>
            <a:endParaRPr lang="en-US" dirty="0"/>
          </a:p>
          <a:p>
            <a:r>
              <a:rPr lang="en-US" dirty="0"/>
              <a:t>Let's first compute the derivative of the logistic function:</a:t>
            </a:r>
          </a:p>
        </p:txBody>
      </p:sp>
      <p:pic>
        <p:nvPicPr>
          <p:cNvPr id="7" name="Picture 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914401" y="1600199"/>
            <a:ext cx="2641387" cy="460829"/>
          </a:xfrm>
          <a:prstGeom prst="rect">
            <a:avLst/>
          </a:prstGeom>
        </p:spPr>
      </p:pic>
      <p:pic>
        <p:nvPicPr>
          <p:cNvPr id="21" name="Picture 20"/>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14401" y="3211433"/>
            <a:ext cx="4191449" cy="446166"/>
          </a:xfrm>
          <a:prstGeom prst="rect">
            <a:avLst/>
          </a:prstGeom>
        </p:spPr>
      </p:pic>
      <p:pic>
        <p:nvPicPr>
          <p:cNvPr id="22" name="Picture 21"/>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914400" y="3744834"/>
            <a:ext cx="2943022" cy="477586"/>
          </a:xfrm>
          <a:prstGeom prst="rect">
            <a:avLst/>
          </a:prstGeom>
        </p:spPr>
      </p:pic>
      <p:pic>
        <p:nvPicPr>
          <p:cNvPr id="14" name="Picture 13"/>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914400" y="4323015"/>
            <a:ext cx="2109341" cy="467113"/>
          </a:xfrm>
          <a:prstGeom prst="rect">
            <a:avLst/>
          </a:prstGeom>
        </p:spPr>
      </p:pic>
      <p:pic>
        <p:nvPicPr>
          <p:cNvPr id="16" name="Picture 1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914400" y="4943088"/>
            <a:ext cx="2465436" cy="467113"/>
          </a:xfrm>
          <a:prstGeom prst="rect">
            <a:avLst/>
          </a:prstGeom>
        </p:spPr>
      </p:pic>
      <p:pic>
        <p:nvPicPr>
          <p:cNvPr id="18" name="Picture 17"/>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914400" y="5476486"/>
            <a:ext cx="2987011" cy="446166"/>
          </a:xfrm>
          <a:prstGeom prst="rect">
            <a:avLst/>
          </a:prstGeom>
        </p:spPr>
      </p:pic>
      <p:pic>
        <p:nvPicPr>
          <p:cNvPr id="23" name="Picture 22"/>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899189" y="6030834"/>
            <a:ext cx="2438206" cy="347716"/>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8594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of Loss (cont.)</a:t>
            </a:r>
          </a:p>
        </p:txBody>
      </p:sp>
      <p:pic>
        <p:nvPicPr>
          <p:cNvPr id="8" name="Picture 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26707" y="2209800"/>
            <a:ext cx="2927981" cy="380019"/>
          </a:xfrm>
          <a:prstGeom prst="rect">
            <a:avLst/>
          </a:prstGeom>
        </p:spPr>
      </p:pic>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52399" y="1676400"/>
            <a:ext cx="8601379" cy="400110"/>
          </a:xfrm>
          <a:prstGeom prst="rect">
            <a:avLst/>
          </a:prstGeom>
        </p:spPr>
      </p:pic>
      <p:sp>
        <p:nvSpPr>
          <p:cNvPr id="7" name="TextBox 6"/>
          <p:cNvSpPr txBox="1"/>
          <p:nvPr/>
        </p:nvSpPr>
        <p:spPr>
          <a:xfrm>
            <a:off x="141513" y="1307068"/>
            <a:ext cx="1828801" cy="369332"/>
          </a:xfrm>
          <a:prstGeom prst="rect">
            <a:avLst/>
          </a:prstGeom>
          <a:noFill/>
        </p:spPr>
        <p:txBody>
          <a:bodyPr wrap="square" rtlCol="0">
            <a:spAutoFit/>
          </a:bodyPr>
          <a:lstStyle/>
          <a:p>
            <a:r>
              <a:rPr lang="en-US" dirty="0"/>
              <a:t>Reminder:</a:t>
            </a:r>
          </a:p>
        </p:txBody>
      </p:sp>
      <p:pic>
        <p:nvPicPr>
          <p:cNvPr id="25" name="Picture 2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6200" y="2906483"/>
            <a:ext cx="8967648" cy="509454"/>
          </a:xfrm>
          <a:prstGeom prst="rect">
            <a:avLst/>
          </a:prstGeom>
        </p:spPr>
      </p:pic>
      <p:pic>
        <p:nvPicPr>
          <p:cNvPr id="26" name="Picture 25"/>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326707" y="4495801"/>
            <a:ext cx="7572058" cy="393888"/>
          </a:xfrm>
          <a:prstGeom prst="rect">
            <a:avLst/>
          </a:prstGeom>
        </p:spPr>
      </p:pic>
      <p:pic>
        <p:nvPicPr>
          <p:cNvPr id="28" name="Picture 27"/>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28600" y="5655718"/>
            <a:ext cx="3581400" cy="440282"/>
          </a:xfrm>
          <a:prstGeom prst="rect">
            <a:avLst/>
          </a:prstGeom>
        </p:spPr>
      </p:pic>
      <p:pic>
        <p:nvPicPr>
          <p:cNvPr id="27" name="Picture 2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04800" y="5067266"/>
            <a:ext cx="8279488" cy="393888"/>
          </a:xfrm>
          <a:prstGeom prst="rect">
            <a:avLst/>
          </a:prstGeom>
        </p:spPr>
      </p:pic>
      <p:grpSp>
        <p:nvGrpSpPr>
          <p:cNvPr id="9" name="Group 8"/>
          <p:cNvGrpSpPr/>
          <p:nvPr/>
        </p:nvGrpSpPr>
        <p:grpSpPr>
          <a:xfrm>
            <a:off x="0" y="3581400"/>
            <a:ext cx="9067800" cy="682460"/>
            <a:chOff x="0" y="3581400"/>
            <a:chExt cx="9067800" cy="682460"/>
          </a:xfrm>
        </p:grpSpPr>
        <p:pic>
          <p:nvPicPr>
            <p:cNvPr id="16" name="Picture 15"/>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390223" y="3581400"/>
              <a:ext cx="8677577" cy="682460"/>
            </a:xfrm>
            <a:prstGeom prst="rect">
              <a:avLst/>
            </a:prstGeom>
          </p:spPr>
        </p:pic>
        <p:pic>
          <p:nvPicPr>
            <p:cNvPr id="5" name="Picture 4"/>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0" y="3769446"/>
              <a:ext cx="385626" cy="306367"/>
            </a:xfrm>
            <a:prstGeom prst="rect">
              <a:avLst/>
            </a:prstGeom>
          </p:spPr>
        </p:pic>
      </p:gr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65583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of Loss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lvl="2" indent="-342900"/>
                <a:r>
                  <a:rPr lang="en-US" dirty="0"/>
                  <a:t>Therefore we get the exact same gradient update rule:</a:t>
                </a:r>
                <a:endParaRPr lang="en-US" i="1" dirty="0">
                  <a:latin typeface="Cambria Math"/>
                </a:endParaRPr>
              </a:p>
              <a:p>
                <a:pPr marL="342900" lvl="2" indent="-342900"/>
                <a14:m>
                  <m:oMath xmlns:m="http://schemas.openxmlformats.org/officeDocument/2006/math">
                    <m:f>
                      <m:fPr>
                        <m:ctrlPr>
                          <a:rPr lang="en-US" i="1">
                            <a:latin typeface="Cambria Math" panose="02040503050406030204" pitchFamily="18" charset="0"/>
                          </a:rPr>
                        </m:ctrlPr>
                      </m:fPr>
                      <m:num>
                        <m:r>
                          <a:rPr lang="en-US" i="1">
                            <a:latin typeface="Cambria Math"/>
                          </a:rPr>
                          <m:t>1</m:t>
                        </m:r>
                      </m:num>
                      <m:den>
                        <m:r>
                          <a:rPr lang="en-US" i="1">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m:t>
                        </m:r>
                        <m:r>
                          <a:rPr lang="en-US" i="1">
                            <a:latin typeface="Cambria Math"/>
                          </a:rPr>
                          <m:t>0</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349547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in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600200"/>
                <a:ext cx="8229600" cy="4525963"/>
              </a:xfrm>
            </p:spPr>
            <p:txBody>
              <a:bodyPr/>
              <a:lstStyle/>
              <a:p>
                <a:r>
                  <a:rPr lang="en-US" dirty="0"/>
                  <a:t>Pick random w, b (or set to 0)</a:t>
                </a:r>
              </a:p>
              <a:p>
                <a:r>
                  <a:rPr lang="en-US" dirty="0"/>
                  <a:t>Select the learning rate, </a:t>
                </a:r>
                <a:r>
                  <a:rPr lang="el-GR" dirty="0"/>
                  <a:t>α</a:t>
                </a:r>
                <a:r>
                  <a:rPr lang="en-US" dirty="0"/>
                  <a:t>, (hyper-parameter), e.g. 0.01</a:t>
                </a:r>
              </a:p>
              <a:p>
                <a:r>
                  <a:rPr lang="en-US" dirty="0"/>
                  <a:t>Repeat until convergence:</a:t>
                </a:r>
              </a:p>
              <a:p>
                <a:pPr lvl="1"/>
                <a:r>
                  <a:rPr lang="en-US" dirty="0"/>
                  <a:t>Update w to w-</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smtClean="0">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b="0" i="1" smtClean="0">
                            <a:latin typeface="Cambria Math"/>
                          </a:rPr>
                          <m:t>𝑚</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pPr lvl="1"/>
                <a:r>
                  <a:rPr lang="en-US" dirty="0"/>
                  <a:t>Update b to b-</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b="0" i="1" smtClean="0">
                            <a:latin typeface="Cambria Math"/>
                          </a:rPr>
                          <m:t>𝑚</m:t>
                        </m:r>
                      </m:sup>
                      <m:e>
                        <m:r>
                          <m:rPr>
                            <m:nor/>
                          </m:rPr>
                          <a:rPr lang="en-US">
                            <a:latin typeface="Cambria Math"/>
                          </a:rPr>
                          <m:t>1</m:t>
                        </m:r>
                        <m:r>
                          <a:rPr lang="en-US" i="1">
                            <a:latin typeface="Cambria Math"/>
                            <a:ea typeface="Cambria Math"/>
                          </a:rPr>
                          <m:t>∙</m:t>
                        </m:r>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600200"/>
                <a:ext cx="8229600" cy="4525963"/>
              </a:xfrm>
              <a:blipFill rotWithShape="1">
                <a:blip r:embed="rId3"/>
                <a:stretch>
                  <a:fillRect l="-1704" t="-1752"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9669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How-come?</a:t>
            </a:r>
          </a:p>
        </p:txBody>
      </p:sp>
      <p:sp>
        <p:nvSpPr>
          <p:cNvPr id="3" name="Content Placeholder 2"/>
          <p:cNvSpPr>
            <a:spLocks noGrp="1"/>
          </p:cNvSpPr>
          <p:nvPr>
            <p:ph idx="1"/>
          </p:nvPr>
        </p:nvSpPr>
        <p:spPr/>
        <p:txBody>
          <a:bodyPr>
            <a:normAutofit fontScale="92500"/>
          </a:bodyPr>
          <a:lstStyle/>
          <a:p>
            <a:r>
              <a:rPr lang="en-US" dirty="0"/>
              <a:t>Does the previous slide look familiar?</a:t>
            </a:r>
          </a:p>
          <a:p>
            <a:r>
              <a:rPr lang="en-US" dirty="0"/>
              <a:t>The previous slide is identical to the slide we have seen in linear regression (I actually did a copy-paste and only changed the title).</a:t>
            </a:r>
          </a:p>
          <a:p>
            <a:r>
              <a:rPr lang="en-US" dirty="0"/>
              <a:t>So how is logistic regression actually different than linear regression? If it is exactly the same algorithm, why not use linear regression?</a:t>
            </a:r>
          </a:p>
          <a:p>
            <a:r>
              <a:rPr lang="en-US" dirty="0"/>
              <a:t>Obviously, the algorithms are different because the hypothesis (h(x)) is totally different…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13023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Employed or not?</a:t>
            </a:r>
          </a:p>
        </p:txBody>
      </p:sp>
      <p:sp>
        <p:nvSpPr>
          <p:cNvPr id="3" name="Content Placeholder 2"/>
          <p:cNvSpPr>
            <a:spLocks noGrp="1"/>
          </p:cNvSpPr>
          <p:nvPr>
            <p:ph idx="1"/>
          </p:nvPr>
        </p:nvSpPr>
        <p:spPr/>
        <p:txBody>
          <a:bodyPr>
            <a:normAutofit lnSpcReduction="10000"/>
          </a:bodyPr>
          <a:lstStyle/>
          <a:p>
            <a:r>
              <a:rPr lang="en-US" dirty="0"/>
              <a:t>We have a data-base with all our users and we want to send out job-offers.</a:t>
            </a:r>
          </a:p>
          <a:p>
            <a:r>
              <a:rPr lang="en-US" dirty="0"/>
              <a:t>For that, we need to know all unemployed users, though we only know this information on a fraction of the data.</a:t>
            </a:r>
          </a:p>
          <a:p>
            <a:r>
              <a:rPr lang="en-US" dirty="0"/>
              <a:t>We would like to build a classifier that determines whether a user is employed or not, based on the user's age, gender and years of experience.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8822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dataset</a:t>
            </a:r>
          </a:p>
        </p:txBody>
      </p:sp>
      <p:sp>
        <p:nvSpPr>
          <p:cNvPr id="3" name="Content Placeholder 2"/>
          <p:cNvSpPr>
            <a:spLocks noGrp="1"/>
          </p:cNvSpPr>
          <p:nvPr>
            <p:ph idx="1"/>
          </p:nvPr>
        </p:nvSpPr>
        <p:spPr>
          <a:xfrm>
            <a:off x="457200" y="1600200"/>
            <a:ext cx="8229600" cy="3733799"/>
          </a:xfrm>
        </p:spPr>
        <p:txBody>
          <a:bodyPr>
            <a:normAutofit fontScale="62500" lnSpcReduction="20000"/>
          </a:bodyPr>
          <a:lstStyle/>
          <a:p>
            <a:r>
              <a:rPr lang="en-US" dirty="0"/>
              <a:t>Employed users:</a:t>
            </a:r>
          </a:p>
          <a:p>
            <a:pPr lvl="1"/>
            <a:r>
              <a:rPr lang="en-US" dirty="0"/>
              <a:t>Female, 28 years old, 4 years of experience</a:t>
            </a:r>
          </a:p>
          <a:p>
            <a:pPr lvl="1"/>
            <a:r>
              <a:rPr lang="en-US" dirty="0"/>
              <a:t>Female, 60 years old, 34 years of experience</a:t>
            </a:r>
          </a:p>
          <a:p>
            <a:pPr lvl="1"/>
            <a:r>
              <a:rPr lang="en-US" dirty="0"/>
              <a:t>Female, 25 years old, 3 year of experience</a:t>
            </a:r>
          </a:p>
          <a:p>
            <a:pPr lvl="1"/>
            <a:r>
              <a:rPr lang="en-US" dirty="0"/>
              <a:t>Male, 54 years old, 20 years of experience</a:t>
            </a:r>
          </a:p>
          <a:p>
            <a:pPr lvl="1"/>
            <a:r>
              <a:rPr lang="en-US" dirty="0"/>
              <a:t>Male, 24 years old, 2 years of experience</a:t>
            </a:r>
          </a:p>
          <a:p>
            <a:pPr lvl="1"/>
            <a:r>
              <a:rPr lang="en-US" dirty="0"/>
              <a:t>Male, 39 years old, 12 years of experience</a:t>
            </a:r>
          </a:p>
          <a:p>
            <a:pPr lvl="1"/>
            <a:r>
              <a:rPr lang="en-US" dirty="0"/>
              <a:t>Male, 30 years old, 4 years of experience</a:t>
            </a:r>
          </a:p>
          <a:p>
            <a:r>
              <a:rPr lang="en-US" dirty="0"/>
              <a:t>Unemployed users:</a:t>
            </a:r>
          </a:p>
          <a:p>
            <a:pPr lvl="1"/>
            <a:r>
              <a:rPr lang="en-US" dirty="0"/>
              <a:t>Female, 36 years old 10 years of experience</a:t>
            </a:r>
          </a:p>
          <a:p>
            <a:pPr lvl="1"/>
            <a:r>
              <a:rPr lang="en-US" dirty="0"/>
              <a:t>Female, 26 years old 1 year of experience</a:t>
            </a:r>
          </a:p>
          <a:p>
            <a:pPr lvl="1"/>
            <a:r>
              <a:rPr lang="en-US" dirty="0"/>
              <a:t>Male, 44 years old, 9 years of experience </a:t>
            </a:r>
          </a:p>
        </p:txBody>
      </p:sp>
      <p:sp>
        <p:nvSpPr>
          <p:cNvPr id="4" name="Rounded Rectangle 3"/>
          <p:cNvSpPr/>
          <p:nvPr/>
        </p:nvSpPr>
        <p:spPr>
          <a:xfrm>
            <a:off x="306572" y="5181600"/>
            <a:ext cx="4191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you think that a female, 49 year old with 8 years of experience employed?</a:t>
            </a:r>
          </a:p>
          <a:p>
            <a:pPr algn="ctr"/>
            <a:endParaRPr lang="en-US" dirty="0"/>
          </a:p>
        </p:txBody>
      </p:sp>
      <p:sp>
        <p:nvSpPr>
          <p:cNvPr id="5" name="Rounded Rectangle 4"/>
          <p:cNvSpPr/>
          <p:nvPr/>
        </p:nvSpPr>
        <p:spPr>
          <a:xfrm>
            <a:off x="306572" y="6021571"/>
            <a:ext cx="3351028" cy="692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What about a male, 29 years old with 3 years of experience?</a:t>
            </a:r>
          </a:p>
          <a:p>
            <a:pPr algn="ctr"/>
            <a:endParaRPr lang="en-US" dirty="0"/>
          </a:p>
        </p:txBody>
      </p:sp>
      <p:sp>
        <p:nvSpPr>
          <p:cNvPr id="6" name="Rounded Rectangle 5"/>
          <p:cNvSpPr/>
          <p:nvPr/>
        </p:nvSpPr>
        <p:spPr>
          <a:xfrm>
            <a:off x="3962400" y="6097770"/>
            <a:ext cx="2714847" cy="540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And if it were a female?</a:t>
            </a:r>
          </a:p>
          <a:p>
            <a:pPr algn="ctr"/>
            <a:endParaRPr lang="en-US" dirty="0"/>
          </a:p>
        </p:txBody>
      </p:sp>
      <p:sp>
        <p:nvSpPr>
          <p:cNvPr id="7" name="Rounded Rectangle 6"/>
          <p:cNvSpPr/>
          <p:nvPr/>
        </p:nvSpPr>
        <p:spPr>
          <a:xfrm>
            <a:off x="5881577" y="1160721"/>
            <a:ext cx="3124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fake data, sorry about any gender/age biases introduced intentionally…</a:t>
            </a:r>
          </a:p>
        </p:txBody>
      </p:sp>
      <p:sp>
        <p:nvSpPr>
          <p:cNvPr id="8" name="Slide Number Placeholder 7"/>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08410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11734800" cy="6553200"/>
          </a:xfrm>
        </p:spPr>
        <p:txBody>
          <a:bodyPr>
            <a:normAutofit fontScale="70000" lnSpcReduction="20000"/>
          </a:bodyPr>
          <a:lstStyle/>
          <a:p>
            <a:pPr marL="0" indent="0">
              <a:buNone/>
            </a:pPr>
            <a:r>
              <a:rPr lang="en-US" dirty="0"/>
              <a:t>import </a:t>
            </a:r>
            <a:r>
              <a:rPr lang="en-US" dirty="0" err="1"/>
              <a:t>numpy</a:t>
            </a:r>
            <a:r>
              <a:rPr lang="en-US" dirty="0"/>
              <a:t> as </a:t>
            </a:r>
            <a:r>
              <a:rPr lang="en-US" dirty="0" err="1"/>
              <a:t>np</a:t>
            </a:r>
            <a:endParaRPr lang="en-US" dirty="0"/>
          </a:p>
          <a:p>
            <a:pPr marL="0" indent="0">
              <a:buNone/>
            </a:pPr>
            <a:r>
              <a:rPr lang="en-US" sz="2900" dirty="0" err="1"/>
              <a:t>data_x</a:t>
            </a:r>
            <a:r>
              <a:rPr lang="en-US" sz="2900" dirty="0"/>
              <a:t> = </a:t>
            </a:r>
            <a:r>
              <a:rPr lang="en-US" sz="2900" dirty="0" err="1"/>
              <a:t>np.array</a:t>
            </a:r>
            <a:r>
              <a:rPr lang="en-US" sz="2900" dirty="0"/>
              <a:t>([[1,28,4],[1,60,34],[1,25,3],[0,54,20],[0,24,2],[0,39,12],[0,30,4],[1,36,10],[1,26,1],[0,44,9]])</a:t>
            </a:r>
          </a:p>
          <a:p>
            <a:pPr marL="0" indent="0">
              <a:buNone/>
            </a:pPr>
            <a:r>
              <a:rPr lang="en-US" dirty="0" err="1"/>
              <a:t>data_y</a:t>
            </a:r>
            <a:r>
              <a:rPr lang="en-US" dirty="0"/>
              <a:t> = </a:t>
            </a:r>
            <a:r>
              <a:rPr lang="en-US" dirty="0" err="1"/>
              <a:t>np.array</a:t>
            </a:r>
            <a:r>
              <a:rPr lang="en-US" dirty="0"/>
              <a:t>([1,1,1,1,1,1,1,0,0,0])</a:t>
            </a:r>
          </a:p>
          <a:p>
            <a:pPr marL="0" indent="0">
              <a:buNone/>
            </a:pPr>
            <a:endParaRPr lang="en-US" sz="2000" dirty="0"/>
          </a:p>
          <a:p>
            <a:pPr marL="0" indent="0">
              <a:buNone/>
            </a:pPr>
            <a:r>
              <a:rPr lang="en-US" dirty="0" err="1"/>
              <a:t>def</a:t>
            </a:r>
            <a:r>
              <a:rPr lang="en-US" dirty="0"/>
              <a:t> h(</a:t>
            </a:r>
            <a:r>
              <a:rPr lang="en-US" dirty="0" err="1"/>
              <a:t>x,w,b</a:t>
            </a:r>
            <a:r>
              <a:rPr lang="en-US" dirty="0"/>
              <a:t>):</a:t>
            </a:r>
          </a:p>
          <a:p>
            <a:pPr marL="0" indent="0">
              <a:buNone/>
            </a:pPr>
            <a:r>
              <a:rPr lang="en-US" dirty="0"/>
              <a:t>    return 1 / (1+np.exp(-(np.dot(</a:t>
            </a:r>
            <a:r>
              <a:rPr lang="en-US" dirty="0" err="1"/>
              <a:t>x,w</a:t>
            </a:r>
            <a:r>
              <a:rPr lang="en-US" dirty="0"/>
              <a:t>) + b)))</a:t>
            </a:r>
          </a:p>
          <a:p>
            <a:pPr marL="0" indent="0">
              <a:buNone/>
            </a:pPr>
            <a:endParaRPr lang="en-US" sz="1600" dirty="0"/>
          </a:p>
          <a:p>
            <a:pPr marL="0" indent="0">
              <a:buNone/>
            </a:pPr>
            <a:r>
              <a:rPr lang="en-US" dirty="0"/>
              <a:t>w = </a:t>
            </a:r>
            <a:r>
              <a:rPr lang="en-US" dirty="0" err="1"/>
              <a:t>np.array</a:t>
            </a:r>
            <a:r>
              <a:rPr lang="en-US" dirty="0"/>
              <a:t>([0.,0,0])</a:t>
            </a:r>
          </a:p>
          <a:p>
            <a:pPr marL="0" indent="0">
              <a:buNone/>
            </a:pPr>
            <a:r>
              <a:rPr lang="en-US" dirty="0"/>
              <a:t>b = 0</a:t>
            </a:r>
          </a:p>
          <a:p>
            <a:pPr marL="0" indent="0">
              <a:buNone/>
            </a:pPr>
            <a:r>
              <a:rPr lang="en-US" dirty="0"/>
              <a:t>alpha = 0.001</a:t>
            </a:r>
          </a:p>
          <a:p>
            <a:pPr marL="0" indent="0">
              <a:buNone/>
            </a:pPr>
            <a:r>
              <a:rPr lang="en-US" dirty="0"/>
              <a:t>for iteration in range(100000):</a:t>
            </a:r>
          </a:p>
          <a:p>
            <a:pPr marL="0" indent="0">
              <a:buNone/>
            </a:pPr>
            <a:r>
              <a:rPr lang="en-US" dirty="0"/>
              <a:t>    </a:t>
            </a:r>
            <a:r>
              <a:rPr lang="en-US" dirty="0" err="1"/>
              <a:t>gradient_b</a:t>
            </a:r>
            <a:r>
              <a:rPr lang="en-US" dirty="0"/>
              <a:t> = </a:t>
            </a:r>
            <a:r>
              <a:rPr lang="en-US" dirty="0" err="1"/>
              <a:t>np.mean</a:t>
            </a:r>
            <a:r>
              <a:rPr lang="en-US" dirty="0"/>
              <a:t>(1*((h(</a:t>
            </a:r>
            <a:r>
              <a:rPr lang="en-US" dirty="0" err="1"/>
              <a:t>data_x,w,b</a:t>
            </a:r>
            <a:r>
              <a:rPr lang="en-US" dirty="0"/>
              <a:t>))-</a:t>
            </a:r>
            <a:r>
              <a:rPr lang="en-US" dirty="0" err="1"/>
              <a:t>data_y</a:t>
            </a:r>
            <a:r>
              <a:rPr lang="en-US" dirty="0"/>
              <a:t>))</a:t>
            </a:r>
          </a:p>
          <a:p>
            <a:pPr marL="0" indent="0">
              <a:buNone/>
            </a:pPr>
            <a:r>
              <a:rPr lang="en-US" dirty="0"/>
              <a:t>    </a:t>
            </a:r>
            <a:r>
              <a:rPr lang="en-US" dirty="0" err="1"/>
              <a:t>gradient_w</a:t>
            </a:r>
            <a:r>
              <a:rPr lang="en-US" dirty="0"/>
              <a:t> = np.dot((h(</a:t>
            </a:r>
            <a:r>
              <a:rPr lang="en-US" dirty="0" err="1"/>
              <a:t>data_x,w,b</a:t>
            </a:r>
            <a:r>
              <a:rPr lang="en-US" dirty="0"/>
              <a:t>)-</a:t>
            </a:r>
            <a:r>
              <a:rPr lang="en-US" dirty="0" err="1"/>
              <a:t>data_y</a:t>
            </a:r>
            <a:r>
              <a:rPr lang="en-US" dirty="0"/>
              <a:t>), </a:t>
            </a:r>
            <a:r>
              <a:rPr lang="en-US" dirty="0" err="1"/>
              <a:t>data_x</a:t>
            </a:r>
            <a:r>
              <a:rPr lang="en-US" dirty="0"/>
              <a:t>)*1/</a:t>
            </a:r>
            <a:r>
              <a:rPr lang="en-US" dirty="0" err="1"/>
              <a:t>len</a:t>
            </a:r>
            <a:r>
              <a:rPr lang="en-US" dirty="0"/>
              <a:t>(</a:t>
            </a:r>
            <a:r>
              <a:rPr lang="en-US" dirty="0" err="1"/>
              <a:t>data_y</a:t>
            </a:r>
            <a:r>
              <a:rPr lang="en-US" dirty="0"/>
              <a:t>)</a:t>
            </a:r>
          </a:p>
          <a:p>
            <a:pPr marL="0" indent="0">
              <a:buNone/>
            </a:pPr>
            <a:r>
              <a:rPr lang="en-US" dirty="0"/>
              <a:t>    b -= alpha*</a:t>
            </a:r>
            <a:r>
              <a:rPr lang="en-US" dirty="0" err="1"/>
              <a:t>gradient_b</a:t>
            </a:r>
            <a:endParaRPr lang="en-US" dirty="0"/>
          </a:p>
          <a:p>
            <a:pPr marL="0" indent="0">
              <a:buNone/>
            </a:pPr>
            <a:r>
              <a:rPr lang="en-US" dirty="0"/>
              <a:t>    w -= alpha*</a:t>
            </a:r>
            <a:r>
              <a:rPr lang="en-US" dirty="0" err="1"/>
              <a:t>gradient_w</a:t>
            </a:r>
            <a:endParaRPr lang="en-US" dirty="0"/>
          </a:p>
          <a:p>
            <a:pPr marL="0" indent="0">
              <a:buNone/>
            </a:pPr>
            <a:endParaRPr lang="en-US" sz="700" dirty="0"/>
          </a:p>
          <a:p>
            <a:pPr marL="0" indent="0">
              <a:buNone/>
            </a:pPr>
            <a:r>
              <a:rPr lang="en-US" dirty="0"/>
              <a:t>print(</a:t>
            </a:r>
            <a:r>
              <a:rPr lang="en-US" dirty="0" err="1"/>
              <a:t>w,b</a:t>
            </a:r>
            <a:r>
              <a:rPr lang="en-US" dirty="0"/>
              <a:t>)</a:t>
            </a:r>
          </a:p>
          <a:p>
            <a:pPr marL="0" indent="0">
              <a:buNone/>
            </a:pPr>
            <a:r>
              <a:rPr lang="en-US" dirty="0"/>
              <a:t>print("User [1, 49, 8] prob of working: ", h(</a:t>
            </a:r>
            <a:r>
              <a:rPr lang="en-US" dirty="0" err="1"/>
              <a:t>np.array</a:t>
            </a:r>
            <a:r>
              <a:rPr lang="en-US" dirty="0"/>
              <a:t>([[1, 49, 8]]),</a:t>
            </a:r>
            <a:r>
              <a:rPr lang="en-US" dirty="0" err="1"/>
              <a:t>w,b</a:t>
            </a:r>
            <a:r>
              <a:rPr lang="en-US" dirty="0"/>
              <a:t>))</a:t>
            </a:r>
          </a:p>
          <a:p>
            <a:pPr marL="0" indent="0">
              <a:buNone/>
            </a:pPr>
            <a:r>
              <a:rPr lang="en-US" dirty="0"/>
              <a:t>print("User [0, 29, 3] </a:t>
            </a:r>
            <a:r>
              <a:rPr lang="en-US" dirty="0" err="1"/>
              <a:t>prob</a:t>
            </a:r>
            <a:r>
              <a:rPr lang="en-US" dirty="0"/>
              <a:t> of working: ", h(</a:t>
            </a:r>
            <a:r>
              <a:rPr lang="en-US" dirty="0" err="1"/>
              <a:t>np.array</a:t>
            </a:r>
            <a:r>
              <a:rPr lang="en-US" dirty="0"/>
              <a:t>([[0, 29, 3]]),</a:t>
            </a:r>
            <a:r>
              <a:rPr lang="en-US" dirty="0" err="1"/>
              <a:t>w,b</a:t>
            </a:r>
            <a:r>
              <a:rPr lang="en-US" dirty="0"/>
              <a:t>))</a:t>
            </a:r>
          </a:p>
          <a:p>
            <a:pPr marL="0" indent="0">
              <a:buNone/>
            </a:pPr>
            <a:r>
              <a:rPr lang="en-US" dirty="0"/>
              <a:t>print("User [1, 29, 3] </a:t>
            </a:r>
            <a:r>
              <a:rPr lang="en-US" dirty="0" err="1"/>
              <a:t>prob</a:t>
            </a:r>
            <a:r>
              <a:rPr lang="en-US" dirty="0"/>
              <a:t> of working: ", h(</a:t>
            </a:r>
            <a:r>
              <a:rPr lang="en-US" dirty="0" err="1"/>
              <a:t>np.array</a:t>
            </a:r>
            <a:r>
              <a:rPr lang="en-US" dirty="0"/>
              <a:t>([[1, 29, 3]]),</a:t>
            </a:r>
            <a:r>
              <a:rPr lang="en-US" dirty="0" err="1"/>
              <a:t>w,b</a:t>
            </a:r>
            <a:r>
              <a:rPr lang="en-US"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46602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500"/>
                                        <p:tgtEl>
                                          <p:spTgt spid="3">
                                            <p:txEl>
                                              <p:pRg st="18" end="1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animEffect transition="in" filter="fade">
                                      <p:cBhvr>
                                        <p:cTn id="87"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pPr marL="0" indent="0">
              <a:buNone/>
            </a:pPr>
            <a:r>
              <a:rPr lang="en-US" sz="2400" dirty="0"/>
              <a:t>[-0.93445965 -0.10677388  0.21378302] 3.137632760640033</a:t>
            </a:r>
          </a:p>
          <a:p>
            <a:pPr marL="0" indent="0">
              <a:buNone/>
            </a:pPr>
            <a:r>
              <a:rPr lang="en-US" dirty="0"/>
              <a:t>User [1, 49, 8] prob of working:  [ 0.21107079]</a:t>
            </a:r>
          </a:p>
          <a:p>
            <a:pPr marL="0" indent="0">
              <a:buNone/>
            </a:pPr>
            <a:r>
              <a:rPr lang="en-US" dirty="0"/>
              <a:t>User [0, 29, 3] </a:t>
            </a:r>
            <a:r>
              <a:rPr lang="en-US" dirty="0" err="1"/>
              <a:t>prob</a:t>
            </a:r>
            <a:r>
              <a:rPr lang="en-US" dirty="0"/>
              <a:t> of working:  [ 0.66430518]</a:t>
            </a:r>
          </a:p>
          <a:p>
            <a:pPr marL="0" indent="0">
              <a:buNone/>
            </a:pPr>
            <a:r>
              <a:rPr lang="en-US" dirty="0"/>
              <a:t>User [1, 29, 3] </a:t>
            </a:r>
            <a:r>
              <a:rPr lang="en-US" dirty="0" err="1"/>
              <a:t>prob</a:t>
            </a:r>
            <a:r>
              <a:rPr lang="en-US" dirty="0"/>
              <a:t> of working:  [ 0.43735087]</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1755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Motivation to loss function</a:t>
            </a:r>
          </a:p>
        </p:txBody>
      </p:sp>
      <p:sp>
        <p:nvSpPr>
          <p:cNvPr id="3" name="Content Placeholder 2"/>
          <p:cNvSpPr>
            <a:spLocks noGrp="1"/>
          </p:cNvSpPr>
          <p:nvPr>
            <p:ph idx="1"/>
          </p:nvPr>
        </p:nvSpPr>
        <p:spPr>
          <a:xfrm>
            <a:off x="228600" y="1600200"/>
            <a:ext cx="8763000" cy="4525963"/>
          </a:xfrm>
        </p:spPr>
        <p:txBody>
          <a:bodyPr>
            <a:normAutofit/>
          </a:bodyPr>
          <a:lstStyle/>
          <a:p>
            <a:r>
              <a:rPr lang="en-US" sz="2800" dirty="0"/>
              <a:t>Assume I.I.D. (independently and identically distributed) Gaussian noise with 0 mean and </a:t>
            </a:r>
            <a:r>
              <a:rPr lang="el-GR" sz="2800" dirty="0">
                <a:latin typeface="Arial"/>
                <a:cs typeface="Arial"/>
              </a:rPr>
              <a:t>σ</a:t>
            </a:r>
            <a:r>
              <a:rPr lang="en-US" sz="2800" baseline="30000" dirty="0">
                <a:latin typeface="Arial"/>
                <a:cs typeface="Arial"/>
              </a:rPr>
              <a:t>2</a:t>
            </a:r>
            <a:r>
              <a:rPr lang="en-US" sz="2800" dirty="0">
                <a:latin typeface="Arial"/>
                <a:cs typeface="Arial"/>
              </a:rPr>
              <a:t> </a:t>
            </a:r>
            <a:r>
              <a:rPr lang="en-US" sz="2800" dirty="0"/>
              <a:t>variance:</a:t>
            </a:r>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095610" y="971490"/>
            <a:ext cx="4914789" cy="400110"/>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38203" y="2667001"/>
            <a:ext cx="6732397" cy="381000"/>
          </a:xfrm>
          <a:prstGeom prst="rect">
            <a:avLst/>
          </a:prstGeom>
        </p:spPr>
      </p:pic>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066800" y="3200401"/>
            <a:ext cx="2817952" cy="640079"/>
          </a:xfrm>
          <a:prstGeom prst="rect">
            <a:avLst/>
          </a:prstGeom>
        </p:spPr>
      </p:pic>
      <p:pic>
        <p:nvPicPr>
          <p:cNvPr id="19" name="Picture 1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90600" y="3908055"/>
            <a:ext cx="4999854" cy="64007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86619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(Text Example)</a:t>
            </a:r>
          </a:p>
        </p:txBody>
      </p:sp>
      <p:sp>
        <p:nvSpPr>
          <p:cNvPr id="3" name="Content Placeholder 2"/>
          <p:cNvSpPr>
            <a:spLocks noGrp="1"/>
          </p:cNvSpPr>
          <p:nvPr>
            <p:ph idx="1"/>
          </p:nvPr>
        </p:nvSpPr>
        <p:spPr/>
        <p:txBody>
          <a:bodyPr>
            <a:normAutofit fontScale="85000" lnSpcReduction="20000"/>
          </a:bodyPr>
          <a:lstStyle/>
          <a:p>
            <a:r>
              <a:rPr lang="en-US" dirty="0"/>
              <a:t>Classifying a text message to urgent/non-urgent, based on its words (so the phone will know if to play a notification sound).</a:t>
            </a:r>
          </a:p>
          <a:p>
            <a:r>
              <a:rPr lang="en-US" dirty="0"/>
              <a:t>E.g.: </a:t>
            </a:r>
          </a:p>
          <a:p>
            <a:pPr lvl="1"/>
            <a:r>
              <a:rPr lang="en-US" dirty="0"/>
              <a:t>“Where are you? I’m trying to reach you for half an hour already, contact me ASAP I need to leave now!”</a:t>
            </a:r>
          </a:p>
          <a:p>
            <a:pPr lvl="1"/>
            <a:r>
              <a:rPr lang="en-US" dirty="0"/>
              <a:t>“I want to go out for lunch, let me know in the next couple of minutes if you would like to join.”</a:t>
            </a:r>
          </a:p>
          <a:p>
            <a:pPr lvl="1"/>
            <a:r>
              <a:rPr lang="en-US" dirty="0"/>
              <a:t>“I was wondering whether you are planning to  attend the party we are having next month.”</a:t>
            </a:r>
          </a:p>
          <a:p>
            <a:r>
              <a:rPr lang="en-US" dirty="0"/>
              <a:t>Any Ideas?</a:t>
            </a:r>
          </a:p>
          <a:p>
            <a:r>
              <a:rPr lang="en-US" dirty="0"/>
              <a:t>Using logistic regression?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06345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Bag-of-Words Model </a:t>
            </a:r>
            <a:br>
              <a:rPr lang="en-US" dirty="0"/>
            </a:br>
            <a:r>
              <a:rPr lang="en-US" sz="3600" dirty="0"/>
              <a:t>(like we did while using in Naïve Bayes)</a:t>
            </a:r>
            <a:endParaRPr lang="en-US" dirty="0"/>
          </a:p>
        </p:txBody>
      </p:sp>
      <p:sp>
        <p:nvSpPr>
          <p:cNvPr id="3" name="Content Placeholder 2"/>
          <p:cNvSpPr>
            <a:spLocks noGrp="1"/>
          </p:cNvSpPr>
          <p:nvPr>
            <p:ph idx="1"/>
          </p:nvPr>
        </p:nvSpPr>
        <p:spPr/>
        <p:txBody>
          <a:bodyPr/>
          <a:lstStyle/>
          <a:p>
            <a:r>
              <a:rPr lang="en-US" dirty="0"/>
              <a:t>x1 = {0, 0, 0, 0, …., 0, 1, 0, …., 0, 1, 0,…,…,1,…}</a:t>
            </a:r>
          </a:p>
          <a:p>
            <a:pPr marL="0" indent="0">
              <a:buNone/>
            </a:pPr>
            <a:r>
              <a:rPr lang="en-US" dirty="0"/>
              <a:t>           aardvark   …   already    …   are …  … you…      </a:t>
            </a:r>
          </a:p>
          <a:p>
            <a:r>
              <a:rPr lang="en-US" dirty="0"/>
              <a:t>“you” can either get 1 or 2 depending on the selected model.</a:t>
            </a:r>
          </a:p>
          <a:p>
            <a:r>
              <a:rPr lang="en-US" dirty="0"/>
              <a:t>Instead of using all words, can use only words which appear in the training set or the X most common words while marking the rest as UNK.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3820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US" sz="3200" dirty="0"/>
              <a:t>Logistic Regression in TensorFlow</a:t>
            </a:r>
            <a:br>
              <a:rPr lang="en-US" sz="3200" dirty="0"/>
            </a:br>
            <a:r>
              <a:rPr lang="en-US" sz="3200" dirty="0"/>
              <a:t>(Preprocessing: Preparing Data)</a:t>
            </a:r>
          </a:p>
        </p:txBody>
      </p:sp>
      <p:sp>
        <p:nvSpPr>
          <p:cNvPr id="3" name="Content Placeholder 2"/>
          <p:cNvSpPr>
            <a:spLocks noGrp="1"/>
          </p:cNvSpPr>
          <p:nvPr>
            <p:ph idx="1"/>
          </p:nvPr>
        </p:nvSpPr>
        <p:spPr>
          <a:xfrm>
            <a:off x="217714" y="990600"/>
            <a:ext cx="8915400" cy="5562600"/>
          </a:xfrm>
        </p:spPr>
        <p:txBody>
          <a:bodyPr>
            <a:noAutofit/>
          </a:bodyPr>
          <a:lstStyle/>
          <a:p>
            <a:pPr marL="0" indent="0">
              <a:buNone/>
            </a:pPr>
            <a:r>
              <a:rPr lang="en-US" sz="1800" dirty="0" err="1"/>
              <a:t>vocabulary_size</a:t>
            </a:r>
            <a:r>
              <a:rPr lang="en-US" sz="1800" dirty="0"/>
              <a:t> = 0 #can use "global" keyword</a:t>
            </a:r>
          </a:p>
          <a:p>
            <a:pPr marL="0" indent="0">
              <a:buNone/>
            </a:pPr>
            <a:r>
              <a:rPr lang="en-US" sz="1800" dirty="0"/>
              <a:t>word2location = {}</a:t>
            </a:r>
          </a:p>
          <a:p>
            <a:pPr marL="0" indent="0">
              <a:buNone/>
            </a:pPr>
            <a:endParaRPr lang="en-US" sz="600" dirty="0"/>
          </a:p>
          <a:p>
            <a:pPr marL="0" indent="0">
              <a:buNone/>
            </a:pPr>
            <a:r>
              <a:rPr lang="en-US" sz="1800" dirty="0" err="1"/>
              <a:t>def</a:t>
            </a:r>
            <a:r>
              <a:rPr lang="en-US" sz="1800" dirty="0"/>
              <a:t> </a:t>
            </a:r>
            <a:r>
              <a:rPr lang="en-US" sz="1800" dirty="0" err="1"/>
              <a:t>prepare_vocabulary</a:t>
            </a:r>
            <a:r>
              <a:rPr lang="en-US" sz="1800" dirty="0"/>
              <a:t>(data):</a:t>
            </a:r>
          </a:p>
          <a:p>
            <a:pPr marL="0" indent="0">
              <a:buNone/>
            </a:pPr>
            <a:r>
              <a:rPr lang="en-US" sz="1800" dirty="0"/>
              <a:t>    </a:t>
            </a:r>
            <a:r>
              <a:rPr lang="en-US" sz="1800" dirty="0" err="1"/>
              <a:t>idx</a:t>
            </a:r>
            <a:r>
              <a:rPr lang="en-US" sz="1800" dirty="0"/>
              <a:t> = 0</a:t>
            </a:r>
          </a:p>
          <a:p>
            <a:pPr marL="0" indent="0">
              <a:buNone/>
            </a:pPr>
            <a:r>
              <a:rPr lang="en-US" sz="1800" dirty="0"/>
              <a:t>    for sentence in data:</a:t>
            </a:r>
          </a:p>
          <a:p>
            <a:pPr marL="0" indent="0">
              <a:buNone/>
            </a:pPr>
            <a:r>
              <a:rPr lang="en-US" sz="1800" dirty="0"/>
              <a:t>        for word in </a:t>
            </a:r>
            <a:r>
              <a:rPr lang="en-US" sz="1800" dirty="0" err="1"/>
              <a:t>sentence.split</a:t>
            </a:r>
            <a:r>
              <a:rPr lang="en-US" sz="1800" dirty="0"/>
              <a:t>():</a:t>
            </a:r>
            <a:r>
              <a:rPr lang="en-US" sz="1600" dirty="0"/>
              <a:t> </a:t>
            </a:r>
            <a:r>
              <a:rPr lang="en-US" sz="1400" dirty="0">
                <a:solidFill>
                  <a:srgbClr val="00B050"/>
                </a:solidFill>
              </a:rPr>
              <a:t># better use </a:t>
            </a:r>
            <a:r>
              <a:rPr lang="en-US" sz="1400" dirty="0" err="1">
                <a:solidFill>
                  <a:srgbClr val="00B050"/>
                </a:solidFill>
              </a:rPr>
              <a:t>nltk.word_tokenize</a:t>
            </a:r>
            <a:r>
              <a:rPr lang="en-US" sz="1400" dirty="0">
                <a:solidFill>
                  <a:srgbClr val="00B050"/>
                </a:solidFill>
              </a:rPr>
              <a:t>(sentence) and perform some stemming etc.!!!</a:t>
            </a:r>
            <a:endParaRPr lang="en-US" sz="1800" dirty="0">
              <a:solidFill>
                <a:srgbClr val="00B050"/>
              </a:solidFill>
            </a:endParaRPr>
          </a:p>
          <a:p>
            <a:pPr marL="0" indent="0">
              <a:buNone/>
            </a:pPr>
            <a:r>
              <a:rPr lang="en-US" sz="1800" dirty="0"/>
              <a:t>            if word not in word2location:</a:t>
            </a:r>
          </a:p>
          <a:p>
            <a:pPr marL="0" indent="0">
              <a:buNone/>
            </a:pPr>
            <a:r>
              <a:rPr lang="en-US" sz="1800" dirty="0"/>
              <a:t>                word2location[word] = </a:t>
            </a:r>
            <a:r>
              <a:rPr lang="en-US" sz="1800" dirty="0" err="1"/>
              <a:t>idx</a:t>
            </a:r>
            <a:endParaRPr lang="en-US" sz="1800" dirty="0"/>
          </a:p>
          <a:p>
            <a:pPr marL="0" indent="0">
              <a:buNone/>
            </a:pPr>
            <a:r>
              <a:rPr lang="en-US" sz="1800" dirty="0"/>
              <a:t>                </a:t>
            </a:r>
            <a:r>
              <a:rPr lang="en-US" sz="1800" dirty="0" err="1"/>
              <a:t>idx</a:t>
            </a:r>
            <a:r>
              <a:rPr lang="en-US" sz="1800" dirty="0"/>
              <a:t> += 1      </a:t>
            </a:r>
          </a:p>
          <a:p>
            <a:pPr marL="0" indent="0">
              <a:buNone/>
            </a:pPr>
            <a:r>
              <a:rPr lang="en-US" sz="1800" dirty="0"/>
              <a:t>    return </a:t>
            </a:r>
            <a:r>
              <a:rPr lang="en-US" sz="1800" dirty="0" err="1"/>
              <a:t>idx</a:t>
            </a:r>
            <a:endParaRPr lang="en-US" sz="1800" dirty="0"/>
          </a:p>
          <a:p>
            <a:pPr marL="0" indent="0">
              <a:buNone/>
            </a:pPr>
            <a:endParaRPr lang="en-US" sz="700" dirty="0"/>
          </a:p>
          <a:p>
            <a:pPr marL="0" indent="0">
              <a:buNone/>
            </a:pPr>
            <a:r>
              <a:rPr lang="en-US" sz="1800" dirty="0" err="1"/>
              <a:t>def</a:t>
            </a:r>
            <a:r>
              <a:rPr lang="en-US" sz="1800" dirty="0"/>
              <a:t> convert2vec(sentence):</a:t>
            </a:r>
          </a:p>
          <a:p>
            <a:pPr marL="0" indent="0">
              <a:buNone/>
            </a:pPr>
            <a:r>
              <a:rPr lang="en-US" sz="1800" dirty="0"/>
              <a:t>    </a:t>
            </a:r>
            <a:r>
              <a:rPr lang="en-US" sz="1800" dirty="0" err="1"/>
              <a:t>res_vec</a:t>
            </a:r>
            <a:r>
              <a:rPr lang="en-US" sz="1800" dirty="0"/>
              <a:t> = </a:t>
            </a:r>
            <a:r>
              <a:rPr lang="en-US" sz="1800" dirty="0" err="1"/>
              <a:t>np.zeros</a:t>
            </a:r>
            <a:r>
              <a:rPr lang="en-US" sz="1800" dirty="0"/>
              <a:t>(</a:t>
            </a:r>
            <a:r>
              <a:rPr lang="en-US" sz="1800" dirty="0" err="1"/>
              <a:t>vocabulary_size</a:t>
            </a:r>
            <a:r>
              <a:rPr lang="en-US" sz="1800" dirty="0"/>
              <a:t>)</a:t>
            </a:r>
          </a:p>
          <a:p>
            <a:pPr marL="0" indent="0">
              <a:buNone/>
            </a:pPr>
            <a:r>
              <a:rPr lang="en-US" sz="1800" dirty="0"/>
              <a:t>    for word in </a:t>
            </a:r>
            <a:r>
              <a:rPr lang="en-US" sz="1800" dirty="0" err="1"/>
              <a:t>sentence.split</a:t>
            </a:r>
            <a:r>
              <a:rPr lang="en-US" sz="1800" dirty="0"/>
              <a:t>(): </a:t>
            </a:r>
            <a:r>
              <a:rPr lang="en-US" sz="1800" dirty="0">
                <a:solidFill>
                  <a:srgbClr val="00B050"/>
                </a:solidFill>
              </a:rPr>
              <a:t>#also here...</a:t>
            </a:r>
          </a:p>
          <a:p>
            <a:pPr marL="0" indent="0">
              <a:buNone/>
            </a:pPr>
            <a:r>
              <a:rPr lang="en-US" sz="1800" dirty="0"/>
              <a:t>        if word in word2location:</a:t>
            </a:r>
          </a:p>
          <a:p>
            <a:pPr marL="0" indent="0">
              <a:buNone/>
            </a:pPr>
            <a:r>
              <a:rPr lang="en-US" sz="1800" dirty="0"/>
              <a:t>            </a:t>
            </a:r>
            <a:r>
              <a:rPr lang="en-US" sz="1800" dirty="0" err="1"/>
              <a:t>res_vec</a:t>
            </a:r>
            <a:r>
              <a:rPr lang="en-US" sz="1800" dirty="0"/>
              <a:t>[word2location[word]] += 1</a:t>
            </a:r>
          </a:p>
          <a:p>
            <a:pPr marL="0" indent="0">
              <a:buNone/>
            </a:pPr>
            <a:r>
              <a:rPr lang="en-US" sz="1800" dirty="0"/>
              <a:t>    return </a:t>
            </a:r>
            <a:r>
              <a:rPr lang="en-US" sz="1800" dirty="0" err="1"/>
              <a:t>res_vec</a:t>
            </a:r>
            <a:endParaRPr lang="en-US" sz="1800" dirty="0"/>
          </a:p>
          <a:p>
            <a:pPr marL="0" indent="0">
              <a:buNone/>
            </a:pPr>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2978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fade">
                                      <p:cBhvr>
                                        <p:cTn id="8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a:t>
            </a:r>
            <a:br>
              <a:rPr lang="en-US" dirty="0"/>
            </a:br>
            <a:r>
              <a:rPr lang="en-US" dirty="0"/>
              <a:t>(Preprocessing cont.)</a:t>
            </a:r>
          </a:p>
        </p:txBody>
      </p:sp>
      <p:sp>
        <p:nvSpPr>
          <p:cNvPr id="3" name="Content Placeholder 2"/>
          <p:cNvSpPr>
            <a:spLocks noGrp="1"/>
          </p:cNvSpPr>
          <p:nvPr>
            <p:ph idx="1"/>
          </p:nvPr>
        </p:nvSpPr>
        <p:spPr/>
        <p:txBody>
          <a:bodyPr>
            <a:normAutofit lnSpcReduction="10000"/>
          </a:bodyPr>
          <a:lstStyle/>
          <a:p>
            <a:pPr marL="0" indent="0">
              <a:buNone/>
            </a:pPr>
            <a:r>
              <a:rPr lang="en-US" dirty="0"/>
              <a:t>data = ["Where are you? I'm trying to reach you for half an hour already, contact me ASAP I need to leave now!", "I want to go out for lunch, let me know in the next couple of minutes if you would like to join.", "I was wondering whether you are planning to  attend the party we are having next month.", "I wanted to share my thoughts with you."]</a:t>
            </a:r>
          </a:p>
          <a:p>
            <a:pPr marL="0" indent="0">
              <a:buNone/>
            </a:pPr>
            <a:r>
              <a:rPr lang="en-US" dirty="0" err="1"/>
              <a:t>vocabulary_size</a:t>
            </a:r>
            <a:r>
              <a:rPr lang="en-US" dirty="0"/>
              <a:t> = </a:t>
            </a:r>
            <a:r>
              <a:rPr lang="en-US" dirty="0" err="1"/>
              <a:t>prepare_vocabulary</a:t>
            </a:r>
            <a:r>
              <a:rPr lang="en-US" dirty="0"/>
              <a:t>(data)</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351733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a:t>
            </a:r>
            <a:br>
              <a:rPr lang="en-US" dirty="0"/>
            </a:br>
            <a:r>
              <a:rPr lang="en-US" dirty="0"/>
              <a:t>(Preprocessing Examples)</a:t>
            </a:r>
          </a:p>
        </p:txBody>
      </p:sp>
      <p:sp>
        <p:nvSpPr>
          <p:cNvPr id="3" name="Content Placeholder 2"/>
          <p:cNvSpPr>
            <a:spLocks noGrp="1"/>
          </p:cNvSpPr>
          <p:nvPr>
            <p:ph idx="1"/>
          </p:nvPr>
        </p:nvSpPr>
        <p:spPr>
          <a:xfrm>
            <a:off x="457200" y="1600200"/>
            <a:ext cx="8382000" cy="4525963"/>
          </a:xfrm>
        </p:spPr>
        <p:txBody>
          <a:bodyPr>
            <a:normAutofit fontScale="85000" lnSpcReduction="10000"/>
          </a:bodyPr>
          <a:lstStyle/>
          <a:p>
            <a:pPr marL="0" indent="0">
              <a:buNone/>
            </a:pPr>
            <a:r>
              <a:rPr lang="en-US" dirty="0"/>
              <a:t>&gt;&gt;&gt; print(convert2vec(data[1])) # </a:t>
            </a:r>
            <a:r>
              <a:rPr lang="en-US" sz="2200" dirty="0"/>
              <a:t>"I want to go out for lunch, let me know in the next couple of minutes if you would like to join."</a:t>
            </a:r>
            <a:endParaRPr lang="en-US" dirty="0"/>
          </a:p>
          <a:p>
            <a:pPr marL="0" indent="0">
              <a:buNone/>
            </a:pPr>
            <a:r>
              <a:rPr lang="en-US" dirty="0"/>
              <a:t>[ 0.  0.  0.  0.  0.  2.  0.  1.  1.  0.  0.  0.  0.  0.  1.  0.  1.  0.</a:t>
            </a:r>
          </a:p>
          <a:p>
            <a:pPr marL="0" indent="0">
              <a:buNone/>
            </a:pPr>
            <a:r>
              <a:rPr lang="en-US" dirty="0"/>
              <a:t>  0.  0.  1.  1.  1.  1.  1.  1.  1.  1.  1.  1.  1.  1.  1.  1.  1.  1.</a:t>
            </a:r>
          </a:p>
          <a:p>
            <a:pPr marL="0" indent="0">
              <a:buNone/>
            </a:pPr>
            <a:r>
              <a:rPr lang="en-US" dirty="0"/>
              <a:t>  0.  0.  0.  0.  0.  0.  0.  0.  0.  0.  0.  0.  0.  0.  0.]</a:t>
            </a:r>
          </a:p>
          <a:p>
            <a:pPr marL="0" indent="0">
              <a:buNone/>
            </a:pPr>
            <a:r>
              <a:rPr lang="en-US" dirty="0"/>
              <a:t>&gt;&gt;&gt; print(convert2vec(data[0])) # </a:t>
            </a:r>
            <a:r>
              <a:rPr lang="en-US" sz="2100" dirty="0"/>
              <a:t>"Where are you? I’m trying to reach you for half an hour already, contact me ASAP I need to leave now!"</a:t>
            </a:r>
            <a:endParaRPr lang="en-US" dirty="0"/>
          </a:p>
          <a:p>
            <a:pPr marL="0" indent="0">
              <a:buNone/>
            </a:pPr>
            <a:r>
              <a:rPr lang="en-US" dirty="0"/>
              <a:t>[ 1.  1.  1.  1.  1.  2.  1.  1.  1.  1.  1.  1.  1.  1.  1.  1.  1.  1.</a:t>
            </a:r>
          </a:p>
          <a:p>
            <a:pPr marL="0" indent="0">
              <a:buNone/>
            </a:pPr>
            <a:r>
              <a:rPr lang="en-US" dirty="0"/>
              <a:t>  1.  1.  0.  0.  0.  0.  0.  0.  0.  0.  0.  0.  0.  0.  0.  0.  0.  0.</a:t>
            </a:r>
          </a:p>
          <a:p>
            <a:pPr marL="0" indent="0">
              <a:buNone/>
            </a:pPr>
            <a:r>
              <a:rPr lang="en-US" dirty="0"/>
              <a:t>  0.  0.  0.  0.  0.  0.  0.  0.  0.  0.  0.  0.  0.  0.  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42564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 (Cont.)</a:t>
            </a:r>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en-US" sz="1700" dirty="0">
                <a:solidFill>
                  <a:srgbClr val="FF0000"/>
                </a:solidFill>
              </a:rPr>
              <a:t>features = </a:t>
            </a:r>
            <a:r>
              <a:rPr lang="en-US" sz="1700" dirty="0" err="1">
                <a:solidFill>
                  <a:srgbClr val="FF0000"/>
                </a:solidFill>
              </a:rPr>
              <a:t>vocabulary_size</a:t>
            </a:r>
            <a:endParaRPr lang="en-US" sz="1700" dirty="0">
              <a:solidFill>
                <a:srgbClr val="FF0000"/>
              </a:solidFill>
            </a:endParaRPr>
          </a:p>
          <a:p>
            <a:pPr marL="0" indent="0">
              <a:buNone/>
            </a:pPr>
            <a:r>
              <a:rPr lang="en-US" sz="1700" dirty="0" err="1"/>
              <a:t>eps</a:t>
            </a:r>
            <a:r>
              <a:rPr lang="en-US" sz="1700" dirty="0"/>
              <a:t> = 1e-12</a:t>
            </a:r>
          </a:p>
          <a:p>
            <a:pPr marL="0" indent="0">
              <a:buNone/>
            </a:pPr>
            <a:r>
              <a:rPr lang="en-US" sz="1700" dirty="0"/>
              <a:t>x = </a:t>
            </a:r>
            <a:r>
              <a:rPr lang="en-US" sz="1700" dirty="0" err="1"/>
              <a:t>tf.placeholder</a:t>
            </a:r>
            <a:r>
              <a:rPr lang="en-US" sz="1700" dirty="0"/>
              <a:t>(tf.float32, [None, features])</a:t>
            </a:r>
          </a:p>
          <a:p>
            <a:pPr marL="0" indent="0">
              <a:buNone/>
            </a:pPr>
            <a:r>
              <a:rPr lang="en-US" sz="1700" dirty="0"/>
              <a:t>y_ = </a:t>
            </a:r>
            <a:r>
              <a:rPr lang="en-US" sz="1700" dirty="0" err="1"/>
              <a:t>tf.placeholder</a:t>
            </a:r>
            <a:r>
              <a:rPr lang="en-US" sz="1700" dirty="0"/>
              <a:t>(tf.float32, [None, 1])</a:t>
            </a:r>
          </a:p>
          <a:p>
            <a:pPr marL="0" indent="0">
              <a:buNone/>
            </a:pPr>
            <a:r>
              <a:rPr lang="en-US" sz="1700" dirty="0"/>
              <a:t>W = </a:t>
            </a:r>
            <a:r>
              <a:rPr lang="en-US" sz="1700" dirty="0" err="1"/>
              <a:t>tf.Variable</a:t>
            </a:r>
            <a:r>
              <a:rPr lang="en-US" sz="1700" dirty="0"/>
              <a:t>(</a:t>
            </a:r>
            <a:r>
              <a:rPr lang="en-US" sz="1700" dirty="0" err="1"/>
              <a:t>tf.zeros</a:t>
            </a:r>
            <a:r>
              <a:rPr lang="en-US" sz="1700" dirty="0"/>
              <a:t>([features,1]))</a:t>
            </a:r>
          </a:p>
          <a:p>
            <a:pPr marL="0" indent="0">
              <a:buNone/>
            </a:pPr>
            <a:r>
              <a:rPr lang="en-US" sz="1700" dirty="0"/>
              <a:t>b = </a:t>
            </a:r>
            <a:r>
              <a:rPr lang="en-US" sz="1700" dirty="0" err="1"/>
              <a:t>tf.Variable</a:t>
            </a:r>
            <a:r>
              <a:rPr lang="en-US" sz="1700" dirty="0"/>
              <a:t>(</a:t>
            </a:r>
            <a:r>
              <a:rPr lang="en-US" sz="1700" dirty="0" err="1"/>
              <a:t>tf.zeros</a:t>
            </a:r>
            <a:r>
              <a:rPr lang="en-US" sz="1700" dirty="0"/>
              <a:t>([1]))</a:t>
            </a:r>
          </a:p>
          <a:p>
            <a:pPr marL="0" indent="0">
              <a:buNone/>
            </a:pPr>
            <a:r>
              <a:rPr lang="en-US" sz="1700" dirty="0">
                <a:solidFill>
                  <a:srgbClr val="FF0000"/>
                </a:solidFill>
              </a:rPr>
              <a:t>y = 1 / (1.0 + </a:t>
            </a:r>
            <a:r>
              <a:rPr lang="en-US" sz="1700" dirty="0" err="1">
                <a:solidFill>
                  <a:srgbClr val="FF0000"/>
                </a:solidFill>
              </a:rPr>
              <a:t>tf.exp</a:t>
            </a:r>
            <a:r>
              <a:rPr lang="en-US" sz="1700" dirty="0">
                <a:solidFill>
                  <a:srgbClr val="FF0000"/>
                </a:solidFill>
              </a:rPr>
              <a:t>(-(</a:t>
            </a:r>
            <a:r>
              <a:rPr lang="en-US" sz="1700" dirty="0" err="1">
                <a:solidFill>
                  <a:srgbClr val="FF0000"/>
                </a:solidFill>
              </a:rPr>
              <a:t>tf.matmul</a:t>
            </a:r>
            <a:r>
              <a:rPr lang="en-US" sz="1700" dirty="0">
                <a:solidFill>
                  <a:srgbClr val="FF0000"/>
                </a:solidFill>
              </a:rPr>
              <a:t>(</a:t>
            </a:r>
            <a:r>
              <a:rPr lang="en-US" sz="1700" dirty="0" err="1">
                <a:solidFill>
                  <a:srgbClr val="FF0000"/>
                </a:solidFill>
              </a:rPr>
              <a:t>x,W</a:t>
            </a:r>
            <a:r>
              <a:rPr lang="en-US" sz="1700" dirty="0">
                <a:solidFill>
                  <a:srgbClr val="FF0000"/>
                </a:solidFill>
              </a:rPr>
              <a:t>) + b)))</a:t>
            </a:r>
          </a:p>
          <a:p>
            <a:pPr marL="0" indent="0">
              <a:buNone/>
            </a:pPr>
            <a:r>
              <a:rPr lang="en-US" sz="1700" dirty="0">
                <a:solidFill>
                  <a:srgbClr val="FF0000"/>
                </a:solidFill>
              </a:rPr>
              <a:t>loss1 = -(y_ * tf.log(y + </a:t>
            </a:r>
            <a:r>
              <a:rPr lang="en-US" sz="1700" dirty="0" err="1">
                <a:solidFill>
                  <a:srgbClr val="FF0000"/>
                </a:solidFill>
              </a:rPr>
              <a:t>eps</a:t>
            </a:r>
            <a:r>
              <a:rPr lang="en-US" sz="1700" dirty="0">
                <a:solidFill>
                  <a:srgbClr val="FF0000"/>
                </a:solidFill>
              </a:rPr>
              <a:t>) + (1 - y_) * tf.log( 1 – y + </a:t>
            </a:r>
            <a:r>
              <a:rPr lang="en-US" sz="1700" dirty="0" err="1">
                <a:solidFill>
                  <a:srgbClr val="FF0000"/>
                </a:solidFill>
              </a:rPr>
              <a:t>eps</a:t>
            </a:r>
            <a:r>
              <a:rPr lang="en-US" sz="1700" dirty="0">
                <a:solidFill>
                  <a:srgbClr val="FF0000"/>
                </a:solidFill>
              </a:rPr>
              <a:t>))</a:t>
            </a:r>
          </a:p>
          <a:p>
            <a:pPr marL="0" indent="0">
              <a:buNone/>
            </a:pPr>
            <a:r>
              <a:rPr lang="en-US" sz="1700" dirty="0">
                <a:solidFill>
                  <a:srgbClr val="FF0000"/>
                </a:solidFill>
              </a:rPr>
              <a:t>loss = </a:t>
            </a:r>
            <a:r>
              <a:rPr lang="en-US" sz="1700" dirty="0" err="1">
                <a:solidFill>
                  <a:srgbClr val="FF0000"/>
                </a:solidFill>
              </a:rPr>
              <a:t>tf.reduce_mean</a:t>
            </a:r>
            <a:r>
              <a:rPr lang="en-US" sz="1700" dirty="0">
                <a:solidFill>
                  <a:srgbClr val="FF0000"/>
                </a:solidFill>
              </a:rPr>
              <a:t>(loss1)</a:t>
            </a:r>
          </a:p>
          <a:p>
            <a:pPr marL="0" indent="0">
              <a:buNone/>
            </a:pPr>
            <a:r>
              <a:rPr lang="en-US" sz="1700" dirty="0"/>
              <a:t>update = </a:t>
            </a:r>
            <a:r>
              <a:rPr lang="en-US" sz="1700" dirty="0" err="1"/>
              <a:t>tf.train.GradientDescentOptimizer</a:t>
            </a:r>
            <a:r>
              <a:rPr lang="en-US" sz="1700" dirty="0"/>
              <a:t>(0.00001).minimize(loss)</a:t>
            </a:r>
          </a:p>
          <a:p>
            <a:pPr marL="0" indent="0">
              <a:buNone/>
            </a:pPr>
            <a:r>
              <a:rPr lang="en-US" sz="1700" dirty="0" err="1">
                <a:solidFill>
                  <a:srgbClr val="FF0000"/>
                </a:solidFill>
              </a:rPr>
              <a:t>data_x</a:t>
            </a:r>
            <a:r>
              <a:rPr lang="en-US" sz="1700" dirty="0">
                <a:solidFill>
                  <a:srgbClr val="FF0000"/>
                </a:solidFill>
              </a:rPr>
              <a:t> = </a:t>
            </a:r>
            <a:r>
              <a:rPr lang="en-US" sz="1400" dirty="0" err="1">
                <a:solidFill>
                  <a:srgbClr val="FF0000"/>
                </a:solidFill>
              </a:rPr>
              <a:t>np.array</a:t>
            </a:r>
            <a:r>
              <a:rPr lang="en-US" sz="1400" dirty="0">
                <a:solidFill>
                  <a:srgbClr val="FF0000"/>
                </a:solidFill>
              </a:rPr>
              <a:t>([convert2vec(data[0]), convert2vec(data[1]), convert2vec(data[2]), convert2vec(data[3])])</a:t>
            </a:r>
            <a:endParaRPr lang="en-US" sz="1400" dirty="0">
              <a:solidFill>
                <a:srgbClr val="00B050"/>
              </a:solidFill>
            </a:endParaRPr>
          </a:p>
          <a:p>
            <a:pPr marL="0" indent="0">
              <a:buNone/>
            </a:pPr>
            <a:r>
              <a:rPr lang="en-US" sz="1700" dirty="0" err="1"/>
              <a:t>data_y</a:t>
            </a:r>
            <a:r>
              <a:rPr lang="en-US" sz="1700" dirty="0"/>
              <a:t> = </a:t>
            </a:r>
            <a:r>
              <a:rPr lang="en-US" sz="1700" dirty="0" err="1"/>
              <a:t>np.array</a:t>
            </a:r>
            <a:r>
              <a:rPr lang="en-US" sz="1700" dirty="0"/>
              <a:t>([[1],[1],[0],[0]])</a:t>
            </a:r>
          </a:p>
          <a:p>
            <a:pPr marL="0" indent="0">
              <a:buNone/>
            </a:pPr>
            <a:r>
              <a:rPr lang="en-US" sz="1700" dirty="0" err="1"/>
              <a:t>sess</a:t>
            </a:r>
            <a:r>
              <a:rPr lang="en-US" sz="1700" dirty="0"/>
              <a:t> = </a:t>
            </a:r>
            <a:r>
              <a:rPr lang="en-US" sz="1700" dirty="0" err="1"/>
              <a:t>tf.Session</a:t>
            </a:r>
            <a:r>
              <a:rPr lang="en-US" sz="1700" dirty="0"/>
              <a:t>()</a:t>
            </a:r>
          </a:p>
          <a:p>
            <a:pPr marL="0" indent="0">
              <a:buNone/>
            </a:pPr>
            <a:r>
              <a:rPr lang="en-US" sz="1700" dirty="0" err="1"/>
              <a:t>sess.run</a:t>
            </a:r>
            <a:r>
              <a:rPr lang="en-US" sz="1700" dirty="0"/>
              <a:t>(</a:t>
            </a:r>
            <a:r>
              <a:rPr lang="en-US" sz="1700" dirty="0" err="1"/>
              <a:t>tf.global_variables_initializer</a:t>
            </a:r>
            <a:r>
              <a:rPr lang="en-US" sz="1700" dirty="0"/>
              <a:t>())</a:t>
            </a:r>
          </a:p>
          <a:p>
            <a:pPr marL="0" indent="0">
              <a:buNone/>
            </a:pPr>
            <a:r>
              <a:rPr lang="en-US" sz="1700" dirty="0"/>
              <a:t>for i in range(0,10000):</a:t>
            </a:r>
          </a:p>
          <a:p>
            <a:pPr marL="0" indent="0">
              <a:buNone/>
            </a:pPr>
            <a:r>
              <a:rPr lang="en-US" sz="1700" dirty="0"/>
              <a:t>	</a:t>
            </a:r>
            <a:r>
              <a:rPr lang="en-US" sz="1700" dirty="0" err="1"/>
              <a:t>sess.run</a:t>
            </a:r>
            <a:r>
              <a:rPr lang="en-US" sz="1700" dirty="0"/>
              <a:t>(update, </a:t>
            </a:r>
            <a:r>
              <a:rPr lang="en-US" sz="1700" dirty="0" err="1"/>
              <a:t>feed_dict</a:t>
            </a:r>
            <a:r>
              <a:rPr lang="en-US" sz="1700" dirty="0"/>
              <a:t> = {</a:t>
            </a:r>
            <a:r>
              <a:rPr lang="en-US" sz="1700" dirty="0" err="1"/>
              <a:t>x:data_x</a:t>
            </a:r>
            <a:r>
              <a:rPr lang="en-US" sz="1700" dirty="0"/>
              <a:t>, y_:</a:t>
            </a:r>
            <a:r>
              <a:rPr lang="en-US" sz="1700" dirty="0" err="1"/>
              <a:t>data_y</a:t>
            </a:r>
            <a:r>
              <a:rPr lang="en-US" sz="1700" dirty="0"/>
              <a:t>}) </a:t>
            </a:r>
            <a:r>
              <a:rPr lang="en-US" sz="1700" dirty="0">
                <a:solidFill>
                  <a:srgbClr val="00B050"/>
                </a:solidFill>
              </a:rPr>
              <a:t>#BGD</a:t>
            </a:r>
          </a:p>
        </p:txBody>
      </p:sp>
      <p:sp>
        <p:nvSpPr>
          <p:cNvPr id="4" name="Rectangular Callout 3"/>
          <p:cNvSpPr/>
          <p:nvPr/>
        </p:nvSpPr>
        <p:spPr>
          <a:xfrm>
            <a:off x="5638800" y="3352800"/>
            <a:ext cx="3505200" cy="685800"/>
          </a:xfrm>
          <a:prstGeom prst="wedgeRectCallout">
            <a:avLst>
              <a:gd name="adj1" fmla="val -52184"/>
              <a:gd name="adj2" fmla="val 12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Instead of two previous rows use: </a:t>
            </a:r>
          </a:p>
          <a:p>
            <a:pPr algn="ctr"/>
            <a:r>
              <a:rPr lang="en-US" sz="1500" dirty="0" err="1"/>
              <a:t>tf.nn.sigmoid_cross_entropy_with_logits</a:t>
            </a:r>
            <a:r>
              <a:rPr lang="en-US" sz="1500" dirty="0"/>
              <a:t>()</a:t>
            </a:r>
          </a:p>
          <a:p>
            <a:pPr algn="ctr"/>
            <a:r>
              <a:rPr lang="en-US" sz="1600" dirty="0"/>
              <a:t>See explanation later.</a:t>
            </a:r>
            <a:endParaRPr lang="en-US" sz="1500" dirty="0"/>
          </a:p>
        </p:txBody>
      </p:sp>
      <p:sp>
        <p:nvSpPr>
          <p:cNvPr id="5" name="Rectangular Callout 4"/>
          <p:cNvSpPr/>
          <p:nvPr/>
        </p:nvSpPr>
        <p:spPr>
          <a:xfrm>
            <a:off x="4114800" y="2438400"/>
            <a:ext cx="3581400" cy="685800"/>
          </a:xfrm>
          <a:prstGeom prst="wedgeRectCallout">
            <a:avLst>
              <a:gd name="adj1" fmla="val -62745"/>
              <a:gd name="adj2" fmla="val 7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Better use:</a:t>
            </a:r>
          </a:p>
          <a:p>
            <a:pPr algn="ctr"/>
            <a:r>
              <a:rPr lang="en-US" i="1" dirty="0" err="1"/>
              <a:t>tf</a:t>
            </a:r>
            <a:r>
              <a:rPr lang="en-US" dirty="0" err="1"/>
              <a:t>.</a:t>
            </a:r>
            <a:r>
              <a:rPr lang="en-US" i="1" dirty="0" err="1"/>
              <a:t>nn</a:t>
            </a:r>
            <a:r>
              <a:rPr lang="en-US" dirty="0" err="1"/>
              <a:t>.</a:t>
            </a:r>
            <a:r>
              <a:rPr lang="en-US" i="1" dirty="0" err="1"/>
              <a:t>sigmoid</a:t>
            </a:r>
            <a:r>
              <a:rPr lang="en-US" dirty="0"/>
              <a:t>(</a:t>
            </a:r>
            <a:r>
              <a:rPr lang="en-US" dirty="0" err="1"/>
              <a:t>tf.matmul</a:t>
            </a:r>
            <a:r>
              <a:rPr lang="en-US" dirty="0"/>
              <a:t>(</a:t>
            </a:r>
            <a:r>
              <a:rPr lang="en-US" dirty="0" err="1"/>
              <a:t>x,W</a:t>
            </a:r>
            <a:r>
              <a:rPr lang="en-US" dirty="0"/>
              <a:t>) + b)</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42514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500"/>
                                        <p:tgtEl>
                                          <p:spTgt spid="3">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500"/>
                                        <p:tgtEl>
                                          <p:spTgt spid="3">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500"/>
                                        <p:tgtEl>
                                          <p:spTgt spid="3">
                                            <p:txEl>
                                              <p:pRg st="14" end="1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 Results</a:t>
            </a:r>
          </a:p>
        </p:txBody>
      </p:sp>
      <p:sp>
        <p:nvSpPr>
          <p:cNvPr id="3" name="Content Placeholder 2"/>
          <p:cNvSpPr>
            <a:spLocks noGrp="1"/>
          </p:cNvSpPr>
          <p:nvPr>
            <p:ph idx="1"/>
          </p:nvPr>
        </p:nvSpPr>
        <p:spPr>
          <a:xfrm>
            <a:off x="457200" y="1600201"/>
            <a:ext cx="8229600" cy="2895599"/>
          </a:xfrm>
        </p:spPr>
        <p:txBody>
          <a:bodyPr>
            <a:normAutofit/>
          </a:bodyPr>
          <a:lstStyle/>
          <a:p>
            <a:pPr marL="0" indent="0">
              <a:buNone/>
            </a:pPr>
            <a:r>
              <a:rPr lang="en-US" sz="1600" dirty="0" err="1"/>
              <a:t>def</a:t>
            </a:r>
            <a:r>
              <a:rPr lang="en-US" sz="1600" dirty="0"/>
              <a:t> </a:t>
            </a:r>
            <a:r>
              <a:rPr lang="en-US" sz="1600" dirty="0" err="1"/>
              <a:t>logistic_fun</a:t>
            </a:r>
            <a:r>
              <a:rPr lang="en-US" sz="1600" dirty="0"/>
              <a:t>(z):</a:t>
            </a:r>
          </a:p>
          <a:p>
            <a:pPr marL="0" indent="0">
              <a:buNone/>
            </a:pPr>
            <a:r>
              <a:rPr lang="en-US" sz="1600" dirty="0"/>
              <a:t>    return 1/(1.0 + </a:t>
            </a:r>
            <a:r>
              <a:rPr lang="en-US" sz="1600" dirty="0" err="1"/>
              <a:t>np.exp</a:t>
            </a:r>
            <a:r>
              <a:rPr lang="en-US" sz="1600" dirty="0"/>
              <a:t>(-z))</a:t>
            </a:r>
          </a:p>
          <a:p>
            <a:pPr marL="0" indent="0">
              <a:buNone/>
            </a:pPr>
            <a:r>
              <a:rPr lang="en-US" sz="1600" dirty="0"/>
              <a:t>    </a:t>
            </a:r>
          </a:p>
          <a:p>
            <a:pPr marL="0" indent="0">
              <a:buNone/>
            </a:pPr>
            <a:r>
              <a:rPr lang="en-US" sz="1600" dirty="0"/>
              <a:t>test1 = "I need you now! Please answer ASAP!"</a:t>
            </a:r>
          </a:p>
          <a:p>
            <a:pPr marL="0" indent="0">
              <a:buNone/>
            </a:pPr>
            <a:r>
              <a:rPr lang="en-US" sz="1600" dirty="0"/>
              <a:t>test2 = "I wanted to hear your thoughts about my plans."        </a:t>
            </a:r>
          </a:p>
          <a:p>
            <a:pPr marL="0" indent="0">
              <a:buNone/>
            </a:pPr>
            <a:r>
              <a:rPr lang="en-US" sz="1600" dirty="0"/>
              <a:t>#</a:t>
            </a:r>
            <a:r>
              <a:rPr lang="en-US" sz="1600" dirty="0" err="1"/>
              <a:t>pdb.set_trace</a:t>
            </a:r>
            <a:r>
              <a:rPr lang="en-US" sz="1600" dirty="0"/>
              <a:t>()</a:t>
            </a:r>
          </a:p>
          <a:p>
            <a:pPr marL="0" indent="0">
              <a:buNone/>
            </a:pPr>
            <a:r>
              <a:rPr lang="en-US" sz="1600" dirty="0"/>
              <a:t>print('Prediction for: "' + test1 + '"', </a:t>
            </a:r>
            <a:r>
              <a:rPr lang="en-US" sz="1600" dirty="0" err="1"/>
              <a:t>logistic_fun</a:t>
            </a:r>
            <a:r>
              <a:rPr lang="en-US" sz="1600" dirty="0"/>
              <a:t>(</a:t>
            </a:r>
            <a:r>
              <a:rPr lang="en-US" sz="1600" dirty="0" err="1"/>
              <a:t>np.matmul</a:t>
            </a:r>
            <a:r>
              <a:rPr lang="en-US" sz="1600" dirty="0"/>
              <a:t>(</a:t>
            </a:r>
            <a:r>
              <a:rPr lang="en-US" sz="1600" dirty="0" err="1"/>
              <a:t>np.array</a:t>
            </a:r>
            <a:r>
              <a:rPr lang="en-US" sz="1600" dirty="0"/>
              <a:t>([convert2vec(test1)]),</a:t>
            </a:r>
            <a:r>
              <a:rPr lang="en-US" sz="1600" dirty="0" err="1"/>
              <a:t>sess.run</a:t>
            </a:r>
            <a:r>
              <a:rPr lang="en-US" sz="1600" dirty="0"/>
              <a:t>(W)) + </a:t>
            </a:r>
            <a:r>
              <a:rPr lang="en-US" sz="1600" dirty="0" err="1"/>
              <a:t>sess.run</a:t>
            </a:r>
            <a:r>
              <a:rPr lang="en-US" sz="1600" dirty="0"/>
              <a:t>(b))[0][0])</a:t>
            </a:r>
          </a:p>
          <a:p>
            <a:pPr marL="0" indent="0">
              <a:buNone/>
            </a:pPr>
            <a:r>
              <a:rPr lang="en-US" sz="1600" dirty="0"/>
              <a:t>print('Prediction for: "' + test2 + '"', </a:t>
            </a:r>
            <a:r>
              <a:rPr lang="en-US" sz="1600" dirty="0" err="1"/>
              <a:t>logistic_fun</a:t>
            </a:r>
            <a:r>
              <a:rPr lang="en-US" sz="1600" dirty="0"/>
              <a:t>(</a:t>
            </a:r>
            <a:r>
              <a:rPr lang="en-US" sz="1600" dirty="0" err="1"/>
              <a:t>np.matmul</a:t>
            </a:r>
            <a:r>
              <a:rPr lang="en-US" sz="1600" dirty="0"/>
              <a:t>(</a:t>
            </a:r>
            <a:r>
              <a:rPr lang="en-US" sz="1600" dirty="0" err="1"/>
              <a:t>np.array</a:t>
            </a:r>
            <a:r>
              <a:rPr lang="en-US" sz="1600" dirty="0"/>
              <a:t>([convert2vec(test2)]),</a:t>
            </a:r>
            <a:r>
              <a:rPr lang="en-US" sz="1600" dirty="0" err="1"/>
              <a:t>sess.run</a:t>
            </a:r>
            <a:r>
              <a:rPr lang="en-US" sz="1600" dirty="0"/>
              <a:t>(W)) + </a:t>
            </a:r>
            <a:r>
              <a:rPr lang="en-US" sz="1600" dirty="0" err="1"/>
              <a:t>sess.run</a:t>
            </a:r>
            <a:r>
              <a:rPr lang="en-US" sz="1600" dirty="0"/>
              <a:t>(b))[0][0])</a:t>
            </a:r>
          </a:p>
        </p:txBody>
      </p:sp>
      <p:sp>
        <p:nvSpPr>
          <p:cNvPr id="4" name="TextBox 3"/>
          <p:cNvSpPr txBox="1"/>
          <p:nvPr/>
        </p:nvSpPr>
        <p:spPr>
          <a:xfrm>
            <a:off x="381000" y="4953000"/>
            <a:ext cx="7772400" cy="923330"/>
          </a:xfrm>
          <a:prstGeom prst="rect">
            <a:avLst/>
          </a:prstGeom>
          <a:noFill/>
        </p:spPr>
        <p:txBody>
          <a:bodyPr wrap="square" rtlCol="0">
            <a:spAutoFit/>
          </a:bodyPr>
          <a:lstStyle/>
          <a:p>
            <a:r>
              <a:rPr lang="en-US" dirty="0"/>
              <a:t>('Prediction for: "I need you now! Please answer ASAP!"', 0.5003)</a:t>
            </a:r>
          </a:p>
          <a:p>
            <a:r>
              <a:rPr lang="en-US" dirty="0"/>
              <a:t>('Prediction for: "I wanted to hear your thoughts about my plans."', 0.4991)</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9266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Meaning of Logistic Regression Result</a:t>
            </a:r>
          </a:p>
        </p:txBody>
      </p:sp>
      <p:sp>
        <p:nvSpPr>
          <p:cNvPr id="3" name="Content Placeholder 2"/>
          <p:cNvSpPr>
            <a:spLocks noGrp="1"/>
          </p:cNvSpPr>
          <p:nvPr>
            <p:ph idx="1"/>
          </p:nvPr>
        </p:nvSpPr>
        <p:spPr/>
        <p:txBody>
          <a:bodyPr>
            <a:normAutofit lnSpcReduction="10000"/>
          </a:bodyPr>
          <a:lstStyle/>
          <a:p>
            <a:r>
              <a:rPr lang="en-US" dirty="0"/>
              <a:t>The result given by logistic regression is suppose to relate to the probability of the instance belonging to the class p(y=1 | X).</a:t>
            </a:r>
          </a:p>
          <a:p>
            <a:r>
              <a:rPr lang="en-US" dirty="0"/>
              <a:t>Logistic regression is a discriminative model, that is, it tries to model p(y | X) directly.</a:t>
            </a:r>
          </a:p>
          <a:p>
            <a:r>
              <a:rPr lang="en-US" dirty="0"/>
              <a:t>Recall that in the naïve Bayes classifier (which is a generative model), we used the Bayes rule, and therefore had to model: </a:t>
            </a:r>
          </a:p>
          <a:p>
            <a:pPr marL="0" indent="0">
              <a:buNone/>
            </a:pPr>
            <a:r>
              <a:rPr lang="en-US" dirty="0"/>
              <a:t>	p(y) and p(X | y) (and p(X))</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71600" y="6096000"/>
            <a:ext cx="4123760" cy="655877"/>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5033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good classifier?</a:t>
            </a:r>
          </a:p>
        </p:txBody>
      </p:sp>
      <p:sp>
        <p:nvSpPr>
          <p:cNvPr id="3" name="Content Placeholder 2"/>
          <p:cNvSpPr>
            <a:spLocks noGrp="1"/>
          </p:cNvSpPr>
          <p:nvPr>
            <p:ph idx="1"/>
          </p:nvPr>
        </p:nvSpPr>
        <p:spPr/>
        <p:txBody>
          <a:bodyPr/>
          <a:lstStyle/>
          <a:p>
            <a:r>
              <a:rPr lang="en-US" dirty="0"/>
              <a:t>Accuracy?</a:t>
            </a:r>
          </a:p>
          <a:p>
            <a:r>
              <a:rPr lang="en-US" dirty="0"/>
              <a:t>What if we classify cancer with a 1% chance?</a:t>
            </a:r>
          </a:p>
          <a:p>
            <a:pPr lvl="1"/>
            <a:r>
              <a:rPr lang="en-US" dirty="0"/>
              <a:t>If we classify all as healthy, we will have 99% accuracy.</a:t>
            </a:r>
          </a:p>
          <a:p>
            <a:pPr lvl="1"/>
            <a:r>
              <a:rPr lang="en-US" dirty="0"/>
              <a:t>What would you think about a classifier that:</a:t>
            </a:r>
          </a:p>
          <a:p>
            <a:pPr lvl="2"/>
            <a:r>
              <a:rPr lang="en-US" dirty="0"/>
              <a:t>catches 98% of the cancers, </a:t>
            </a:r>
          </a:p>
          <a:p>
            <a:pPr lvl="2"/>
            <a:r>
              <a:rPr lang="en-US" dirty="0"/>
              <a:t>but has only 30% precision (if you are told that you might have cancer, there is only 30% that you actually have).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14172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and Precision</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endParaRPr lang="en-US" dirty="0"/>
          </a:p>
          <a:p>
            <a:pPr marL="0" indent="0">
              <a:buNone/>
            </a:pPr>
            <a:endParaRPr lang="en-US" dirty="0"/>
          </a:p>
          <a:p>
            <a:r>
              <a:rPr lang="en-US" sz="3800" dirty="0"/>
              <a:t>Accuracy?</a:t>
            </a:r>
          </a:p>
          <a:p>
            <a:pPr lvl="1"/>
            <a:r>
              <a:rPr lang="en-US" sz="3800" dirty="0"/>
              <a:t>Trues / All</a:t>
            </a:r>
          </a:p>
          <a:p>
            <a:pPr lvl="1"/>
            <a:r>
              <a:rPr lang="en-US" sz="2200" dirty="0"/>
              <a:t>(True Positive + True Negative) / (True Positive + True Negative + False Negative + False Positive)</a:t>
            </a:r>
          </a:p>
          <a:p>
            <a:r>
              <a:rPr lang="en-US" sz="3800" dirty="0"/>
              <a:t>Recall  </a:t>
            </a:r>
          </a:p>
          <a:p>
            <a:pPr lvl="1"/>
            <a:r>
              <a:rPr lang="en-US" sz="3800" dirty="0"/>
              <a:t>What fraction of positives did we actually find? </a:t>
            </a:r>
          </a:p>
          <a:p>
            <a:pPr lvl="1"/>
            <a:r>
              <a:rPr lang="en-US" sz="3800" dirty="0"/>
              <a:t>True Positive / Really Positive</a:t>
            </a:r>
          </a:p>
          <a:p>
            <a:pPr lvl="1"/>
            <a:r>
              <a:rPr lang="en-US" sz="3800" dirty="0"/>
              <a:t>True Positive / (True Positive + False Negative)</a:t>
            </a:r>
          </a:p>
          <a:p>
            <a:r>
              <a:rPr lang="en-US" sz="3800" dirty="0"/>
              <a:t>Precision:</a:t>
            </a:r>
          </a:p>
          <a:p>
            <a:pPr lvl="1"/>
            <a:r>
              <a:rPr lang="en-US" sz="3800" dirty="0"/>
              <a:t>If we say positive, how precise are we?</a:t>
            </a:r>
          </a:p>
          <a:p>
            <a:pPr lvl="1"/>
            <a:r>
              <a:rPr lang="en-US" sz="3800" dirty="0"/>
              <a:t>True Positive / Classified as Positive</a:t>
            </a:r>
          </a:p>
          <a:p>
            <a:pPr lvl="1"/>
            <a:r>
              <a:rPr lang="en-US" sz="3800" dirty="0"/>
              <a:t>True Positive / (True Positive + False Positive)</a:t>
            </a:r>
          </a:p>
        </p:txBody>
      </p:sp>
      <p:graphicFrame>
        <p:nvGraphicFramePr>
          <p:cNvPr id="4" name="Table 3"/>
          <p:cNvGraphicFramePr>
            <a:graphicFrameLocks noGrp="1"/>
          </p:cNvGraphicFramePr>
          <p:nvPr>
            <p:extLst>
              <p:ext uri="{D42A27DB-BD31-4B8C-83A1-F6EECF244321}">
                <p14:modId xmlns:p14="http://schemas.microsoft.com/office/powerpoint/2010/main" val="3024122773"/>
              </p:ext>
            </p:extLst>
          </p:nvPr>
        </p:nvGraphicFramePr>
        <p:xfrm>
          <a:off x="2667000" y="1295400"/>
          <a:ext cx="6019801" cy="1381760"/>
        </p:xfrm>
        <a:graphic>
          <a:graphicData uri="http://schemas.openxmlformats.org/drawingml/2006/table">
            <a:tbl>
              <a:tblPr firstRow="1" firstCol="1">
                <a:tableStyleId>{5C22544A-7EE6-4342-B048-85BDC9FD1C3A}</a:tableStyleId>
              </a:tblPr>
              <a:tblGrid>
                <a:gridCol w="2219422">
                  <a:extLst>
                    <a:ext uri="{9D8B030D-6E8A-4147-A177-3AD203B41FA5}">
                      <a16:colId xmlns:a16="http://schemas.microsoft.com/office/drawing/2014/main" val="20000"/>
                    </a:ext>
                  </a:extLst>
                </a:gridCol>
                <a:gridCol w="2219422">
                  <a:extLst>
                    <a:ext uri="{9D8B030D-6E8A-4147-A177-3AD203B41FA5}">
                      <a16:colId xmlns:a16="http://schemas.microsoft.com/office/drawing/2014/main" val="20001"/>
                    </a:ext>
                  </a:extLst>
                </a:gridCol>
                <a:gridCol w="1580957">
                  <a:extLst>
                    <a:ext uri="{9D8B030D-6E8A-4147-A177-3AD203B41FA5}">
                      <a16:colId xmlns:a16="http://schemas.microsoft.com/office/drawing/2014/main" val="20002"/>
                    </a:ext>
                  </a:extLst>
                </a:gridCol>
              </a:tblGrid>
              <a:tr h="370840">
                <a:tc>
                  <a:txBody>
                    <a:bodyPr/>
                    <a:lstStyle/>
                    <a:p>
                      <a:r>
                        <a:rPr lang="en-US" dirty="0"/>
                        <a:t>Confusion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a:t>
                      </a:r>
                      <a:r>
                        <a:rPr lang="en-US" baseline="0" dirty="0"/>
                        <a:t> as Positive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 as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Really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Really</a:t>
                      </a:r>
                      <a:r>
                        <a:rPr lang="en-US" baseline="0" dirty="0"/>
                        <a:t> Negative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40289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Maximum Likelihood Estimation (MLE)</a:t>
            </a:r>
          </a:p>
        </p:txBody>
      </p:sp>
      <p:sp>
        <p:nvSpPr>
          <p:cNvPr id="3" name="Content Placeholder 2"/>
          <p:cNvSpPr>
            <a:spLocks noGrp="1"/>
          </p:cNvSpPr>
          <p:nvPr>
            <p:ph idx="1"/>
          </p:nvPr>
        </p:nvSpPr>
        <p:spPr>
          <a:xfrm>
            <a:off x="457200" y="1600200"/>
            <a:ext cx="8229600" cy="4876800"/>
          </a:xfrm>
        </p:spPr>
        <p:txBody>
          <a:bodyPr>
            <a:normAutofit/>
          </a:bodyPr>
          <a:lstStyle/>
          <a:p>
            <a:r>
              <a:rPr lang="en-US" sz="2400" dirty="0"/>
              <a:t>We want to find the parameters (</a:t>
            </a:r>
            <a:r>
              <a:rPr lang="en-US" sz="2400" dirty="0" err="1"/>
              <a:t>w,b</a:t>
            </a:r>
            <a:r>
              <a:rPr lang="en-US" sz="2400" dirty="0"/>
              <a:t>) that maximize the likelihood (probability) of the labels (y) given the data (x):</a:t>
            </a:r>
          </a:p>
          <a:p>
            <a:pPr marL="0" indent="0">
              <a:buNone/>
            </a:pPr>
            <a:endParaRPr lang="en-US" dirty="0"/>
          </a:p>
          <a:p>
            <a:r>
              <a:rPr lang="en-US" sz="2400" dirty="0"/>
              <a:t>Instead of maximizing p(</a:t>
            </a:r>
            <a:r>
              <a:rPr lang="en-US" sz="2400" dirty="0" err="1"/>
              <a:t>y|x</a:t>
            </a:r>
            <a:r>
              <a:rPr lang="en-US" sz="2400" dirty="0"/>
              <a:t>), we can maximize log(p(</a:t>
            </a:r>
            <a:r>
              <a:rPr lang="en-US" sz="2400" dirty="0" err="1"/>
              <a:t>y|x</a:t>
            </a:r>
            <a:r>
              <a:rPr lang="en-US" sz="2400" dirty="0"/>
              <a:t>))</a:t>
            </a:r>
          </a:p>
          <a:p>
            <a:endParaRPr lang="en-US" dirty="0"/>
          </a:p>
          <a:p>
            <a:pPr marL="0" indent="0">
              <a:buNone/>
            </a:pPr>
            <a:endParaRPr lang="en-US" dirty="0"/>
          </a:p>
          <a:p>
            <a:pPr marL="0" indent="0">
              <a:buNone/>
            </a:pPr>
            <a:endParaRPr lang="en-US" dirty="0"/>
          </a:p>
          <a:p>
            <a:r>
              <a:rPr lang="en-US" sz="2400" dirty="0"/>
              <a:t>How do we maximize the above sum?</a:t>
            </a:r>
          </a:p>
          <a:p>
            <a:endParaRPr lang="en-US" dirty="0"/>
          </a:p>
          <a:p>
            <a:endParaRPr lang="en-US" dirty="0"/>
          </a:p>
        </p:txBody>
      </p:sp>
      <p:pic>
        <p:nvPicPr>
          <p:cNvPr id="19" name="Picture 1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85800" y="2362200"/>
            <a:ext cx="7353312" cy="771071"/>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3429000"/>
            <a:ext cx="6047023" cy="576943"/>
          </a:xfrm>
          <a:prstGeom prst="rect">
            <a:avLst/>
          </a:prstGeom>
        </p:spPr>
      </p:pic>
      <p:pic>
        <p:nvPicPr>
          <p:cNvPr id="21" name="Picture 2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85800" y="3945247"/>
            <a:ext cx="6124152" cy="683088"/>
          </a:xfrm>
          <a:prstGeom prst="rect">
            <a:avLst/>
          </a:prstGeom>
        </p:spPr>
      </p:pic>
      <p:pic>
        <p:nvPicPr>
          <p:cNvPr id="22" name="Picture 2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85800" y="4724399"/>
            <a:ext cx="4989476" cy="572835"/>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29093" y="5867400"/>
            <a:ext cx="4914789" cy="400110"/>
          </a:xfrm>
          <a:prstGeom prst="rect">
            <a:avLst/>
          </a:prstGeom>
        </p:spPr>
      </p:pic>
      <p:sp>
        <p:nvSpPr>
          <p:cNvPr id="4" name="Rectangular Callout 3"/>
          <p:cNvSpPr/>
          <p:nvPr/>
        </p:nvSpPr>
        <p:spPr>
          <a:xfrm>
            <a:off x="5675276" y="5410200"/>
            <a:ext cx="2630524" cy="364261"/>
          </a:xfrm>
          <a:prstGeom prst="wedgeRectCallout">
            <a:avLst>
              <a:gd name="adj1" fmla="val -181909"/>
              <a:gd name="adj2" fmla="val 67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do we divide by m?</a:t>
            </a:r>
          </a:p>
        </p:txBody>
      </p:sp>
      <p:sp>
        <p:nvSpPr>
          <p:cNvPr id="5" name="Rectangle 4"/>
          <p:cNvSpPr/>
          <p:nvPr/>
        </p:nvSpPr>
        <p:spPr>
          <a:xfrm>
            <a:off x="5675276" y="5867400"/>
            <a:ext cx="33925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want to normalize the loss. So that a larger data-set doesn't immediately impose a larger error.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3882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F-Measure (F</a:t>
            </a:r>
            <a:r>
              <a:rPr lang="en-US" baseline="-25000" dirty="0"/>
              <a:t>1</a:t>
            </a:r>
            <a:r>
              <a:rPr lang="en-US" dirty="0"/>
              <a:t>-Score, F-Score)</a:t>
            </a:r>
          </a:p>
        </p:txBody>
      </p:sp>
      <p:sp>
        <p:nvSpPr>
          <p:cNvPr id="3" name="Content Placeholder 2"/>
          <p:cNvSpPr>
            <a:spLocks noGrp="1"/>
          </p:cNvSpPr>
          <p:nvPr>
            <p:ph idx="1"/>
          </p:nvPr>
        </p:nvSpPr>
        <p:spPr/>
        <p:txBody>
          <a:bodyPr>
            <a:normAutofit fontScale="92500" lnSpcReduction="10000"/>
          </a:bodyPr>
          <a:lstStyle/>
          <a:p>
            <a:r>
              <a:rPr lang="en-US" dirty="0"/>
              <a:t>A combination of precision and recall (the harmonic mean of the two):</a:t>
            </a:r>
          </a:p>
          <a:p>
            <a:r>
              <a:rPr lang="en-US" dirty="0"/>
              <a:t>2 (Precision * Recall) / (Precision + Recall)</a:t>
            </a:r>
          </a:p>
          <a:p>
            <a:r>
              <a:rPr lang="en-US" dirty="0"/>
              <a:t>E.g.: </a:t>
            </a:r>
          </a:p>
          <a:p>
            <a:pPr lvl="1"/>
            <a:r>
              <a:rPr lang="en-US" dirty="0"/>
              <a:t>Precision = 1, recall = 0, </a:t>
            </a:r>
          </a:p>
          <a:p>
            <a:pPr lvl="2"/>
            <a:r>
              <a:rPr lang="en-US" dirty="0"/>
              <a:t>F-Measure = 0</a:t>
            </a:r>
          </a:p>
          <a:p>
            <a:pPr lvl="1"/>
            <a:r>
              <a:rPr lang="en-US" dirty="0"/>
              <a:t>Precision = recall = 0.5</a:t>
            </a:r>
          </a:p>
          <a:p>
            <a:pPr lvl="2"/>
            <a:r>
              <a:rPr lang="en-US" dirty="0"/>
              <a:t>F-Measure = 0.5</a:t>
            </a:r>
          </a:p>
          <a:p>
            <a:pPr lvl="1"/>
            <a:r>
              <a:rPr lang="en-US" dirty="0"/>
              <a:t>Precision = recall = x</a:t>
            </a:r>
          </a:p>
          <a:p>
            <a:pPr lvl="2"/>
            <a:r>
              <a:rPr lang="en-US" dirty="0"/>
              <a:t>F-Measure = x</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83026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Imbalanced Data</a:t>
            </a:r>
          </a:p>
        </p:txBody>
      </p:sp>
      <p:sp>
        <p:nvSpPr>
          <p:cNvPr id="3" name="Content Placeholder 2"/>
          <p:cNvSpPr>
            <a:spLocks noGrp="1"/>
          </p:cNvSpPr>
          <p:nvPr>
            <p:ph idx="1"/>
          </p:nvPr>
        </p:nvSpPr>
        <p:spPr>
          <a:xfrm>
            <a:off x="457200" y="1600200"/>
            <a:ext cx="8305800" cy="4525963"/>
          </a:xfrm>
        </p:spPr>
        <p:txBody>
          <a:bodyPr>
            <a:normAutofit fontScale="77500" lnSpcReduction="20000"/>
          </a:bodyPr>
          <a:lstStyle/>
          <a:p>
            <a:r>
              <a:rPr lang="en-US" dirty="0"/>
              <a:t>Solutions:</a:t>
            </a:r>
          </a:p>
          <a:p>
            <a:pPr lvl="1"/>
            <a:r>
              <a:rPr lang="en-US" dirty="0"/>
              <a:t>Under-sampling: </a:t>
            </a:r>
          </a:p>
          <a:p>
            <a:pPr lvl="2"/>
            <a:r>
              <a:rPr lang="en-US" dirty="0"/>
              <a:t>Just ignore data (not good).</a:t>
            </a:r>
          </a:p>
          <a:p>
            <a:pPr lvl="2"/>
            <a:r>
              <a:rPr lang="en-US" dirty="0"/>
              <a:t>Every epoch randomly sample new data from large class.</a:t>
            </a:r>
          </a:p>
          <a:p>
            <a:pPr lvl="1"/>
            <a:r>
              <a:rPr lang="en-US" dirty="0"/>
              <a:t>Over-sampling:</a:t>
            </a:r>
          </a:p>
          <a:p>
            <a:pPr lvl="2"/>
            <a:r>
              <a:rPr lang="en-US" dirty="0"/>
              <a:t>Use the same data many times (only in train).</a:t>
            </a:r>
          </a:p>
          <a:p>
            <a:pPr lvl="1"/>
            <a:r>
              <a:rPr lang="en-US" dirty="0"/>
              <a:t>Loss function interventions:</a:t>
            </a:r>
          </a:p>
          <a:p>
            <a:pPr lvl="2"/>
            <a:r>
              <a:rPr lang="en-US" dirty="0"/>
              <a:t>Weighted loss: multiply loss term of each class (outside of the log) by </a:t>
            </a:r>
            <a:r>
              <a:rPr lang="en-US" dirty="0" err="1"/>
              <a:t>total_examples</a:t>
            </a:r>
            <a:r>
              <a:rPr lang="en-US" dirty="0"/>
              <a:t>/#</a:t>
            </a:r>
            <a:r>
              <a:rPr lang="en-US" dirty="0" err="1"/>
              <a:t>examples_in_class</a:t>
            </a:r>
            <a:endParaRPr lang="en-US" dirty="0"/>
          </a:p>
          <a:p>
            <a:pPr lvl="2"/>
            <a:r>
              <a:rPr lang="en-US" dirty="0"/>
              <a:t>Use </a:t>
            </a:r>
            <a:r>
              <a:rPr lang="en-US" dirty="0" err="1"/>
              <a:t>tf.nn.weighted_cross_entropy_with_logits</a:t>
            </a:r>
            <a:r>
              <a:rPr lang="en-US" dirty="0"/>
              <a:t>(), and provide </a:t>
            </a:r>
            <a:r>
              <a:rPr lang="en-US" dirty="0" err="1"/>
              <a:t>total_examples</a:t>
            </a:r>
            <a:r>
              <a:rPr lang="en-US" dirty="0"/>
              <a:t>/#</a:t>
            </a:r>
            <a:r>
              <a:rPr lang="en-US" dirty="0" err="1"/>
              <a:t>examples_in_positive_class</a:t>
            </a:r>
            <a:endParaRPr lang="en-US" dirty="0"/>
          </a:p>
          <a:p>
            <a:pPr lvl="1"/>
            <a:r>
              <a:rPr lang="en-US" dirty="0"/>
              <a:t>Raise (or reduce) prediction threshold:</a:t>
            </a:r>
          </a:p>
          <a:p>
            <a:pPr lvl="2"/>
            <a:r>
              <a:rPr lang="en-US" dirty="0"/>
              <a:t>At inference (or test), we can set the threshold at 0.4 for instance, (instead of 0.5), this will result in more predictions of the positive class.</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68794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153400" cy="4876800"/>
              </a:xfrm>
            </p:spPr>
            <p:txBody>
              <a:bodyPr>
                <a:normAutofit fontScale="92500" lnSpcReduction="10000"/>
              </a:bodyPr>
              <a:lstStyle/>
              <a:p>
                <a:r>
                  <a:rPr lang="en-US" dirty="0"/>
                  <a:t>Many times classification is into several labels. E.g. Classify an image to an object: cat/dog/airplane/sea/house</a:t>
                </a:r>
              </a:p>
              <a:p>
                <a:r>
                  <a:rPr lang="en-US" dirty="0"/>
                  <a:t>We use one-hot vector representations for the labels. E.g.: cat = [1, 0, 0, 0, 0], sea = [0, 0, 0, 1, 0]</a:t>
                </a:r>
              </a:p>
              <a:p>
                <a:r>
                  <a:rPr lang="en-US" b="1" dirty="0" err="1"/>
                  <a:t>SoftMax</a:t>
                </a:r>
                <a:r>
                  <a:rPr lang="en-US" dirty="0"/>
                  <a:t> activation layer: as if we do logistic regression for each output alone and then scale:</a:t>
                </a:r>
                <a:r>
                  <a:rPr lang="en-US" sz="2600" dirty="0"/>
                  <a:t> </a:t>
                </a:r>
              </a:p>
              <a:p>
                <a:pPr lvl="1"/>
                <a:endParaRPr lang="en-US" sz="3000" dirty="0"/>
              </a:p>
              <a:p>
                <a:pPr lvl="1"/>
                <a:endParaRPr lang="en-US" sz="3000" dirty="0"/>
              </a:p>
              <a:p>
                <a:pPr lvl="1"/>
                <a:r>
                  <a:rPr lang="en-US" sz="3000" dirty="0"/>
                  <a:t>Note that: </a:t>
                </a:r>
                <a14:m>
                  <m:oMath xmlns:m="http://schemas.openxmlformats.org/officeDocument/2006/math">
                    <m:nary>
                      <m:naryPr>
                        <m:chr m:val="∑"/>
                        <m:supHide m:val="on"/>
                        <m:ctrlPr>
                          <a:rPr lang="en-US" sz="3000" i="1" smtClean="0">
                            <a:latin typeface="Cambria Math" panose="02040503050406030204" pitchFamily="18" charset="0"/>
                          </a:rPr>
                        </m:ctrlPr>
                      </m:naryPr>
                      <m:sub>
                        <m:r>
                          <m:rPr>
                            <m:brk m:alnAt="7"/>
                          </m:rPr>
                          <a:rPr lang="en-US" sz="3000" b="0" i="1" smtClean="0">
                            <a:latin typeface="Cambria Math"/>
                          </a:rPr>
                          <m:t>𝑖</m:t>
                        </m:r>
                        <m:r>
                          <a:rPr lang="en-US" sz="3000" b="0" i="1" smtClean="0">
                            <a:latin typeface="Cambria Math"/>
                            <a:ea typeface="Cambria Math"/>
                          </a:rPr>
                          <m:t>∈{0,1,…,</m:t>
                        </m:r>
                        <m:r>
                          <a:rPr lang="en-US" sz="3000" b="0" i="1" smtClean="0">
                            <a:latin typeface="Cambria Math"/>
                            <a:ea typeface="Cambria Math"/>
                          </a:rPr>
                          <m:t>𝑘</m:t>
                        </m:r>
                        <m:r>
                          <a:rPr lang="en-US" sz="3000" b="0" i="1" smtClean="0">
                            <a:latin typeface="Cambria Math"/>
                            <a:ea typeface="Cambria Math"/>
                          </a:rPr>
                          <m:t>−1}</m:t>
                        </m:r>
                      </m:sub>
                      <m:sup/>
                      <m:e>
                        <m:r>
                          <a:rPr lang="en-US" sz="3000" b="0" i="1" smtClean="0">
                            <a:latin typeface="Cambria Math"/>
                          </a:rPr>
                          <m:t>h</m:t>
                        </m:r>
                        <m:r>
                          <a:rPr lang="en-US" sz="3000" b="0" i="1" smtClean="0">
                            <a:latin typeface="Cambria Math"/>
                          </a:rPr>
                          <m:t>(</m:t>
                        </m:r>
                        <m:r>
                          <a:rPr lang="en-US" sz="3000" b="0" i="1" smtClean="0">
                            <a:latin typeface="Cambria Math"/>
                          </a:rPr>
                          <m:t>𝑦</m:t>
                        </m:r>
                        <m:r>
                          <a:rPr lang="en-US" sz="3000" b="0" i="1" smtClean="0">
                            <a:latin typeface="Cambria Math"/>
                          </a:rPr>
                          <m:t>=</m:t>
                        </m:r>
                        <m:r>
                          <a:rPr lang="en-US" sz="3000" b="0" i="1" smtClean="0">
                            <a:latin typeface="Cambria Math"/>
                          </a:rPr>
                          <m:t>𝑖</m:t>
                        </m:r>
                        <m:r>
                          <a:rPr lang="en-US" sz="3000" b="0" i="1" smtClean="0">
                            <a:latin typeface="Cambria Math"/>
                          </a:rPr>
                          <m:t>|</m:t>
                        </m:r>
                        <m:r>
                          <a:rPr lang="en-US" sz="3000" b="0" i="1" smtClean="0">
                            <a:latin typeface="Cambria Math"/>
                          </a:rPr>
                          <m:t>𝑥</m:t>
                        </m:r>
                        <m:r>
                          <a:rPr lang="en-US" sz="3000" b="0" i="1" smtClean="0">
                            <a:latin typeface="Cambria Math"/>
                          </a:rPr>
                          <m:t>)</m:t>
                        </m:r>
                      </m:e>
                    </m:nary>
                  </m:oMath>
                </a14:m>
                <a:r>
                  <a:rPr lang="en-US" sz="3000" dirty="0"/>
                  <a:t>=1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153400" cy="4876800"/>
              </a:xfrm>
              <a:blipFill rotWithShape="1">
                <a:blip r:embed="rId3"/>
                <a:stretch>
                  <a:fillRect l="-1495" t="-2500" r="-972"/>
                </a:stretch>
              </a:blipFill>
            </p:spPr>
            <p:txBody>
              <a:bodyPr/>
              <a:lstStyle/>
              <a:p>
                <a:r>
                  <a:rPr lang="en-US">
                    <a:noFill/>
                  </a:rPr>
                  <a:t> </a:t>
                </a:r>
              </a:p>
            </p:txBody>
          </p:sp>
        </mc:Fallback>
      </mc:AlternateContent>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34664" y="4893857"/>
            <a:ext cx="3542136" cy="66874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47561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Example</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endParaRPr lang="en-US" dirty="0"/>
          </a:p>
          <a:p>
            <a:r>
              <a:rPr lang="en-US" dirty="0"/>
              <a:t>The values of </a:t>
            </a:r>
            <a:r>
              <a:rPr lang="en-US" dirty="0" err="1"/>
              <a:t>W</a:t>
            </a:r>
            <a:r>
              <a:rPr lang="en-US" baseline="-25000" dirty="0" err="1"/>
              <a:t>j</a:t>
            </a:r>
            <a:r>
              <a:rPr lang="en-US" dirty="0" err="1"/>
              <a:t>x+b</a:t>
            </a:r>
            <a:r>
              <a:rPr lang="en-US" dirty="0"/>
              <a:t> are called the </a:t>
            </a:r>
            <a:r>
              <a:rPr lang="en-US" dirty="0" err="1"/>
              <a:t>logits</a:t>
            </a:r>
            <a:r>
              <a:rPr lang="en-US" dirty="0"/>
              <a:t>.</a:t>
            </a:r>
          </a:p>
          <a:p>
            <a:r>
              <a:rPr lang="en-US" dirty="0" err="1"/>
              <a:t>SoftMax</a:t>
            </a:r>
            <a:r>
              <a:rPr lang="en-US" dirty="0"/>
              <a:t> is a soft version of the maximum.</a:t>
            </a:r>
          </a:p>
          <a:p>
            <a:r>
              <a:rPr lang="en-US" dirty="0"/>
              <a:t>If we get for a given x the following values:</a:t>
            </a:r>
          </a:p>
          <a:p>
            <a:pPr lvl="1"/>
            <a:r>
              <a:rPr lang="en-US" dirty="0"/>
              <a:t>W</a:t>
            </a:r>
            <a:r>
              <a:rPr lang="en-US" baseline="-25000" dirty="0"/>
              <a:t>1</a:t>
            </a:r>
            <a:r>
              <a:rPr lang="en-US" dirty="0"/>
              <a:t>x+b</a:t>
            </a:r>
            <a:r>
              <a:rPr lang="en-US" baseline="-25000" dirty="0"/>
              <a:t>1</a:t>
            </a:r>
            <a:r>
              <a:rPr lang="en-US" dirty="0"/>
              <a:t> = 1</a:t>
            </a:r>
          </a:p>
          <a:p>
            <a:pPr lvl="1"/>
            <a:r>
              <a:rPr lang="en-US" dirty="0"/>
              <a:t>W</a:t>
            </a:r>
            <a:r>
              <a:rPr lang="en-US" baseline="-25000" dirty="0"/>
              <a:t>2</a:t>
            </a:r>
            <a:r>
              <a:rPr lang="en-US" dirty="0"/>
              <a:t>x+b</a:t>
            </a:r>
            <a:r>
              <a:rPr lang="en-US" baseline="-25000" dirty="0"/>
              <a:t>2</a:t>
            </a:r>
            <a:r>
              <a:rPr lang="en-US" dirty="0"/>
              <a:t> = 520</a:t>
            </a:r>
          </a:p>
          <a:p>
            <a:pPr lvl="1"/>
            <a:r>
              <a:rPr lang="en-US" dirty="0"/>
              <a:t>W</a:t>
            </a:r>
            <a:r>
              <a:rPr lang="en-US" baseline="-25000" dirty="0"/>
              <a:t>3</a:t>
            </a:r>
            <a:r>
              <a:rPr lang="en-US" dirty="0"/>
              <a:t>x+b</a:t>
            </a:r>
            <a:r>
              <a:rPr lang="en-US" baseline="-25000" dirty="0"/>
              <a:t>3</a:t>
            </a:r>
            <a:r>
              <a:rPr lang="en-US" dirty="0"/>
              <a:t> = 0.8</a:t>
            </a:r>
          </a:p>
          <a:p>
            <a:pPr lvl="1"/>
            <a:r>
              <a:rPr lang="en-US" dirty="0"/>
              <a:t>W</a:t>
            </a:r>
            <a:r>
              <a:rPr lang="en-US" baseline="-25000" dirty="0"/>
              <a:t>4</a:t>
            </a:r>
            <a:r>
              <a:rPr lang="en-US" dirty="0"/>
              <a:t>x+b</a:t>
            </a:r>
            <a:r>
              <a:rPr lang="en-US" baseline="-25000" dirty="0"/>
              <a:t>4</a:t>
            </a:r>
            <a:r>
              <a:rPr lang="en-US" dirty="0"/>
              <a:t> = 1.3</a:t>
            </a:r>
          </a:p>
          <a:p>
            <a:r>
              <a:rPr lang="en-US" dirty="0"/>
              <a:t>What will h(y=2|x) be? </a:t>
            </a:r>
          </a:p>
          <a:p>
            <a:r>
              <a:rPr lang="en-US" dirty="0"/>
              <a:t>And h(y=1|x)?</a:t>
            </a:r>
          </a:p>
          <a:p>
            <a:pPr lvl="1"/>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19200" y="1477371"/>
            <a:ext cx="3542136" cy="66874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8810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and Logistic Regression</a:t>
            </a:r>
          </a:p>
        </p:txBody>
      </p:sp>
      <p:sp>
        <p:nvSpPr>
          <p:cNvPr id="3" name="Content Placeholder 2"/>
          <p:cNvSpPr>
            <a:spLocks noGrp="1"/>
          </p:cNvSpPr>
          <p:nvPr>
            <p:ph idx="1"/>
          </p:nvPr>
        </p:nvSpPr>
        <p:spPr>
          <a:xfrm>
            <a:off x="457200" y="1600201"/>
            <a:ext cx="8229600" cy="4343400"/>
          </a:xfrm>
        </p:spPr>
        <p:txBody>
          <a:bodyPr>
            <a:normAutofit lnSpcReduction="10000"/>
          </a:bodyPr>
          <a:lstStyle/>
          <a:p>
            <a:r>
              <a:rPr lang="en-US" dirty="0" err="1"/>
              <a:t>SoftMax</a:t>
            </a:r>
            <a:r>
              <a:rPr lang="en-US" dirty="0"/>
              <a:t> is a generalization of logistic regression for multiple classes.</a:t>
            </a:r>
          </a:p>
          <a:p>
            <a:r>
              <a:rPr lang="en-US" dirty="0"/>
              <a:t>For example, if we assume two classes (0 and 1), like we have in logistic regression, we get:</a:t>
            </a:r>
          </a:p>
          <a:p>
            <a:pPr marL="0" indent="0">
              <a:buNone/>
            </a:pPr>
            <a:endParaRPr lang="en-US" dirty="0"/>
          </a:p>
          <a:p>
            <a:pPr marL="0" indent="0">
              <a:buNone/>
            </a:pPr>
            <a:endParaRPr lang="en-US" dirty="0"/>
          </a:p>
          <a:p>
            <a:pPr marL="0" indent="0">
              <a:buNone/>
            </a:pPr>
            <a:endParaRPr lang="en-US" dirty="0"/>
          </a:p>
          <a:p>
            <a:r>
              <a:rPr lang="en-US" dirty="0"/>
              <a:t>Define W=W</a:t>
            </a:r>
            <a:r>
              <a:rPr lang="en-US" baseline="-25000" dirty="0"/>
              <a:t>1</a:t>
            </a:r>
            <a:r>
              <a:rPr lang="en-US" dirty="0"/>
              <a:t>-W</a:t>
            </a:r>
            <a:r>
              <a:rPr lang="en-US" baseline="-25000" dirty="0"/>
              <a:t>0</a:t>
            </a:r>
            <a:r>
              <a:rPr lang="en-US" dirty="0"/>
              <a:t> b=b</a:t>
            </a:r>
            <a:r>
              <a:rPr lang="en-US" baseline="-25000" dirty="0"/>
              <a:t>1</a:t>
            </a:r>
            <a:r>
              <a:rPr lang="en-US" dirty="0"/>
              <a:t>-b</a:t>
            </a:r>
            <a:r>
              <a:rPr lang="en-US" baseline="-25000" dirty="0"/>
              <a:t>0</a:t>
            </a:r>
            <a:endParaRPr lang="en-US"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96000" y="2133600"/>
            <a:ext cx="2825262" cy="533400"/>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752600" y="3733800"/>
            <a:ext cx="5147980" cy="685800"/>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180669" y="4419600"/>
            <a:ext cx="4549557" cy="631392"/>
          </a:xfrm>
          <a:prstGeom prst="rect">
            <a:avLst/>
          </a:prstGeom>
        </p:spPr>
      </p:pic>
      <p:pic>
        <p:nvPicPr>
          <p:cNvPr id="13" name="Picture 12"/>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819400" y="5791200"/>
            <a:ext cx="2283126" cy="5334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68775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 Cross Entropy Loss Function</a:t>
            </a:r>
          </a:p>
        </p:txBody>
      </p:sp>
      <p:sp>
        <p:nvSpPr>
          <p:cNvPr id="3" name="Content Placeholder 2"/>
          <p:cNvSpPr>
            <a:spLocks noGrp="1"/>
          </p:cNvSpPr>
          <p:nvPr>
            <p:ph idx="1"/>
          </p:nvPr>
        </p:nvSpPr>
        <p:spPr/>
        <p:txBody>
          <a:bodyPr/>
          <a:lstStyle/>
          <a:p>
            <a:r>
              <a:rPr lang="en-US" dirty="0"/>
              <a:t>loss = -</a:t>
            </a:r>
            <a:r>
              <a:rPr lang="en-US" dirty="0" err="1"/>
              <a:t>tf.reduce_mean</a:t>
            </a:r>
            <a:r>
              <a:rPr lang="en-US" dirty="0"/>
              <a:t>(y_*tf.log(y))</a:t>
            </a:r>
          </a:p>
          <a:p>
            <a:endParaRPr lang="en-US" dirty="0"/>
          </a:p>
          <a:p>
            <a:endParaRPr lang="en-US" dirty="0"/>
          </a:p>
          <a:p>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0470953"/>
              </p:ext>
            </p:extLst>
          </p:nvPr>
        </p:nvGraphicFramePr>
        <p:xfrm>
          <a:off x="838200" y="2514600"/>
          <a:ext cx="6096000" cy="1752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Prediction</a:t>
                      </a:r>
                    </a:p>
                    <a:p>
                      <a:r>
                        <a:rPr lang="en-US" dirty="0"/>
                        <a:t>(</a:t>
                      </a:r>
                      <a:r>
                        <a:rPr lang="en-US" dirty="0" err="1"/>
                        <a:t>SoftMax</a:t>
                      </a:r>
                      <a:r>
                        <a:rPr lang="en-US" dirty="0"/>
                        <a:t>)</a:t>
                      </a:r>
                    </a:p>
                  </a:txBody>
                  <a:tcPr/>
                </a:tc>
                <a:tc>
                  <a:txBody>
                    <a:bodyPr/>
                    <a:lstStyle/>
                    <a:p>
                      <a:r>
                        <a:rPr lang="en-US" dirty="0"/>
                        <a:t>Actual</a:t>
                      </a:r>
                    </a:p>
                  </a:txBody>
                  <a:tcPr/>
                </a:tc>
                <a:tc>
                  <a:txBody>
                    <a:bodyPr/>
                    <a:lstStyle/>
                    <a:p>
                      <a:r>
                        <a:rPr lang="en-US" dirty="0"/>
                        <a:t>Log(pred.)</a:t>
                      </a:r>
                    </a:p>
                  </a:txBody>
                  <a:tcPr/>
                </a:tc>
                <a:tc>
                  <a:txBody>
                    <a:bodyPr/>
                    <a:lstStyle/>
                    <a:p>
                      <a:r>
                        <a:rPr lang="en-US" dirty="0"/>
                        <a:t>Cross Entropy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[0.4, 0.5,</a:t>
                      </a:r>
                      <a:r>
                        <a:rPr lang="en-US" baseline="0" dirty="0"/>
                        <a:t> 0.1]</a:t>
                      </a:r>
                      <a:endParaRPr lang="en-US" dirty="0"/>
                    </a:p>
                  </a:txBody>
                  <a:tcPr/>
                </a:tc>
                <a:tc>
                  <a:txBody>
                    <a:bodyPr/>
                    <a:lstStyle/>
                    <a:p>
                      <a:r>
                        <a:rPr lang="en-US" dirty="0"/>
                        <a:t>[1,</a:t>
                      </a:r>
                      <a:r>
                        <a:rPr lang="en-US" baseline="0" dirty="0"/>
                        <a:t> 0, 0]</a:t>
                      </a:r>
                      <a:endParaRPr lang="en-US" dirty="0"/>
                    </a:p>
                  </a:txBody>
                  <a:tcPr/>
                </a:tc>
                <a:tc>
                  <a:txBody>
                    <a:bodyPr/>
                    <a:lstStyle/>
                    <a:p>
                      <a:r>
                        <a:rPr lang="en-US" dirty="0"/>
                        <a:t>[-0.92, -0.69, -2.3]</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[0.2, 0.7, 0.1]</a:t>
                      </a:r>
                    </a:p>
                  </a:txBody>
                  <a:tcPr/>
                </a:tc>
                <a:tc>
                  <a:txBody>
                    <a:bodyPr/>
                    <a:lstStyle/>
                    <a:p>
                      <a:r>
                        <a:rPr lang="en-US" dirty="0"/>
                        <a:t>[0, 1, 0]</a:t>
                      </a:r>
                    </a:p>
                  </a:txBody>
                  <a:tcPr/>
                </a:tc>
                <a:tc>
                  <a:txBody>
                    <a:bodyPr/>
                    <a:lstStyle/>
                    <a:p>
                      <a:r>
                        <a:rPr lang="en-US" dirty="0"/>
                        <a:t>[-1.61, -0.36, -2.3]</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[0.1, 0.2, 0.6]</a:t>
                      </a:r>
                    </a:p>
                  </a:txBody>
                  <a:tcPr/>
                </a:tc>
                <a:tc>
                  <a:txBody>
                    <a:bodyPr/>
                    <a:lstStyle/>
                    <a:p>
                      <a:r>
                        <a:rPr lang="en-US" dirty="0"/>
                        <a:t>[0, 0, 1]</a:t>
                      </a:r>
                    </a:p>
                  </a:txBody>
                  <a:tcPr/>
                </a:tc>
                <a:tc>
                  <a:txBody>
                    <a:bodyPr/>
                    <a:lstStyle/>
                    <a:p>
                      <a:r>
                        <a:rPr lang="en-US" dirty="0"/>
                        <a:t>[-2.3, -1.61, -0.51]</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971800" y="4755929"/>
            <a:ext cx="1524000" cy="369332"/>
          </a:xfrm>
          <a:prstGeom prst="rect">
            <a:avLst/>
          </a:prstGeom>
          <a:noFill/>
          <a:ln>
            <a:solidFill>
              <a:schemeClr val="accent1"/>
            </a:solidFill>
          </a:ln>
        </p:spPr>
        <p:txBody>
          <a:bodyPr wrap="square" rtlCol="0">
            <a:spAutoFit/>
          </a:bodyPr>
          <a:lstStyle/>
          <a:p>
            <a:r>
              <a:rPr lang="en-US" dirty="0"/>
              <a:t>Loss = 0.597</a:t>
            </a:r>
          </a:p>
        </p:txBody>
      </p:sp>
      <p:sp>
        <p:nvSpPr>
          <p:cNvPr id="6" name="TextBox 5"/>
          <p:cNvSpPr txBox="1"/>
          <p:nvPr/>
        </p:nvSpPr>
        <p:spPr>
          <a:xfrm>
            <a:off x="5562600" y="3200400"/>
            <a:ext cx="762000" cy="369332"/>
          </a:xfrm>
          <a:prstGeom prst="rect">
            <a:avLst/>
          </a:prstGeom>
          <a:noFill/>
        </p:spPr>
        <p:txBody>
          <a:bodyPr wrap="square" rtlCol="0">
            <a:spAutoFit/>
          </a:bodyPr>
          <a:lstStyle/>
          <a:p>
            <a:r>
              <a:rPr lang="en-US" dirty="0"/>
              <a:t>-0.92</a:t>
            </a:r>
          </a:p>
        </p:txBody>
      </p:sp>
      <p:sp>
        <p:nvSpPr>
          <p:cNvPr id="7" name="TextBox 6"/>
          <p:cNvSpPr txBox="1"/>
          <p:nvPr/>
        </p:nvSpPr>
        <p:spPr>
          <a:xfrm>
            <a:off x="5562600" y="3516868"/>
            <a:ext cx="914400" cy="369332"/>
          </a:xfrm>
          <a:prstGeom prst="rect">
            <a:avLst/>
          </a:prstGeom>
          <a:noFill/>
        </p:spPr>
        <p:txBody>
          <a:bodyPr wrap="square" rtlCol="0">
            <a:spAutoFit/>
          </a:bodyPr>
          <a:lstStyle/>
          <a:p>
            <a:r>
              <a:rPr lang="en-US" dirty="0"/>
              <a:t>-0.36</a:t>
            </a:r>
          </a:p>
        </p:txBody>
      </p:sp>
      <p:sp>
        <p:nvSpPr>
          <p:cNvPr id="8" name="TextBox 7"/>
          <p:cNvSpPr txBox="1"/>
          <p:nvPr/>
        </p:nvSpPr>
        <p:spPr>
          <a:xfrm>
            <a:off x="5562600" y="3925186"/>
            <a:ext cx="762000" cy="369332"/>
          </a:xfrm>
          <a:prstGeom prst="rect">
            <a:avLst/>
          </a:prstGeom>
          <a:noFill/>
        </p:spPr>
        <p:txBody>
          <a:bodyPr wrap="square" rtlCol="0">
            <a:spAutoFit/>
          </a:bodyPr>
          <a:lstStyle/>
          <a:p>
            <a:r>
              <a:rPr lang="en-US" dirty="0"/>
              <a:t>-0.51</a:t>
            </a:r>
          </a:p>
        </p:txBody>
      </p:sp>
      <p:sp>
        <p:nvSpPr>
          <p:cNvPr id="9" name="Rounded Rectangle 8"/>
          <p:cNvSpPr/>
          <p:nvPr/>
        </p:nvSpPr>
        <p:spPr>
          <a:xfrm>
            <a:off x="4800600" y="4533013"/>
            <a:ext cx="3886200" cy="850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y_ and y are both vectors, since we are evaluating a mini-batch at once.</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65</a:t>
            </a:fld>
            <a:endParaRPr lang="en-US"/>
          </a:p>
        </p:txBody>
      </p:sp>
      <p:sp>
        <p:nvSpPr>
          <p:cNvPr id="11" name="Rectangle 10"/>
          <p:cNvSpPr/>
          <p:nvPr/>
        </p:nvSpPr>
        <p:spPr>
          <a:xfrm>
            <a:off x="1066800" y="5486400"/>
            <a:ext cx="6553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practice use: tf.nn.softmax_cross_entropy_with_logits_v2()</a:t>
            </a:r>
          </a:p>
          <a:p>
            <a:pPr algn="ctr"/>
            <a:r>
              <a:rPr lang="en-US" dirty="0"/>
              <a:t>(performance and numerical stability)</a:t>
            </a:r>
          </a:p>
          <a:p>
            <a:pPr algn="ctr"/>
            <a:r>
              <a:rPr lang="en-US" dirty="0"/>
              <a:t>Note that as with the sigmoid version, this also computes </a:t>
            </a:r>
            <a:r>
              <a:rPr lang="en-US" dirty="0" err="1"/>
              <a:t>softmax</a:t>
            </a:r>
            <a:r>
              <a:rPr lang="en-US" dirty="0"/>
              <a:t>.</a:t>
            </a:r>
          </a:p>
        </p:txBody>
      </p:sp>
    </p:spTree>
    <p:extLst>
      <p:ext uri="{BB962C8B-B14F-4D97-AF65-F5344CB8AC3E}">
        <p14:creationId xmlns:p14="http://schemas.microsoft.com/office/powerpoint/2010/main" val="31265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(Logistic Regression)</a:t>
            </a:r>
          </a:p>
        </p:txBody>
      </p:sp>
      <p:sp>
        <p:nvSpPr>
          <p:cNvPr id="4" name="Oval 3"/>
          <p:cNvSpPr/>
          <p:nvPr/>
        </p:nvSpPr>
        <p:spPr>
          <a:xfrm>
            <a:off x="1752600" y="1905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a:t>
            </a:r>
            <a:r>
              <a:rPr lang="en-US" sz="1000" dirty="0"/>
              <a:t>Feature</a:t>
            </a:r>
            <a:endParaRPr lang="en-US" dirty="0"/>
          </a:p>
        </p:txBody>
      </p:sp>
      <p:sp>
        <p:nvSpPr>
          <p:cNvPr id="5" name="Oval 4"/>
          <p:cNvSpPr/>
          <p:nvPr/>
        </p:nvSpPr>
        <p:spPr>
          <a:xfrm>
            <a:off x="1752600" y="2895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baseline="30000" dirty="0"/>
              <a:t>nd</a:t>
            </a:r>
            <a:r>
              <a:rPr lang="en-US" dirty="0"/>
              <a:t> </a:t>
            </a:r>
            <a:r>
              <a:rPr lang="en-US" sz="1000" dirty="0"/>
              <a:t>Feature</a:t>
            </a:r>
            <a:endParaRPr lang="en-US" dirty="0"/>
          </a:p>
        </p:txBody>
      </p:sp>
      <p:sp>
        <p:nvSpPr>
          <p:cNvPr id="6" name="Oval 5"/>
          <p:cNvSpPr/>
          <p:nvPr/>
        </p:nvSpPr>
        <p:spPr>
          <a:xfrm>
            <a:off x="1752600" y="38862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a:t>
            </a:r>
            <a:r>
              <a:rPr lang="en-US" sz="1000" dirty="0"/>
              <a:t>Feature</a:t>
            </a:r>
            <a:endParaRPr lang="en-US" dirty="0"/>
          </a:p>
        </p:txBody>
      </p:sp>
      <p:sp>
        <p:nvSpPr>
          <p:cNvPr id="7" name="Oval 6"/>
          <p:cNvSpPr/>
          <p:nvPr/>
        </p:nvSpPr>
        <p:spPr>
          <a:xfrm>
            <a:off x="1752600" y="4876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r>
              <a:rPr lang="en-US" baseline="30000" dirty="0"/>
              <a:t>th</a:t>
            </a:r>
            <a:r>
              <a:rPr lang="en-US" dirty="0"/>
              <a:t>  </a:t>
            </a:r>
            <a:r>
              <a:rPr lang="en-US" sz="1000" dirty="0"/>
              <a:t>Feature</a:t>
            </a:r>
            <a:endParaRPr lang="en-US" dirty="0"/>
          </a:p>
        </p:txBody>
      </p:sp>
      <p:sp>
        <p:nvSpPr>
          <p:cNvPr id="8" name="Oval 7"/>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4" idx="6"/>
            <a:endCxn id="8" idx="2"/>
          </p:cNvCxnSpPr>
          <p:nvPr/>
        </p:nvCxnSpPr>
        <p:spPr>
          <a:xfrm>
            <a:off x="2590800" y="2324100"/>
            <a:ext cx="2286000" cy="1219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a:endCxn id="8" idx="2"/>
          </p:cNvCxnSpPr>
          <p:nvPr/>
        </p:nvCxnSpPr>
        <p:spPr>
          <a:xfrm>
            <a:off x="2590800" y="3314700"/>
            <a:ext cx="2286000" cy="228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2"/>
          </p:cNvCxnSpPr>
          <p:nvPr/>
        </p:nvCxnSpPr>
        <p:spPr>
          <a:xfrm flipV="1">
            <a:off x="2590800" y="3543300"/>
            <a:ext cx="2286000" cy="7620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8" idx="2"/>
          </p:cNvCxnSpPr>
          <p:nvPr/>
        </p:nvCxnSpPr>
        <p:spPr>
          <a:xfrm flipV="1">
            <a:off x="2590800" y="3543300"/>
            <a:ext cx="2286000" cy="1752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2324100"/>
            <a:ext cx="457200" cy="369332"/>
          </a:xfrm>
          <a:prstGeom prst="rect">
            <a:avLst/>
          </a:prstGeom>
          <a:noFill/>
        </p:spPr>
        <p:txBody>
          <a:bodyPr wrap="square" rtlCol="0">
            <a:spAutoFit/>
          </a:bodyPr>
          <a:lstStyle/>
          <a:p>
            <a:r>
              <a:rPr lang="en-US" dirty="0"/>
              <a:t>w</a:t>
            </a:r>
            <a:r>
              <a:rPr lang="en-US" baseline="-25000" dirty="0"/>
              <a:t>1</a:t>
            </a:r>
          </a:p>
        </p:txBody>
      </p:sp>
      <p:sp>
        <p:nvSpPr>
          <p:cNvPr id="24" name="TextBox 23"/>
          <p:cNvSpPr txBox="1"/>
          <p:nvPr/>
        </p:nvSpPr>
        <p:spPr>
          <a:xfrm>
            <a:off x="2971800" y="3059668"/>
            <a:ext cx="457200" cy="369332"/>
          </a:xfrm>
          <a:prstGeom prst="rect">
            <a:avLst/>
          </a:prstGeom>
          <a:noFill/>
        </p:spPr>
        <p:txBody>
          <a:bodyPr wrap="square" rtlCol="0">
            <a:spAutoFit/>
          </a:bodyPr>
          <a:lstStyle/>
          <a:p>
            <a:r>
              <a:rPr lang="en-US" dirty="0"/>
              <a:t>w</a:t>
            </a:r>
            <a:r>
              <a:rPr lang="en-US" baseline="-25000" dirty="0"/>
              <a:t>2</a:t>
            </a:r>
          </a:p>
        </p:txBody>
      </p:sp>
      <p:sp>
        <p:nvSpPr>
          <p:cNvPr id="25" name="TextBox 24"/>
          <p:cNvSpPr txBox="1"/>
          <p:nvPr/>
        </p:nvSpPr>
        <p:spPr>
          <a:xfrm>
            <a:off x="2971800" y="3745468"/>
            <a:ext cx="457200" cy="369332"/>
          </a:xfrm>
          <a:prstGeom prst="rect">
            <a:avLst/>
          </a:prstGeom>
          <a:noFill/>
        </p:spPr>
        <p:txBody>
          <a:bodyPr wrap="square" rtlCol="0">
            <a:spAutoFit/>
          </a:bodyPr>
          <a:lstStyle/>
          <a:p>
            <a:r>
              <a:rPr lang="en-US" dirty="0"/>
              <a:t>w</a:t>
            </a:r>
            <a:r>
              <a:rPr lang="en-US" baseline="-25000" dirty="0"/>
              <a:t>3</a:t>
            </a:r>
          </a:p>
        </p:txBody>
      </p:sp>
      <p:sp>
        <p:nvSpPr>
          <p:cNvPr id="26" name="TextBox 25"/>
          <p:cNvSpPr txBox="1"/>
          <p:nvPr/>
        </p:nvSpPr>
        <p:spPr>
          <a:xfrm>
            <a:off x="2971800" y="4431268"/>
            <a:ext cx="457200" cy="369332"/>
          </a:xfrm>
          <a:prstGeom prst="rect">
            <a:avLst/>
          </a:prstGeom>
          <a:noFill/>
        </p:spPr>
        <p:txBody>
          <a:bodyPr wrap="square" rtlCol="0">
            <a:spAutoFit/>
          </a:bodyPr>
          <a:lstStyle/>
          <a:p>
            <a:r>
              <a:rPr lang="en-US" dirty="0"/>
              <a:t>w</a:t>
            </a:r>
            <a:r>
              <a:rPr lang="en-US" baseline="-25000" dirty="0"/>
              <a:t>4</a:t>
            </a:r>
          </a:p>
        </p:txBody>
      </p:sp>
      <p:sp>
        <p:nvSpPr>
          <p:cNvPr id="27" name="TextBox 26"/>
          <p:cNvSpPr txBox="1"/>
          <p:nvPr/>
        </p:nvSpPr>
        <p:spPr>
          <a:xfrm>
            <a:off x="4800600" y="2875002"/>
            <a:ext cx="304800" cy="369332"/>
          </a:xfrm>
          <a:prstGeom prst="rect">
            <a:avLst/>
          </a:prstGeom>
          <a:noFill/>
        </p:spPr>
        <p:txBody>
          <a:bodyPr wrap="square" rtlCol="0">
            <a:spAutoFit/>
          </a:bodyPr>
          <a:lstStyle/>
          <a:p>
            <a:r>
              <a:rPr lang="en-US" dirty="0"/>
              <a:t>b</a:t>
            </a:r>
          </a:p>
        </p:txBody>
      </p:sp>
      <p:cxnSp>
        <p:nvCxnSpPr>
          <p:cNvPr id="28" name="Straight Arrow Connector 27"/>
          <p:cNvCxnSpPr>
            <a:stCxn id="22" idx="3"/>
          </p:cNvCxnSpPr>
          <p:nvPr/>
        </p:nvCxnSpPr>
        <p:spPr>
          <a:xfrm>
            <a:off x="6210300" y="3533775"/>
            <a:ext cx="1028700" cy="1"/>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24600" y="3244334"/>
            <a:ext cx="914400" cy="369332"/>
          </a:xfrm>
          <a:prstGeom prst="rect">
            <a:avLst/>
          </a:prstGeom>
          <a:noFill/>
        </p:spPr>
        <p:txBody>
          <a:bodyPr wrap="square" rtlCol="0">
            <a:spAutoFit/>
          </a:bodyPr>
          <a:lstStyle/>
          <a:p>
            <a:r>
              <a:rPr lang="en-US" dirty="0"/>
              <a:t>output</a:t>
            </a:r>
          </a:p>
        </p:txBody>
      </p:sp>
      <p:sp>
        <p:nvSpPr>
          <p:cNvPr id="33" name="TextBox 32"/>
          <p:cNvSpPr txBox="1"/>
          <p:nvPr/>
        </p:nvSpPr>
        <p:spPr>
          <a:xfrm>
            <a:off x="7239000" y="3314700"/>
            <a:ext cx="685800" cy="369332"/>
          </a:xfrm>
          <a:prstGeom prst="rect">
            <a:avLst/>
          </a:prstGeom>
          <a:noFill/>
          <a:ln>
            <a:solidFill>
              <a:schemeClr val="accent1">
                <a:shade val="95000"/>
                <a:satMod val="105000"/>
              </a:schemeClr>
            </a:solidFill>
          </a:ln>
        </p:spPr>
        <p:txBody>
          <a:bodyPr wrap="square" rtlCol="0">
            <a:spAutoFit/>
          </a:bodyPr>
          <a:lstStyle/>
          <a:p>
            <a:r>
              <a:rPr lang="en-US" dirty="0"/>
              <a:t>0.82</a:t>
            </a:r>
          </a:p>
        </p:txBody>
      </p:sp>
      <p:sp>
        <p:nvSpPr>
          <p:cNvPr id="34" name="TextBox 33"/>
          <p:cNvSpPr txBox="1"/>
          <p:nvPr/>
        </p:nvSpPr>
        <p:spPr>
          <a:xfrm>
            <a:off x="3581400" y="5105400"/>
            <a:ext cx="4000500" cy="923330"/>
          </a:xfrm>
          <a:prstGeom prst="rect">
            <a:avLst/>
          </a:prstGeom>
          <a:noFill/>
          <a:ln>
            <a:solidFill>
              <a:schemeClr val="accent1">
                <a:shade val="95000"/>
                <a:satMod val="105000"/>
              </a:schemeClr>
            </a:solidFill>
          </a:ln>
        </p:spPr>
        <p:txBody>
          <a:bodyPr wrap="square" rtlCol="0">
            <a:spAutoFit/>
          </a:bodyPr>
          <a:lstStyle/>
          <a:p>
            <a:r>
              <a:rPr lang="en-US" dirty="0"/>
              <a:t>An output of 0.82 means that this classifier believe that there is a 82% chance that this instance is positive.</a:t>
            </a:r>
          </a:p>
        </p:txBody>
      </p:sp>
      <p:sp>
        <p:nvSpPr>
          <p:cNvPr id="36" name="TextBox 35"/>
          <p:cNvSpPr txBox="1"/>
          <p:nvPr/>
        </p:nvSpPr>
        <p:spPr>
          <a:xfrm>
            <a:off x="3276600" y="6172200"/>
            <a:ext cx="4648200" cy="369332"/>
          </a:xfrm>
          <a:prstGeom prst="rect">
            <a:avLst/>
          </a:prstGeom>
          <a:noFill/>
          <a:ln>
            <a:solidFill>
              <a:schemeClr val="accent1">
                <a:shade val="95000"/>
                <a:satMod val="105000"/>
              </a:schemeClr>
            </a:solidFill>
          </a:ln>
        </p:spPr>
        <p:txBody>
          <a:bodyPr wrap="square" rtlCol="0">
            <a:spAutoFit/>
          </a:bodyPr>
          <a:lstStyle/>
          <a:p>
            <a:r>
              <a:rPr lang="en-US" dirty="0"/>
              <a:t>Therefore, this instance is classified as positive.</a:t>
            </a:r>
          </a:p>
        </p:txBody>
      </p:sp>
      <p:sp>
        <p:nvSpPr>
          <p:cNvPr id="22" name="Rectangle 21"/>
          <p:cNvSpPr/>
          <p:nvPr/>
        </p:nvSpPr>
        <p:spPr>
          <a:xfrm>
            <a:off x="6019800" y="2819400"/>
            <a:ext cx="190500"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sigmoid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1305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7" grpId="0"/>
      <p:bldP spid="31" grpId="0"/>
      <p:bldP spid="33" grpId="0" animBg="1"/>
      <p:bldP spid="34" grpId="0" animBg="1"/>
      <p:bldP spid="36" grpId="0" animBg="1"/>
      <p:bldP spid="2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r>
              <a:rPr lang="en-US" dirty="0" err="1"/>
              <a:t>SoftMax</a:t>
            </a:r>
            <a:r>
              <a:rPr lang="en-US" dirty="0"/>
              <a:t>)</a:t>
            </a:r>
          </a:p>
        </p:txBody>
      </p:sp>
      <p:sp>
        <p:nvSpPr>
          <p:cNvPr id="4" name="Oval 3"/>
          <p:cNvSpPr/>
          <p:nvPr/>
        </p:nvSpPr>
        <p:spPr>
          <a:xfrm>
            <a:off x="1752600" y="1905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a:t>
            </a:r>
            <a:r>
              <a:rPr lang="en-US" sz="1000" dirty="0"/>
              <a:t>Feature</a:t>
            </a:r>
            <a:endParaRPr lang="en-US" dirty="0"/>
          </a:p>
        </p:txBody>
      </p:sp>
      <p:sp>
        <p:nvSpPr>
          <p:cNvPr id="5" name="Oval 4"/>
          <p:cNvSpPr/>
          <p:nvPr/>
        </p:nvSpPr>
        <p:spPr>
          <a:xfrm>
            <a:off x="1752600" y="2895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baseline="30000" dirty="0"/>
              <a:t>nd</a:t>
            </a:r>
            <a:r>
              <a:rPr lang="en-US" dirty="0"/>
              <a:t> </a:t>
            </a:r>
            <a:r>
              <a:rPr lang="en-US" sz="1000" dirty="0"/>
              <a:t>Feature</a:t>
            </a:r>
            <a:endParaRPr lang="en-US" dirty="0"/>
          </a:p>
        </p:txBody>
      </p:sp>
      <p:sp>
        <p:nvSpPr>
          <p:cNvPr id="6" name="Oval 5"/>
          <p:cNvSpPr/>
          <p:nvPr/>
        </p:nvSpPr>
        <p:spPr>
          <a:xfrm>
            <a:off x="1752600" y="38862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a:t>
            </a:r>
            <a:r>
              <a:rPr lang="en-US" sz="1000" dirty="0"/>
              <a:t>Feature</a:t>
            </a:r>
            <a:endParaRPr lang="en-US" dirty="0"/>
          </a:p>
        </p:txBody>
      </p:sp>
      <p:sp>
        <p:nvSpPr>
          <p:cNvPr id="7" name="Oval 6"/>
          <p:cNvSpPr/>
          <p:nvPr/>
        </p:nvSpPr>
        <p:spPr>
          <a:xfrm>
            <a:off x="1752600" y="4876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r>
              <a:rPr lang="en-US" baseline="30000" dirty="0"/>
              <a:t>th</a:t>
            </a:r>
            <a:r>
              <a:rPr lang="en-US" dirty="0"/>
              <a:t>  </a:t>
            </a:r>
            <a:r>
              <a:rPr lang="en-US" sz="1000" dirty="0"/>
              <a:t>Feature</a:t>
            </a:r>
            <a:endParaRPr lang="en-US" dirty="0"/>
          </a:p>
        </p:txBody>
      </p:sp>
      <p:grpSp>
        <p:nvGrpSpPr>
          <p:cNvPr id="3" name="Group 2"/>
          <p:cNvGrpSpPr/>
          <p:nvPr/>
        </p:nvGrpSpPr>
        <p:grpSpPr>
          <a:xfrm>
            <a:off x="2590800" y="2324100"/>
            <a:ext cx="4495800" cy="2971800"/>
            <a:chOff x="2590800" y="2324100"/>
            <a:chExt cx="4495800" cy="2971800"/>
          </a:xfrm>
        </p:grpSpPr>
        <p:sp>
          <p:nvSpPr>
            <p:cNvPr id="8" name="Oval 7"/>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Class2</a:t>
              </a:r>
            </a:p>
          </p:txBody>
        </p:sp>
        <p:cxnSp>
          <p:nvCxnSpPr>
            <p:cNvPr id="11" name="Straight Arrow Connector 10"/>
            <p:cNvCxnSpPr>
              <a:stCxn id="4" idx="6"/>
              <a:endCxn id="8" idx="2"/>
            </p:cNvCxnSpPr>
            <p:nvPr/>
          </p:nvCxnSpPr>
          <p:spPr>
            <a:xfrm>
              <a:off x="2590800" y="2324100"/>
              <a:ext cx="2286000" cy="1219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a:endCxn id="8" idx="2"/>
            </p:cNvCxnSpPr>
            <p:nvPr/>
          </p:nvCxnSpPr>
          <p:spPr>
            <a:xfrm>
              <a:off x="2590800" y="3314700"/>
              <a:ext cx="2286000" cy="228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2"/>
            </p:cNvCxnSpPr>
            <p:nvPr/>
          </p:nvCxnSpPr>
          <p:spPr>
            <a:xfrm flipV="1">
              <a:off x="2590800" y="3543300"/>
              <a:ext cx="2286000" cy="7620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8" idx="2"/>
            </p:cNvCxnSpPr>
            <p:nvPr/>
          </p:nvCxnSpPr>
          <p:spPr>
            <a:xfrm flipV="1">
              <a:off x="2590800" y="3543300"/>
              <a:ext cx="2286000" cy="1752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2324100"/>
              <a:ext cx="609600" cy="369332"/>
            </a:xfrm>
            <a:prstGeom prst="rect">
              <a:avLst/>
            </a:prstGeom>
            <a:noFill/>
          </p:spPr>
          <p:txBody>
            <a:bodyPr wrap="square" rtlCol="0">
              <a:spAutoFit/>
            </a:bodyPr>
            <a:lstStyle/>
            <a:p>
              <a:r>
                <a:rPr lang="en-US" dirty="0"/>
                <a:t>w</a:t>
              </a:r>
              <a:r>
                <a:rPr lang="en-US" baseline="-25000" dirty="0"/>
                <a:t>21</a:t>
              </a:r>
            </a:p>
          </p:txBody>
        </p:sp>
        <p:sp>
          <p:nvSpPr>
            <p:cNvPr id="24" name="TextBox 23"/>
            <p:cNvSpPr txBox="1"/>
            <p:nvPr/>
          </p:nvSpPr>
          <p:spPr>
            <a:xfrm>
              <a:off x="2971800" y="3059668"/>
              <a:ext cx="609600" cy="369332"/>
            </a:xfrm>
            <a:prstGeom prst="rect">
              <a:avLst/>
            </a:prstGeom>
            <a:noFill/>
          </p:spPr>
          <p:txBody>
            <a:bodyPr wrap="square" rtlCol="0">
              <a:spAutoFit/>
            </a:bodyPr>
            <a:lstStyle/>
            <a:p>
              <a:r>
                <a:rPr lang="en-US" dirty="0"/>
                <a:t>w</a:t>
              </a:r>
              <a:r>
                <a:rPr lang="en-US" baseline="-25000" dirty="0"/>
                <a:t>22</a:t>
              </a:r>
            </a:p>
          </p:txBody>
        </p:sp>
        <p:sp>
          <p:nvSpPr>
            <p:cNvPr id="25" name="TextBox 24"/>
            <p:cNvSpPr txBox="1"/>
            <p:nvPr/>
          </p:nvSpPr>
          <p:spPr>
            <a:xfrm>
              <a:off x="2971800" y="3745468"/>
              <a:ext cx="609600" cy="369332"/>
            </a:xfrm>
            <a:prstGeom prst="rect">
              <a:avLst/>
            </a:prstGeom>
            <a:noFill/>
          </p:spPr>
          <p:txBody>
            <a:bodyPr wrap="square" rtlCol="0">
              <a:spAutoFit/>
            </a:bodyPr>
            <a:lstStyle/>
            <a:p>
              <a:r>
                <a:rPr lang="en-US" dirty="0"/>
                <a:t>w</a:t>
              </a:r>
              <a:r>
                <a:rPr lang="en-US" baseline="-25000" dirty="0"/>
                <a:t>23</a:t>
              </a:r>
            </a:p>
          </p:txBody>
        </p:sp>
        <p:sp>
          <p:nvSpPr>
            <p:cNvPr id="26" name="TextBox 25"/>
            <p:cNvSpPr txBox="1"/>
            <p:nvPr/>
          </p:nvSpPr>
          <p:spPr>
            <a:xfrm>
              <a:off x="2971800" y="4431268"/>
              <a:ext cx="838200" cy="369332"/>
            </a:xfrm>
            <a:prstGeom prst="rect">
              <a:avLst/>
            </a:prstGeom>
            <a:noFill/>
          </p:spPr>
          <p:txBody>
            <a:bodyPr wrap="square" rtlCol="0">
              <a:spAutoFit/>
            </a:bodyPr>
            <a:lstStyle/>
            <a:p>
              <a:r>
                <a:rPr lang="en-US" dirty="0"/>
                <a:t>w</a:t>
              </a:r>
              <a:r>
                <a:rPr lang="en-US" baseline="-25000" dirty="0"/>
                <a:t>24</a:t>
              </a:r>
            </a:p>
          </p:txBody>
        </p:sp>
        <p:sp>
          <p:nvSpPr>
            <p:cNvPr id="27" name="TextBox 26"/>
            <p:cNvSpPr txBox="1"/>
            <p:nvPr/>
          </p:nvSpPr>
          <p:spPr>
            <a:xfrm>
              <a:off x="4800600" y="2875002"/>
              <a:ext cx="533400" cy="369332"/>
            </a:xfrm>
            <a:prstGeom prst="rect">
              <a:avLst/>
            </a:prstGeom>
            <a:noFill/>
          </p:spPr>
          <p:txBody>
            <a:bodyPr wrap="square" rtlCol="0">
              <a:spAutoFit/>
            </a:bodyPr>
            <a:lstStyle/>
            <a:p>
              <a:r>
                <a:rPr lang="en-US" dirty="0"/>
                <a:t>b</a:t>
              </a:r>
              <a:r>
                <a:rPr lang="en-US" baseline="-25000" dirty="0"/>
                <a:t>2</a:t>
              </a:r>
            </a:p>
          </p:txBody>
        </p:sp>
        <p:cxnSp>
          <p:nvCxnSpPr>
            <p:cNvPr id="28" name="Straight Arrow Connector 27"/>
            <p:cNvCxnSpPr>
              <a:stCxn id="8" idx="6"/>
            </p:cNvCxnSpPr>
            <p:nvPr/>
          </p:nvCxnSpPr>
          <p:spPr>
            <a:xfrm>
              <a:off x="60198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grpSp>
        <p:nvGrpSpPr>
          <p:cNvPr id="20" name="Group 19"/>
          <p:cNvGrpSpPr/>
          <p:nvPr/>
        </p:nvGrpSpPr>
        <p:grpSpPr>
          <a:xfrm>
            <a:off x="2590800" y="2324100"/>
            <a:ext cx="4495800" cy="2971800"/>
            <a:chOff x="2628900" y="1104900"/>
            <a:chExt cx="4495800" cy="2971800"/>
          </a:xfrm>
        </p:grpSpPr>
        <p:sp>
          <p:nvSpPr>
            <p:cNvPr id="21" name="Oval 20"/>
            <p:cNvSpPr/>
            <p:nvPr/>
          </p:nvSpPr>
          <p:spPr>
            <a:xfrm>
              <a:off x="49149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Class3</a:t>
              </a:r>
            </a:p>
          </p:txBody>
        </p:sp>
        <p:cxnSp>
          <p:nvCxnSpPr>
            <p:cNvPr id="22" name="Straight Arrow Connector 21"/>
            <p:cNvCxnSpPr>
              <a:stCxn id="4" idx="6"/>
              <a:endCxn id="21" idx="2"/>
            </p:cNvCxnSpPr>
            <p:nvPr/>
          </p:nvCxnSpPr>
          <p:spPr>
            <a:xfrm>
              <a:off x="2628900" y="1104900"/>
              <a:ext cx="2286000" cy="24384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6"/>
              <a:endCxn id="21" idx="2"/>
            </p:cNvCxnSpPr>
            <p:nvPr/>
          </p:nvCxnSpPr>
          <p:spPr>
            <a:xfrm>
              <a:off x="2628900" y="2095500"/>
              <a:ext cx="2286000" cy="14478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a:endCxn id="21" idx="2"/>
            </p:cNvCxnSpPr>
            <p:nvPr/>
          </p:nvCxnSpPr>
          <p:spPr>
            <a:xfrm>
              <a:off x="2628900" y="3086100"/>
              <a:ext cx="2286000" cy="457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6"/>
              <a:endCxn id="21" idx="2"/>
            </p:cNvCxnSpPr>
            <p:nvPr/>
          </p:nvCxnSpPr>
          <p:spPr>
            <a:xfrm flipV="1">
              <a:off x="2628900" y="3543300"/>
              <a:ext cx="2286000" cy="5334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63786" y="2716768"/>
              <a:ext cx="647700" cy="369332"/>
            </a:xfrm>
            <a:prstGeom prst="rect">
              <a:avLst/>
            </a:prstGeom>
            <a:noFill/>
          </p:spPr>
          <p:txBody>
            <a:bodyPr wrap="square" rtlCol="0">
              <a:spAutoFit/>
            </a:bodyPr>
            <a:lstStyle/>
            <a:p>
              <a:r>
                <a:rPr lang="en-US" dirty="0"/>
                <a:t>w</a:t>
              </a:r>
              <a:r>
                <a:rPr lang="en-US" baseline="-25000" dirty="0"/>
                <a:t>31</a:t>
              </a:r>
            </a:p>
          </p:txBody>
        </p:sp>
        <p:sp>
          <p:nvSpPr>
            <p:cNvPr id="34" name="TextBox 33"/>
            <p:cNvSpPr txBox="1"/>
            <p:nvPr/>
          </p:nvSpPr>
          <p:spPr>
            <a:xfrm>
              <a:off x="3970564" y="3037897"/>
              <a:ext cx="723900" cy="369332"/>
            </a:xfrm>
            <a:prstGeom prst="rect">
              <a:avLst/>
            </a:prstGeom>
            <a:noFill/>
          </p:spPr>
          <p:txBody>
            <a:bodyPr wrap="square" rtlCol="0">
              <a:spAutoFit/>
            </a:bodyPr>
            <a:lstStyle/>
            <a:p>
              <a:r>
                <a:rPr lang="en-US" dirty="0"/>
                <a:t>w</a:t>
              </a:r>
              <a:r>
                <a:rPr lang="en-US" baseline="-25000" dirty="0"/>
                <a:t>32</a:t>
              </a:r>
            </a:p>
          </p:txBody>
        </p:sp>
        <p:sp>
          <p:nvSpPr>
            <p:cNvPr id="35" name="TextBox 34"/>
            <p:cNvSpPr txBox="1"/>
            <p:nvPr/>
          </p:nvSpPr>
          <p:spPr>
            <a:xfrm>
              <a:off x="3619500" y="3200400"/>
              <a:ext cx="647700" cy="369332"/>
            </a:xfrm>
            <a:prstGeom prst="rect">
              <a:avLst/>
            </a:prstGeom>
            <a:noFill/>
          </p:spPr>
          <p:txBody>
            <a:bodyPr wrap="square" rtlCol="0">
              <a:spAutoFit/>
            </a:bodyPr>
            <a:lstStyle/>
            <a:p>
              <a:r>
                <a:rPr lang="en-US" dirty="0"/>
                <a:t>w</a:t>
              </a:r>
              <a:r>
                <a:rPr lang="en-US" baseline="-25000" dirty="0"/>
                <a:t>33</a:t>
              </a:r>
            </a:p>
          </p:txBody>
        </p:sp>
        <p:sp>
          <p:nvSpPr>
            <p:cNvPr id="36" name="TextBox 35"/>
            <p:cNvSpPr txBox="1"/>
            <p:nvPr/>
          </p:nvSpPr>
          <p:spPr>
            <a:xfrm>
              <a:off x="4008664" y="3581400"/>
              <a:ext cx="647700" cy="369332"/>
            </a:xfrm>
            <a:prstGeom prst="rect">
              <a:avLst/>
            </a:prstGeom>
            <a:noFill/>
          </p:spPr>
          <p:txBody>
            <a:bodyPr wrap="square" rtlCol="0">
              <a:spAutoFit/>
            </a:bodyPr>
            <a:lstStyle/>
            <a:p>
              <a:r>
                <a:rPr lang="en-US" dirty="0"/>
                <a:t>w</a:t>
              </a:r>
              <a:r>
                <a:rPr lang="en-US" baseline="-25000" dirty="0"/>
                <a:t>34</a:t>
              </a:r>
            </a:p>
          </p:txBody>
        </p:sp>
        <p:sp>
          <p:nvSpPr>
            <p:cNvPr id="37" name="TextBox 36"/>
            <p:cNvSpPr txBox="1"/>
            <p:nvPr/>
          </p:nvSpPr>
          <p:spPr>
            <a:xfrm>
              <a:off x="4800600" y="2875002"/>
              <a:ext cx="419100" cy="369332"/>
            </a:xfrm>
            <a:prstGeom prst="rect">
              <a:avLst/>
            </a:prstGeom>
            <a:noFill/>
          </p:spPr>
          <p:txBody>
            <a:bodyPr wrap="square" rtlCol="0">
              <a:spAutoFit/>
            </a:bodyPr>
            <a:lstStyle/>
            <a:p>
              <a:r>
                <a:rPr lang="en-US" dirty="0"/>
                <a:t>b</a:t>
              </a:r>
              <a:r>
                <a:rPr lang="en-US" baseline="-25000" dirty="0"/>
                <a:t>3</a:t>
              </a:r>
              <a:endParaRPr lang="en-US" dirty="0"/>
            </a:p>
          </p:txBody>
        </p:sp>
        <p:cxnSp>
          <p:nvCxnSpPr>
            <p:cNvPr id="38" name="Straight Arrow Connector 37"/>
            <p:cNvCxnSpPr>
              <a:stCxn id="21" idx="6"/>
            </p:cNvCxnSpPr>
            <p:nvPr/>
          </p:nvCxnSpPr>
          <p:spPr>
            <a:xfrm>
              <a:off x="60579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grpSp>
        <p:nvGrpSpPr>
          <p:cNvPr id="40" name="Group 39"/>
          <p:cNvGrpSpPr/>
          <p:nvPr/>
        </p:nvGrpSpPr>
        <p:grpSpPr>
          <a:xfrm>
            <a:off x="2468048" y="1693902"/>
            <a:ext cx="4618552" cy="3305650"/>
            <a:chOff x="2468048" y="2875002"/>
            <a:chExt cx="4618552" cy="3305650"/>
          </a:xfrm>
        </p:grpSpPr>
        <p:sp>
          <p:nvSpPr>
            <p:cNvPr id="41" name="Oval 40"/>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Class1</a:t>
              </a:r>
            </a:p>
          </p:txBody>
        </p:sp>
        <p:cxnSp>
          <p:nvCxnSpPr>
            <p:cNvPr id="42" name="Straight Arrow Connector 41"/>
            <p:cNvCxnSpPr>
              <a:stCxn id="4" idx="7"/>
              <a:endCxn id="41" idx="2"/>
            </p:cNvCxnSpPr>
            <p:nvPr/>
          </p:nvCxnSpPr>
          <p:spPr>
            <a:xfrm>
              <a:off x="2468048" y="3208852"/>
              <a:ext cx="2408752" cy="33444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7"/>
              <a:endCxn id="41" idx="2"/>
            </p:cNvCxnSpPr>
            <p:nvPr/>
          </p:nvCxnSpPr>
          <p:spPr>
            <a:xfrm flipV="1">
              <a:off x="2468048" y="3543300"/>
              <a:ext cx="2408752" cy="6561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7"/>
              <a:endCxn id="41" idx="2"/>
            </p:cNvCxnSpPr>
            <p:nvPr/>
          </p:nvCxnSpPr>
          <p:spPr>
            <a:xfrm flipV="1">
              <a:off x="2468048" y="3543300"/>
              <a:ext cx="2408752" cy="16467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7"/>
              <a:endCxn id="41" idx="2"/>
            </p:cNvCxnSpPr>
            <p:nvPr/>
          </p:nvCxnSpPr>
          <p:spPr>
            <a:xfrm flipV="1">
              <a:off x="2468048" y="3543300"/>
              <a:ext cx="2408752" cy="26373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235779" y="2945368"/>
              <a:ext cx="609600" cy="369332"/>
            </a:xfrm>
            <a:prstGeom prst="rect">
              <a:avLst/>
            </a:prstGeom>
            <a:noFill/>
          </p:spPr>
          <p:txBody>
            <a:bodyPr wrap="square" rtlCol="0">
              <a:spAutoFit/>
            </a:bodyPr>
            <a:lstStyle/>
            <a:p>
              <a:r>
                <a:rPr lang="en-US" dirty="0"/>
                <a:t>w</a:t>
              </a:r>
              <a:r>
                <a:rPr lang="en-US" baseline="-25000" dirty="0"/>
                <a:t>11</a:t>
              </a:r>
            </a:p>
          </p:txBody>
        </p:sp>
        <p:sp>
          <p:nvSpPr>
            <p:cNvPr id="47" name="TextBox 46"/>
            <p:cNvSpPr txBox="1"/>
            <p:nvPr/>
          </p:nvSpPr>
          <p:spPr>
            <a:xfrm>
              <a:off x="2577193" y="3739634"/>
              <a:ext cx="723900" cy="369332"/>
            </a:xfrm>
            <a:prstGeom prst="rect">
              <a:avLst/>
            </a:prstGeom>
            <a:noFill/>
          </p:spPr>
          <p:txBody>
            <a:bodyPr wrap="square" rtlCol="0">
              <a:spAutoFit/>
            </a:bodyPr>
            <a:lstStyle/>
            <a:p>
              <a:r>
                <a:rPr lang="en-US" dirty="0"/>
                <a:t>w</a:t>
              </a:r>
              <a:r>
                <a:rPr lang="en-US" baseline="-25000" dirty="0"/>
                <a:t>12</a:t>
              </a:r>
            </a:p>
          </p:txBody>
        </p:sp>
        <p:sp>
          <p:nvSpPr>
            <p:cNvPr id="48" name="TextBox 47"/>
            <p:cNvSpPr txBox="1"/>
            <p:nvPr/>
          </p:nvSpPr>
          <p:spPr>
            <a:xfrm>
              <a:off x="3301093" y="4027714"/>
              <a:ext cx="609600" cy="369332"/>
            </a:xfrm>
            <a:prstGeom prst="rect">
              <a:avLst/>
            </a:prstGeom>
            <a:noFill/>
          </p:spPr>
          <p:txBody>
            <a:bodyPr wrap="square" rtlCol="0">
              <a:spAutoFit/>
            </a:bodyPr>
            <a:lstStyle/>
            <a:p>
              <a:r>
                <a:rPr lang="en-US" dirty="0"/>
                <a:t>w</a:t>
              </a:r>
              <a:r>
                <a:rPr lang="en-US" baseline="-25000" dirty="0"/>
                <a:t>13</a:t>
              </a:r>
            </a:p>
          </p:txBody>
        </p:sp>
        <p:sp>
          <p:nvSpPr>
            <p:cNvPr id="49" name="TextBox 48"/>
            <p:cNvSpPr txBox="1"/>
            <p:nvPr/>
          </p:nvSpPr>
          <p:spPr>
            <a:xfrm>
              <a:off x="3200400" y="4677310"/>
              <a:ext cx="609600" cy="369332"/>
            </a:xfrm>
            <a:prstGeom prst="rect">
              <a:avLst/>
            </a:prstGeom>
            <a:noFill/>
          </p:spPr>
          <p:txBody>
            <a:bodyPr wrap="square" rtlCol="0">
              <a:spAutoFit/>
            </a:bodyPr>
            <a:lstStyle/>
            <a:p>
              <a:r>
                <a:rPr lang="en-US" dirty="0"/>
                <a:t>w</a:t>
              </a:r>
              <a:r>
                <a:rPr lang="en-US" baseline="-25000" dirty="0"/>
                <a:t>14</a:t>
              </a:r>
            </a:p>
          </p:txBody>
        </p:sp>
        <p:sp>
          <p:nvSpPr>
            <p:cNvPr id="50" name="TextBox 49"/>
            <p:cNvSpPr txBox="1"/>
            <p:nvPr/>
          </p:nvSpPr>
          <p:spPr>
            <a:xfrm>
              <a:off x="4800600" y="2875002"/>
              <a:ext cx="533400" cy="369332"/>
            </a:xfrm>
            <a:prstGeom prst="rect">
              <a:avLst/>
            </a:prstGeom>
            <a:noFill/>
          </p:spPr>
          <p:txBody>
            <a:bodyPr wrap="square" rtlCol="0">
              <a:spAutoFit/>
            </a:bodyPr>
            <a:lstStyle/>
            <a:p>
              <a:r>
                <a:rPr lang="en-US" dirty="0"/>
                <a:t>b</a:t>
              </a:r>
              <a:r>
                <a:rPr lang="en-US" baseline="-25000" dirty="0"/>
                <a:t>1</a:t>
              </a:r>
              <a:endParaRPr lang="en-US" dirty="0"/>
            </a:p>
          </p:txBody>
        </p:sp>
        <p:cxnSp>
          <p:nvCxnSpPr>
            <p:cNvPr id="51" name="Straight Arrow Connector 50"/>
            <p:cNvCxnSpPr>
              <a:stCxn id="41" idx="6"/>
            </p:cNvCxnSpPr>
            <p:nvPr/>
          </p:nvCxnSpPr>
          <p:spPr>
            <a:xfrm>
              <a:off x="60198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sp>
        <p:nvSpPr>
          <p:cNvPr id="54" name="TextBox 53"/>
          <p:cNvSpPr txBox="1"/>
          <p:nvPr/>
        </p:nvSpPr>
        <p:spPr>
          <a:xfrm>
            <a:off x="7467600" y="2177534"/>
            <a:ext cx="685800" cy="369332"/>
          </a:xfrm>
          <a:prstGeom prst="rect">
            <a:avLst/>
          </a:prstGeom>
          <a:noFill/>
          <a:ln>
            <a:solidFill>
              <a:schemeClr val="accent1">
                <a:shade val="95000"/>
                <a:satMod val="105000"/>
              </a:schemeClr>
            </a:solidFill>
          </a:ln>
        </p:spPr>
        <p:txBody>
          <a:bodyPr wrap="square" rtlCol="0">
            <a:spAutoFit/>
          </a:bodyPr>
          <a:lstStyle/>
          <a:p>
            <a:r>
              <a:rPr lang="en-US" dirty="0"/>
              <a:t>0.30</a:t>
            </a:r>
          </a:p>
        </p:txBody>
      </p:sp>
      <p:sp>
        <p:nvSpPr>
          <p:cNvPr id="55" name="TextBox 54"/>
          <p:cNvSpPr txBox="1"/>
          <p:nvPr/>
        </p:nvSpPr>
        <p:spPr>
          <a:xfrm>
            <a:off x="7467600" y="3288268"/>
            <a:ext cx="685800" cy="369332"/>
          </a:xfrm>
          <a:prstGeom prst="rect">
            <a:avLst/>
          </a:prstGeom>
          <a:noFill/>
          <a:ln>
            <a:solidFill>
              <a:schemeClr val="accent1">
                <a:shade val="95000"/>
                <a:satMod val="105000"/>
              </a:schemeClr>
            </a:solidFill>
          </a:ln>
        </p:spPr>
        <p:txBody>
          <a:bodyPr wrap="square" rtlCol="0">
            <a:spAutoFit/>
          </a:bodyPr>
          <a:lstStyle/>
          <a:p>
            <a:r>
              <a:rPr lang="en-US" dirty="0"/>
              <a:t>0.49</a:t>
            </a:r>
          </a:p>
        </p:txBody>
      </p:sp>
      <p:sp>
        <p:nvSpPr>
          <p:cNvPr id="56" name="TextBox 55"/>
          <p:cNvSpPr txBox="1"/>
          <p:nvPr/>
        </p:nvSpPr>
        <p:spPr>
          <a:xfrm>
            <a:off x="7467600" y="4572000"/>
            <a:ext cx="685800" cy="369332"/>
          </a:xfrm>
          <a:prstGeom prst="rect">
            <a:avLst/>
          </a:prstGeom>
          <a:noFill/>
          <a:ln>
            <a:solidFill>
              <a:schemeClr val="accent1">
                <a:shade val="95000"/>
                <a:satMod val="105000"/>
              </a:schemeClr>
            </a:solidFill>
          </a:ln>
        </p:spPr>
        <p:txBody>
          <a:bodyPr wrap="square" rtlCol="0">
            <a:spAutoFit/>
          </a:bodyPr>
          <a:lstStyle/>
          <a:p>
            <a:r>
              <a:rPr lang="en-US" dirty="0"/>
              <a:t>0.21</a:t>
            </a:r>
          </a:p>
        </p:txBody>
      </p:sp>
      <p:sp>
        <p:nvSpPr>
          <p:cNvPr id="57" name="TextBox 56"/>
          <p:cNvSpPr txBox="1"/>
          <p:nvPr/>
        </p:nvSpPr>
        <p:spPr>
          <a:xfrm>
            <a:off x="3352799" y="5486400"/>
            <a:ext cx="4550229" cy="646331"/>
          </a:xfrm>
          <a:prstGeom prst="rect">
            <a:avLst/>
          </a:prstGeom>
          <a:noFill/>
          <a:ln>
            <a:solidFill>
              <a:schemeClr val="accent1">
                <a:shade val="95000"/>
                <a:satMod val="105000"/>
              </a:schemeClr>
            </a:solidFill>
          </a:ln>
        </p:spPr>
        <p:txBody>
          <a:bodyPr wrap="square" rtlCol="0">
            <a:spAutoFit/>
          </a:bodyPr>
          <a:lstStyle/>
          <a:p>
            <a:r>
              <a:rPr lang="en-US" dirty="0"/>
              <a:t>The result is a vector: [0.3, 0.49, 0.21], </a:t>
            </a:r>
          </a:p>
          <a:p>
            <a:r>
              <a:rPr lang="en-US" dirty="0"/>
              <a:t>which should be interpreted as probabilities</a:t>
            </a:r>
          </a:p>
        </p:txBody>
      </p:sp>
      <p:sp>
        <p:nvSpPr>
          <p:cNvPr id="58" name="TextBox 57"/>
          <p:cNvSpPr txBox="1"/>
          <p:nvPr/>
        </p:nvSpPr>
        <p:spPr>
          <a:xfrm>
            <a:off x="3352800" y="6260068"/>
            <a:ext cx="4582886" cy="369332"/>
          </a:xfrm>
          <a:prstGeom prst="rect">
            <a:avLst/>
          </a:prstGeom>
          <a:noFill/>
          <a:ln>
            <a:solidFill>
              <a:schemeClr val="accent1">
                <a:shade val="95000"/>
                <a:satMod val="105000"/>
              </a:schemeClr>
            </a:solidFill>
          </a:ln>
        </p:spPr>
        <p:txBody>
          <a:bodyPr wrap="square" rtlCol="0">
            <a:spAutoFit/>
          </a:bodyPr>
          <a:lstStyle/>
          <a:p>
            <a:r>
              <a:rPr lang="en-US" dirty="0"/>
              <a:t>Therefore, this instance was classified as Class2</a:t>
            </a:r>
          </a:p>
        </p:txBody>
      </p:sp>
      <p:sp>
        <p:nvSpPr>
          <p:cNvPr id="9" name="Rectangle 8"/>
          <p:cNvSpPr/>
          <p:nvPr/>
        </p:nvSpPr>
        <p:spPr>
          <a:xfrm>
            <a:off x="7086600" y="2063234"/>
            <a:ext cx="304800" cy="2878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Softmax</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0400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54" grpId="0" animBg="1"/>
      <p:bldP spid="55" grpId="0" animBg="1"/>
      <p:bldP spid="56" grpId="0" animBg="1"/>
      <p:bldP spid="57" grpId="0" animBg="1"/>
      <p:bldP spid="58"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BC90-65F5-4A33-8D75-38E78E9BCA00}"/>
              </a:ext>
            </a:extLst>
          </p:cNvPr>
          <p:cNvSpPr>
            <a:spLocks noGrp="1"/>
          </p:cNvSpPr>
          <p:nvPr>
            <p:ph type="title"/>
          </p:nvPr>
        </p:nvSpPr>
        <p:spPr/>
        <p:txBody>
          <a:bodyPr/>
          <a:lstStyle/>
          <a:p>
            <a:r>
              <a:rPr lang="en-US" dirty="0"/>
              <a:t>Information Entropy (Shannon)</a:t>
            </a:r>
          </a:p>
        </p:txBody>
      </p:sp>
      <p:sp>
        <p:nvSpPr>
          <p:cNvPr id="3" name="Content Placeholder 2">
            <a:extLst>
              <a:ext uri="{FF2B5EF4-FFF2-40B4-BE49-F238E27FC236}">
                <a16:creationId xmlns:a16="http://schemas.microsoft.com/office/drawing/2014/main" id="{5B8EC97F-025F-4885-ADE8-CAFE78470ABC}"/>
              </a:ext>
            </a:extLst>
          </p:cNvPr>
          <p:cNvSpPr>
            <a:spLocks noGrp="1"/>
          </p:cNvSpPr>
          <p:nvPr>
            <p:ph idx="1"/>
          </p:nvPr>
        </p:nvSpPr>
        <p:spPr/>
        <p:txBody>
          <a:bodyPr/>
          <a:lstStyle/>
          <a:p>
            <a:r>
              <a:rPr lang="en-US" dirty="0"/>
              <a:t>A measure of the uncertainty of an event. </a:t>
            </a:r>
          </a:p>
          <a:p>
            <a:r>
              <a:rPr lang="en-US" dirty="0"/>
              <a:t>Or: How many bits are required for communicating the system’s true outcome.</a:t>
            </a:r>
          </a:p>
          <a:p>
            <a:r>
              <a:rPr lang="en-US" dirty="0"/>
              <a:t>What is the entropy of a fair coin flip?</a:t>
            </a:r>
          </a:p>
          <a:p>
            <a:r>
              <a:rPr lang="en-US" dirty="0"/>
              <a:t>What is the entropy of a fair 8-sided die roll?</a:t>
            </a:r>
          </a:p>
          <a:p>
            <a:pPr lvl="1"/>
            <a:r>
              <a:rPr lang="en-US" dirty="0"/>
              <a:t>Why?</a:t>
            </a:r>
          </a:p>
          <a:p>
            <a:pPr lvl="1"/>
            <a:r>
              <a:rPr lang="en-US" dirty="0"/>
              <a:t>What about a 6-sided die?</a:t>
            </a:r>
          </a:p>
          <a:p>
            <a:pPr lvl="2"/>
            <a:r>
              <a:rPr lang="en-US" dirty="0"/>
              <a:t>log6</a:t>
            </a:r>
          </a:p>
          <a:p>
            <a:endParaRPr lang="en-US" dirty="0"/>
          </a:p>
        </p:txBody>
      </p:sp>
      <p:sp>
        <p:nvSpPr>
          <p:cNvPr id="4" name="Slide Number Placeholder 3">
            <a:extLst>
              <a:ext uri="{FF2B5EF4-FFF2-40B4-BE49-F238E27FC236}">
                <a16:creationId xmlns:a16="http://schemas.microsoft.com/office/drawing/2014/main" id="{DA886FB3-77FD-4368-BB78-E7793DFD08D4}"/>
              </a:ext>
            </a:extLst>
          </p:cNvPr>
          <p:cNvSpPr>
            <a:spLocks noGrp="1"/>
          </p:cNvSpPr>
          <p:nvPr>
            <p:ph type="sldNum" sz="quarter" idx="12"/>
          </p:nvPr>
        </p:nvSpPr>
        <p:spPr/>
        <p:txBody>
          <a:bodyPr/>
          <a:lstStyle/>
          <a:p>
            <a:fld id="{B6F15528-21DE-4FAA-801E-634DDDAF4B2B}" type="slidenum">
              <a:rPr lang="en-US" smtClean="0"/>
              <a:pPr/>
              <a:t>68</a:t>
            </a:fld>
            <a:endParaRPr lang="en-US"/>
          </a:p>
        </p:txBody>
      </p:sp>
      <p:pic>
        <p:nvPicPr>
          <p:cNvPr id="2050" name="Picture 2" descr="Dice - Wikipedia">
            <a:extLst>
              <a:ext uri="{FF2B5EF4-FFF2-40B4-BE49-F238E27FC236}">
                <a16:creationId xmlns:a16="http://schemas.microsoft.com/office/drawing/2014/main" id="{CE4BDD6D-62B5-4BA6-9A29-8BDADE8BE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631135"/>
            <a:ext cx="23431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History of the Coin Flip | Bellevue Rare Coins">
            <a:extLst>
              <a:ext uri="{FF2B5EF4-FFF2-40B4-BE49-F238E27FC236}">
                <a16:creationId xmlns:a16="http://schemas.microsoft.com/office/drawing/2014/main" id="{B0FC0A73-5136-4934-AC0E-8749B4DF2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219200"/>
            <a:ext cx="1058703" cy="15914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4B231F-E093-4073-83E9-E7A88949EACC}"/>
              </a:ext>
            </a:extLst>
          </p:cNvPr>
          <p:cNvSpPr txBox="1"/>
          <p:nvPr/>
        </p:nvSpPr>
        <p:spPr>
          <a:xfrm>
            <a:off x="762000" y="6369635"/>
            <a:ext cx="7086600" cy="338554"/>
          </a:xfrm>
          <a:prstGeom prst="rect">
            <a:avLst/>
          </a:prstGeom>
          <a:noFill/>
        </p:spPr>
        <p:txBody>
          <a:bodyPr wrap="square" rtlCol="0">
            <a:spAutoFit/>
          </a:bodyPr>
          <a:lstStyle/>
          <a:p>
            <a:r>
              <a:rPr lang="en-US" sz="1600" dirty="0"/>
              <a:t>This video might be helpful: https://www.youtube.com/watch?v=ErfnhcEV1O8</a:t>
            </a:r>
          </a:p>
        </p:txBody>
      </p:sp>
    </p:spTree>
    <p:extLst>
      <p:ext uri="{BB962C8B-B14F-4D97-AF65-F5344CB8AC3E}">
        <p14:creationId xmlns:p14="http://schemas.microsoft.com/office/powerpoint/2010/main" val="144479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72B5-0B86-4861-8B93-4E44C137010C}"/>
              </a:ext>
            </a:extLst>
          </p:cNvPr>
          <p:cNvSpPr>
            <a:spLocks noGrp="1"/>
          </p:cNvSpPr>
          <p:nvPr>
            <p:ph type="title"/>
          </p:nvPr>
        </p:nvSpPr>
        <p:spPr/>
        <p:txBody>
          <a:bodyPr>
            <a:normAutofit fontScale="90000"/>
          </a:bodyPr>
          <a:lstStyle/>
          <a:p>
            <a:r>
              <a:rPr lang="en-US" dirty="0"/>
              <a:t>What if the probabilities aren’t equal?</a:t>
            </a:r>
          </a:p>
        </p:txBody>
      </p:sp>
      <p:sp>
        <p:nvSpPr>
          <p:cNvPr id="3" name="Content Placeholder 2">
            <a:extLst>
              <a:ext uri="{FF2B5EF4-FFF2-40B4-BE49-F238E27FC236}">
                <a16:creationId xmlns:a16="http://schemas.microsoft.com/office/drawing/2014/main" id="{B893D4C9-6ED8-451E-BDDE-8B657883B472}"/>
              </a:ext>
            </a:extLst>
          </p:cNvPr>
          <p:cNvSpPr>
            <a:spLocks noGrp="1"/>
          </p:cNvSpPr>
          <p:nvPr>
            <p:ph idx="1"/>
          </p:nvPr>
        </p:nvSpPr>
        <p:spPr>
          <a:xfrm>
            <a:off x="304800" y="1600200"/>
            <a:ext cx="8305800" cy="4756150"/>
          </a:xfrm>
        </p:spPr>
        <p:txBody>
          <a:bodyPr>
            <a:normAutofit fontScale="85000" lnSpcReduction="10000"/>
          </a:bodyPr>
          <a:lstStyle/>
          <a:p>
            <a:r>
              <a:rPr lang="en-US" dirty="0"/>
              <a:t>Consider the following process/event:</a:t>
            </a:r>
          </a:p>
          <a:p>
            <a:pPr lvl="1"/>
            <a:endParaRPr lang="en-US" dirty="0"/>
          </a:p>
          <a:p>
            <a:endParaRPr lang="en-US" dirty="0"/>
          </a:p>
          <a:p>
            <a:r>
              <a:rPr lang="en-US" dirty="0"/>
              <a:t>Assumption / axiom: each possible outcome is treated separately. (As if all outcomes had the same probability)</a:t>
            </a:r>
          </a:p>
          <a:p>
            <a:r>
              <a:rPr lang="en-US" dirty="0"/>
              <a:t>What is the entropy of the “Sunny </a:t>
            </a:r>
            <a:r>
              <a:rPr lang="en-US" sz="2800" b="1" dirty="0"/>
              <a:t>🌞</a:t>
            </a:r>
            <a:r>
              <a:rPr lang="en-US" dirty="0"/>
              <a:t>” outcome alone?</a:t>
            </a:r>
          </a:p>
          <a:p>
            <a:pPr lvl="1"/>
            <a:r>
              <a:rPr lang="en-US" dirty="0"/>
              <a:t>Why?</a:t>
            </a:r>
          </a:p>
          <a:p>
            <a:pPr lvl="1"/>
            <a:r>
              <a:rPr lang="en-US" dirty="0"/>
              <a:t>The others?</a:t>
            </a:r>
          </a:p>
          <a:p>
            <a:r>
              <a:rPr lang="en-US" dirty="0"/>
              <a:t>Then we take the </a:t>
            </a:r>
            <a:r>
              <a:rPr lang="en-US" i="1" dirty="0"/>
              <a:t>expected</a:t>
            </a:r>
            <a:r>
              <a:rPr lang="en-US" dirty="0"/>
              <a:t> value. That is, the outcomes are then weighed according to their true probabilities.</a:t>
            </a:r>
          </a:p>
          <a:p>
            <a:pPr lvl="1"/>
            <a:r>
              <a:rPr lang="en-US" dirty="0"/>
              <a:t>1*0.5 + 2*0.25 + 3*0.125 + 3*0.125 = 1.75</a:t>
            </a:r>
          </a:p>
          <a:p>
            <a:endParaRPr lang="en-US" dirty="0"/>
          </a:p>
        </p:txBody>
      </p:sp>
      <p:sp>
        <p:nvSpPr>
          <p:cNvPr id="4" name="Slide Number Placeholder 3">
            <a:extLst>
              <a:ext uri="{FF2B5EF4-FFF2-40B4-BE49-F238E27FC236}">
                <a16:creationId xmlns:a16="http://schemas.microsoft.com/office/drawing/2014/main" id="{08944BF6-E578-4EE3-BDF2-FCDE7395C4C7}"/>
              </a:ext>
            </a:extLst>
          </p:cNvPr>
          <p:cNvSpPr>
            <a:spLocks noGrp="1"/>
          </p:cNvSpPr>
          <p:nvPr>
            <p:ph type="sldNum" sz="quarter" idx="12"/>
          </p:nvPr>
        </p:nvSpPr>
        <p:spPr/>
        <p:txBody>
          <a:bodyPr/>
          <a:lstStyle/>
          <a:p>
            <a:fld id="{B6F15528-21DE-4FAA-801E-634DDDAF4B2B}" type="slidenum">
              <a:rPr lang="en-US" smtClean="0"/>
              <a:pPr/>
              <a:t>69</a:t>
            </a:fld>
            <a:endParaRPr lang="en-US"/>
          </a:p>
        </p:txBody>
      </p:sp>
      <p:graphicFrame>
        <p:nvGraphicFramePr>
          <p:cNvPr id="5" name="Table 5">
            <a:extLst>
              <a:ext uri="{FF2B5EF4-FFF2-40B4-BE49-F238E27FC236}">
                <a16:creationId xmlns:a16="http://schemas.microsoft.com/office/drawing/2014/main" id="{5CDB5F6B-446A-44C8-82DD-BE6B9129CDFC}"/>
              </a:ext>
            </a:extLst>
          </p:cNvPr>
          <p:cNvGraphicFramePr>
            <a:graphicFrameLocks noGrp="1"/>
          </p:cNvGraphicFramePr>
          <p:nvPr>
            <p:extLst>
              <p:ext uri="{D42A27DB-BD31-4B8C-83A1-F6EECF244321}">
                <p14:modId xmlns:p14="http://schemas.microsoft.com/office/powerpoint/2010/main" val="705521628"/>
              </p:ext>
            </p:extLst>
          </p:nvPr>
        </p:nvGraphicFramePr>
        <p:xfrm>
          <a:off x="1752600" y="2133600"/>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995945529"/>
                    </a:ext>
                  </a:extLst>
                </a:gridCol>
                <a:gridCol w="1524000">
                  <a:extLst>
                    <a:ext uri="{9D8B030D-6E8A-4147-A177-3AD203B41FA5}">
                      <a16:colId xmlns:a16="http://schemas.microsoft.com/office/drawing/2014/main" val="3596269442"/>
                    </a:ext>
                  </a:extLst>
                </a:gridCol>
                <a:gridCol w="1524000">
                  <a:extLst>
                    <a:ext uri="{9D8B030D-6E8A-4147-A177-3AD203B41FA5}">
                      <a16:colId xmlns:a16="http://schemas.microsoft.com/office/drawing/2014/main" val="2604812076"/>
                    </a:ext>
                  </a:extLst>
                </a:gridCol>
                <a:gridCol w="1524000">
                  <a:extLst>
                    <a:ext uri="{9D8B030D-6E8A-4147-A177-3AD203B41FA5}">
                      <a16:colId xmlns:a16="http://schemas.microsoft.com/office/drawing/2014/main" val="582942857"/>
                    </a:ext>
                  </a:extLst>
                </a:gridCol>
              </a:tblGrid>
              <a:tr h="370840">
                <a:tc>
                  <a:txBody>
                    <a:bodyPr/>
                    <a:lstStyle/>
                    <a:p>
                      <a:pPr algn="ctr"/>
                      <a:r>
                        <a:rPr lang="en-US" b="1" dirty="0"/>
                        <a:t>Sunny 🌞</a:t>
                      </a:r>
                    </a:p>
                  </a:txBody>
                  <a:tcPr/>
                </a:tc>
                <a:tc>
                  <a:txBody>
                    <a:bodyPr/>
                    <a:lstStyle/>
                    <a:p>
                      <a:pPr algn="ctr"/>
                      <a:r>
                        <a:rPr lang="en-US" b="1" dirty="0"/>
                        <a:t>Cloudy ☁</a:t>
                      </a:r>
                    </a:p>
                  </a:txBody>
                  <a:tcPr/>
                </a:tc>
                <a:tc>
                  <a:txBody>
                    <a:bodyPr/>
                    <a:lstStyle/>
                    <a:p>
                      <a:pPr algn="ctr"/>
                      <a:r>
                        <a:rPr lang="en-US" b="1" dirty="0"/>
                        <a:t>Rainy 🌧</a:t>
                      </a:r>
                    </a:p>
                  </a:txBody>
                  <a:tcPr/>
                </a:tc>
                <a:tc>
                  <a:txBody>
                    <a:bodyPr/>
                    <a:lstStyle/>
                    <a:p>
                      <a:pPr algn="ctr"/>
                      <a:r>
                        <a:rPr lang="en-US" b="1" dirty="0"/>
                        <a:t>Snowy ❄</a:t>
                      </a:r>
                    </a:p>
                  </a:txBody>
                  <a:tcPr/>
                </a:tc>
                <a:extLst>
                  <a:ext uri="{0D108BD9-81ED-4DB2-BD59-A6C34878D82A}">
                    <a16:rowId xmlns:a16="http://schemas.microsoft.com/office/drawing/2014/main" val="3750783203"/>
                  </a:ext>
                </a:extLst>
              </a:tr>
              <a:tr h="370840">
                <a:tc>
                  <a:txBody>
                    <a:bodyPr/>
                    <a:lstStyle/>
                    <a:p>
                      <a:pPr algn="ctr"/>
                      <a:r>
                        <a:rPr lang="en-US" b="1" dirty="0"/>
                        <a:t>50%</a:t>
                      </a:r>
                    </a:p>
                  </a:txBody>
                  <a:tcPr/>
                </a:tc>
                <a:tc>
                  <a:txBody>
                    <a:bodyPr/>
                    <a:lstStyle/>
                    <a:p>
                      <a:pPr algn="ctr"/>
                      <a:r>
                        <a:rPr lang="en-US" b="1" dirty="0"/>
                        <a:t>25%</a:t>
                      </a:r>
                    </a:p>
                  </a:txBody>
                  <a:tcPr/>
                </a:tc>
                <a:tc>
                  <a:txBody>
                    <a:bodyPr/>
                    <a:lstStyle/>
                    <a:p>
                      <a:pPr algn="ctr"/>
                      <a:r>
                        <a:rPr lang="en-US" b="1" dirty="0"/>
                        <a:t>12.5%</a:t>
                      </a:r>
                    </a:p>
                  </a:txBody>
                  <a:tcPr/>
                </a:tc>
                <a:tc>
                  <a:txBody>
                    <a:bodyPr/>
                    <a:lstStyle/>
                    <a:p>
                      <a:pPr algn="ctr"/>
                      <a:r>
                        <a:rPr lang="en-US" b="1" dirty="0"/>
                        <a:t>12.5%</a:t>
                      </a:r>
                    </a:p>
                  </a:txBody>
                  <a:tcPr/>
                </a:tc>
                <a:extLst>
                  <a:ext uri="{0D108BD9-81ED-4DB2-BD59-A6C34878D82A}">
                    <a16:rowId xmlns:a16="http://schemas.microsoft.com/office/drawing/2014/main" val="821810381"/>
                  </a:ext>
                </a:extLst>
              </a:tr>
            </a:tbl>
          </a:graphicData>
        </a:graphic>
      </p:graphicFrame>
      <p:graphicFrame>
        <p:nvGraphicFramePr>
          <p:cNvPr id="11" name="Table 5">
            <a:extLst>
              <a:ext uri="{FF2B5EF4-FFF2-40B4-BE49-F238E27FC236}">
                <a16:creationId xmlns:a16="http://schemas.microsoft.com/office/drawing/2014/main" id="{96205590-D971-49AE-96B5-5E59A2616E03}"/>
              </a:ext>
            </a:extLst>
          </p:cNvPr>
          <p:cNvGraphicFramePr>
            <a:graphicFrameLocks noGrp="1"/>
          </p:cNvGraphicFramePr>
          <p:nvPr>
            <p:extLst>
              <p:ext uri="{D42A27DB-BD31-4B8C-83A1-F6EECF244321}">
                <p14:modId xmlns:p14="http://schemas.microsoft.com/office/powerpoint/2010/main" val="1654871398"/>
              </p:ext>
            </p:extLst>
          </p:nvPr>
        </p:nvGraphicFramePr>
        <p:xfrm>
          <a:off x="2590800" y="4211320"/>
          <a:ext cx="6477000" cy="74168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995945529"/>
                    </a:ext>
                  </a:extLst>
                </a:gridCol>
                <a:gridCol w="1619250">
                  <a:extLst>
                    <a:ext uri="{9D8B030D-6E8A-4147-A177-3AD203B41FA5}">
                      <a16:colId xmlns:a16="http://schemas.microsoft.com/office/drawing/2014/main" val="3596269442"/>
                    </a:ext>
                  </a:extLst>
                </a:gridCol>
                <a:gridCol w="1619250">
                  <a:extLst>
                    <a:ext uri="{9D8B030D-6E8A-4147-A177-3AD203B41FA5}">
                      <a16:colId xmlns:a16="http://schemas.microsoft.com/office/drawing/2014/main" val="2604812076"/>
                    </a:ext>
                  </a:extLst>
                </a:gridCol>
                <a:gridCol w="1619250">
                  <a:extLst>
                    <a:ext uri="{9D8B030D-6E8A-4147-A177-3AD203B41FA5}">
                      <a16:colId xmlns:a16="http://schemas.microsoft.com/office/drawing/2014/main" val="582942857"/>
                    </a:ext>
                  </a:extLst>
                </a:gridCol>
              </a:tblGrid>
              <a:tr h="370840">
                <a:tc>
                  <a:txBody>
                    <a:bodyPr/>
                    <a:lstStyle/>
                    <a:p>
                      <a:pPr algn="ctr"/>
                      <a:r>
                        <a:rPr lang="en-US" b="1" dirty="0"/>
                        <a:t>Sunny 🌞</a:t>
                      </a:r>
                    </a:p>
                  </a:txBody>
                  <a:tcPr/>
                </a:tc>
                <a:tc>
                  <a:txBody>
                    <a:bodyPr/>
                    <a:lstStyle/>
                    <a:p>
                      <a:pPr algn="ctr"/>
                      <a:r>
                        <a:rPr lang="en-US" b="1" dirty="0"/>
                        <a:t>Cloudy ☁</a:t>
                      </a:r>
                    </a:p>
                  </a:txBody>
                  <a:tcPr/>
                </a:tc>
                <a:tc>
                  <a:txBody>
                    <a:bodyPr/>
                    <a:lstStyle/>
                    <a:p>
                      <a:pPr algn="ctr"/>
                      <a:r>
                        <a:rPr lang="en-US" b="1" dirty="0"/>
                        <a:t>Rainy 🌧</a:t>
                      </a:r>
                    </a:p>
                  </a:txBody>
                  <a:tcPr/>
                </a:tc>
                <a:tc>
                  <a:txBody>
                    <a:bodyPr/>
                    <a:lstStyle/>
                    <a:p>
                      <a:pPr algn="ctr"/>
                      <a:r>
                        <a:rPr lang="en-US" b="1" dirty="0"/>
                        <a:t>Snowy ❄</a:t>
                      </a:r>
                    </a:p>
                  </a:txBody>
                  <a:tcPr/>
                </a:tc>
                <a:extLst>
                  <a:ext uri="{0D108BD9-81ED-4DB2-BD59-A6C34878D82A}">
                    <a16:rowId xmlns:a16="http://schemas.microsoft.com/office/drawing/2014/main" val="3750783203"/>
                  </a:ext>
                </a:extLst>
              </a:tr>
              <a:tr h="370840">
                <a:tc>
                  <a:txBody>
                    <a:bodyPr/>
                    <a:lstStyle/>
                    <a:p>
                      <a:pPr algn="ctr"/>
                      <a:r>
                        <a:rPr lang="en-US" b="1" dirty="0"/>
                        <a:t>log(1/0.5)=1</a:t>
                      </a:r>
                    </a:p>
                  </a:txBody>
                  <a:tcPr/>
                </a:tc>
                <a:tc>
                  <a:txBody>
                    <a:bodyPr/>
                    <a:lstStyle/>
                    <a:p>
                      <a:pPr algn="ctr"/>
                      <a:r>
                        <a:rPr lang="en-US" b="1" dirty="0"/>
                        <a:t>log(1/0.25)=2</a:t>
                      </a:r>
                    </a:p>
                  </a:txBody>
                  <a:tcPr/>
                </a:tc>
                <a:tc>
                  <a:txBody>
                    <a:bodyPr/>
                    <a:lstStyle/>
                    <a:p>
                      <a:pPr algn="ctr"/>
                      <a:r>
                        <a:rPr lang="en-US" b="1" dirty="0"/>
                        <a:t>log(1/0.125)=3</a:t>
                      </a:r>
                    </a:p>
                  </a:txBody>
                  <a:tcPr/>
                </a:tc>
                <a:tc>
                  <a:txBody>
                    <a:bodyPr/>
                    <a:lstStyle/>
                    <a:p>
                      <a:pPr algn="ctr"/>
                      <a:r>
                        <a:rPr lang="en-US" b="1" dirty="0"/>
                        <a:t>log(1/0.125)=3</a:t>
                      </a:r>
                    </a:p>
                  </a:txBody>
                  <a:tcPr/>
                </a:tc>
                <a:extLst>
                  <a:ext uri="{0D108BD9-81ED-4DB2-BD59-A6C34878D82A}">
                    <a16:rowId xmlns:a16="http://schemas.microsoft.com/office/drawing/2014/main" val="821810381"/>
                  </a:ext>
                </a:extLst>
              </a:tr>
            </a:tbl>
          </a:graphicData>
        </a:graphic>
      </p:graphicFrame>
      <p:sp>
        <p:nvSpPr>
          <p:cNvPr id="12" name="Speech Bubble: Rectangle 11">
            <a:extLst>
              <a:ext uri="{FF2B5EF4-FFF2-40B4-BE49-F238E27FC236}">
                <a16:creationId xmlns:a16="http://schemas.microsoft.com/office/drawing/2014/main" id="{3E3B9135-D639-4942-9964-ADED08128831}"/>
              </a:ext>
            </a:extLst>
          </p:cNvPr>
          <p:cNvSpPr/>
          <p:nvPr/>
        </p:nvSpPr>
        <p:spPr>
          <a:xfrm>
            <a:off x="6400800" y="1087120"/>
            <a:ext cx="2590800" cy="86391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event seems slightly less uncertain than an equal probability.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DF0698-3ACA-40EC-BDBB-9D3177578153}"/>
                  </a:ext>
                </a:extLst>
              </p:cNvPr>
              <p:cNvSpPr txBox="1"/>
              <p:nvPr/>
            </p:nvSpPr>
            <p:spPr>
              <a:xfrm>
                <a:off x="6368143" y="5952954"/>
                <a:ext cx="2806987"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1" smtClean="0">
                              <a:latin typeface="Cambria Math" panose="02040503050406030204" pitchFamily="18" charset="0"/>
                            </a:rPr>
                            <m:t>X</m:t>
                          </m:r>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m:rPr>
                              <m:sty m:val="p"/>
                            </m:rPr>
                            <a:rPr lang="en-US">
                              <a:latin typeface="Cambria Math" panose="02040503050406030204" pitchFamily="18" charset="0"/>
                            </a:rPr>
                            <m:t>log</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i="1">
                              <a:latin typeface="Cambria Math" panose="02040503050406030204" pitchFamily="18" charset="0"/>
                            </a:rPr>
                            <m:t>)</m:t>
                          </m:r>
                          <m:r>
                            <m:rPr>
                              <m:nor/>
                            </m:rPr>
                            <a:rPr lang="en-US" dirty="0"/>
                            <m:t> </m:t>
                          </m:r>
                        </m:e>
                      </m:nary>
                    </m:oMath>
                  </m:oMathPara>
                </a14:m>
                <a:endParaRPr lang="en-US" dirty="0"/>
              </a:p>
            </p:txBody>
          </p:sp>
        </mc:Choice>
        <mc:Fallback xmlns="">
          <p:sp>
            <p:nvSpPr>
              <p:cNvPr id="13" name="TextBox 12">
                <a:extLst>
                  <a:ext uri="{FF2B5EF4-FFF2-40B4-BE49-F238E27FC236}">
                    <a16:creationId xmlns:a16="http://schemas.microsoft.com/office/drawing/2014/main" id="{25DF0698-3ACA-40EC-BDBB-9D3177578153}"/>
                  </a:ext>
                </a:extLst>
              </p:cNvPr>
              <p:cNvSpPr txBox="1">
                <a:spLocks noRot="1" noChangeAspect="1" noMove="1" noResize="1" noEditPoints="1" noAdjustHandles="1" noChangeArrowheads="1" noChangeShapeType="1" noTextEdit="1"/>
              </p:cNvSpPr>
              <p:nvPr/>
            </p:nvSpPr>
            <p:spPr>
              <a:xfrm>
                <a:off x="6368143" y="5952954"/>
                <a:ext cx="2806987" cy="67217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264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lstStyle/>
          <a:p>
            <a:r>
              <a:rPr lang="en-US" dirty="0"/>
              <a:t>Note:</a:t>
            </a:r>
          </a:p>
          <a:p>
            <a:pPr lvl="1"/>
            <a:r>
              <a:rPr lang="en-US" dirty="0"/>
              <a:t>the function we are trying to minimize (J(</a:t>
            </a:r>
            <a:r>
              <a:rPr lang="en-US" dirty="0" err="1"/>
              <a:t>w,b</a:t>
            </a:r>
            <a:r>
              <a:rPr lang="en-US" dirty="0"/>
              <a:t>)) has multiple parameters.</a:t>
            </a:r>
          </a:p>
          <a:p>
            <a:pPr lvl="1"/>
            <a:r>
              <a:rPr lang="en-US" dirty="0"/>
              <a:t>It is </a:t>
            </a:r>
            <a:r>
              <a:rPr lang="en-US" dirty="0" err="1"/>
              <a:t>dificult</a:t>
            </a:r>
            <a:r>
              <a:rPr lang="en-US" dirty="0"/>
              <a:t> to find  values that zero the derivative.</a:t>
            </a:r>
          </a:p>
          <a:p>
            <a:endParaRPr lang="en-US" dirty="0"/>
          </a:p>
        </p:txBody>
      </p:sp>
      <p:pic>
        <p:nvPicPr>
          <p:cNvPr id="1028" name="Picture 4" descr="http://ludovicarnold.altervista.org/wp-content/uploads/2015/01/gradient-traje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98182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bastianraschka.com/images/blog/2015/singlelayer_neural_networks_files/perceptron_gradient_descent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09750"/>
            <a:ext cx="5937845" cy="39147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251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5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030"/>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028"/>
                                        </p:tgtEl>
                                        <p:attrNameLst>
                                          <p:attrName>style.visibility</p:attrName>
                                        </p:attrNameLst>
                                      </p:cBhvr>
                                      <p:to>
                                        <p:strVal val="visible"/>
                                      </p:to>
                                    </p:set>
                                    <p:animEffect transition="in" filter="fade">
                                      <p:cBhvr>
                                        <p:cTn id="3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EAB-57E1-48EA-9EDF-7398F5B3507E}"/>
              </a:ext>
            </a:extLst>
          </p:cNvPr>
          <p:cNvSpPr>
            <a:spLocks noGrp="1"/>
          </p:cNvSpPr>
          <p:nvPr>
            <p:ph type="title"/>
          </p:nvPr>
        </p:nvSpPr>
        <p:spPr/>
        <p:txBody>
          <a:bodyPr/>
          <a:lstStyle/>
          <a:p>
            <a:r>
              <a:rPr lang="en-US" dirty="0"/>
              <a:t>Cross-Entropy</a:t>
            </a:r>
          </a:p>
        </p:txBody>
      </p:sp>
      <p:sp>
        <p:nvSpPr>
          <p:cNvPr id="3" name="Content Placeholder 2">
            <a:extLst>
              <a:ext uri="{FF2B5EF4-FFF2-40B4-BE49-F238E27FC236}">
                <a16:creationId xmlns:a16="http://schemas.microsoft.com/office/drawing/2014/main" id="{05710CF2-EBBE-48AA-B827-E2FC9C9CB301}"/>
              </a:ext>
            </a:extLst>
          </p:cNvPr>
          <p:cNvSpPr>
            <a:spLocks noGrp="1"/>
          </p:cNvSpPr>
          <p:nvPr>
            <p:ph idx="1"/>
          </p:nvPr>
        </p:nvSpPr>
        <p:spPr>
          <a:xfrm>
            <a:off x="457200" y="1447800"/>
            <a:ext cx="8382000" cy="5121275"/>
          </a:xfrm>
        </p:spPr>
        <p:txBody>
          <a:bodyPr>
            <a:normAutofit fontScale="85000" lnSpcReduction="20000"/>
          </a:bodyPr>
          <a:lstStyle/>
          <a:p>
            <a:r>
              <a:rPr lang="en-US" dirty="0"/>
              <a:t>What happens when a system uses a distribution that is different than the true distribution?</a:t>
            </a:r>
          </a:p>
          <a:p>
            <a:r>
              <a:rPr lang="en-US" dirty="0"/>
              <a:t>Or: what if a system communicates bits according to a different distribution?</a:t>
            </a:r>
          </a:p>
          <a:p>
            <a:endParaRPr lang="en-US" dirty="0"/>
          </a:p>
          <a:p>
            <a:endParaRPr lang="en-US" dirty="0"/>
          </a:p>
          <a:p>
            <a:endParaRPr lang="en-US" dirty="0"/>
          </a:p>
          <a:p>
            <a:endParaRPr lang="en-US" dirty="0"/>
          </a:p>
          <a:p>
            <a:r>
              <a:rPr lang="en-US" dirty="0"/>
              <a:t>The cross-entropy is the expected number of bits that will be communicated.</a:t>
            </a:r>
          </a:p>
          <a:p>
            <a:r>
              <a:rPr lang="en-US" dirty="0"/>
              <a:t>That is, the weighted average is now performed using the true distribution.</a:t>
            </a:r>
          </a:p>
          <a:p>
            <a:pPr lvl="1"/>
            <a:r>
              <a:rPr lang="en-US" sz="2400" dirty="0"/>
              <a:t>1*0.5 + 2*0.125 + 3*0.25 + 3*0.125 = 1.875</a:t>
            </a:r>
          </a:p>
        </p:txBody>
      </p:sp>
      <p:sp>
        <p:nvSpPr>
          <p:cNvPr id="4" name="Slide Number Placeholder 3">
            <a:extLst>
              <a:ext uri="{FF2B5EF4-FFF2-40B4-BE49-F238E27FC236}">
                <a16:creationId xmlns:a16="http://schemas.microsoft.com/office/drawing/2014/main" id="{B1DC43C7-CA4D-47C6-ADFB-CA901181FE43}"/>
              </a:ext>
            </a:extLst>
          </p:cNvPr>
          <p:cNvSpPr>
            <a:spLocks noGrp="1"/>
          </p:cNvSpPr>
          <p:nvPr>
            <p:ph type="sldNum" sz="quarter" idx="12"/>
          </p:nvPr>
        </p:nvSpPr>
        <p:spPr/>
        <p:txBody>
          <a:bodyPr/>
          <a:lstStyle/>
          <a:p>
            <a:fld id="{B6F15528-21DE-4FAA-801E-634DDDAF4B2B}" type="slidenum">
              <a:rPr lang="en-US" smtClean="0"/>
              <a:pPr/>
              <a:t>70</a:t>
            </a:fld>
            <a:endParaRPr lang="en-US"/>
          </a:p>
        </p:txBody>
      </p:sp>
      <p:graphicFrame>
        <p:nvGraphicFramePr>
          <p:cNvPr id="6" name="Table 5">
            <a:extLst>
              <a:ext uri="{FF2B5EF4-FFF2-40B4-BE49-F238E27FC236}">
                <a16:creationId xmlns:a16="http://schemas.microsoft.com/office/drawing/2014/main" id="{8148E9BA-1292-438B-B27D-672BA9DEBDF6}"/>
              </a:ext>
            </a:extLst>
          </p:cNvPr>
          <p:cNvGraphicFramePr>
            <a:graphicFrameLocks noGrp="1"/>
          </p:cNvGraphicFramePr>
          <p:nvPr>
            <p:extLst>
              <p:ext uri="{D42A27DB-BD31-4B8C-83A1-F6EECF244321}">
                <p14:modId xmlns:p14="http://schemas.microsoft.com/office/powerpoint/2010/main" val="916608090"/>
              </p:ext>
            </p:extLst>
          </p:nvPr>
        </p:nvGraphicFramePr>
        <p:xfrm>
          <a:off x="1828800" y="2895600"/>
          <a:ext cx="6477000" cy="16510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581693010"/>
                    </a:ext>
                  </a:extLst>
                </a:gridCol>
                <a:gridCol w="1219200">
                  <a:extLst>
                    <a:ext uri="{9D8B030D-6E8A-4147-A177-3AD203B41FA5}">
                      <a16:colId xmlns:a16="http://schemas.microsoft.com/office/drawing/2014/main" val="995945529"/>
                    </a:ext>
                  </a:extLst>
                </a:gridCol>
                <a:gridCol w="1219200">
                  <a:extLst>
                    <a:ext uri="{9D8B030D-6E8A-4147-A177-3AD203B41FA5}">
                      <a16:colId xmlns:a16="http://schemas.microsoft.com/office/drawing/2014/main" val="3596269442"/>
                    </a:ext>
                  </a:extLst>
                </a:gridCol>
                <a:gridCol w="1295400">
                  <a:extLst>
                    <a:ext uri="{9D8B030D-6E8A-4147-A177-3AD203B41FA5}">
                      <a16:colId xmlns:a16="http://schemas.microsoft.com/office/drawing/2014/main" val="2604812076"/>
                    </a:ext>
                  </a:extLst>
                </a:gridCol>
                <a:gridCol w="1295400">
                  <a:extLst>
                    <a:ext uri="{9D8B030D-6E8A-4147-A177-3AD203B41FA5}">
                      <a16:colId xmlns:a16="http://schemas.microsoft.com/office/drawing/2014/main" val="582942857"/>
                    </a:ext>
                  </a:extLst>
                </a:gridCol>
              </a:tblGrid>
              <a:tr h="370840">
                <a:tc>
                  <a:txBody>
                    <a:bodyPr/>
                    <a:lstStyle/>
                    <a:p>
                      <a:pPr algn="ctr"/>
                      <a:endParaRPr lang="en-US" b="1" dirty="0"/>
                    </a:p>
                  </a:txBody>
                  <a:tcPr/>
                </a:tc>
                <a:tc>
                  <a:txBody>
                    <a:bodyPr/>
                    <a:lstStyle/>
                    <a:p>
                      <a:pPr algn="ctr"/>
                      <a:r>
                        <a:rPr lang="en-US" b="1" dirty="0"/>
                        <a:t>Sunny 🌞</a:t>
                      </a:r>
                    </a:p>
                  </a:txBody>
                  <a:tcPr/>
                </a:tc>
                <a:tc>
                  <a:txBody>
                    <a:bodyPr/>
                    <a:lstStyle/>
                    <a:p>
                      <a:pPr algn="ctr"/>
                      <a:r>
                        <a:rPr lang="en-US" b="1" dirty="0"/>
                        <a:t>Cloudy ☁</a:t>
                      </a:r>
                    </a:p>
                  </a:txBody>
                  <a:tcPr/>
                </a:tc>
                <a:tc>
                  <a:txBody>
                    <a:bodyPr/>
                    <a:lstStyle/>
                    <a:p>
                      <a:pPr algn="ctr"/>
                      <a:r>
                        <a:rPr lang="en-US" b="1" dirty="0"/>
                        <a:t>Rainy 🌧</a:t>
                      </a:r>
                    </a:p>
                  </a:txBody>
                  <a:tcPr/>
                </a:tc>
                <a:tc>
                  <a:txBody>
                    <a:bodyPr/>
                    <a:lstStyle/>
                    <a:p>
                      <a:pPr algn="ctr"/>
                      <a:r>
                        <a:rPr lang="en-US" b="1" dirty="0"/>
                        <a:t>Snowy ❄</a:t>
                      </a:r>
                    </a:p>
                  </a:txBody>
                  <a:tcPr/>
                </a:tc>
                <a:extLst>
                  <a:ext uri="{0D108BD9-81ED-4DB2-BD59-A6C34878D82A}">
                    <a16:rowId xmlns:a16="http://schemas.microsoft.com/office/drawing/2014/main" val="3750783203"/>
                  </a:ext>
                </a:extLst>
              </a:tr>
              <a:tr h="370840">
                <a:tc>
                  <a:txBody>
                    <a:bodyPr/>
                    <a:lstStyle/>
                    <a:p>
                      <a:pPr algn="ctr"/>
                      <a:r>
                        <a:rPr lang="en-US" b="1" dirty="0"/>
                        <a:t>System’s belief</a:t>
                      </a:r>
                    </a:p>
                  </a:txBody>
                  <a:tcPr/>
                </a:tc>
                <a:tc>
                  <a:txBody>
                    <a:bodyPr/>
                    <a:lstStyle/>
                    <a:p>
                      <a:pPr algn="ctr"/>
                      <a:r>
                        <a:rPr lang="en-US" b="1" dirty="0"/>
                        <a:t>50%</a:t>
                      </a:r>
                    </a:p>
                    <a:p>
                      <a:pPr algn="ctr"/>
                      <a:r>
                        <a:rPr lang="en-US" b="1" dirty="0"/>
                        <a:t>1 bit (0)</a:t>
                      </a:r>
                    </a:p>
                  </a:txBody>
                  <a:tcPr/>
                </a:tc>
                <a:tc>
                  <a:txBody>
                    <a:bodyPr/>
                    <a:lstStyle/>
                    <a:p>
                      <a:pPr algn="ctr"/>
                      <a:r>
                        <a:rPr lang="en-US" b="1" dirty="0"/>
                        <a:t>25%</a:t>
                      </a:r>
                    </a:p>
                    <a:p>
                      <a:pPr algn="ctr"/>
                      <a:r>
                        <a:rPr lang="en-US" b="1" dirty="0"/>
                        <a:t>2 bits (10)</a:t>
                      </a:r>
                    </a:p>
                  </a:txBody>
                  <a:tcPr/>
                </a:tc>
                <a:tc>
                  <a:txBody>
                    <a:bodyPr/>
                    <a:lstStyle/>
                    <a:p>
                      <a:pPr algn="ctr"/>
                      <a:r>
                        <a:rPr lang="en-US" b="1" dirty="0"/>
                        <a:t>12.5%</a:t>
                      </a:r>
                    </a:p>
                    <a:p>
                      <a:pPr algn="ctr"/>
                      <a:r>
                        <a:rPr lang="en-US" b="1" dirty="0"/>
                        <a:t>3 bits (110)</a:t>
                      </a:r>
                    </a:p>
                  </a:txBody>
                  <a:tcPr/>
                </a:tc>
                <a:tc>
                  <a:txBody>
                    <a:bodyPr/>
                    <a:lstStyle/>
                    <a:p>
                      <a:pPr algn="ctr"/>
                      <a:r>
                        <a:rPr lang="en-US" b="1" dirty="0"/>
                        <a:t>12.5%</a:t>
                      </a:r>
                    </a:p>
                    <a:p>
                      <a:pPr algn="ctr"/>
                      <a:r>
                        <a:rPr lang="en-US" b="1" dirty="0"/>
                        <a:t>3 bits (111)</a:t>
                      </a:r>
                    </a:p>
                  </a:txBody>
                  <a:tcPr/>
                </a:tc>
                <a:extLst>
                  <a:ext uri="{0D108BD9-81ED-4DB2-BD59-A6C34878D82A}">
                    <a16:rowId xmlns:a16="http://schemas.microsoft.com/office/drawing/2014/main" val="821810381"/>
                  </a:ext>
                </a:extLst>
              </a:tr>
              <a:tr h="370840">
                <a:tc>
                  <a:txBody>
                    <a:bodyPr/>
                    <a:lstStyle/>
                    <a:p>
                      <a:pPr algn="ctr"/>
                      <a:r>
                        <a:rPr lang="en-US" b="1" dirty="0"/>
                        <a:t>True distribution</a:t>
                      </a:r>
                    </a:p>
                  </a:txBody>
                  <a:tcPr/>
                </a:tc>
                <a:tc>
                  <a:txBody>
                    <a:bodyPr/>
                    <a:lstStyle/>
                    <a:p>
                      <a:pPr algn="ctr"/>
                      <a:r>
                        <a:rPr lang="en-US" b="1" dirty="0"/>
                        <a:t>50%</a:t>
                      </a:r>
                    </a:p>
                  </a:txBody>
                  <a:tcPr/>
                </a:tc>
                <a:tc>
                  <a:txBody>
                    <a:bodyPr/>
                    <a:lstStyle/>
                    <a:p>
                      <a:pPr algn="ctr"/>
                      <a:r>
                        <a:rPr lang="en-US" b="1" dirty="0"/>
                        <a:t>12.5%</a:t>
                      </a:r>
                    </a:p>
                  </a:txBody>
                  <a:tcPr/>
                </a:tc>
                <a:tc>
                  <a:txBody>
                    <a:bodyPr/>
                    <a:lstStyle/>
                    <a:p>
                      <a:pPr algn="ctr"/>
                      <a:r>
                        <a:rPr lang="en-US" b="1" dirty="0"/>
                        <a:t>25%</a:t>
                      </a:r>
                    </a:p>
                  </a:txBody>
                  <a:tcPr/>
                </a:tc>
                <a:tc>
                  <a:txBody>
                    <a:bodyPr/>
                    <a:lstStyle/>
                    <a:p>
                      <a:pPr algn="ctr"/>
                      <a:r>
                        <a:rPr lang="en-US" b="1" dirty="0"/>
                        <a:t>12.5%</a:t>
                      </a:r>
                    </a:p>
                  </a:txBody>
                  <a:tcPr/>
                </a:tc>
                <a:extLst>
                  <a:ext uri="{0D108BD9-81ED-4DB2-BD59-A6C34878D82A}">
                    <a16:rowId xmlns:a16="http://schemas.microsoft.com/office/drawing/2014/main" val="4091184650"/>
                  </a:ext>
                </a:extLst>
              </a:tr>
            </a:tbl>
          </a:graphicData>
        </a:graphic>
      </p:graphicFrame>
    </p:spTree>
    <p:extLst>
      <p:ext uri="{BB962C8B-B14F-4D97-AF65-F5344CB8AC3E}">
        <p14:creationId xmlns:p14="http://schemas.microsoft.com/office/powerpoint/2010/main" val="11126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9A43-FCD2-45B8-B776-BC7E0C235BC8}"/>
              </a:ext>
            </a:extLst>
          </p:cNvPr>
          <p:cNvSpPr>
            <a:spLocks noGrp="1"/>
          </p:cNvSpPr>
          <p:nvPr>
            <p:ph type="title"/>
          </p:nvPr>
        </p:nvSpPr>
        <p:spPr/>
        <p:txBody>
          <a:bodyPr/>
          <a:lstStyle/>
          <a:p>
            <a:r>
              <a:rPr lang="en-US" dirty="0"/>
              <a:t>Back to </a:t>
            </a:r>
            <a:r>
              <a:rPr lang="en-US" dirty="0" err="1"/>
              <a:t>Softmax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BDBD2D-5032-4702-9344-DEE53DAE5D2F}"/>
                  </a:ext>
                </a:extLst>
              </p:cNvPr>
              <p:cNvSpPr>
                <a:spLocks noGrp="1"/>
              </p:cNvSpPr>
              <p:nvPr>
                <p:ph idx="1"/>
              </p:nvPr>
            </p:nvSpPr>
            <p:spPr>
              <a:xfrm>
                <a:off x="457200" y="1295400"/>
                <a:ext cx="8229600" cy="4800600"/>
              </a:xfrm>
            </p:spPr>
            <p:txBody>
              <a:bodyPr>
                <a:normAutofit fontScale="85000" lnSpcReduction="20000"/>
              </a:bodyPr>
              <a:lstStyle/>
              <a:p>
                <a:r>
                  <a:rPr lang="en-US" dirty="0"/>
                  <a:t>The model (system) predicts some distribution for a given example.</a:t>
                </a:r>
              </a:p>
              <a:p>
                <a:r>
                  <a:rPr lang="en-US" dirty="0"/>
                  <a:t>The true “distribution” is usually just one of the classes.</a:t>
                </a:r>
              </a:p>
              <a:p>
                <a:endParaRPr lang="en-US" dirty="0"/>
              </a:p>
              <a:p>
                <a:endParaRPr lang="en-US" dirty="0"/>
              </a:p>
              <a:p>
                <a:endParaRPr lang="en-US" dirty="0"/>
              </a:p>
              <a:p>
                <a:endParaRPr lang="en-US" dirty="0"/>
              </a:p>
              <a:p>
                <a:r>
                  <a:rPr lang="en-US" dirty="0"/>
                  <a:t>So the cross-entropy is: 2*1.00 = 2.</a:t>
                </a:r>
              </a:p>
              <a:p>
                <a:r>
                  <a:rPr lang="en-US" dirty="0"/>
                  <a:t>Two more notes:</a:t>
                </a:r>
              </a:p>
              <a:p>
                <a:pPr lvl="1">
                  <a:buFont typeface="Wingdings" panose="05000000000000000000" pitchFamily="2" charset="2"/>
                  <a:buChar char="§"/>
                </a:pPr>
                <a:r>
                  <a:rPr lang="en-US" dirty="0"/>
                  <a:t>We use the natural log (base e).</a:t>
                </a:r>
              </a:p>
              <a:p>
                <a:pPr lvl="1">
                  <a:buFont typeface="Wingdings" panose="05000000000000000000" pitchFamily="2" charset="2"/>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e>
                        </m:d>
                      </m:e>
                    </m:func>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EBDBD2D-5032-4702-9344-DEE53DAE5D2F}"/>
                  </a:ext>
                </a:extLst>
              </p:cNvPr>
              <p:cNvSpPr>
                <a:spLocks noGrp="1" noRot="1" noChangeAspect="1" noMove="1" noResize="1" noEditPoints="1" noAdjustHandles="1" noChangeArrowheads="1" noChangeShapeType="1" noTextEdit="1"/>
              </p:cNvSpPr>
              <p:nvPr>
                <p:ph idx="1"/>
              </p:nvPr>
            </p:nvSpPr>
            <p:spPr>
              <a:xfrm>
                <a:off x="457200" y="1295400"/>
                <a:ext cx="8229600" cy="4800600"/>
              </a:xfrm>
              <a:blipFill>
                <a:blip r:embed="rId2"/>
                <a:stretch>
                  <a:fillRect l="-1259" t="-2668" r="-1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050FC3-9E95-4401-A0E1-4F0790A55DF9}"/>
              </a:ext>
            </a:extLst>
          </p:cNvPr>
          <p:cNvSpPr>
            <a:spLocks noGrp="1"/>
          </p:cNvSpPr>
          <p:nvPr>
            <p:ph type="sldNum" sz="quarter" idx="12"/>
          </p:nvPr>
        </p:nvSpPr>
        <p:spPr/>
        <p:txBody>
          <a:bodyPr/>
          <a:lstStyle/>
          <a:p>
            <a:fld id="{B6F15528-21DE-4FAA-801E-634DDDAF4B2B}" type="slidenum">
              <a:rPr lang="en-US" smtClean="0"/>
              <a:pPr/>
              <a:t>71</a:t>
            </a:fld>
            <a:endParaRPr lang="en-US"/>
          </a:p>
        </p:txBody>
      </p:sp>
      <p:graphicFrame>
        <p:nvGraphicFramePr>
          <p:cNvPr id="5" name="Table 4">
            <a:extLst>
              <a:ext uri="{FF2B5EF4-FFF2-40B4-BE49-F238E27FC236}">
                <a16:creationId xmlns:a16="http://schemas.microsoft.com/office/drawing/2014/main" id="{34860C64-B062-4552-A840-7E14E3B7CBE6}"/>
              </a:ext>
            </a:extLst>
          </p:cNvPr>
          <p:cNvGraphicFramePr>
            <a:graphicFrameLocks noGrp="1"/>
          </p:cNvGraphicFramePr>
          <p:nvPr>
            <p:extLst>
              <p:ext uri="{D42A27DB-BD31-4B8C-83A1-F6EECF244321}">
                <p14:modId xmlns:p14="http://schemas.microsoft.com/office/powerpoint/2010/main" val="1907580660"/>
              </p:ext>
            </p:extLst>
          </p:nvPr>
        </p:nvGraphicFramePr>
        <p:xfrm>
          <a:off x="1676400" y="2438400"/>
          <a:ext cx="6477000" cy="16510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581693010"/>
                    </a:ext>
                  </a:extLst>
                </a:gridCol>
                <a:gridCol w="1066800">
                  <a:extLst>
                    <a:ext uri="{9D8B030D-6E8A-4147-A177-3AD203B41FA5}">
                      <a16:colId xmlns:a16="http://schemas.microsoft.com/office/drawing/2014/main" val="995945529"/>
                    </a:ext>
                  </a:extLst>
                </a:gridCol>
                <a:gridCol w="1219200">
                  <a:extLst>
                    <a:ext uri="{9D8B030D-6E8A-4147-A177-3AD203B41FA5}">
                      <a16:colId xmlns:a16="http://schemas.microsoft.com/office/drawing/2014/main" val="3596269442"/>
                    </a:ext>
                  </a:extLst>
                </a:gridCol>
                <a:gridCol w="1295400">
                  <a:extLst>
                    <a:ext uri="{9D8B030D-6E8A-4147-A177-3AD203B41FA5}">
                      <a16:colId xmlns:a16="http://schemas.microsoft.com/office/drawing/2014/main" val="2604812076"/>
                    </a:ext>
                  </a:extLst>
                </a:gridCol>
                <a:gridCol w="1295400">
                  <a:extLst>
                    <a:ext uri="{9D8B030D-6E8A-4147-A177-3AD203B41FA5}">
                      <a16:colId xmlns:a16="http://schemas.microsoft.com/office/drawing/2014/main" val="582942857"/>
                    </a:ext>
                  </a:extLst>
                </a:gridCol>
              </a:tblGrid>
              <a:tr h="370840">
                <a:tc>
                  <a:txBody>
                    <a:bodyPr/>
                    <a:lstStyle/>
                    <a:p>
                      <a:pPr algn="ctr"/>
                      <a:endParaRPr lang="en-US" b="1" dirty="0"/>
                    </a:p>
                  </a:txBody>
                  <a:tcPr/>
                </a:tc>
                <a:tc>
                  <a:txBody>
                    <a:bodyPr/>
                    <a:lstStyle/>
                    <a:p>
                      <a:pPr algn="ctr"/>
                      <a:r>
                        <a:rPr lang="en-US" b="1" dirty="0"/>
                        <a:t>Dog</a:t>
                      </a:r>
                    </a:p>
                  </a:txBody>
                  <a:tcPr/>
                </a:tc>
                <a:tc>
                  <a:txBody>
                    <a:bodyPr/>
                    <a:lstStyle/>
                    <a:p>
                      <a:pPr algn="ctr"/>
                      <a:r>
                        <a:rPr lang="en-US" b="1" dirty="0"/>
                        <a:t>Cat</a:t>
                      </a:r>
                    </a:p>
                  </a:txBody>
                  <a:tcPr/>
                </a:tc>
                <a:tc>
                  <a:txBody>
                    <a:bodyPr/>
                    <a:lstStyle/>
                    <a:p>
                      <a:pPr algn="ctr"/>
                      <a:r>
                        <a:rPr lang="en-US" b="1" dirty="0"/>
                        <a:t>House</a:t>
                      </a:r>
                    </a:p>
                  </a:txBody>
                  <a:tcPr/>
                </a:tc>
                <a:tc>
                  <a:txBody>
                    <a:bodyPr/>
                    <a:lstStyle/>
                    <a:p>
                      <a:pPr algn="ctr"/>
                      <a:r>
                        <a:rPr lang="en-US" b="1" dirty="0"/>
                        <a:t>Car</a:t>
                      </a:r>
                    </a:p>
                  </a:txBody>
                  <a:tcPr/>
                </a:tc>
                <a:extLst>
                  <a:ext uri="{0D108BD9-81ED-4DB2-BD59-A6C34878D82A}">
                    <a16:rowId xmlns:a16="http://schemas.microsoft.com/office/drawing/2014/main" val="3750783203"/>
                  </a:ext>
                </a:extLst>
              </a:tr>
              <a:tr h="370840">
                <a:tc>
                  <a:txBody>
                    <a:bodyPr/>
                    <a:lstStyle/>
                    <a:p>
                      <a:pPr algn="ctr"/>
                      <a:r>
                        <a:rPr lang="en-US" b="1" dirty="0"/>
                        <a:t>System’s belief</a:t>
                      </a:r>
                    </a:p>
                  </a:txBody>
                  <a:tcPr/>
                </a:tc>
                <a:tc>
                  <a:txBody>
                    <a:bodyPr/>
                    <a:lstStyle/>
                    <a:p>
                      <a:pPr algn="ctr"/>
                      <a:r>
                        <a:rPr lang="en-US" b="1" dirty="0"/>
                        <a:t>50%</a:t>
                      </a:r>
                    </a:p>
                    <a:p>
                      <a:pPr algn="ctr"/>
                      <a:r>
                        <a:rPr lang="en-US" b="1" dirty="0"/>
                        <a:t>1 bit (0)</a:t>
                      </a:r>
                    </a:p>
                  </a:txBody>
                  <a:tcPr/>
                </a:tc>
                <a:tc>
                  <a:txBody>
                    <a:bodyPr/>
                    <a:lstStyle/>
                    <a:p>
                      <a:pPr algn="ctr"/>
                      <a:r>
                        <a:rPr lang="en-US" b="1" dirty="0"/>
                        <a:t>25%</a:t>
                      </a:r>
                    </a:p>
                    <a:p>
                      <a:pPr algn="ctr"/>
                      <a:r>
                        <a:rPr lang="en-US" b="1" dirty="0"/>
                        <a:t>2 bits (10)</a:t>
                      </a:r>
                    </a:p>
                  </a:txBody>
                  <a:tcPr/>
                </a:tc>
                <a:tc>
                  <a:txBody>
                    <a:bodyPr/>
                    <a:lstStyle/>
                    <a:p>
                      <a:pPr algn="ctr"/>
                      <a:r>
                        <a:rPr lang="en-US" b="1" dirty="0"/>
                        <a:t>12.5%</a:t>
                      </a:r>
                    </a:p>
                    <a:p>
                      <a:pPr algn="ctr"/>
                      <a:r>
                        <a:rPr lang="en-US" b="1" dirty="0"/>
                        <a:t>3 bits (110)</a:t>
                      </a:r>
                    </a:p>
                  </a:txBody>
                  <a:tcPr/>
                </a:tc>
                <a:tc>
                  <a:txBody>
                    <a:bodyPr/>
                    <a:lstStyle/>
                    <a:p>
                      <a:pPr algn="ctr"/>
                      <a:r>
                        <a:rPr lang="en-US" b="1" dirty="0"/>
                        <a:t>12.5%</a:t>
                      </a:r>
                    </a:p>
                    <a:p>
                      <a:pPr algn="ctr"/>
                      <a:r>
                        <a:rPr lang="en-US" b="1" dirty="0"/>
                        <a:t>3 bits (111)</a:t>
                      </a:r>
                    </a:p>
                  </a:txBody>
                  <a:tcPr/>
                </a:tc>
                <a:extLst>
                  <a:ext uri="{0D108BD9-81ED-4DB2-BD59-A6C34878D82A}">
                    <a16:rowId xmlns:a16="http://schemas.microsoft.com/office/drawing/2014/main" val="821810381"/>
                  </a:ext>
                </a:extLst>
              </a:tr>
              <a:tr h="370840">
                <a:tc>
                  <a:txBody>
                    <a:bodyPr/>
                    <a:lstStyle/>
                    <a:p>
                      <a:pPr algn="ctr"/>
                      <a:r>
                        <a:rPr lang="en-US" b="1" dirty="0"/>
                        <a:t>Label = true “distribution”</a:t>
                      </a:r>
                    </a:p>
                  </a:txBody>
                  <a:tcPr/>
                </a:tc>
                <a:tc>
                  <a:txBody>
                    <a:bodyPr/>
                    <a:lstStyle/>
                    <a:p>
                      <a:pPr algn="ctr"/>
                      <a:r>
                        <a:rPr lang="en-US" b="1" dirty="0"/>
                        <a:t>0%</a:t>
                      </a:r>
                    </a:p>
                  </a:txBody>
                  <a:tcPr/>
                </a:tc>
                <a:tc>
                  <a:txBody>
                    <a:bodyPr/>
                    <a:lstStyle/>
                    <a:p>
                      <a:pPr algn="ctr"/>
                      <a:r>
                        <a:rPr lang="en-US" b="1" dirty="0"/>
                        <a:t>100%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4091184650"/>
                  </a:ext>
                </a:extLst>
              </a:tr>
            </a:tbl>
          </a:graphicData>
        </a:graphic>
      </p:graphicFrame>
      <p:pic>
        <p:nvPicPr>
          <p:cNvPr id="7" name="Picture 6">
            <a:extLst>
              <a:ext uri="{FF2B5EF4-FFF2-40B4-BE49-F238E27FC236}">
                <a16:creationId xmlns:a16="http://schemas.microsoft.com/office/drawing/2014/main" id="{1A46639D-1F9E-49E5-96E0-D6FD4F93596A}"/>
              </a:ext>
            </a:extLst>
          </p:cNvPr>
          <p:cNvPicPr>
            <a:picLocks noChangeAspect="1"/>
          </p:cNvPicPr>
          <p:nvPr/>
        </p:nvPicPr>
        <p:blipFill>
          <a:blip r:embed="rId3"/>
          <a:stretch>
            <a:fillRect/>
          </a:stretch>
        </p:blipFill>
        <p:spPr>
          <a:xfrm>
            <a:off x="253093" y="2667000"/>
            <a:ext cx="1390650" cy="13716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CCBF60-BB89-4128-A4E2-7F61B6F9B621}"/>
                  </a:ext>
                </a:extLst>
              </p:cNvPr>
              <p:cNvSpPr txBox="1"/>
              <p:nvPr/>
            </p:nvSpPr>
            <p:spPr>
              <a:xfrm>
                <a:off x="1219200" y="5922076"/>
                <a:ext cx="3768980" cy="7031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i="1">
                              <a:latin typeface="Cambria Math" panose="02040503050406030204" pitchFamily="18" charset="0"/>
                            </a:rPr>
                            <m:t>⋅</m:t>
                          </m:r>
                          <m:r>
                            <m:rPr>
                              <m:sty m:val="p"/>
                            </m:rPr>
                            <a:rPr lang="en-US">
                              <a:latin typeface="Cambria Math" panose="02040503050406030204" pitchFamily="18" charset="0"/>
                            </a:rPr>
                            <m:t>log</m:t>
                          </m:r>
                          <m:r>
                            <a:rPr lang="en-US" i="1">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m:rPr>
                              <m:nor/>
                            </m:rPr>
                            <a:rPr lang="en-US" dirty="0"/>
                            <m:t> </m:t>
                          </m:r>
                        </m:e>
                      </m:nary>
                    </m:oMath>
                  </m:oMathPara>
                </a14:m>
                <a:endParaRPr lang="en-US" dirty="0"/>
              </a:p>
            </p:txBody>
          </p:sp>
        </mc:Choice>
        <mc:Fallback xmlns="">
          <p:sp>
            <p:nvSpPr>
              <p:cNvPr id="11" name="TextBox 10">
                <a:extLst>
                  <a:ext uri="{FF2B5EF4-FFF2-40B4-BE49-F238E27FC236}">
                    <a16:creationId xmlns:a16="http://schemas.microsoft.com/office/drawing/2014/main" id="{74CCBF60-BB89-4128-A4E2-7F61B6F9B621}"/>
                  </a:ext>
                </a:extLst>
              </p:cNvPr>
              <p:cNvSpPr txBox="1">
                <a:spLocks noRot="1" noChangeAspect="1" noMove="1" noResize="1" noEditPoints="1" noAdjustHandles="1" noChangeArrowheads="1" noChangeShapeType="1" noTextEdit="1"/>
              </p:cNvSpPr>
              <p:nvPr/>
            </p:nvSpPr>
            <p:spPr>
              <a:xfrm>
                <a:off x="1219200" y="5922076"/>
                <a:ext cx="3768980" cy="7031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22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Classification</a:t>
            </a:r>
          </a:p>
        </p:txBody>
      </p:sp>
      <p:sp>
        <p:nvSpPr>
          <p:cNvPr id="3" name="Content Placeholder 2"/>
          <p:cNvSpPr>
            <a:spLocks noGrp="1"/>
          </p:cNvSpPr>
          <p:nvPr>
            <p:ph idx="1"/>
          </p:nvPr>
        </p:nvSpPr>
        <p:spPr/>
        <p:txBody>
          <a:bodyPr/>
          <a:lstStyle/>
          <a:p>
            <a:r>
              <a:rPr lang="en-US" dirty="0"/>
              <a:t>We would like to classify a text message into one of the following:</a:t>
            </a:r>
          </a:p>
          <a:p>
            <a:pPr lvl="1"/>
            <a:r>
              <a:rPr lang="en-US" dirty="0"/>
              <a:t>Finance</a:t>
            </a:r>
          </a:p>
          <a:p>
            <a:pPr lvl="1"/>
            <a:r>
              <a:rPr lang="en-US" dirty="0"/>
              <a:t>Work </a:t>
            </a:r>
          </a:p>
          <a:p>
            <a:pPr lvl="1"/>
            <a:r>
              <a:rPr lang="en-US" dirty="0"/>
              <a:t>Family &amp; Friends</a:t>
            </a:r>
          </a:p>
          <a:p>
            <a:r>
              <a:rPr lang="en-US" dirty="0"/>
              <a:t>We will be using the same bag-of-words model.</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011489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in TensorFlow</a:t>
            </a:r>
          </a:p>
        </p:txBody>
      </p:sp>
      <p:sp>
        <p:nvSpPr>
          <p:cNvPr id="3" name="Content Placeholder 2"/>
          <p:cNvSpPr>
            <a:spLocks noGrp="1"/>
          </p:cNvSpPr>
          <p:nvPr>
            <p:ph idx="1"/>
          </p:nvPr>
        </p:nvSpPr>
        <p:spPr/>
        <p:txBody>
          <a:bodyPr>
            <a:noAutofit/>
          </a:bodyPr>
          <a:lstStyle/>
          <a:p>
            <a:pPr marL="0" indent="0">
              <a:buNone/>
            </a:pPr>
            <a:r>
              <a:rPr lang="en-US" sz="2000" dirty="0"/>
              <a:t>data = [</a:t>
            </a:r>
          </a:p>
          <a:p>
            <a:pPr marL="0" indent="0">
              <a:buNone/>
            </a:pPr>
            <a:r>
              <a:rPr lang="en-US" sz="2000" dirty="0"/>
              <a:t>	"Your auto payment of $50 was charges successfully!", </a:t>
            </a:r>
          </a:p>
          <a:p>
            <a:pPr marL="0" indent="0">
              <a:buNone/>
            </a:pPr>
            <a:r>
              <a:rPr lang="en-US" sz="2000" dirty="0"/>
              <a:t>	"You have received a refund of $20", </a:t>
            </a:r>
          </a:p>
          <a:p>
            <a:pPr marL="0" indent="0">
              <a:buNone/>
            </a:pPr>
            <a:r>
              <a:rPr lang="en-US" sz="2000" dirty="0"/>
              <a:t>	"Please complete your power point presentation by tomorrow.", </a:t>
            </a:r>
          </a:p>
          <a:p>
            <a:pPr marL="0" indent="0">
              <a:buNone/>
            </a:pPr>
            <a:r>
              <a:rPr lang="en-US" sz="2000" dirty="0"/>
              <a:t>	"You must arrive on time tomorrow, otherwise the manager will want to talk to you", 	</a:t>
            </a:r>
          </a:p>
          <a:p>
            <a:pPr marL="0" indent="0">
              <a:buNone/>
            </a:pPr>
            <a:r>
              <a:rPr lang="en-US" sz="2000" dirty="0"/>
              <a:t>	"How about celebrating Bob's birthday party next week?", </a:t>
            </a:r>
          </a:p>
          <a:p>
            <a:pPr marL="0" indent="0">
              <a:buNone/>
            </a:pPr>
            <a:r>
              <a:rPr lang="en-US" sz="2000" dirty="0"/>
              <a:t>	"Everyone is waiting for you at home, please come home early!"]</a:t>
            </a:r>
          </a:p>
          <a:p>
            <a:pPr marL="0" indent="0">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131262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in TensorFlow (cont.)</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t>
            </a:r>
          </a:p>
          <a:p>
            <a:pPr marL="0" indent="0">
              <a:buNone/>
            </a:pPr>
            <a:r>
              <a:rPr lang="en-US" dirty="0"/>
              <a:t>categories = 3</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a:t>
            </a:r>
            <a:r>
              <a:rPr lang="en-US" dirty="0">
                <a:solidFill>
                  <a:srgbClr val="FF0000"/>
                </a:solidFill>
              </a:rPr>
              <a:t>categories</a:t>
            </a:r>
            <a:r>
              <a:rPr lang="en-US" dirty="0"/>
              <a:t>])</a:t>
            </a:r>
          </a:p>
          <a:p>
            <a:pPr marL="0" indent="0">
              <a:buNone/>
            </a:pPr>
            <a:r>
              <a:rPr lang="en-US" dirty="0"/>
              <a:t>W = </a:t>
            </a:r>
            <a:r>
              <a:rPr lang="en-US" dirty="0" err="1"/>
              <a:t>tf.Variable</a:t>
            </a:r>
            <a:r>
              <a:rPr lang="en-US" dirty="0"/>
              <a:t>(</a:t>
            </a:r>
            <a:r>
              <a:rPr lang="en-US" dirty="0" err="1"/>
              <a:t>tf.zeros</a:t>
            </a:r>
            <a:r>
              <a:rPr lang="en-US" dirty="0"/>
              <a:t>([</a:t>
            </a:r>
            <a:r>
              <a:rPr lang="en-US" dirty="0" err="1"/>
              <a:t>features,</a:t>
            </a:r>
            <a:r>
              <a:rPr lang="en-US" dirty="0" err="1">
                <a:solidFill>
                  <a:srgbClr val="FF0000"/>
                </a:solidFill>
              </a:rPr>
              <a:t>categories</a:t>
            </a:r>
            <a:r>
              <a:rPr lang="en-US" dirty="0"/>
              <a:t>]))</a:t>
            </a:r>
          </a:p>
          <a:p>
            <a:pPr marL="0" indent="0">
              <a:buNone/>
            </a:pPr>
            <a:r>
              <a:rPr lang="en-US" dirty="0"/>
              <a:t>b = </a:t>
            </a:r>
            <a:r>
              <a:rPr lang="en-US" dirty="0" err="1"/>
              <a:t>tf.Variable</a:t>
            </a:r>
            <a:r>
              <a:rPr lang="en-US" dirty="0"/>
              <a:t>(</a:t>
            </a:r>
            <a:r>
              <a:rPr lang="en-US" dirty="0" err="1"/>
              <a:t>tf.zeros</a:t>
            </a:r>
            <a:r>
              <a:rPr lang="en-US" dirty="0"/>
              <a:t>([</a:t>
            </a:r>
            <a:r>
              <a:rPr lang="en-US" dirty="0">
                <a:solidFill>
                  <a:srgbClr val="FF0000"/>
                </a:solidFill>
              </a:rPr>
              <a:t>categories</a:t>
            </a:r>
            <a:r>
              <a:rPr lang="en-US" dirty="0"/>
              <a:t>]))</a:t>
            </a:r>
          </a:p>
          <a:p>
            <a:pPr marL="0" indent="0">
              <a:buNone/>
            </a:pPr>
            <a:endParaRPr lang="en-US" dirty="0"/>
          </a:p>
          <a:p>
            <a:pPr marL="0" indent="0">
              <a:buNone/>
            </a:pPr>
            <a:r>
              <a:rPr lang="en-US" dirty="0">
                <a:solidFill>
                  <a:srgbClr val="FF0000"/>
                </a:solidFill>
              </a:rPr>
              <a:t>y = </a:t>
            </a:r>
            <a:r>
              <a:rPr lang="en-US" dirty="0" err="1">
                <a:solidFill>
                  <a:srgbClr val="FF0000"/>
                </a:solidFill>
              </a:rPr>
              <a:t>tf.nn.softmax</a:t>
            </a:r>
            <a:r>
              <a:rPr lang="en-US" dirty="0">
                <a:solidFill>
                  <a:srgbClr val="FF0000"/>
                </a:solidFill>
              </a:rPr>
              <a:t>(</a:t>
            </a:r>
            <a:r>
              <a:rPr lang="en-US" dirty="0" err="1">
                <a:solidFill>
                  <a:srgbClr val="FF0000"/>
                </a:solidFill>
              </a:rPr>
              <a:t>tf.matmul</a:t>
            </a:r>
            <a:r>
              <a:rPr lang="en-US" dirty="0">
                <a:solidFill>
                  <a:srgbClr val="FF0000"/>
                </a:solidFill>
              </a:rPr>
              <a:t>(x, W) + b)</a:t>
            </a:r>
          </a:p>
          <a:p>
            <a:pPr marL="0" indent="0">
              <a:buNone/>
            </a:pPr>
            <a:r>
              <a:rPr lang="en-US" dirty="0">
                <a:solidFill>
                  <a:srgbClr val="FF0000"/>
                </a:solidFill>
              </a:rPr>
              <a:t>loss = -</a:t>
            </a:r>
            <a:r>
              <a:rPr lang="en-US" dirty="0" err="1">
                <a:solidFill>
                  <a:srgbClr val="FF0000"/>
                </a:solidFill>
              </a:rPr>
              <a:t>tf.reduce_mean</a:t>
            </a:r>
            <a:r>
              <a:rPr lang="en-US" dirty="0">
                <a:solidFill>
                  <a:srgbClr val="FF0000"/>
                </a:solidFill>
              </a:rPr>
              <a:t>(y_*tf.log(y))</a:t>
            </a:r>
          </a:p>
          <a:p>
            <a:pPr marL="0" indent="0">
              <a:buNone/>
            </a:pPr>
            <a:endParaRPr lang="en-US" dirty="0"/>
          </a:p>
          <a:p>
            <a:pPr marL="0" indent="0">
              <a:buNone/>
            </a:pPr>
            <a:r>
              <a:rPr lang="en-US" dirty="0"/>
              <a:t>update = </a:t>
            </a:r>
            <a:r>
              <a:rPr lang="en-US" dirty="0" err="1"/>
              <a:t>tf.train.GradientDescentOptimizer</a:t>
            </a:r>
            <a:r>
              <a:rPr lang="en-US" dirty="0"/>
              <a:t>(0.001).minimize(loss)</a:t>
            </a:r>
          </a:p>
          <a:p>
            <a:pPr marL="0" indent="0">
              <a:buNone/>
            </a:pPr>
            <a:endParaRPr lang="en-US" dirty="0"/>
          </a:p>
          <a:p>
            <a:pPr marL="0" indent="0">
              <a:buNone/>
            </a:pPr>
            <a:r>
              <a:rPr lang="en-US" dirty="0" err="1"/>
              <a:t>data_x</a:t>
            </a:r>
            <a:r>
              <a:rPr lang="en-US" dirty="0"/>
              <a:t> = </a:t>
            </a:r>
            <a:r>
              <a:rPr lang="en-US" dirty="0" err="1"/>
              <a:t>np.array</a:t>
            </a:r>
            <a:r>
              <a:rPr lang="en-US" dirty="0"/>
              <a:t>(</a:t>
            </a:r>
            <a:r>
              <a:rPr lang="en-US" dirty="0">
                <a:solidFill>
                  <a:srgbClr val="FF0000"/>
                </a:solidFill>
              </a:rPr>
              <a:t>[convert2vec(data[i]) for i in range(</a:t>
            </a:r>
            <a:r>
              <a:rPr lang="en-US" dirty="0" err="1">
                <a:solidFill>
                  <a:srgbClr val="FF0000"/>
                </a:solidFill>
              </a:rPr>
              <a:t>len</a:t>
            </a:r>
            <a:r>
              <a:rPr lang="en-US" dirty="0">
                <a:solidFill>
                  <a:srgbClr val="FF0000"/>
                </a:solidFill>
              </a:rPr>
              <a:t>(data))]</a:t>
            </a:r>
            <a:r>
              <a:rPr lang="en-US" dirty="0"/>
              <a:t>)</a:t>
            </a:r>
          </a:p>
          <a:p>
            <a:pPr marL="0" indent="0">
              <a:buNone/>
            </a:pPr>
            <a:r>
              <a:rPr lang="en-US" dirty="0" err="1"/>
              <a:t>data_y</a:t>
            </a:r>
            <a:r>
              <a:rPr lang="en-US" dirty="0"/>
              <a:t> = </a:t>
            </a:r>
            <a:r>
              <a:rPr lang="en-US" dirty="0" err="1"/>
              <a:t>np.array</a:t>
            </a:r>
            <a:r>
              <a:rPr lang="en-US" dirty="0"/>
              <a:t>([</a:t>
            </a:r>
            <a:r>
              <a:rPr lang="en-US" dirty="0">
                <a:solidFill>
                  <a:srgbClr val="FF0000"/>
                </a:solidFill>
              </a:rPr>
              <a:t>[1,0,0],[1,0,0],[0,1,0],[0,1,0],[0,0,1],[0,0,1]</a:t>
            </a:r>
            <a:r>
              <a:rPr lang="en-US" dirty="0"/>
              <a:t>])</a:t>
            </a:r>
          </a:p>
          <a:p>
            <a:pPr marL="0" indent="0">
              <a:buNone/>
            </a:pPr>
            <a:r>
              <a:rPr lang="en-US" dirty="0"/>
              <a:t>…</a:t>
            </a:r>
          </a:p>
        </p:txBody>
      </p:sp>
      <p:sp>
        <p:nvSpPr>
          <p:cNvPr id="4" name="Rounded Rectangular Callout 3"/>
          <p:cNvSpPr/>
          <p:nvPr/>
        </p:nvSpPr>
        <p:spPr>
          <a:xfrm>
            <a:off x="5867400" y="1828800"/>
            <a:ext cx="2286000" cy="533400"/>
          </a:xfrm>
          <a:prstGeom prst="wedgeRoundRectCallout">
            <a:avLst>
              <a:gd name="adj1" fmla="val -85952"/>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x and y_ are now matrixes </a:t>
            </a:r>
          </a:p>
        </p:txBody>
      </p:sp>
      <p:sp>
        <p:nvSpPr>
          <p:cNvPr id="5" name="Rounded Rectangular Callout 4"/>
          <p:cNvSpPr/>
          <p:nvPr/>
        </p:nvSpPr>
        <p:spPr>
          <a:xfrm>
            <a:off x="6019800" y="2667000"/>
            <a:ext cx="1600200" cy="457200"/>
          </a:xfrm>
          <a:prstGeom prst="wedgeRoundRectCallout">
            <a:avLst>
              <a:gd name="adj1" fmla="val -130356"/>
              <a:gd name="adj2" fmla="val -16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 is now a matrix</a:t>
            </a:r>
          </a:p>
        </p:txBody>
      </p:sp>
      <p:sp>
        <p:nvSpPr>
          <p:cNvPr id="6" name="Rounded Rectangular Callout 5"/>
          <p:cNvSpPr/>
          <p:nvPr/>
        </p:nvSpPr>
        <p:spPr>
          <a:xfrm>
            <a:off x="5029200" y="3276600"/>
            <a:ext cx="1295400" cy="685800"/>
          </a:xfrm>
          <a:prstGeom prst="wedgeRoundRectCallout">
            <a:avLst>
              <a:gd name="adj1" fmla="val -142682"/>
              <a:gd name="adj2" fmla="val -74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b is a vector</a:t>
            </a:r>
          </a:p>
        </p:txBody>
      </p:sp>
      <p:sp>
        <p:nvSpPr>
          <p:cNvPr id="7" name="Rounded Rectangular Callout 6"/>
          <p:cNvSpPr/>
          <p:nvPr/>
        </p:nvSpPr>
        <p:spPr>
          <a:xfrm>
            <a:off x="4457700" y="3156857"/>
            <a:ext cx="2362200" cy="571500"/>
          </a:xfrm>
          <a:prstGeom prst="wedgeRoundRectCallout">
            <a:avLst>
              <a:gd name="adj1" fmla="val -166456"/>
              <a:gd name="adj2" fmla="val -1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use of </a:t>
            </a:r>
            <a:r>
              <a:rPr lang="en-US" dirty="0" err="1"/>
              <a:t>SoftMax</a:t>
            </a:r>
            <a:endParaRPr lang="en-US" dirty="0"/>
          </a:p>
        </p:txBody>
      </p:sp>
      <p:sp>
        <p:nvSpPr>
          <p:cNvPr id="8" name="Rounded Rectangular Callout 7"/>
          <p:cNvSpPr/>
          <p:nvPr/>
        </p:nvSpPr>
        <p:spPr>
          <a:xfrm>
            <a:off x="4457700" y="3771901"/>
            <a:ext cx="2019300" cy="538843"/>
          </a:xfrm>
          <a:prstGeom prst="wedgeRoundRectCallout">
            <a:avLst>
              <a:gd name="adj1" fmla="val -79054"/>
              <a:gd name="adj2" fmla="val -20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cross entropy loss</a:t>
            </a:r>
          </a:p>
        </p:txBody>
      </p:sp>
      <p:sp>
        <p:nvSpPr>
          <p:cNvPr id="9" name="Rounded Rectangular Callout 8"/>
          <p:cNvSpPr/>
          <p:nvPr/>
        </p:nvSpPr>
        <p:spPr>
          <a:xfrm>
            <a:off x="3771900" y="5715000"/>
            <a:ext cx="1905000" cy="685800"/>
          </a:xfrm>
          <a:prstGeom prst="wedgeRoundRectCallout">
            <a:avLst>
              <a:gd name="adj1" fmla="val -37404"/>
              <a:gd name="adj2" fmla="val -835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One-hot vector encoding</a:t>
            </a:r>
          </a:p>
        </p:txBody>
      </p:sp>
      <p:sp>
        <p:nvSpPr>
          <p:cNvPr id="10" name="Rounded Rectangular Callout 9"/>
          <p:cNvSpPr/>
          <p:nvPr/>
        </p:nvSpPr>
        <p:spPr>
          <a:xfrm>
            <a:off x="685800" y="5943600"/>
            <a:ext cx="2667000" cy="685800"/>
          </a:xfrm>
          <a:prstGeom prst="wedgeRoundRectCallout">
            <a:avLst>
              <a:gd name="adj1" fmla="val -46502"/>
              <a:gd name="adj2" fmla="val -103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do all the training etc. just as before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19401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animEffect transition="in" filter="fade">
                                      <p:cBhvr>
                                        <p:cTn id="82" dur="500"/>
                                        <p:tgtEl>
                                          <p:spTgt spid="3">
                                            <p:txEl>
                                              <p:pRg st="12" end="1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Effect transition="in" filter="fade">
                                      <p:cBhvr>
                                        <p:cTn id="87" dur="500"/>
                                        <p:tgtEl>
                                          <p:spTgt spid="3">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Effect transition="in" filter="fade">
                                      <p:cBhvr>
                                        <p:cTn id="97" dur="500"/>
                                        <p:tgtEl>
                                          <p:spTgt spid="3">
                                            <p:txEl>
                                              <p:pRg st="14" end="1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animBg="1"/>
      <p:bldP spid="5" grpId="1" animBg="1"/>
      <p:bldP spid="6" grpId="0" animBg="1"/>
      <p:bldP spid="6" grpId="1" animBg="1"/>
      <p:bldP spid="7" grpId="0" animBg="1"/>
      <p:bldP spid="8" grpId="0" animBg="1"/>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fontScale="77500" lnSpcReduction="20000"/>
          </a:bodyPr>
          <a:lstStyle/>
          <a:p>
            <a:r>
              <a:rPr lang="en-US" dirty="0"/>
              <a:t>print('Prediction for: "' + test[i] + ': "', </a:t>
            </a:r>
            <a:r>
              <a:rPr lang="en-US" dirty="0" err="1"/>
              <a:t>sess.run</a:t>
            </a:r>
            <a:r>
              <a:rPr lang="en-US" dirty="0"/>
              <a:t>(y, </a:t>
            </a:r>
            <a:r>
              <a:rPr lang="en-US" dirty="0" err="1"/>
              <a:t>feed_dict</a:t>
            </a:r>
            <a:r>
              <a:rPr lang="en-US" dirty="0"/>
              <a:t>={x:[convert2vec(test[</a:t>
            </a:r>
            <a:r>
              <a:rPr lang="en-US" dirty="0" err="1"/>
              <a:t>i</a:t>
            </a:r>
            <a:r>
              <a:rPr lang="en-US" dirty="0"/>
              <a:t>])]}))</a:t>
            </a:r>
          </a:p>
          <a:p>
            <a:endParaRPr lang="en-US" dirty="0"/>
          </a:p>
          <a:p>
            <a:pPr marL="0" indent="0">
              <a:buNone/>
            </a:pPr>
            <a:r>
              <a:rPr lang="en-US" dirty="0"/>
              <a:t>Prediction for: "Your payment has been received, no refund is currently available.: " [[0.51111    0.20785195 0.2810381 ]]</a:t>
            </a:r>
          </a:p>
          <a:p>
            <a:endParaRPr lang="en-US" dirty="0"/>
          </a:p>
          <a:p>
            <a:pPr marL="0" indent="0">
              <a:buNone/>
            </a:pPr>
            <a:r>
              <a:rPr lang="en-US" dirty="0"/>
              <a:t>Prediction for: "The manager said that your presentation went well, but next time make sure to arrive on time.: " [[0.12958457 0.7006373  0.16977824]]</a:t>
            </a:r>
          </a:p>
          <a:p>
            <a:endParaRPr lang="en-US" dirty="0"/>
          </a:p>
          <a:p>
            <a:pPr marL="0" indent="0">
              <a:buNone/>
            </a:pPr>
            <a:r>
              <a:rPr lang="en-US" dirty="0"/>
              <a:t>Prediction for: "We are all waiting for you at the birthday party: " [[0.14428245 0.19597223 0.6597453 ]]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25154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Numerical Issues</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a:t>When computing </a:t>
            </a:r>
            <a:r>
              <a:rPr lang="en-US" dirty="0" err="1"/>
              <a:t>softmax</a:t>
            </a:r>
            <a:r>
              <a:rPr lang="en-US" dirty="0"/>
              <a:t>, we compute:</a:t>
            </a:r>
          </a:p>
          <a:p>
            <a:endParaRPr lang="en-US" dirty="0"/>
          </a:p>
          <a:p>
            <a:endParaRPr lang="en-US" dirty="0"/>
          </a:p>
          <a:p>
            <a:r>
              <a:rPr lang="en-US" dirty="0"/>
              <a:t>And when computing cross entropy, we compute: </a:t>
            </a:r>
          </a:p>
          <a:p>
            <a:pPr marL="0" indent="0">
              <a:buNone/>
            </a:pPr>
            <a:r>
              <a:rPr lang="en-US" dirty="0"/>
              <a:t>	-</a:t>
            </a:r>
            <a:r>
              <a:rPr lang="en-US" dirty="0" err="1"/>
              <a:t>tf.reduce_mean</a:t>
            </a:r>
            <a:r>
              <a:rPr lang="en-US" dirty="0"/>
              <a:t>(y_*tf.log(y)) </a:t>
            </a:r>
          </a:p>
          <a:p>
            <a:r>
              <a:rPr lang="en-US" dirty="0"/>
              <a:t>If h(</a:t>
            </a:r>
            <a:r>
              <a:rPr lang="en-US" dirty="0" err="1"/>
              <a:t>y|x</a:t>
            </a:r>
            <a:r>
              <a:rPr lang="en-US" dirty="0"/>
              <a:t>) becomes 0 (or 1) for any entry, this would cause trouble (even when prediction is correct).</a:t>
            </a:r>
          </a:p>
          <a:p>
            <a:r>
              <a:rPr lang="en-US" dirty="0"/>
              <a:t>If </a:t>
            </a:r>
            <a:r>
              <a:rPr lang="en-US" dirty="0" err="1"/>
              <a:t>xW+b</a:t>
            </a:r>
            <a:r>
              <a:rPr lang="en-US" dirty="0"/>
              <a:t> is large, </a:t>
            </a:r>
            <a:r>
              <a:rPr lang="en-US" dirty="0" err="1"/>
              <a:t>e</a:t>
            </a:r>
            <a:r>
              <a:rPr lang="en-US" baseline="30000" dirty="0" err="1"/>
              <a:t>xW+b</a:t>
            </a:r>
            <a:r>
              <a:rPr lang="en-US" baseline="30000" dirty="0"/>
              <a:t> </a:t>
            </a:r>
            <a:r>
              <a:rPr lang="en-US" dirty="0"/>
              <a:t>may become </a:t>
            </a:r>
            <a:r>
              <a:rPr lang="en-US" dirty="0" err="1"/>
              <a:t>infinty</a:t>
            </a:r>
            <a:r>
              <a:rPr lang="en-US" dirty="0"/>
              <a:t>.</a:t>
            </a:r>
          </a:p>
          <a:p>
            <a:r>
              <a:rPr lang="en-US" dirty="0"/>
              <a:t>Therefore, in practice, we should use: </a:t>
            </a:r>
            <a:r>
              <a:rPr lang="en-US" dirty="0" err="1"/>
              <a:t>tf.nn.softmax_cross</a:t>
            </a:r>
            <a:r>
              <a:rPr lang="en-US" dirty="0"/>
              <a:t> _entropy_with_logits_v2()</a:t>
            </a:r>
          </a:p>
          <a:p>
            <a:r>
              <a:rPr lang="en-US" dirty="0"/>
              <a:t>When using exclusive labels </a:t>
            </a:r>
            <a:r>
              <a:rPr lang="en-US" dirty="0" err="1"/>
              <a:t>sparse_softmax_cross_entropy_with_logits</a:t>
            </a:r>
            <a:r>
              <a:rPr lang="en-US" dirty="0"/>
              <a:t>() computes entries in which y_ &gt; 0 only.</a:t>
            </a:r>
          </a:p>
          <a:p>
            <a:r>
              <a:rPr lang="en-US" dirty="0"/>
              <a:t>The </a:t>
            </a:r>
            <a:r>
              <a:rPr lang="en-US" dirty="0" err="1"/>
              <a:t>Softmax</a:t>
            </a:r>
            <a:r>
              <a:rPr lang="en-US" dirty="0"/>
              <a:t> function (or sigmoid) is still required for inference.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88042" y="2057400"/>
            <a:ext cx="2825262" cy="533400"/>
          </a:xfrm>
          <a:prstGeom prst="rect">
            <a:avLst/>
          </a:prstGeom>
        </p:spPr>
      </p:pic>
    </p:spTree>
    <p:extLst>
      <p:ext uri="{BB962C8B-B14F-4D97-AF65-F5344CB8AC3E}">
        <p14:creationId xmlns:p14="http://schemas.microsoft.com/office/powerpoint/2010/main" val="221564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Issues (cont.)</a:t>
            </a:r>
          </a:p>
        </p:txBody>
      </p:sp>
      <p:sp>
        <p:nvSpPr>
          <p:cNvPr id="3" name="Content Placeholder 2"/>
          <p:cNvSpPr>
            <a:spLocks noGrp="1"/>
          </p:cNvSpPr>
          <p:nvPr>
            <p:ph idx="1"/>
          </p:nvPr>
        </p:nvSpPr>
        <p:spPr/>
        <p:txBody>
          <a:bodyPr/>
          <a:lstStyle/>
          <a:p>
            <a:r>
              <a:rPr lang="en-US" dirty="0"/>
              <a:t>tf.nn.softmax_cross_entropy_with_logits_v2() computes the two levels together: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pic>
        <p:nvPicPr>
          <p:cNvPr id="8" name="Picture 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90601" y="2819398"/>
            <a:ext cx="3988775" cy="533400"/>
          </a:xfrm>
          <a:prstGeom prst="rect">
            <a:avLst/>
          </a:prstGeom>
        </p:spPr>
      </p:pic>
      <p:pic>
        <p:nvPicPr>
          <p:cNvPr id="10" name="Picture 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240544" y="2938263"/>
            <a:ext cx="3522456" cy="274358"/>
          </a:xfrm>
          <a:prstGeom prst="rect">
            <a:avLst/>
          </a:prstGeom>
        </p:spPr>
      </p:pic>
      <p:pic>
        <p:nvPicPr>
          <p:cNvPr id="11" name="Picture 1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219201" y="3640677"/>
            <a:ext cx="4136779" cy="347296"/>
          </a:xfrm>
          <a:prstGeom prst="rect">
            <a:avLst/>
          </a:prstGeom>
        </p:spPr>
      </p:pic>
      <p:pic>
        <p:nvPicPr>
          <p:cNvPr id="12" name="Picture 1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185531" y="4125461"/>
            <a:ext cx="3364521" cy="347296"/>
          </a:xfrm>
          <a:prstGeom prst="rect">
            <a:avLst/>
          </a:prstGeom>
        </p:spPr>
      </p:pic>
      <p:pic>
        <p:nvPicPr>
          <p:cNvPr id="6" name="Picture 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590800" y="4816578"/>
            <a:ext cx="6493114" cy="347296"/>
          </a:xfrm>
          <a:prstGeom prst="rect">
            <a:avLst/>
          </a:prstGeom>
        </p:spPr>
      </p:pic>
      <p:sp>
        <p:nvSpPr>
          <p:cNvPr id="21" name="Rectangular Callout 20"/>
          <p:cNvSpPr/>
          <p:nvPr/>
        </p:nvSpPr>
        <p:spPr>
          <a:xfrm>
            <a:off x="5701706" y="5388952"/>
            <a:ext cx="3276600" cy="935648"/>
          </a:xfrm>
          <a:prstGeom prst="wedgeRectCallout">
            <a:avLst>
              <a:gd name="adj1" fmla="val 20321"/>
              <a:gd name="adj2" fmla="val -682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Numerically stable </a:t>
            </a:r>
          </a:p>
          <a:p>
            <a:pPr algn="ctr"/>
            <a:r>
              <a:rPr lang="en-US" dirty="0"/>
              <a:t>(and can be computed only once, not for every class)</a:t>
            </a:r>
          </a:p>
        </p:txBody>
      </p:sp>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219201" y="5486400"/>
            <a:ext cx="3924297" cy="347296"/>
          </a:xfrm>
          <a:prstGeom prst="rect">
            <a:avLst/>
          </a:prstGeom>
        </p:spPr>
      </p:pic>
    </p:spTree>
    <p:extLst>
      <p:ext uri="{BB962C8B-B14F-4D97-AF65-F5344CB8AC3E}">
        <p14:creationId xmlns:p14="http://schemas.microsoft.com/office/powerpoint/2010/main" val="412370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038C-3445-446E-A960-ED4A013EEEC9}"/>
              </a:ext>
            </a:extLst>
          </p:cNvPr>
          <p:cNvSpPr>
            <a:spLocks noGrp="1"/>
          </p:cNvSpPr>
          <p:nvPr>
            <p:ph type="title"/>
          </p:nvPr>
        </p:nvSpPr>
        <p:spPr>
          <a:xfrm>
            <a:off x="457200" y="252867"/>
            <a:ext cx="8229600" cy="1143000"/>
          </a:xfrm>
        </p:spPr>
        <p:txBody>
          <a:bodyPr/>
          <a:lstStyle/>
          <a:p>
            <a:r>
              <a:rPr lang="en-US" dirty="0"/>
              <a:t>Updated code</a:t>
            </a:r>
          </a:p>
        </p:txBody>
      </p:sp>
      <p:sp>
        <p:nvSpPr>
          <p:cNvPr id="4" name="Slide Number Placeholder 3">
            <a:extLst>
              <a:ext uri="{FF2B5EF4-FFF2-40B4-BE49-F238E27FC236}">
                <a16:creationId xmlns:a16="http://schemas.microsoft.com/office/drawing/2014/main" id="{FC4BF4E2-6D47-4BDF-968C-A2648166911C}"/>
              </a:ext>
            </a:extLst>
          </p:cNvPr>
          <p:cNvSpPr>
            <a:spLocks noGrp="1"/>
          </p:cNvSpPr>
          <p:nvPr>
            <p:ph type="sldNum" sz="quarter" idx="12"/>
          </p:nvPr>
        </p:nvSpPr>
        <p:spPr/>
        <p:txBody>
          <a:bodyPr/>
          <a:lstStyle/>
          <a:p>
            <a:fld id="{B6F15528-21DE-4FAA-801E-634DDDAF4B2B}" type="slidenum">
              <a:rPr lang="en-US" smtClean="0"/>
              <a:pPr/>
              <a:t>78</a:t>
            </a:fld>
            <a:endParaRPr lang="en-US"/>
          </a:p>
        </p:txBody>
      </p:sp>
      <p:sp>
        <p:nvSpPr>
          <p:cNvPr id="5" name="Rectangle 1">
            <a:extLst>
              <a:ext uri="{FF2B5EF4-FFF2-40B4-BE49-F238E27FC236}">
                <a16:creationId xmlns:a16="http://schemas.microsoft.com/office/drawing/2014/main" id="{94A23C49-0322-4506-80CA-345F294419A1}"/>
              </a:ext>
            </a:extLst>
          </p:cNvPr>
          <p:cNvSpPr>
            <a:spLocks noGrp="1" noChangeArrowheads="1"/>
          </p:cNvSpPr>
          <p:nvPr>
            <p:ph idx="1"/>
          </p:nvPr>
        </p:nvSpPr>
        <p:spPr bwMode="auto">
          <a:xfrm>
            <a:off x="152400" y="1752600"/>
            <a:ext cx="8915399"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2200" b="0" i="0" u="none" strike="noStrike" cap="none" normalizeH="0" baseline="0" dirty="0">
                <a:ln>
                  <a:noFill/>
                </a:ln>
                <a:solidFill>
                  <a:srgbClr val="080808"/>
                </a:solidFill>
                <a:effectLst/>
                <a:latin typeface="JetBrains Mono"/>
              </a:rPr>
              <a:t>x = </a:t>
            </a:r>
            <a:r>
              <a:rPr kumimoji="0" lang="en-US" altLang="en-US" sz="2200" b="0" i="0" u="none" strike="noStrike" cap="none" normalizeH="0" baseline="0" dirty="0" err="1">
                <a:ln>
                  <a:noFill/>
                </a:ln>
                <a:solidFill>
                  <a:srgbClr val="080808"/>
                </a:solidFill>
                <a:effectLst/>
                <a:latin typeface="JetBrains Mono"/>
              </a:rPr>
              <a:t>tf.placeholder</a:t>
            </a:r>
            <a:r>
              <a:rPr kumimoji="0" lang="en-US" altLang="en-US" sz="2200" b="0" i="0" u="none" strike="noStrike" cap="none" normalizeH="0" baseline="0" dirty="0">
                <a:ln>
                  <a:noFill/>
                </a:ln>
                <a:solidFill>
                  <a:srgbClr val="080808"/>
                </a:solidFill>
                <a:effectLst/>
                <a:latin typeface="JetBrains Mono"/>
              </a:rPr>
              <a:t>(tf.float32, [</a:t>
            </a:r>
            <a:r>
              <a:rPr kumimoji="0" lang="en-US" altLang="en-US" sz="2200" b="0" i="0" u="none" strike="noStrike" cap="none" normalizeH="0" baseline="0" dirty="0">
                <a:ln>
                  <a:noFill/>
                </a:ln>
                <a:solidFill>
                  <a:srgbClr val="0033B3"/>
                </a:solidFill>
                <a:effectLst/>
                <a:latin typeface="JetBrains Mono"/>
              </a:rPr>
              <a:t>None</a:t>
            </a:r>
            <a:r>
              <a:rPr kumimoji="0" lang="en-US" altLang="en-US" sz="2200" b="0" i="0" u="none" strike="noStrike" cap="none" normalizeH="0" baseline="0" dirty="0">
                <a:ln>
                  <a:noFill/>
                </a:ln>
                <a:solidFill>
                  <a:srgbClr val="080808"/>
                </a:solidFill>
                <a:effectLst/>
                <a:latin typeface="JetBrains Mono"/>
              </a:rPr>
              <a:t>, features])</a:t>
            </a: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y_ = </a:t>
            </a:r>
            <a:r>
              <a:rPr kumimoji="0" lang="en-US" altLang="en-US" sz="2200" b="0" i="0" u="none" strike="noStrike" cap="none" normalizeH="0" baseline="0" dirty="0" err="1">
                <a:ln>
                  <a:noFill/>
                </a:ln>
                <a:solidFill>
                  <a:srgbClr val="080808"/>
                </a:solidFill>
                <a:effectLst/>
                <a:latin typeface="JetBrains Mono"/>
              </a:rPr>
              <a:t>tf.placeholder</a:t>
            </a:r>
            <a:r>
              <a:rPr kumimoji="0" lang="en-US" altLang="en-US" sz="2200" b="0" i="0" u="none" strike="noStrike" cap="none" normalizeH="0" baseline="0" dirty="0">
                <a:ln>
                  <a:noFill/>
                </a:ln>
                <a:solidFill>
                  <a:srgbClr val="080808"/>
                </a:solidFill>
                <a:effectLst/>
                <a:latin typeface="JetBrains Mono"/>
              </a:rPr>
              <a:t>(tf.float32, [</a:t>
            </a:r>
            <a:r>
              <a:rPr kumimoji="0" lang="en-US" altLang="en-US" sz="2200" b="0" i="0" u="none" strike="noStrike" cap="none" normalizeH="0" baseline="0" dirty="0">
                <a:ln>
                  <a:noFill/>
                </a:ln>
                <a:solidFill>
                  <a:srgbClr val="0033B3"/>
                </a:solidFill>
                <a:effectLst/>
                <a:latin typeface="JetBrains Mono"/>
              </a:rPr>
              <a:t>None</a:t>
            </a:r>
            <a:r>
              <a:rPr kumimoji="0" lang="en-US" altLang="en-US" sz="2200" b="0" i="0" u="none" strike="noStrike" cap="none" normalizeH="0" baseline="0" dirty="0">
                <a:ln>
                  <a:noFill/>
                </a:ln>
                <a:solidFill>
                  <a:srgbClr val="080808"/>
                </a:solidFill>
                <a:effectLst/>
                <a:latin typeface="JetBrains Mono"/>
              </a:rPr>
              <a:t>, categories])</a:t>
            </a: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W = </a:t>
            </a:r>
            <a:r>
              <a:rPr kumimoji="0" lang="en-US" altLang="en-US" sz="2200" b="0" i="0" u="none" strike="noStrike" cap="none" normalizeH="0" baseline="0" dirty="0" err="1">
                <a:ln>
                  <a:noFill/>
                </a:ln>
                <a:solidFill>
                  <a:srgbClr val="080808"/>
                </a:solidFill>
                <a:effectLst/>
                <a:latin typeface="JetBrains Mono"/>
              </a:rPr>
              <a:t>tf.Variable</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err="1">
                <a:ln>
                  <a:noFill/>
                </a:ln>
                <a:solidFill>
                  <a:srgbClr val="080808"/>
                </a:solidFill>
                <a:effectLst/>
                <a:latin typeface="JetBrains Mono"/>
              </a:rPr>
              <a:t>tf.zeros</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err="1">
                <a:ln>
                  <a:noFill/>
                </a:ln>
                <a:solidFill>
                  <a:srgbClr val="080808"/>
                </a:solidFill>
                <a:effectLst/>
                <a:latin typeface="JetBrains Mono"/>
              </a:rPr>
              <a:t>features,categories</a:t>
            </a:r>
            <a:r>
              <a:rPr kumimoji="0" lang="en-US" altLang="en-US" sz="2200" b="0" i="0" u="none" strike="noStrike" cap="none" normalizeH="0" baseline="0" dirty="0">
                <a:ln>
                  <a:noFill/>
                </a:ln>
                <a:solidFill>
                  <a:srgbClr val="080808"/>
                </a:solidFill>
                <a:effectLst/>
                <a:latin typeface="JetBrains Mono"/>
              </a:rPr>
              <a:t>]))</a:t>
            </a: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b = </a:t>
            </a:r>
            <a:r>
              <a:rPr kumimoji="0" lang="en-US" altLang="en-US" sz="2200" b="0" i="0" u="none" strike="noStrike" cap="none" normalizeH="0" baseline="0" dirty="0" err="1">
                <a:ln>
                  <a:noFill/>
                </a:ln>
                <a:solidFill>
                  <a:srgbClr val="080808"/>
                </a:solidFill>
                <a:effectLst/>
                <a:latin typeface="JetBrains Mono"/>
              </a:rPr>
              <a:t>tf.Variable</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err="1">
                <a:ln>
                  <a:noFill/>
                </a:ln>
                <a:solidFill>
                  <a:srgbClr val="080808"/>
                </a:solidFill>
                <a:effectLst/>
                <a:latin typeface="JetBrains Mono"/>
              </a:rPr>
              <a:t>tf.zeros</a:t>
            </a:r>
            <a:r>
              <a:rPr kumimoji="0" lang="en-US" altLang="en-US" sz="2200" b="0" i="0" u="none" strike="noStrike" cap="none" normalizeH="0" baseline="0" dirty="0">
                <a:ln>
                  <a:noFill/>
                </a:ln>
                <a:solidFill>
                  <a:srgbClr val="080808"/>
                </a:solidFill>
                <a:effectLst/>
                <a:latin typeface="JetBrains Mono"/>
              </a:rPr>
              <a:t>([categories]))</a:t>
            </a:r>
            <a:br>
              <a:rPr kumimoji="0" lang="en-US" altLang="en-US" sz="2200" b="0" i="0" u="none" strike="noStrike" cap="none" normalizeH="0" baseline="0" dirty="0">
                <a:ln>
                  <a:noFill/>
                </a:ln>
                <a:solidFill>
                  <a:srgbClr val="080808"/>
                </a:solidFill>
                <a:effectLst/>
                <a:latin typeface="JetBrains Mono"/>
              </a:rPr>
            </a:b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z = </a:t>
            </a:r>
            <a:r>
              <a:rPr kumimoji="0" lang="en-US" altLang="en-US" sz="2200" b="0" i="0" u="none" strike="noStrike" cap="none" normalizeH="0" baseline="0" dirty="0" err="1">
                <a:ln>
                  <a:noFill/>
                </a:ln>
                <a:solidFill>
                  <a:srgbClr val="080808"/>
                </a:solidFill>
                <a:effectLst/>
                <a:latin typeface="JetBrains Mono"/>
              </a:rPr>
              <a:t>tf.matmul</a:t>
            </a:r>
            <a:r>
              <a:rPr kumimoji="0" lang="en-US" altLang="en-US" sz="2200" b="0" i="0" u="none" strike="noStrike" cap="none" normalizeH="0" baseline="0" dirty="0">
                <a:ln>
                  <a:noFill/>
                </a:ln>
                <a:solidFill>
                  <a:srgbClr val="080808"/>
                </a:solidFill>
                <a:effectLst/>
                <a:latin typeface="JetBrains Mono"/>
              </a:rPr>
              <a:t>(x, W) + b</a:t>
            </a:r>
            <a:br>
              <a:rPr kumimoji="0" lang="en-US" altLang="en-US" sz="22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y = </a:t>
            </a:r>
            <a:r>
              <a:rPr kumimoji="0" lang="en-US" altLang="en-US" sz="2400" b="0" i="0" u="none" strike="noStrike" cap="none" normalizeH="0" baseline="0" dirty="0" err="1">
                <a:ln>
                  <a:noFill/>
                </a:ln>
                <a:solidFill>
                  <a:srgbClr val="080808"/>
                </a:solidFill>
                <a:effectLst/>
                <a:latin typeface="JetBrains Mono"/>
              </a:rPr>
              <a:t>tf.nn.softmax</a:t>
            </a:r>
            <a:r>
              <a:rPr kumimoji="0" lang="en-US" altLang="en-US" sz="2400" b="0" i="0" u="none" strike="noStrike" cap="none" normalizeH="0" baseline="0" dirty="0">
                <a:ln>
                  <a:noFill/>
                </a:ln>
                <a:solidFill>
                  <a:srgbClr val="080808"/>
                </a:solidFill>
                <a:effectLst/>
                <a:latin typeface="JetBrains Mono"/>
              </a:rPr>
              <a:t>(z) </a:t>
            </a:r>
            <a:r>
              <a:rPr kumimoji="0" lang="en-US" altLang="en-US" sz="2400" b="0" i="1" u="none" strike="noStrike" cap="none" normalizeH="0" baseline="0" dirty="0">
                <a:ln>
                  <a:noFill/>
                </a:ln>
                <a:solidFill>
                  <a:srgbClr val="8C8C8C"/>
                </a:solidFill>
                <a:effectLst/>
                <a:latin typeface="JetBrains Mono"/>
              </a:rPr>
              <a:t>#leave this so it can be used to make predictions.</a:t>
            </a:r>
            <a:br>
              <a:rPr kumimoji="0" lang="en-US" altLang="en-US" sz="2200" b="0" i="0" u="none" strike="noStrike" cap="none" normalizeH="0" baseline="0" dirty="0">
                <a:ln>
                  <a:noFill/>
                </a:ln>
                <a:solidFill>
                  <a:srgbClr val="080808"/>
                </a:solidFill>
                <a:effectLst/>
                <a:latin typeface="JetBrains Mono"/>
              </a:rPr>
            </a:br>
            <a:r>
              <a:rPr kumimoji="0" lang="en-US" altLang="en-US" sz="2200" b="0" i="1" u="none" strike="noStrike" cap="none" normalizeH="0" baseline="0" dirty="0">
                <a:ln>
                  <a:noFill/>
                </a:ln>
                <a:solidFill>
                  <a:srgbClr val="8C8C8C"/>
                </a:solidFill>
                <a:effectLst/>
                <a:latin typeface="JetBrains Mono"/>
              </a:rPr>
              <a:t>#loss = -</a:t>
            </a:r>
            <a:r>
              <a:rPr kumimoji="0" lang="en-US" altLang="en-US" sz="2200" b="0" i="1" u="none" strike="noStrike" cap="none" normalizeH="0" baseline="0" dirty="0" err="1">
                <a:ln>
                  <a:noFill/>
                </a:ln>
                <a:solidFill>
                  <a:srgbClr val="8C8C8C"/>
                </a:solidFill>
                <a:effectLst/>
                <a:latin typeface="JetBrains Mono"/>
              </a:rPr>
              <a:t>tf.reduce_mean</a:t>
            </a:r>
            <a:r>
              <a:rPr kumimoji="0" lang="en-US" altLang="en-US" sz="2200" b="0" i="1" u="none" strike="noStrike" cap="none" normalizeH="0" baseline="0" dirty="0">
                <a:ln>
                  <a:noFill/>
                </a:ln>
                <a:solidFill>
                  <a:srgbClr val="8C8C8C"/>
                </a:solidFill>
                <a:effectLst/>
                <a:latin typeface="JetBrains Mono"/>
              </a:rPr>
              <a:t>(y_*tf.log(y))</a:t>
            </a:r>
            <a:br>
              <a:rPr kumimoji="0" lang="en-US" altLang="en-US" sz="2200" b="0" i="1" u="none" strike="noStrike" cap="none" normalizeH="0" baseline="0" dirty="0">
                <a:ln>
                  <a:noFill/>
                </a:ln>
                <a:solidFill>
                  <a:srgbClr val="8C8C8C"/>
                </a:solidFill>
                <a:effectLst/>
                <a:latin typeface="JetBrains Mono"/>
              </a:rPr>
            </a:br>
            <a:r>
              <a:rPr kumimoji="0" lang="en-US" altLang="en-US" sz="2200" b="0" i="0" u="none" strike="noStrike" cap="none" normalizeH="0" baseline="0" dirty="0">
                <a:ln>
                  <a:noFill/>
                </a:ln>
                <a:solidFill>
                  <a:srgbClr val="FF0000"/>
                </a:solidFill>
                <a:effectLst/>
                <a:latin typeface="JetBrains Mono"/>
              </a:rPr>
              <a:t>loss = </a:t>
            </a:r>
            <a:r>
              <a:rPr kumimoji="0" lang="en-US" altLang="en-US" sz="2200" b="0" i="0" u="none" strike="noStrike" cap="none" normalizeH="0" baseline="0" dirty="0" err="1">
                <a:ln>
                  <a:noFill/>
                </a:ln>
                <a:solidFill>
                  <a:srgbClr val="FF0000"/>
                </a:solidFill>
                <a:effectLst/>
                <a:latin typeface="JetBrains Mono"/>
              </a:rPr>
              <a:t>tf.reduce_mean</a:t>
            </a:r>
            <a:r>
              <a:rPr kumimoji="0" lang="en-US" altLang="en-US" sz="2200" b="0" i="0" u="none" strike="noStrike" cap="none" normalizeH="0" baseline="0" dirty="0">
                <a:ln>
                  <a:noFill/>
                </a:ln>
                <a:solidFill>
                  <a:srgbClr val="FF0000"/>
                </a:solidFill>
                <a:effectLst/>
                <a:latin typeface="JetBrains Mono"/>
              </a:rPr>
              <a:t>(tf.nn.softmax_cross_entropy_with_logits_v2(y_, z))</a:t>
            </a:r>
            <a:br>
              <a:rPr kumimoji="0" lang="en-US" altLang="en-US" sz="2200" b="0" i="0" u="none" strike="noStrike" cap="none" normalizeH="0" baseline="0" dirty="0">
                <a:ln>
                  <a:noFill/>
                </a:ln>
                <a:solidFill>
                  <a:srgbClr val="080808"/>
                </a:solidFill>
                <a:effectLst/>
                <a:latin typeface="JetBrains Mono"/>
              </a:rPr>
            </a:b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update = </a:t>
            </a:r>
            <a:r>
              <a:rPr kumimoji="0" lang="en-US" altLang="en-US" sz="2200" b="0" i="0" u="none" strike="noStrike" cap="none" normalizeH="0" baseline="0" dirty="0" err="1">
                <a:ln>
                  <a:noFill/>
                </a:ln>
                <a:solidFill>
                  <a:srgbClr val="080808"/>
                </a:solidFill>
                <a:effectLst/>
                <a:latin typeface="JetBrains Mono"/>
              </a:rPr>
              <a:t>tf.train.GradientDescentOptimizer</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a:ln>
                  <a:noFill/>
                </a:ln>
                <a:solidFill>
                  <a:srgbClr val="1750EB"/>
                </a:solidFill>
                <a:effectLst/>
                <a:latin typeface="JetBrains Mono"/>
              </a:rPr>
              <a:t>0.001</a:t>
            </a:r>
            <a:r>
              <a:rPr kumimoji="0" lang="en-US" altLang="en-US" sz="2200" b="0" i="0" u="none" strike="noStrike" cap="none" normalizeH="0" baseline="0" dirty="0">
                <a:ln>
                  <a:noFill/>
                </a:ln>
                <a:solidFill>
                  <a:srgbClr val="080808"/>
                </a:solidFill>
                <a:effectLst/>
                <a:latin typeface="JetBrains Mono"/>
              </a:rPr>
              <a:t>).minimize(loss)</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C000254-83C0-4D4C-92FA-B50AA9F75A3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87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gradient (∇)?</a:t>
            </a:r>
          </a:p>
        </p:txBody>
      </p:sp>
      <p:sp>
        <p:nvSpPr>
          <p:cNvPr id="3" name="Content Placeholder 2"/>
          <p:cNvSpPr>
            <a:spLocks noGrp="1"/>
          </p:cNvSpPr>
          <p:nvPr>
            <p:ph idx="1"/>
          </p:nvPr>
        </p:nvSpPr>
        <p:spPr>
          <a:xfrm>
            <a:off x="457200" y="1600201"/>
            <a:ext cx="8229600" cy="2285999"/>
          </a:xfrm>
        </p:spPr>
        <p:txBody>
          <a:bodyPr/>
          <a:lstStyle/>
          <a:p>
            <a:r>
              <a:rPr lang="en-US" dirty="0"/>
              <a:t>A vector representing the derivation of a function that has multiple parameters.</a:t>
            </a:r>
          </a:p>
          <a:p>
            <a:r>
              <a:rPr lang="en-US" dirty="0"/>
              <a:t>Each entry is the function's derivative with respect to one of the parameters.</a:t>
            </a:r>
          </a:p>
        </p:txBody>
      </p:sp>
      <p:pic>
        <p:nvPicPr>
          <p:cNvPr id="11" name="Picture 10"/>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990600" y="3966332"/>
            <a:ext cx="5091823" cy="481619"/>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38200" y="4668083"/>
            <a:ext cx="5950609" cy="481619"/>
          </a:xfrm>
          <a:prstGeom prst="rect">
            <a:avLst/>
          </a:prstGeom>
        </p:spPr>
      </p:pic>
      <p:pic>
        <p:nvPicPr>
          <p:cNvPr id="14" name="Picture 1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90599" y="5334000"/>
            <a:ext cx="6365427" cy="533400"/>
          </a:xfrm>
          <a:prstGeom prst="rect">
            <a:avLst/>
          </a:prstGeom>
        </p:spPr>
      </p:pic>
      <p:pic>
        <p:nvPicPr>
          <p:cNvPr id="17" name="Picture 1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52401" y="6019801"/>
            <a:ext cx="8834778" cy="5005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6726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Gradient for Linear Regression</a:t>
            </a:r>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743200" y="1504427"/>
            <a:ext cx="4914790" cy="400110"/>
          </a:xfrm>
          <a:prstGeom prst="rect">
            <a:avLst/>
          </a:prstGeom>
        </p:spPr>
      </p:pic>
      <p:sp>
        <p:nvSpPr>
          <p:cNvPr id="6" name="TextBox 5"/>
          <p:cNvSpPr txBox="1"/>
          <p:nvPr/>
        </p:nvSpPr>
        <p:spPr>
          <a:xfrm>
            <a:off x="533400" y="1504427"/>
            <a:ext cx="2057400" cy="400110"/>
          </a:xfrm>
          <a:prstGeom prst="rect">
            <a:avLst/>
          </a:prstGeom>
          <a:noFill/>
        </p:spPr>
        <p:txBody>
          <a:bodyPr wrap="square" rtlCol="0">
            <a:spAutoFit/>
          </a:bodyPr>
          <a:lstStyle/>
          <a:p>
            <a:r>
              <a:rPr lang="en-US" sz="2000" dirty="0"/>
              <a:t>Our loss function:</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14400" y="2267981"/>
            <a:ext cx="6538900" cy="55310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676400" y="3124200"/>
            <a:ext cx="4560776" cy="474490"/>
          </a:xfrm>
          <a:prstGeom prst="rect">
            <a:avLst/>
          </a:prstGeom>
        </p:spPr>
      </p:pic>
      <p:pic>
        <p:nvPicPr>
          <p:cNvPr id="13" name="Picture 12"/>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14400" y="4018893"/>
            <a:ext cx="5358228" cy="553107"/>
          </a:xfrm>
          <a:prstGeom prst="rect">
            <a:avLst/>
          </a:prstGeom>
        </p:spPr>
      </p:pic>
      <p:pic>
        <p:nvPicPr>
          <p:cNvPr id="15" name="Picture 1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04800" y="5418845"/>
            <a:ext cx="8458200" cy="40643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4364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715.49"/>
  <p:tag name="LATEXADDIN" val="\documentclass{article}&#10;\usepackage{amsmath}&#10;\pagestyle{empty}&#10;\begin{document}&#10;&#10;$J(w,b) = \frac{1}{m} \sum_{i=1}^m{|wx_i+b - y_i|}$&#10;&#10;&#10;\end{document}"/>
  <p:tag name="IGUANATEXSIZE" val="20"/>
  <p:tag name="IGUANATEXCURSOR" val="132"/>
  <p:tag name="TRANSPARENCY" val="True"/>
  <p:tag name="FILENAME" val=""/>
  <p:tag name="LATEXENGINEID" val="1"/>
  <p:tag name="TEMPFOLDER" val="c:\temp\iguana\"/>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2500.099"/>
  <p:tag name="LATEXADDIN" val="\documentclass{article}&#10;\usepackage{amsmath}&#10;\pagestyle{empty}&#10;\begin{document}&#10;&#10;$log(p(y|x;w,b))=\sum_i{log(\frac{1}{\sqrt{2\pi} \sigma}e^{-\frac{(y_i-(wx_i+b))^2}{2\sigma^2}}})$&#10;&#10;&#10;\end{document}"/>
  <p:tag name="IGUANATEXSIZE" val="20"/>
  <p:tag name="IGUANATEXCURSOR" val="163"/>
  <p:tag name="TRANSPARENCY" val="True"/>
  <p:tag name="FILENAME" val=""/>
  <p:tag name="LATEXENGINEID" val="1"/>
  <p:tag name="TEMPFOLDER" val="c:\temp\iguan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2138.549"/>
  <p:tag name="LATEXADDIN" val="\documentclass{article}&#10;\usepackage{amsmath}&#10;\pagestyle{empty}&#10;\begin{document}&#10;&#10;$=m log(\frac{1}{\sqrt{2\pi} \sigma}) + \sum_i{log(e^{-\frac{(y_i-(wx_i+b))^2}{2\sigma^2}})}$&#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07.0289"/>
  <p:tag name="ORIGINALWIDTH" val="1803.252"/>
  <p:tag name="LATEXADDIN" val="\documentclass{article}&#10;\usepackage{amsmath}&#10;\pagestyle{empty}&#10;\begin{document}&#10;&#10;$=m log(\frac{1}{\sqrt{2\pi} \sigma})  - \sum_i{\frac{(y_i-(wx_i+b))^2}{2\sigma^2}}$&#10;&#10;&#10;\end{document}"/>
  <p:tag name="IGUANATEXSIZE" val="20"/>
  <p:tag name="IGUANATEXCURSOR" val="151"/>
  <p:tag name="TRANSPARENCY" val="True"/>
  <p:tag name="FILENAME" val=""/>
  <p:tag name="LATEXENGINEID" val="1"/>
  <p:tag name="TEMPFOLDER" val="c:\temp\iguan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16.434"/>
  <p:tag name="LATEXADDIN" val="\documentclass{article}&#10;\usepackage{amsmath}&#10;\pagestyle{empty}&#10;\begin{document}&#10;&#10;$f_1(j_1,j_2)=2j_1\cdot j_2 + 7j_1$&#10;&#10;\end{document}"/>
  <p:tag name="IGUANATEXSIZE" val="20"/>
  <p:tag name="IGUANATEXCURSOR" val="85"/>
  <p:tag name="TRANSPARENCY" val="True"/>
  <p:tag name="FILENAME" val=""/>
  <p:tag name="LATEXENGINEID" val="1"/>
  <p:tag name="TEMPFOLDER" val="c:\temp\iguana\"/>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538.465"/>
  <p:tag name="LATEXADDIN" val="\documentclass{article}&#10;\usepackage{amsmath}&#10;\pagestyle{empty}&#10;\begin{document}&#10;&#10;$\nabla (f_1(j_1,j_2))= (2j_2 + 7, 2j_1)$&#10;&#10;\end{document}"/>
  <p:tag name="IGUANATEXSIZE" val="20"/>
  <p:tag name="IGUANATEXCURSOR" val="93"/>
  <p:tag name="TRANSPARENCY" val="True"/>
  <p:tag name="FILENAME" val=""/>
  <p:tag name="LATEXENGINEID" val="1"/>
  <p:tag name="TEMPFOLDER" val="c:\temp\iguana\"/>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620.226"/>
  <p:tag name="LATEXADDIN" val="\documentclass{article}&#10;\usepackage{amsmath}&#10;\pagestyle{empty}&#10;\begin{document}&#10;&#10;$f_2(j_1,j_2,j_3) = 3 j_1^2 j_2 j_3^3 + 5 j_1 j_2$&#10;&#10;&#10;\end{document}"/>
  <p:tag name="IGUANATEXSIZE" val="20"/>
  <p:tag name="IGUANATEXCURSOR" val="131"/>
  <p:tag name="TRANSPARENCY" val="True"/>
  <p:tag name="FILENAME" val=""/>
  <p:tag name="LATEXENGINEID" val="1"/>
  <p:tag name="TEMPFOLDER" val="c:\temp\iguana\"/>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2396.584"/>
  <p:tag name="LATEXADDIN" val="\documentclass{article}&#10;\usepackage{amsmath}&#10;\pagestyle{empty}&#10;\begin{document}&#10;&#10;$\nabla (f_2) = (6 j_1 j_2 j_3^3 + 5 j_2, 3 j_1^2 j_3 ^3 + 5 j_1, 9 j_1^2 j_2 j_3^2)$&#10;&#10;&#10;\end{document}"/>
  <p:tag name="IGUANATEXSIZE" val="20"/>
  <p:tag name="IGUANATEXCURSOR" val="93"/>
  <p:tag name="TRANSPARENCY" val="True"/>
  <p:tag name="FILENAME" val=""/>
  <p:tag name="LATEXENGINEID" val="1"/>
  <p:tag name="TEMPFOLDER" val="c:\temp\iguana\"/>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56.0218"/>
  <p:tag name="ORIGINALWIDTH" val="1844.508"/>
  <p:tag name="LATEXADDIN" val="\documentclass{article}&#10;\usepackage{amsmath}&#10;\pagestyle{empty}&#10;\begin{document}&#10;&#10;$\frac{\partial J}{\partial w} = \frac{1}{2m} \sum_{i=1}^m{2((wx_i+b - y_i)x_i)}$&#10;&#10;&#10;\end{document}"/>
  <p:tag name="IGUANATEXSIZE" val="20"/>
  <p:tag name="IGUANATEXCURSOR" val="141"/>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449.202"/>
  <p:tag name="LATEXADDIN" val="\documentclass{article}&#10;\usepackage{amsmath}&#10;\pagestyle{empty}&#10;\begin{document}&#10;&#10;$= \frac{1}{m}\sum_{i=1}^m{(wx_i+b - y_i)x_i}$&#10;&#10;&#10;\end{document}"/>
  <p:tag name="IGUANATEXSIZE" val="30"/>
  <p:tag name="IGUANATEXCURSOR" val="127"/>
  <p:tag name="TRANSPARENCY" val="True"/>
  <p:tag name="FILENAME" val=""/>
  <p:tag name="LATEXENGINEID" val="1"/>
  <p:tag name="TEMPFOLDER" val="c:\temp\iguana\"/>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56.0218"/>
  <p:tag name="ORIGINALWIDTH" val="1511.461"/>
  <p:tag name="LATEXADDIN" val="\documentclass{article}&#10;\usepackage{amsmath}&#10;\pagestyle{empty}&#10;\begin{document}&#10;&#10;$\frac{\partial J}{\partial b} = \frac{1}{m} \sum_{i=1}^m{(wx_i+b - y_i)}$&#10;&#10;&#10;\end{document}"/>
  <p:tag name="IGUANATEXSIZE" val="20"/>
  <p:tag name="IGUANATEXCURSOR" val="125"/>
  <p:tag name="TRANSPARENCY" val="True"/>
  <p:tag name="FILENAME" val=""/>
  <p:tag name="LATEXENGINEID" val="1"/>
  <p:tag name="TEMPFOLDER" val="c:\temp\iguana\"/>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137.688"/>
  <p:tag name="LATEXADDIN" val="\documentclass{article}&#10;\usepackage{amsmath}&#10;\pagestyle{empty}&#10;\begin{document}&#10;&#10;$\nabla(J) = (\frac{1}{m}\sum_{i=1}^m{(wx_i+b - y_i)x_i}, \frac{1}{m}\sum_{i=1}^m{(wx_i+b - y_i)})$&#10;&#10;&#10;\end{document}"/>
  <p:tag name="IGUANATEXSIZE" val="30"/>
  <p:tag name="IGUANATEXCURSOR" val="180"/>
  <p:tag name="TRANSPARENCY" val="True"/>
  <p:tag name="FILENAME" val=""/>
  <p:tag name="LATEXENGINEID" val="1"/>
  <p:tag name="TEMPFOLDER" val="c:\temp\iguana\"/>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2560.858"/>
  <p:tag name="LATEXADDIN" val="\documentclass{article}&#10;\usepackage{amsmath}&#10;\pagestyle{empty}&#10;\begin{document}&#10;&#10;$J(w,b) = (\frac{1}{2m} \sum_{i=1}^m{(WX_i+b - y_i)^2}) + \lambda \lVert W \rVert _1$&#10;&#10;&#10;\end{document}"/>
  <p:tag name="IGUANATEXSIZE" val="20"/>
  <p:tag name="IGUANATEXCURSOR" val="136"/>
  <p:tag name="TRANSPARENCY" val="True"/>
  <p:tag name="FILENAME" val=""/>
  <p:tag name="LATEXENGINEID" val="1"/>
  <p:tag name="TEMPFOLDER" val="c:\temp\iguana\"/>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53.0213"/>
  <p:tag name="ORIGINALWIDTH" val="2579.61"/>
  <p:tag name="LATEXADDIN" val="\documentclass{article}&#10;\usepackage{amsmath}&#10;\pagestyle{empty}&#10;\begin{document}&#10;&#10;$J(w,b) = (\frac{1}{2m} \sum_{i=1}^m{(WX_i+b - y_i)^2}) + \frac{\lambda}{2} \rVert W \lVert_2 ^2$&#10;&#10;&#10;\end{document}"/>
  <p:tag name="IGUANATEXSIZE" val="20"/>
  <p:tag name="IGUANATEXCURSOR" val="136"/>
  <p:tag name="TRANSPARENCY" val="True"/>
  <p:tag name="FILENAME" val=""/>
  <p:tag name="LATEXENGINEID" val="1"/>
  <p:tag name="TEMPFOLDER" val="c:\temp\iguana\"/>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85.2759"/>
  <p:tag name="ORIGINALWIDTH" val="1224.921"/>
  <p:tag name="LATEXADDIN" val="\documentclass{article}&#10;\usepackage{amsmath}&#10;\pagestyle{empty}&#10;\begin{document}&#10;&#10;$\lVert W \rVert _p = (\sum_{j=1}^k{{|w_j|^p})^{\frac{1}{p}}}$&#10;&#10;&#10;\end{document}"/>
  <p:tag name="IGUANATEXSIZE" val="20"/>
  <p:tag name="IGUANATEXCURSOR" val="160"/>
  <p:tag name="TRANSPARENCY" val="True"/>
  <p:tag name="FILENAME" val=""/>
  <p:tag name="LATEXENGINEID" val="1"/>
  <p:tag name="TEMPFOLDER" val="c:\temp\iguana\"/>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38.0193"/>
  <p:tag name="ORIGINALWIDTH" val="444.062"/>
  <p:tag name="LATEXADDIN" val="\documentclass{article}&#10;\usepackage{amsmath}&#10;\pagestyle{empty}&#10;\begin{document}&#10;&#10;$x = \frac{x-\mu}{\sigma}$&#10;&#10;&#10;\end{document}"/>
  <p:tag name="IGUANATEXSIZE" val="20"/>
  <p:tag name="IGUANATEXCURSOR" val="106"/>
  <p:tag name="TRANSPARENCY" val="True"/>
  <p:tag name="FILENAME" val=""/>
  <p:tag name="LATEXENGINEID" val="1"/>
  <p:tag name="TEMPFOLDER" val="c:\temp\iguana\"/>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33.686"/>
  <p:tag name="LATEXADDIN" val="\documentclass{article}&#10;\usepackage{amsmath}&#10;\pagestyle{empty}&#10;\begin{document}&#10;&#10;$p(y_i=1|x_i;w,b)=h(x_i)$&#10;&#10;&#10;\end{document}"/>
  <p:tag name="IGUANATEXSIZE" val="20"/>
  <p:tag name="IGUANATEXCURSOR" val="106"/>
  <p:tag name="TRANSPARENCY" val="True"/>
  <p:tag name="FILENAME" val=""/>
  <p:tag name="LATEXENGINEID" val="1"/>
  <p:tag name="TEMPFOLDER" val="c:\temp\iguana\"/>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548.216"/>
  <p:tag name="LATEXADDIN" val="\documentclass{article}&#10;\usepackage{amsmath}&#10;\pagestyle{empty}&#10;\begin{document}&#10;&#10;$p(y_i=0|x_i;w,b)=1-h(x_i)$&#10;&#10;&#10;\end{document}"/>
  <p:tag name="IGUANATEXSIZE" val="20"/>
  <p:tag name="IGUANATEXCURSOR" val="107"/>
  <p:tag name="TRANSPARENCY" val="True"/>
  <p:tag name="FILENAME" val=""/>
  <p:tag name="LATEXENGINEID" val="1"/>
  <p:tag name="TEMPFOLDER" val="c:\temp\iguana\"/>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59.7723"/>
  <p:tag name="ORIGINALWIDTH" val="696.0972"/>
  <p:tag name="LATEXADDIN" val="\documentclass{article}&#10;\usepackage{amsmath}&#10;\pagestyle{empty}&#10;\begin{document}&#10;&#10;$g(z)=\frac{1}{1+e^{-z}}$&#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722.24"/>
  <p:tag name="LATEXADDIN" val="\documentclass{article}&#10;\usepackage{amsmath}&#10;\pagestyle{empty}&#10;\begin{document}&#10;&#10;$J(w,b) = \frac{1}{2m} \sum_{i=1}^m{(h(x_i) - y_i)^2}$&#10;&#10;&#10;\end{document}"/>
  <p:tag name="IGUANATEXSIZE" val="20"/>
  <p:tag name="IGUANATEXCURSOR" val="124"/>
  <p:tag name="TRANSPARENCY" val="True"/>
  <p:tag name="FILENAME" val=""/>
  <p:tag name="LATEXENGINEID" val="1"/>
  <p:tag name="TEMPFOLDER" val="c:\temp\iguana\"/>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65.0231"/>
  <p:tag name="ORIGINALWIDTH" val="972.1357"/>
  <p:tag name="LATEXADDIN" val="\documentclass{article}&#10;\usepackage{amsmath}&#10;\pagestyle{empty}&#10;\begin{document}&#10;&#10;$h(x)=\frac{1}{1+e^{-(xW+b)}}$&#10;&#10;&#10;\end{document}"/>
  <p:tag name="IGUANATEXSIZE" val="20"/>
  <p:tag name="IGUANATEXCURSOR" val="110"/>
  <p:tag name="TRANSPARENCY" val="True"/>
  <p:tag name="FILENAME" val=""/>
  <p:tag name="LATEXENGINEID" val="1"/>
  <p:tag name="TEMPFOLDER" val="c:\temp\iguana\"/>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241.203"/>
  <p:tag name="LATEXADDIN" val="\documentclass{article}&#10;\usepackage{amsmath}&#10;\pagestyle{empty}&#10;\begin{document}&#10;&#10;$J(w,b) = -\frac{1}{m} \sum_{i=1}^m{(y_i(log(h(x_i))) + (1-y_i)log(1-h(x_i))) }$&#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266.2872"/>
  <p:tag name="ORIGINALWIDTH" val="3059.677"/>
  <p:tag name="LATEXADDIN" val="\documentclass{article}&#10;\usepackage{amsmath}&#10;\pagestyle{empty}&#10;\begin{document}&#10;&#10;$p(y|x;w,b)={\displaystyle \prod_i{p(y_i|x_i;w,b)} = \prod_i{h(x_i)^y (1-h(x_i))^{1-y}}}$&#10;&#10;&#10;\end{document}"/>
  <p:tag name="IGUANATEXSIZE" val="20"/>
  <p:tag name="IGUANATEXCURSOR" val="169"/>
  <p:tag name="TRANSPARENCY" val="True"/>
  <p:tag name="FILENAME" val=""/>
  <p:tag name="LATEXENGINEID" val="1"/>
  <p:tag name="TEMPFOLDER" val="c:\temp\iguana\"/>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41.0197"/>
  <p:tag name="ORIGINALWIDTH" val="2698.877"/>
  <p:tag name="LATEXADDIN" val="\documentclass{article}&#10;\usepackage{amsmath}&#10;\pagestyle{empty}&#10;\begin{document}&#10;&#10;$log(p(y|x;w,b))=\sum_{i=1}^m{log(h(x_i)^y (1-h(x_i))^{1-y})}$&#10;&#10;&#10;\end{document}"/>
  <p:tag name="IGUANATEXSIZE" val="20"/>
  <p:tag name="IGUANATEXCURSOR" val="142"/>
  <p:tag name="TRANSPARENCY" val="True"/>
  <p:tag name="FILENAME" val=""/>
  <p:tag name="LATEXENGINEID" val="1"/>
  <p:tag name="TEMPFOLDER" val="c:\temp\iguana\"/>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2471.595"/>
  <p:tag name="LATEXADDIN" val="\documentclass{article}&#10;\usepackage{amsmath}&#10;\pagestyle{empty}&#10;\begin{document}&#10;&#10;$= \sum_{i=1}^m{(y log(h(x_i)) + (1-y)(log(1-h(x_i)))}$&#10;&#10;&#10;\end{document}"/>
  <p:tag name="IGUANATEXSIZE" val="20"/>
  <p:tag name="IGUANATEXCURSOR" val="111"/>
  <p:tag name="TRANSPARENCY" val="True"/>
  <p:tag name="FILENAME" val=""/>
  <p:tag name="LATEXENGINEID" val="1"/>
  <p:tag name="TEMPFOLDER" val="c:\temp\iguana\"/>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65.0231"/>
  <p:tag name="ORIGINALWIDTH" val="945.882"/>
  <p:tag name="LATEXADDIN" val="\documentclass{article}&#10;\usepackage{amsmath}&#10;\pagestyle{empty}&#10;\begin{document}&#10;&#10;$h(x)=\frac{1}{1+e^{-(wx+b)}}$&#10;&#10;&#10;\end{document}"/>
  <p:tag name="IGUANATEXSIZE" val="20"/>
  <p:tag name="IGUANATEXCURSOR" val="105"/>
  <p:tag name="TRANSPARENCY" val="True"/>
  <p:tag name="FILENAME" val=""/>
  <p:tag name="LATEXENGINEID" val="1"/>
  <p:tag name="TEMPFOLDER" val="c:\temp\iguana\"/>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59.7723"/>
  <p:tag name="ORIGINALWIDTH" val="1500.96"/>
  <p:tag name="LATEXADDIN" val="\documentclass{article}&#10;\usepackage{amsmath}&#10;\pagestyle{empty}&#10;\begin{document}&#10;&#10;$g(z)=\frac{1}{1+e^{-z}}=(1+e^{-z})^{-1}$&#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71.0239"/>
  <p:tag name="ORIGINALWIDTH" val="1053.897"/>
  <p:tag name="LATEXADDIN" val="\documentclass{article}&#10;\usepackage{amsmath}&#10;\pagestyle{empty}&#10;\begin{document}&#10;&#10;$g'(z)=\frac{1}{(1+e^{-z})^2}e^{-z}$&#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67.2734"/>
  <p:tag name="ORIGINALWIDTH" val="755.3555"/>
  <p:tag name="LATEXADDIN" val="\documentclass{article}&#10;\usepackage{amsmath}&#10;\pagestyle{empty}&#10;\begin{document}&#10;&#10;$=\frac{1}{1+e^{-z}}\frac{e^{-z}}{1+e^{-z}}$&#10;&#10;&#10;\end{document}"/>
  <p:tag name="IGUANATEXSIZE" val="20"/>
  <p:tag name="IGUANATEXCURSOR" val="124"/>
  <p:tag name="TRANSPARENCY" val="True"/>
  <p:tag name="FILENAME" val=""/>
  <p:tag name="LATEXENGINEID" val="1"/>
  <p:tag name="TEMPFOLDER" val="c:\temp\iguana\"/>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67.2734"/>
  <p:tag name="ORIGINALWIDTH" val="882.8733"/>
  <p:tag name="LATEXADDIN" val="\documentclass{article}&#10;\usepackage{amsmath}&#10;\pagestyle{empty}&#10;\begin{document}&#10;&#10;$=\frac{1}{1+e^{-z}}\frac{1+e^{-z}-1}{1+e^{-z}}$&#10;&#10;&#10;\end{document}"/>
  <p:tag name="IGUANATEXSIZE" val="20"/>
  <p:tag name="IGUANATEXCURSOR" val="117"/>
  <p:tag name="TRANSPARENCY" val="True"/>
  <p:tag name="FILENAME" val=""/>
  <p:tag name="LATEXENGINEID" val="1"/>
  <p:tag name="TEMPFOLDER" val="c:\temp\iguan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5.0188"/>
  <p:tag name="ORIGINALWIDTH" val="1115.406"/>
  <p:tag name="LATEXADDIN" val="\documentclass{article}&#10;\usepackage{amsmath}&#10;\pagestyle{empty}&#10;\begin{document}&#10;&#10;$W = (X^T X)^{-1}X^T Y$&#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59.7723"/>
  <p:tag name="ORIGINALWIDTH" val="1069.649"/>
  <p:tag name="LATEXADDIN" val="\documentclass{article}&#10;\usepackage{amsmath}&#10;\pagestyle{empty}&#10;\begin{document}&#10;&#10;$=\frac{1}{1+e^{-z}}(1-\frac{1}{1+e^{-z}})$&#10;&#10;&#10;\end{document}"/>
  <p:tag name="IGUANATEXSIZE" val="20"/>
  <p:tag name="IGUANATEXCURSOR" val="123"/>
  <p:tag name="TRANSPARENCY" val="True"/>
  <p:tag name="FILENAME" val=""/>
  <p:tag name="LATEXENGINEID" val="1"/>
  <p:tag name="TEMPFOLDER" val="c:\temp\iguana\"/>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73.1219"/>
  <p:tag name="LATEXADDIN" val="\documentclass{article}&#10;\usepackage{amsmath}&#10;\pagestyle{empty}&#10;\begin{document}&#10;&#10;$=g(z)(1-g(z))$&#10;&#10;&#10;\end{document}"/>
  <p:tag name="IGUANATEXSIZE" val="20"/>
  <p:tag name="IGUANATEXCURSOR" val="91"/>
  <p:tag name="TRANSPARENCY" val="True"/>
  <p:tag name="FILENAME" val=""/>
  <p:tag name="LATEXENGINEID" val="1"/>
  <p:tag name="TEMPFOLDER" val="c:\temp\iguana\"/>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959.3839"/>
  <p:tag name="LATEXADDIN" val="\documentclass{article}&#10;\usepackage{amsmath}&#10;\pagestyle{empty}&#10;\begin{document}&#10;&#10;$h(x)=g(Wx+b)$&#10;&#10;&#10;\end{document}"/>
  <p:tag name="IGUANATEXSIZE" val="20"/>
  <p:tag name="IGUANATEXCURSOR" val="90"/>
  <p:tag name="TRANSPARENCY" val="True"/>
  <p:tag name="FILENAME" val=""/>
  <p:tag name="LATEXENGINEID" val="1"/>
  <p:tag name="TEMPFOLDER" val="c:\temp\iguana\"/>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241.203"/>
  <p:tag name="LATEXADDIN" val="\documentclass{article}&#10;\usepackage{amsmath}&#10;\pagestyle{empty}&#10;\begin{document}&#10;&#10;$J(w,b) = -\frac{1}{m} \sum_{i=1}^m{(y_i(log(h(x_i))) + (1-y_i)log(1-h(x_i))) }$&#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38.29276"/>
  <p:tag name="ORIGINALWIDTH" val="719.7074"/>
  <p:tag name="LATEXADDIN" val="\documentclass{article}&#10;\usepackage{amsmath}&#10;\pagestyle{empty}&#10;\begin{document}&#10;&#10;$\frac{\partial J(w,b)}{\partial w_j} = -\frac{1}{m} \sum_i (y_i\frac{1}{g(W x_i+b)} - (1-y_i)\frac{1}{1-g(W x_i+b))})\frac{\partial}{\partial w_j} g(W x_i+b)$&#10;&#10;&#10;\end{document}"/>
  <p:tag name="IGUANATEXSIZE" val="20"/>
  <p:tag name="IGUANATEXCURSOR" val="121"/>
  <p:tag name="TRANSPARENCY" val="True"/>
  <p:tag name="FILENAME" val=""/>
  <p:tag name="LATEXENGINEID" val="1"/>
  <p:tag name="TEMPFOLDER" val="c:\temp\iguana\"/>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2898.405"/>
  <p:tag name="LATEXADDIN" val="\documentclass{article}&#10;\usepackage{amsmath}&#10;\pagestyle{empty}&#10;\begin{document}&#10;&#10;$-\frac{1}{m}\sum_i{(y_i(1-g(Wx_i+b))-(1-y_i)g(Wx_i+b))x_{i,j}}$&#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226.421"/>
  <p:tag name="LATEXADDIN" val="\documentclass{article}&#10;\usepackage{amsmath}&#10;\pagestyle{empty}&#10;\begin{document}&#10;&#10;$-\frac{1}{m} \sum_i{(y_i-h(x_i))x_{i,j}}$&#10;&#10;&#10;\end{document}"/>
  <p:tag name="IGUANATEXSIZE" val="20"/>
  <p:tag name="IGUANATEXCURSOR" val="95"/>
  <p:tag name="TRANSPARENCY" val="True"/>
  <p:tag name="FILENAME" val=""/>
  <p:tag name="LATEXENGINEID" val="1"/>
  <p:tag name="TEMPFOLDER" val="c:\temp\iguana\"/>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169.192"/>
  <p:tag name="LATEXADDIN" val="\documentclass{article}&#10;\usepackage{amsmath}&#10;\pagestyle{empty}&#10;\begin{document}&#10;&#10;$-\frac{1}{m} \sum_i{(y_i-y_i g(wx_i+b) - g(wx_i+b) +y_i g(wx_i+b))x_{i,j}}$&#10;&#10;&#10;\end{document}"/>
  <p:tag name="IGUANATEXSIZE" val="20"/>
  <p:tag name="IGUANATEXCURSOR" val="95"/>
  <p:tag name="TRANSPARENCY" val="True"/>
  <p:tag name="FILENAME" val=""/>
  <p:tag name="LATEXENGINEID" val="1"/>
  <p:tag name="TEMPFOLDER" val="c:\temp\iguana\"/>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34.36528"/>
  <p:tag name="ORIGINALWIDTH" val="720.3619"/>
  <p:tag name="LATEXADDIN" val="\documentclass{article}&#10;\usepackage{amsmath}&#10;\pagestyle{empty}&#10;\begin{document}&#10;&#10;$\sum_i (\frac{y_i (1-g(Wx_i+b)) - (1-y_i)g(Wx_i+b)}{g(Wx_i+b)(1-g(Wx_i+b))})(g(Wx_i+b)(1-g(Wx_i+b))\frac{\partial}{\partial w_j}(Wx_i+b)$&#10;&#10;&#10;\end{document}"/>
  <p:tag name="IGUANATEXSIZE" val="20"/>
  <p:tag name="IGUANATEXCURSOR" val="82"/>
  <p:tag name="TRANSPARENCY" val="True"/>
  <p:tag name="FILENAME" val=""/>
  <p:tag name="LATEXENGINEID" val="1"/>
  <p:tag name="TEMPFOLDER" val="c:\temp\iguana\"/>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9.7765"/>
  <p:tag name="LATEXADDIN" val="\documentclass{article}&#10;\usepackage{amsmath}&#10;\pagestyle{empty}&#10;\begin{document}&#10;&#10;$-\frac{1}{m}$&#10;&#10;&#10;\end{document}"/>
  <p:tag name="IGUANATEXSIZE" val="20"/>
  <p:tag name="IGUANATEXCURSOR" val="94"/>
  <p:tag name="TRANSPARENCY" val="True"/>
  <p:tag name="FILENAME" val=""/>
  <p:tag name="LATEXENGINEID" val="1"/>
  <p:tag name="TEMPFOLDER" val="c:\temp\iguan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90.5266"/>
  <p:tag name="ORIGINALWIDTH" val="1197.917"/>
  <p:tag name="LATEXADDIN" val="\documentclass{article}&#10;\usepackage{amsmath}&#10;\pagestyle{empty}&#10;\begin{document}&#10;&#10;$p(Y\mid X)=\frac{p(Y)p(X\mid Y)}{p(X)}$&#10;&#10;&#10;\end{document}"/>
  <p:tag name="IGUANATEXSIZE" val="20"/>
  <p:tag name="IGUANATEXCURSOR" val="112"/>
  <p:tag name="TRANSPARENCY" val="True"/>
  <p:tag name="FILENAME" val=""/>
  <p:tag name="LATEXENGINEID" val="1"/>
  <p:tag name="TEMPFOLDER" val="c:\temp\iguana\"/>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29.532"/>
  <p:tag name="ORIGINALWIDTH" val="1722.991"/>
  <p:tag name="LATEXADDIN" val="\documentclass{article}&#10;\usepackage{amsmath}&#10;\pagestyle{empty}&#10;\begin{document}&#10;&#10;$h(y=1 | x) = \frac{e^{x^T W_1 + b_1}}{e^{x^T W_0 + b_0} + e^{x^T W_1 + b_1}}$&#10;&#10;&#10;\end{document}"/>
  <p:tag name="IGUANATEXSIZE" val="20"/>
  <p:tag name="IGUANATEXCURSOR" val="150"/>
  <p:tag name="TRANSPARENCY" val="True"/>
  <p:tag name="FILENAME" val=""/>
  <p:tag name="LATEXENGINEID" val="1"/>
  <p:tag name="TEMPFOLDER" val="c:\temp\iguana\"/>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40.7836"/>
  <p:tag name="ORIGINALWIDTH" val="1734.992"/>
  <p:tag name="LATEXADDIN" val="\documentclass{article}&#10;\usepackage{amsmath}&#10;\pagestyle{empty}&#10;\begin{document}&#10;&#10;$= \frac{e^{x^T W_1 + b_1}}{e^{x^T W_1 + b_1}(1+e^{x^T (W_0-W_1) + (b_0-b_1)})}$&#10;&#10;&#10;\end{document}"/>
  <p:tag name="IGUANATEXSIZE" val="20"/>
  <p:tag name="IGUANATEXCURSOR" val="157"/>
  <p:tag name="TRANSPARENCY" val="True"/>
  <p:tag name="FILENAME" val=""/>
  <p:tag name="LATEXENGINEID" val="1"/>
  <p:tag name="TEMPFOLDER" val="c:\temp\iguana\"/>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79.275"/>
  <p:tag name="ORIGINALWIDTH" val="767.3572"/>
  <p:tag name="LATEXADDIN" val="\documentclass{article}&#10;\usepackage{amsmath}&#10;\pagestyle{empty}&#10;\begin{document}&#10;&#10;$= \frac{1}{1+e^{- (x^T W + b)}}$&#10;&#10;&#10;\end{document}"/>
  <p:tag name="IGUANATEXSIZE" val="20"/>
  <p:tag name="IGUANATEXCURSOR" val="109"/>
  <p:tag name="TRANSPARENCY" val="True"/>
  <p:tag name="FILENAME" val=""/>
  <p:tag name="LATEXENGINEID" val="1"/>
  <p:tag name="TEMPFOLDER" val="c:\temp\iguana\"/>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2041.785"/>
  <p:tag name="LATEXADDIN" val="\documentclass{article}&#10;\usepackage{amsmath}&#10;\pagestyle{empty}&#10;\begin{document}&#10;&#10;$loss = -\frac{1}{k}\sum_i{y_i(log(\frac{e^{(x^T W_i + b_i)}}{\sum_{j=1}^k{e^{(x^T W_j + b_j)}}}))}$&#10;&#10;&#10;\end{document}"/>
  <p:tag name="IGUANATEXSIZE" val="20"/>
  <p:tag name="IGUANATEXCURSOR" val="180"/>
  <p:tag name="TRANSPARENCY" val="True"/>
  <p:tag name="FILENAME" val=""/>
  <p:tag name="LATEXENGINEID" val="1"/>
  <p:tag name="TEMPFOLDER" val="c:\temp\iguana\"/>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35.0188"/>
  <p:tag name="ORIGINALWIDTH" val="1733.492"/>
  <p:tag name="LATEXADDIN" val="\documentclass{article}&#10;\usepackage{amsmath}&#10;\pagestyle{empty}&#10;\begin{document}&#10;&#10;$\mbox{let }l_i = x^TW_i+b_i, L=max_i(l_i)$&#10;&#10;&#10;\end{document}"/>
  <p:tag name="IGUANATEXSIZE" val="20"/>
  <p:tag name="IGUANATEXCURSOR" val="118"/>
  <p:tag name="TRANSPARENCY" val="True"/>
  <p:tag name="FILENAME" val=""/>
  <p:tag name="LATEXENGINEID" val="1"/>
  <p:tag name="TEMPFOLDER" val="c:\temp\iguan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2372.581"/>
  <p:tag name="LATEXADDIN" val="\documentclass{article}&#10;\usepackage{amsmath}&#10;\pagestyle{empty}&#10;\begin{document}&#10;&#10;$y_i=h(x_i)+\epsilon_i=wx_i+b+\epsilon_i; \epsilon_i\sim N(0,\sigma^2)$&#10;&#10;&#10;\end{document}"/>
  <p:tag name="IGUANATEXSIZE" val="20"/>
  <p:tag name="IGUANATEXCURSOR" val="133"/>
  <p:tag name="TRANSPARENCY" val="True"/>
  <p:tag name="FILENAME" val=""/>
  <p:tag name="LATEXENGINEID" val="1"/>
  <p:tag name="TEMPFOLDER" val="c:\temp\iguana\"/>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77.7748"/>
  <p:tag name="ORIGINALWIDTH" val="2117.546"/>
  <p:tag name="LATEXADDIN" val="\documentclass{article}&#10;\usepackage{amsmath}&#10;\pagestyle{empty}&#10;\begin{document}&#10;&#10;$= -\frac{1}{k}y_i\sum_i{(log(e^{(l_i)}) - log(\sum_{j=1}^k{e^{l_j}})))}$&#10;&#10;&#10;\end{document}"/>
  <p:tag name="IGUANATEXSIZE" val="20"/>
  <p:tag name="IGUANATEXCURSOR" val="105"/>
  <p:tag name="TRANSPARENCY" val="True"/>
  <p:tag name="FILENAME" val=""/>
  <p:tag name="LATEXENGINEID" val="1"/>
  <p:tag name="TEMPFOLDER" val="c:\temp\iguana\"/>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77.7748"/>
  <p:tag name="ORIGINALWIDTH" val="1722.24"/>
  <p:tag name="LATEXADDIN" val="\documentclass{article}&#10;\usepackage{amsmath}&#10;\pagestyle{empty}&#10;\begin{document}&#10;&#10;$= -\frac{1}{k}y_i\sum_i{(l_i - log(\sum_{j=1}^k{e^{l_j}})))}$&#10;&#10;&#10;\end{document}"/>
  <p:tag name="IGUANATEXSIZE" val="20"/>
  <p:tag name="IGUANATEXCURSOR" val="142"/>
  <p:tag name="TRANSPARENCY" val="True"/>
  <p:tag name="FILENAME" val=""/>
  <p:tag name="LATEXENGINEID" val="1"/>
  <p:tag name="TEMPFOLDER" val="c:\temp\iguana\"/>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77.7748"/>
  <p:tag name="ORIGINALWIDTH" val="3323.714"/>
  <p:tag name="LATEXADDIN" val="\documentclass{article}&#10;\usepackage{amsmath}&#10;\pagestyle{empty}&#10;\begin{document}&#10;&#10;$log(\sum_{j=1}^k{e^{l_j}})) = log(\sum_{j=1}^k{e^L e^{l_j-L}})) = L + log(\sum_{j=1}^k{e^{l_j-L}}))$&#10;&#10;&#10;\end{document}"/>
  <p:tag name="IGUANATEXSIZE" val="20"/>
  <p:tag name="IGUANATEXCURSOR" val="133"/>
  <p:tag name="TRANSPARENCY" val="True"/>
  <p:tag name="FILENAME" val=""/>
  <p:tag name="LATEXENGINEID" val="1"/>
  <p:tag name="TEMPFOLDER" val="c:\temp\iguana\"/>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77.7748"/>
  <p:tag name="ORIGINALWIDTH" val="2008.781"/>
  <p:tag name="LATEXADDIN" val="\documentclass{article}&#10;\usepackage{amsmath}&#10;\pagestyle{empty}&#10;\begin{document}&#10;&#10;$= \frac{1}{k}y_i\sum_i{(L-l_i + log(\sum_{j=1}^k{e^{l_j-L}})))}$&#10;&#10;&#10;\end{document}"/>
  <p:tag name="IGUANATEXSIZE" val="20"/>
  <p:tag name="IGUANATEXCURSOR" val="145"/>
  <p:tag name="TRANSPARENCY" val="True"/>
  <p:tag name="FILENAME" val=""/>
  <p:tag name="LATEXENGINEID" val="1"/>
  <p:tag name="TEMPFOLDER" val="c:\temp\iguan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1050.147"/>
  <p:tag name="LATEXADDIN" val="\documentclass{article}&#10;\usepackage{amsmath}&#10;\pagestyle{empty}&#10;\begin{document}&#10;&#10;$p(\epsilon_i)=\frac{1}{\sqrt{2\pi} \sigma}e^{-\frac{(\epsilon_i)^2}{2\sigma^2}}$&#10;&#10;&#10;\end{document}"/>
  <p:tag name="IGUANATEXSIZE" val="20"/>
  <p:tag name="IGUANATEXCURSOR" val="148"/>
  <p:tag name="TRANSPARENCY" val="True"/>
  <p:tag name="FILENAME" val=""/>
  <p:tag name="LATEXENGINEID" val="1"/>
  <p:tag name="TEMPFOLDER" val="c:\temp\iguan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1863.26"/>
  <p:tag name="LATEXADDIN" val="\documentclass{article}&#10;\usepackage{amsmath}&#10;\pagestyle{empty}&#10;\begin{document}&#10;&#10;$p(y_i|x_i;w,b)=\frac{1}{\sqrt{2\pi} \sigma}e^{-\frac{(y_i-(wx_i+b))^2}{2\sigma^2}}$&#10;&#10;&#10;\end{document}"/>
  <p:tag name="IGUANATEXSIZE" val="20"/>
  <p:tag name="IGUANATEXCURSOR" val="151"/>
  <p:tag name="TRANSPARENCY" val="True"/>
  <p:tag name="FILENAME" val=""/>
  <p:tag name="LATEXENGINEID" val="1"/>
  <p:tag name="TEMPFOLDER" val="c:\temp\iguan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18.7945"/>
  <p:tag name="ORIGINALWIDTH" val="3040.175"/>
  <p:tag name="LATEXADDIN" val="\documentclass{article}&#10;\usepackage{amsmath}&#10;\pagestyle{empty}&#10;\begin{document}&#10;&#10;$p(y|x;w,b)={\displaystyle \prod_i{p(y_i|x_i;w,b)} = \prod_i{\frac{1}{\sqrt{2\pi} \sigma}e^{-\frac{(y_i-(wx_i+b))^2}{2\sigma^2}}}}$&#10;&#10;&#10;\end{document}"/>
  <p:tag name="IGUANATEXSIZE" val="20"/>
  <p:tag name="IGUANATEXCURSOR" val="196"/>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175783</TotalTime>
  <Words>9371</Words>
  <Application>Microsoft Office PowerPoint</Application>
  <PresentationFormat>On-screen Show (4:3)</PresentationFormat>
  <Paragraphs>961</Paragraphs>
  <Slides>78</Slides>
  <Notes>24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Cambria Math</vt:lpstr>
      <vt:lpstr>JetBrains Mono</vt:lpstr>
      <vt:lpstr>Wingdings</vt:lpstr>
      <vt:lpstr>Office Theme</vt:lpstr>
      <vt:lpstr>Linear and Logistic Regression</vt:lpstr>
      <vt:lpstr>Estimating Galaxy-Phone Cost by Name</vt:lpstr>
      <vt:lpstr>Formalizing Linear Regression</vt:lpstr>
      <vt:lpstr>Closed form solution</vt:lpstr>
      <vt:lpstr>Motivation to loss function</vt:lpstr>
      <vt:lpstr>Maximum Likelihood Estimation (MLE)</vt:lpstr>
      <vt:lpstr>Gradient Descent</vt:lpstr>
      <vt:lpstr>What is the gradient (∇)?</vt:lpstr>
      <vt:lpstr>The Gradient for Linear Regression</vt:lpstr>
      <vt:lpstr>Gradient Descent in Linear Regression</vt:lpstr>
      <vt:lpstr>Linear Regression with BGD in Python (Using the Galaxy Data-set)</vt:lpstr>
      <vt:lpstr>Result:</vt:lpstr>
      <vt:lpstr>Adding Features</vt:lpstr>
      <vt:lpstr>Adding Features (cont.)</vt:lpstr>
      <vt:lpstr>Gradient Descent with Multiple Features (is actually the same…)</vt:lpstr>
      <vt:lpstr>Adding a quadratic feature</vt:lpstr>
      <vt:lpstr>Quadratic Feature</vt:lpstr>
      <vt:lpstr>Quadratic Feature (Weights as Vectors)</vt:lpstr>
      <vt:lpstr>Results</vt:lpstr>
      <vt:lpstr>TensorFlow – Quadratic Feature</vt:lpstr>
      <vt:lpstr>Results</vt:lpstr>
      <vt:lpstr>Adding (too) Many Features</vt:lpstr>
      <vt:lpstr>Over-Fitting</vt:lpstr>
      <vt:lpstr>Train/Test error</vt:lpstr>
      <vt:lpstr>Results with "only" 10 features</vt:lpstr>
      <vt:lpstr>Train-Test-Validation</vt:lpstr>
      <vt:lpstr>Regularization</vt:lpstr>
      <vt:lpstr>20 Features but with Regularization (Ridge)</vt:lpstr>
      <vt:lpstr>Results (slightly better…)</vt:lpstr>
      <vt:lpstr>Lasso</vt:lpstr>
      <vt:lpstr>Lasso in Scikit-learn</vt:lpstr>
      <vt:lpstr>Question From 2018 Exam</vt:lpstr>
      <vt:lpstr>Early Stopping</vt:lpstr>
      <vt:lpstr>BGD, SGD, MB-GD</vt:lpstr>
      <vt:lpstr>Normalization</vt:lpstr>
      <vt:lpstr>Is a Regressor Any Good?</vt:lpstr>
      <vt:lpstr>Classification</vt:lpstr>
      <vt:lpstr>Classification</vt:lpstr>
      <vt:lpstr>Logistic Regression</vt:lpstr>
      <vt:lpstr>Loss function</vt:lpstr>
      <vt:lpstr>Gradient of Loss</vt:lpstr>
      <vt:lpstr>Gradient of Loss (cont.)</vt:lpstr>
      <vt:lpstr>Gradient of Loss</vt:lpstr>
      <vt:lpstr>Gradient Descent in Logistic Regression</vt:lpstr>
      <vt:lpstr>How-come?</vt:lpstr>
      <vt:lpstr>Employed or not?</vt:lpstr>
      <vt:lpstr>Our dataset</vt:lpstr>
      <vt:lpstr>PowerPoint Presentation</vt:lpstr>
      <vt:lpstr>Results</vt:lpstr>
      <vt:lpstr>Classification (Text Example)</vt:lpstr>
      <vt:lpstr>Bag-of-Words Model  (like we did while using in Naïve Bayes)</vt:lpstr>
      <vt:lpstr>Logistic Regression in TensorFlow (Preprocessing: Preparing Data)</vt:lpstr>
      <vt:lpstr>Logistic Regression in TensorFlow (Preprocessing cont.)</vt:lpstr>
      <vt:lpstr>Logistic Regression in TensorFlow (Preprocessing Examples)</vt:lpstr>
      <vt:lpstr>Logistic Regression in TensorFlow (Cont.)</vt:lpstr>
      <vt:lpstr>Logistic Regression in TensorFlow Results</vt:lpstr>
      <vt:lpstr>Meaning of Logistic Regression Result</vt:lpstr>
      <vt:lpstr>What is a good classifier?</vt:lpstr>
      <vt:lpstr>Recall and Precision</vt:lpstr>
      <vt:lpstr>F-Measure (F1-Score, F-Score)</vt:lpstr>
      <vt:lpstr>Imbalanced Data</vt:lpstr>
      <vt:lpstr>Multiple Classes</vt:lpstr>
      <vt:lpstr>SoftMax Example</vt:lpstr>
      <vt:lpstr>SoftMax and Logistic Regression</vt:lpstr>
      <vt:lpstr>Average Cross Entropy Loss Function</vt:lpstr>
      <vt:lpstr>Visualization (Logistic Regression)</vt:lpstr>
      <vt:lpstr>Visualization (SoftMax)</vt:lpstr>
      <vt:lpstr>Information Entropy (Shannon)</vt:lpstr>
      <vt:lpstr>What if the probabilities aren’t equal?</vt:lpstr>
      <vt:lpstr>Cross-Entropy</vt:lpstr>
      <vt:lpstr>Back to Softmax</vt:lpstr>
      <vt:lpstr>SMS Classification</vt:lpstr>
      <vt:lpstr>Softmax in TensorFlow</vt:lpstr>
      <vt:lpstr>Softmax in TensorFlow (cont.)</vt:lpstr>
      <vt:lpstr>Results</vt:lpstr>
      <vt:lpstr>Numerical Issues</vt:lpstr>
      <vt:lpstr>Numerical Issues (cont.)</vt:lpstr>
      <vt:lpstr>Updated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Logistic Regression</dc:title>
  <dc:creator>User</dc:creator>
  <cp:lastModifiedBy>עמוס יהודה עזריה/Amos Yehuda Azaria</cp:lastModifiedBy>
  <cp:revision>326</cp:revision>
  <dcterms:created xsi:type="dcterms:W3CDTF">2006-08-16T00:00:00Z</dcterms:created>
  <dcterms:modified xsi:type="dcterms:W3CDTF">2021-10-25T05:54:05Z</dcterms:modified>
</cp:coreProperties>
</file>