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</p:sldMasterIdLst>
  <p:sldIdLst>
    <p:sldId id="257" r:id="rId2"/>
    <p:sldId id="262" r:id="rId3"/>
    <p:sldId id="259" r:id="rId4"/>
    <p:sldId id="260" r:id="rId5"/>
    <p:sldId id="263" r:id="rId6"/>
    <p:sldId id="261" r:id="rId7"/>
    <p:sldId id="329" r:id="rId8"/>
    <p:sldId id="330" r:id="rId9"/>
    <p:sldId id="274" r:id="rId10"/>
    <p:sldId id="265" r:id="rId11"/>
    <p:sldId id="275" r:id="rId12"/>
    <p:sldId id="323" r:id="rId13"/>
    <p:sldId id="325" r:id="rId14"/>
    <p:sldId id="326" r:id="rId15"/>
    <p:sldId id="327" r:id="rId16"/>
    <p:sldId id="332" r:id="rId17"/>
    <p:sldId id="33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812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36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95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9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08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50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18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695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783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115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509190-55BF-D240-A3A8-413F4342F99E}" type="datetimeFigureOut">
              <a:rPr lang="en-IL" smtClean="0"/>
              <a:t>24/07/2022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3841DC3-80DA-6545-8BF0-BCA047C9E2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69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CDFD-7EBC-42DB-9728-A4A0FA92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חישוביות</a:t>
            </a:r>
            <a:br>
              <a:rPr lang="he-IL" dirty="0"/>
            </a:br>
            <a:r>
              <a:rPr lang="he-IL" dirty="0"/>
              <a:t>תרגול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5908C-BBA0-47E4-8D09-60750A490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057775"/>
            <a:ext cx="8767860" cy="1052512"/>
          </a:xfrm>
        </p:spPr>
        <p:txBody>
          <a:bodyPr/>
          <a:lstStyle/>
          <a:p>
            <a:r>
              <a:rPr lang="he-IL" dirty="0"/>
              <a:t>סמסטר קיץ תשפ"א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9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25D9-0270-117F-D903-099B8194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849" y="167640"/>
            <a:ext cx="9875520" cy="1356360"/>
          </a:xfrm>
        </p:spPr>
        <p:txBody>
          <a:bodyPr/>
          <a:lstStyle/>
          <a:p>
            <a:pPr algn="r" rtl="1"/>
            <a:r>
              <a:rPr lang="en-US" sz="4800" b="1" dirty="0">
                <a:solidFill>
                  <a:srgbClr val="00B050"/>
                </a:solidFill>
              </a:rPr>
              <a:t>R</a:t>
            </a:r>
            <a:r>
              <a:rPr lang="he-IL" sz="4800" b="1" dirty="0">
                <a:solidFill>
                  <a:srgbClr val="00B050"/>
                </a:solidFill>
              </a:rPr>
              <a:t> סגורה לשרשור – הוכחת נכונות</a:t>
            </a:r>
            <a:endParaRPr lang="en-IL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2A88C-6F76-69AE-9A88-F567E9F1F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24000"/>
                <a:ext cx="11699630" cy="5216769"/>
              </a:xfrm>
            </p:spPr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קיימות מילים </a:t>
                </a:r>
                <a:r>
                  <a:rPr lang="he-IL" dirty="0" err="1">
                    <a:solidFill>
                      <a:schemeClr val="tx1"/>
                    </a:solidFill>
                  </a:rPr>
                  <a:t>w</a:t>
                </a:r>
                <a:r>
                  <a:rPr lang="he-IL" dirty="0">
                    <a:solidFill>
                      <a:schemeClr val="tx1"/>
                    </a:solidFill>
                  </a:rPr>
                  <a:t>  ו </a:t>
                </a:r>
                <a:r>
                  <a:rPr lang="he-IL" dirty="0" err="1">
                    <a:solidFill>
                      <a:schemeClr val="tx1"/>
                    </a:solidFill>
                  </a:rPr>
                  <a:t>v</a:t>
                </a:r>
                <a:r>
                  <a:rPr lang="he-IL" dirty="0">
                    <a:solidFill>
                      <a:schemeClr val="tx1"/>
                    </a:solidFill>
                  </a:rPr>
                  <a:t> כך ש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וגם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בשלב מסוים בריצה,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תבחן את החלוקה הנכונה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	M1 תקבל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v</a:t>
                </a:r>
                <a:r>
                  <a:rPr lang="he-IL" dirty="0">
                    <a:solidFill>
                      <a:schemeClr val="tx1"/>
                    </a:solidFill>
                  </a:rPr>
                  <a:t> כי היא מכריעה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M2 תקבל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w</a:t>
                </a:r>
                <a:r>
                  <a:rPr lang="he-IL" dirty="0">
                    <a:solidFill>
                      <a:schemeClr val="tx1"/>
                    </a:solidFill>
                  </a:rPr>
                  <a:t> כי היא מכריעה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תקבל כי שתי המכונות קיבלו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2A88C-6F76-69AE-9A88-F567E9F1F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0"/>
                <a:ext cx="11699630" cy="5216769"/>
              </a:xfrm>
              <a:blipFill>
                <a:blip r:embed="rId2"/>
                <a:stretch>
                  <a:fillRect t="-1703" r="-6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2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25D9-0270-117F-D903-099B8194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15" y="167640"/>
            <a:ext cx="9875520" cy="1356360"/>
          </a:xfrm>
        </p:spPr>
        <p:txBody>
          <a:bodyPr/>
          <a:lstStyle/>
          <a:p>
            <a:pPr algn="r" rtl="1"/>
            <a:r>
              <a:rPr lang="en-US" sz="4800" b="1" dirty="0">
                <a:solidFill>
                  <a:srgbClr val="00B050"/>
                </a:solidFill>
              </a:rPr>
              <a:t>R</a:t>
            </a:r>
            <a:r>
              <a:rPr lang="he-IL" sz="4800" b="1" dirty="0">
                <a:solidFill>
                  <a:srgbClr val="00B050"/>
                </a:solidFill>
              </a:rPr>
              <a:t> סגורה לשרשור – הוכחת נכונות</a:t>
            </a:r>
            <a:endParaRPr lang="en-IL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2A88C-6F76-69AE-9A88-F567E9F1F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11015" y="1473591"/>
                <a:ext cx="11699630" cy="5216769"/>
              </a:xfrm>
            </p:spPr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b="1" dirty="0">
                    <a:solidFill>
                      <a:schemeClr val="tx1"/>
                    </a:solidFill>
                  </a:rPr>
                  <a:t>לא</a:t>
                </a:r>
                <a:r>
                  <a:rPr lang="he-IL" dirty="0">
                    <a:solidFill>
                      <a:schemeClr val="tx1"/>
                    </a:solidFill>
                  </a:rPr>
                  <a:t> קיימת חלוקה של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r>
                  <a:rPr lang="he-IL" dirty="0">
                    <a:solidFill>
                      <a:schemeClr val="tx1"/>
                    </a:solidFill>
                  </a:rPr>
                  <a:t> לשתי מילים </a:t>
                </a:r>
                <a:r>
                  <a:rPr lang="he-IL" dirty="0" err="1">
                    <a:solidFill>
                      <a:schemeClr val="tx1"/>
                    </a:solidFill>
                  </a:rPr>
                  <a:t>w</a:t>
                </a:r>
                <a:r>
                  <a:rPr lang="he-IL" dirty="0">
                    <a:solidFill>
                      <a:schemeClr val="tx1"/>
                    </a:solidFill>
                  </a:rPr>
                  <a:t>  ו </a:t>
                </a:r>
                <a:r>
                  <a:rPr lang="he-IL" dirty="0" err="1">
                    <a:solidFill>
                      <a:schemeClr val="tx1"/>
                    </a:solidFill>
                  </a:rPr>
                  <a:t>v</a:t>
                </a:r>
                <a:r>
                  <a:rPr lang="he-IL" dirty="0">
                    <a:solidFill>
                      <a:schemeClr val="tx1"/>
                    </a:solidFill>
                  </a:rPr>
                  <a:t> כך ש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וגם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לכל חלוקה ש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תבחן, 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	M1 תדחה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v</a:t>
                </a:r>
                <a:r>
                  <a:rPr lang="he-IL" dirty="0">
                    <a:solidFill>
                      <a:schemeClr val="tx1"/>
                    </a:solidFill>
                  </a:rPr>
                  <a:t> כי הוא לא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או</a:t>
                </a:r>
                <a:r>
                  <a:rPr lang="he-IL" dirty="0">
                    <a:solidFill>
                      <a:schemeClr val="tx1"/>
                    </a:solidFill>
                  </a:rPr>
                  <a:t>	M2 תדחה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w</a:t>
                </a:r>
                <a:r>
                  <a:rPr lang="he-IL" dirty="0">
                    <a:solidFill>
                      <a:schemeClr val="tx1"/>
                    </a:solidFill>
                  </a:rPr>
                  <a:t> כי הוא לא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תרוץ על כל האופציות בלי לקבל בשום שלב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תדחה בסוף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2A88C-6F76-69AE-9A88-F567E9F1F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11015" y="1473591"/>
                <a:ext cx="11699630" cy="5216769"/>
              </a:xfrm>
              <a:blipFill>
                <a:blip r:embed="rId2"/>
                <a:stretch>
                  <a:fillRect t="-1699" r="-7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6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32C8-6F10-4E74-B8D4-C172ED0C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784" y="163488"/>
            <a:ext cx="9875520" cy="1356360"/>
          </a:xfrm>
        </p:spPr>
        <p:txBody>
          <a:bodyPr>
            <a:normAutofit/>
          </a:bodyPr>
          <a:lstStyle/>
          <a:p>
            <a:pPr algn="r" rtl="1"/>
            <a:r>
              <a:rPr lang="en-US" sz="4800" b="1" dirty="0">
                <a:solidFill>
                  <a:srgbClr val="00B050"/>
                </a:solidFill>
              </a:rPr>
              <a:t>RE</a:t>
            </a:r>
            <a:r>
              <a:rPr lang="he-IL" sz="4800" b="1" dirty="0">
                <a:solidFill>
                  <a:srgbClr val="00B050"/>
                </a:solidFill>
              </a:rPr>
              <a:t> סגורה לשרשור</a:t>
            </a:r>
            <a:endParaRPr lang="en-US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7279-F08D-4F1D-85C5-59AC3AF5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696" y="1178753"/>
                <a:ext cx="11354899" cy="54102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 algn="r" rtl="1">
                  <a:buNone/>
                </a:pPr>
                <a:r>
                  <a:rPr lang="he-IL" sz="3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טענה:</a:t>
                </a:r>
                <a:r>
                  <a:rPr lang="he-IL" sz="2400" dirty="0">
                    <a:solidFill>
                      <a:schemeClr val="tx1"/>
                    </a:solidFill>
                  </a:rPr>
                  <a:t> יהיו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אז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. (במילים אחרות:</a:t>
                </a:r>
                <a:r>
                  <a:rPr lang="he-IL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RE</a:t>
                </a:r>
                <a:r>
                  <a:rPr lang="he-IL" sz="2400" b="1" dirty="0">
                    <a:solidFill>
                      <a:schemeClr val="tx1"/>
                    </a:solidFill>
                  </a:rPr>
                  <a:t> סגורה לשרשור</a:t>
                </a:r>
                <a:r>
                  <a:rPr lang="he-IL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5720" indent="0" algn="r" rtl="1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3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  <a:r>
                  <a:rPr lang="he-IL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</a:rPr>
                  <a:t>יהיו </a:t>
                </a:r>
                <a:r>
                  <a:rPr lang="en-US" sz="2400" dirty="0">
                    <a:solidFill>
                      <a:schemeClr val="tx1"/>
                    </a:solidFill>
                  </a:rPr>
                  <a:t>L1,L2  </a:t>
                </a:r>
                <a:r>
                  <a:rPr lang="he-IL" sz="2400" dirty="0">
                    <a:solidFill>
                      <a:schemeClr val="tx1"/>
                    </a:solidFill>
                  </a:rPr>
                  <a:t> שייכות ל</a:t>
                </a:r>
                <a:r>
                  <a:rPr lang="en-US" sz="2400" dirty="0">
                    <a:solidFill>
                      <a:schemeClr val="tx1"/>
                    </a:solidFill>
                  </a:rPr>
                  <a:t>RE </a:t>
                </a:r>
                <a:r>
                  <a:rPr lang="he-IL" sz="2400" dirty="0">
                    <a:solidFill>
                      <a:schemeClr val="tx1"/>
                    </a:solidFill>
                  </a:rPr>
                  <a:t>. ויהיו </a:t>
                </a:r>
                <a:r>
                  <a:rPr lang="en-US" sz="2400" dirty="0">
                    <a:solidFill>
                      <a:schemeClr val="tx1"/>
                    </a:solidFill>
                  </a:rPr>
                  <a:t>M1,M2 </a:t>
                </a:r>
                <a:r>
                  <a:rPr lang="he-IL" sz="2400" dirty="0">
                    <a:solidFill>
                      <a:schemeClr val="tx1"/>
                    </a:solidFill>
                  </a:rPr>
                  <a:t> מ"ט </a:t>
                </a:r>
                <a:r>
                  <a:rPr lang="he-IL" sz="24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המקבלות</a:t>
                </a:r>
                <a:r>
                  <a:rPr lang="he-IL" sz="2400" dirty="0">
                    <a:solidFill>
                      <a:schemeClr val="tx1"/>
                    </a:solidFill>
                  </a:rPr>
                  <a:t> את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L1,L2</a:t>
                </a:r>
                <a:r>
                  <a:rPr lang="he-IL" sz="2400" dirty="0">
                    <a:solidFill>
                      <a:schemeClr val="tx1"/>
                    </a:solidFill>
                  </a:rPr>
                  <a:t> בהתאמה.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נגדיר מכונה חדשה </a:t>
                </a:r>
                <a:r>
                  <a:rPr lang="en-US" sz="2400" dirty="0">
                    <a:solidFill>
                      <a:schemeClr val="tx1"/>
                    </a:solidFill>
                  </a:rPr>
                  <a:t>M’</a:t>
                </a:r>
                <a:r>
                  <a:rPr 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</a:rPr>
                  <a:t>על קלט </a:t>
                </a:r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  <a:r>
                  <a:rPr lang="he-IL" sz="2400" dirty="0">
                    <a:solidFill>
                      <a:schemeClr val="tx1"/>
                    </a:solidFill>
                  </a:rPr>
                  <a:t>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2920" indent="-457200" algn="r" rtl="1">
                  <a:buFont typeface="+mj-lt"/>
                  <a:buAutoNum type="arabicPeriod"/>
                </a:pPr>
                <a:r>
                  <a:rPr lang="he-IL" sz="2400" dirty="0">
                    <a:solidFill>
                      <a:schemeClr val="tx1"/>
                    </a:solidFill>
                  </a:rPr>
                  <a:t>לכל אפשרות של פירוק המילה </a:t>
                </a:r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  <a:r>
                  <a:rPr lang="he-IL" sz="2400" dirty="0">
                    <a:solidFill>
                      <a:schemeClr val="tx1"/>
                    </a:solidFill>
                  </a:rPr>
                  <a:t> ל2 מילים: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2200" dirty="0">
                  <a:solidFill>
                    <a:schemeClr val="tx1"/>
                  </a:solidFill>
                </a:endParaRPr>
              </a:p>
              <a:p>
                <a:pPr marL="731520" lvl="1" indent="-457200" algn="r" rtl="1">
                  <a:buFont typeface="+mj-lt"/>
                  <a:buAutoNum type="arabicPeriod"/>
                </a:pPr>
                <a:r>
                  <a:rPr lang="he-IL" dirty="0">
                    <a:solidFill>
                      <a:schemeClr val="tx1"/>
                    </a:solidFill>
                  </a:rPr>
                  <a:t>מריצה את </a:t>
                </a:r>
                <a:r>
                  <a:rPr lang="en-US" dirty="0">
                    <a:solidFill>
                      <a:schemeClr val="tx1"/>
                    </a:solidFill>
                  </a:rPr>
                  <a:t>M1 </a:t>
                </a:r>
                <a:r>
                  <a:rPr lang="he-IL" dirty="0">
                    <a:solidFill>
                      <a:schemeClr val="tx1"/>
                    </a:solidFill>
                  </a:rPr>
                  <a:t> על </a:t>
                </a:r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  <a:r>
                  <a:rPr lang="he-IL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731520" lvl="1" indent="-457200" algn="r" rtl="1">
                  <a:buFont typeface="+mj-lt"/>
                  <a:buAutoNum type="arabicPeriod"/>
                </a:pPr>
                <a:r>
                  <a:rPr lang="he-IL" sz="2200" dirty="0">
                    <a:solidFill>
                      <a:schemeClr val="tx1"/>
                    </a:solidFill>
                  </a:rPr>
                  <a:t>מריצה את </a:t>
                </a:r>
                <a:r>
                  <a:rPr lang="en-US" sz="2200" dirty="0">
                    <a:solidFill>
                      <a:schemeClr val="tx1"/>
                    </a:solidFill>
                  </a:rPr>
                  <a:t>M2 </a:t>
                </a:r>
                <a:r>
                  <a:rPr lang="he-IL" sz="2200" dirty="0">
                    <a:solidFill>
                      <a:schemeClr val="tx1"/>
                    </a:solidFill>
                  </a:rPr>
                  <a:t> על </a:t>
                </a:r>
                <a:r>
                  <a:rPr lang="en-US" sz="2200" dirty="0">
                    <a:solidFill>
                      <a:schemeClr val="tx1"/>
                    </a:solidFill>
                  </a:rPr>
                  <a:t>w</a:t>
                </a:r>
                <a:r>
                  <a:rPr lang="he-IL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731520" lvl="1" indent="-457200" algn="r" rtl="1">
                  <a:buFont typeface="+mj-lt"/>
                  <a:buAutoNum type="arabicPeriod"/>
                </a:pPr>
                <a:r>
                  <a:rPr lang="he-IL" sz="2200" dirty="0">
                    <a:solidFill>
                      <a:schemeClr val="tx1"/>
                    </a:solidFill>
                  </a:rPr>
                  <a:t>אם שתיהן קיבלו – קבל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02920" indent="-457200" algn="r" rtl="1">
                  <a:buFont typeface="+mj-lt"/>
                  <a:buAutoNum type="arabicPeriod"/>
                </a:pPr>
                <a:r>
                  <a:rPr lang="he-IL" sz="2400" dirty="0">
                    <a:solidFill>
                      <a:schemeClr val="tx1"/>
                    </a:solidFill>
                  </a:rPr>
                  <a:t>אם עברנו על כל האפשרויות - דחה</a:t>
                </a:r>
              </a:p>
              <a:p>
                <a:pPr marL="45720" indent="0" algn="r" rtl="1">
                  <a:buNone/>
                </a:pPr>
                <a:endParaRPr lang="he-IL" sz="2400" b="1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dirty="0">
                    <a:solidFill>
                      <a:srgbClr val="7030A0"/>
                    </a:solidFill>
                  </a:rPr>
                  <a:t>שאלה- האם האלגוריתם הנ"ל עוצר לכל מילה שבשפה?</a:t>
                </a:r>
              </a:p>
              <a:p>
                <a:pPr marL="45720" indent="0" algn="r" rtl="1">
                  <a:buNone/>
                </a:pPr>
                <a:r>
                  <a:rPr lang="he-IL" sz="2400" b="1" u="sng" dirty="0">
                    <a:solidFill>
                      <a:srgbClr val="7030A0"/>
                    </a:solidFill>
                  </a:rPr>
                  <a:t>תשובה:</a:t>
                </a:r>
                <a:r>
                  <a:rPr lang="he-IL" sz="2400" b="1" dirty="0">
                    <a:solidFill>
                      <a:srgbClr val="7030A0"/>
                    </a:solidFill>
                  </a:rPr>
                  <a:t> לא. כאשר נבחן את הפירוק הנכון, מובטח לנו ש M1 ו M2 יעצרו, אבל עבור פירוקים אחרים המכונות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M</a:t>
                </a:r>
                <a:r>
                  <a:rPr lang="he-IL" sz="2400" b="1" dirty="0">
                    <a:solidFill>
                      <a:srgbClr val="7030A0"/>
                    </a:solidFill>
                  </a:rPr>
                  <a:t>1 או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M</a:t>
                </a:r>
                <a:r>
                  <a:rPr lang="he-IL" sz="2400" b="1" dirty="0">
                    <a:solidFill>
                      <a:srgbClr val="7030A0"/>
                    </a:solidFill>
                  </a:rPr>
                  <a:t>2 יכולות לא לעצור, כך שלא נגיע לפירוק הנכון.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7279-F08D-4F1D-85C5-59AC3AF5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696" y="1178753"/>
                <a:ext cx="11354899" cy="5410200"/>
              </a:xfrm>
              <a:blipFill>
                <a:blip r:embed="rId2"/>
                <a:stretch>
                  <a:fillRect t="-2576" r="-781" b="-11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62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32C8-6F10-4E74-B8D4-C172ED0C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123" y="69975"/>
            <a:ext cx="9875520" cy="1356360"/>
          </a:xfrm>
        </p:spPr>
        <p:txBody>
          <a:bodyPr/>
          <a:lstStyle/>
          <a:p>
            <a:pPr algn="r" rtl="1"/>
            <a:r>
              <a:rPr lang="en-US" sz="4800" b="1" dirty="0">
                <a:solidFill>
                  <a:srgbClr val="00B050"/>
                </a:solidFill>
              </a:rPr>
              <a:t>RE</a:t>
            </a:r>
            <a:r>
              <a:rPr lang="he-IL" sz="4800" b="1" dirty="0">
                <a:solidFill>
                  <a:srgbClr val="00B050"/>
                </a:solidFill>
              </a:rPr>
              <a:t> סגורה לשרשור</a:t>
            </a:r>
            <a:endParaRPr lang="en-US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7279-F08D-4F1D-85C5-59AC3AF5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2062" y="1676400"/>
                <a:ext cx="10315575" cy="4662488"/>
              </a:xfrm>
            </p:spPr>
            <p:txBody>
              <a:bodyPr>
                <a:normAutofit/>
              </a:bodyPr>
              <a:lstStyle/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נפתור את הבעיה ע"י </a:t>
                </a:r>
                <a:r>
                  <a:rPr lang="he-IL" sz="24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הרצה מבוקרת</a:t>
                </a:r>
                <a:r>
                  <a:rPr lang="he-IL" sz="2400" dirty="0">
                    <a:solidFill>
                      <a:schemeClr val="tx1"/>
                    </a:solidFill>
                  </a:rPr>
                  <a:t>. (השינויים מודגשים בצהוב)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נגדיר מכונה חדשה </a:t>
                </a:r>
                <a:r>
                  <a:rPr lang="en-US" sz="2400" dirty="0">
                    <a:solidFill>
                      <a:schemeClr val="tx1"/>
                    </a:solidFill>
                  </a:rPr>
                  <a:t>M’</a:t>
                </a:r>
                <a:r>
                  <a:rPr 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</a:rPr>
                  <a:t>על קלט </a:t>
                </a:r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  <a:r>
                  <a:rPr lang="he-IL" sz="2400" dirty="0">
                    <a:solidFill>
                      <a:schemeClr val="tx1"/>
                    </a:solidFill>
                  </a:rPr>
                  <a:t>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2920" indent="-457200" algn="r" rtl="1">
                  <a:buFont typeface="+mj-lt"/>
                  <a:buAutoNum type="arabicPeriod"/>
                </a:pPr>
                <a:r>
                  <a:rPr lang="he-IL" sz="24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לכל </a:t>
                </a:r>
                <a:r>
                  <a:rPr lang="en-US" sz="24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=1,2,3,…</a:t>
                </a:r>
                <a:endParaRPr lang="he-IL" sz="24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marL="731520" lvl="1" indent="-457200" algn="r" rtl="1">
                  <a:buFont typeface="+mj-lt"/>
                  <a:buAutoNum type="arabicPeriod"/>
                </a:pPr>
                <a:r>
                  <a:rPr lang="he-IL" sz="2200" dirty="0">
                    <a:solidFill>
                      <a:schemeClr val="tx1"/>
                    </a:solidFill>
                  </a:rPr>
                  <a:t>לכל אפשרות של פירוק המילה </a:t>
                </a:r>
                <a:r>
                  <a:rPr lang="en-US" sz="2200" dirty="0">
                    <a:solidFill>
                      <a:schemeClr val="tx1"/>
                    </a:solidFill>
                  </a:rPr>
                  <a:t>x</a:t>
                </a:r>
                <a:r>
                  <a:rPr lang="he-IL" sz="2200" dirty="0">
                    <a:solidFill>
                      <a:schemeClr val="tx1"/>
                    </a:solidFill>
                  </a:rPr>
                  <a:t> ל2 מילים: 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1005840" lvl="2" indent="-457200" algn="r" rtl="1">
                  <a:buFont typeface="+mj-lt"/>
                  <a:buAutoNum type="arabicPeriod"/>
                </a:pPr>
                <a:r>
                  <a:rPr lang="he-IL" dirty="0">
                    <a:solidFill>
                      <a:schemeClr val="tx1"/>
                    </a:solidFill>
                  </a:rPr>
                  <a:t>מריצה את </a:t>
                </a:r>
                <a:r>
                  <a:rPr lang="en-US" dirty="0">
                    <a:solidFill>
                      <a:schemeClr val="tx1"/>
                    </a:solidFill>
                  </a:rPr>
                  <a:t>M1 </a:t>
                </a:r>
                <a:r>
                  <a:rPr lang="he-IL" dirty="0">
                    <a:solidFill>
                      <a:schemeClr val="tx1"/>
                    </a:solidFill>
                  </a:rPr>
                  <a:t> על </a:t>
                </a:r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:r>
                  <a:rPr lang="he-IL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למשך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i</a:t>
                </a:r>
                <a:r>
                  <a:rPr lang="he-IL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צעדים.</a:t>
                </a:r>
                <a:r>
                  <a:rPr lang="en-US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</a:t>
                </a:r>
                <a:endParaRPr lang="he-IL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marL="1005840" lvl="2" indent="-457200" algn="r" rtl="1">
                  <a:buFont typeface="+mj-lt"/>
                  <a:buAutoNum type="arabicPeriod"/>
                </a:pPr>
                <a:r>
                  <a:rPr lang="he-IL" sz="2000" dirty="0">
                    <a:solidFill>
                      <a:schemeClr val="tx1"/>
                    </a:solidFill>
                  </a:rPr>
                  <a:t>מריצה את </a:t>
                </a:r>
                <a:r>
                  <a:rPr lang="en-US" sz="2000" dirty="0">
                    <a:solidFill>
                      <a:schemeClr val="tx1"/>
                    </a:solidFill>
                  </a:rPr>
                  <a:t>M2 </a:t>
                </a:r>
                <a:r>
                  <a:rPr lang="he-IL" sz="2000" dirty="0">
                    <a:solidFill>
                      <a:schemeClr val="tx1"/>
                    </a:solidFill>
                  </a:rPr>
                  <a:t> על </a:t>
                </a:r>
                <a:r>
                  <a:rPr lang="en-US" sz="2000" dirty="0">
                    <a:solidFill>
                      <a:schemeClr val="tx1"/>
                    </a:solidFill>
                  </a:rPr>
                  <a:t>w</a:t>
                </a:r>
                <a:r>
                  <a:rPr lang="he-IL" sz="2000" dirty="0">
                    <a:solidFill>
                      <a:schemeClr val="tx1"/>
                    </a:solidFill>
                  </a:rPr>
                  <a:t> </a:t>
                </a:r>
                <a:r>
                  <a:rPr lang="he-IL" sz="20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למשך </a:t>
                </a:r>
                <a:r>
                  <a:rPr lang="en-US" sz="2000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i</a:t>
                </a:r>
                <a:r>
                  <a:rPr lang="he-IL" sz="20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צעדים</a:t>
                </a:r>
                <a:r>
                  <a:rPr lang="he-IL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005840" lvl="2" indent="-457200" algn="r" rtl="1">
                  <a:buFont typeface="+mj-lt"/>
                  <a:buAutoNum type="arabicPeriod"/>
                </a:pPr>
                <a:r>
                  <a:rPr lang="he-IL" sz="2000" dirty="0">
                    <a:solidFill>
                      <a:schemeClr val="tx1"/>
                    </a:solidFill>
                  </a:rPr>
                  <a:t>אם שתיהן קיבלו – קבל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31520" lvl="1" indent="-457200" algn="r" rtl="1">
                  <a:buFont typeface="+mj-lt"/>
                  <a:buAutoNum type="arabicPeriod"/>
                </a:pPr>
                <a:r>
                  <a:rPr lang="he-IL" sz="2200" dirty="0">
                    <a:solidFill>
                      <a:schemeClr val="tx1"/>
                    </a:solidFill>
                  </a:rPr>
                  <a:t>אם עברנו על כל האפשרויות - דחה</a:t>
                </a:r>
              </a:p>
              <a:p>
                <a:pPr marL="45720" indent="0" algn="r" rtl="1">
                  <a:buNone/>
                </a:pPr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dirty="0">
                    <a:solidFill>
                      <a:schemeClr val="tx1"/>
                    </a:solidFill>
                  </a:rPr>
                  <a:t>כעת מובטח לנו שהאלגוריתם יעצור לכל מילה בשפה.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7279-F08D-4F1D-85C5-59AC3AF5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2062" y="1676400"/>
                <a:ext cx="10315575" cy="4662488"/>
              </a:xfrm>
              <a:blipFill>
                <a:blip r:embed="rId2"/>
                <a:stretch>
                  <a:fillRect t="-1902" r="-4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704C-620B-4169-A03F-0B699AC7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6B8-4174-4F07-8841-05E5701E2C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8160-70FA-FDC2-6280-F234280C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015" y="215631"/>
            <a:ext cx="9875520" cy="1356360"/>
          </a:xfrm>
        </p:spPr>
        <p:txBody>
          <a:bodyPr/>
          <a:lstStyle/>
          <a:p>
            <a:pPr algn="r" rtl="1"/>
            <a:r>
              <a:rPr lang="en-US" sz="4800" b="1" dirty="0">
                <a:solidFill>
                  <a:srgbClr val="00B050"/>
                </a:solidFill>
              </a:rPr>
              <a:t>R</a:t>
            </a:r>
            <a:r>
              <a:rPr lang="he-IL" sz="4800" b="1" dirty="0" err="1">
                <a:solidFill>
                  <a:srgbClr val="00B050"/>
                </a:solidFill>
              </a:rPr>
              <a:t>E</a:t>
            </a:r>
            <a:r>
              <a:rPr lang="he-IL" sz="4800" b="1" dirty="0">
                <a:solidFill>
                  <a:srgbClr val="00B050"/>
                </a:solidFill>
              </a:rPr>
              <a:t> סגורה לשרשור – הוכחת נכונות</a:t>
            </a:r>
            <a:endParaRPr lang="en-IL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54B81-BB28-A48F-C34C-68DD01CD7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5723"/>
                <a:ext cx="10744200" cy="464124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קיימות מילים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w</a:t>
                </a:r>
                <a:r>
                  <a:rPr lang="he-IL" sz="2400" dirty="0">
                    <a:solidFill>
                      <a:schemeClr val="tx1"/>
                    </a:solidFill>
                  </a:rPr>
                  <a:t>  ו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v</a:t>
                </a:r>
                <a:r>
                  <a:rPr lang="he-IL" sz="2400" dirty="0">
                    <a:solidFill>
                      <a:schemeClr val="tx1"/>
                    </a:solidFill>
                  </a:rPr>
                  <a:t> כך ש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 וגם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נניח ש M1 מקבלת את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v</a:t>
                </a:r>
                <a:r>
                  <a:rPr lang="he-IL" sz="2400" dirty="0">
                    <a:solidFill>
                      <a:schemeClr val="tx1"/>
                    </a:solidFill>
                  </a:rPr>
                  <a:t> אחרי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 צעדים וM2 מקבלת את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w</a:t>
                </a:r>
                <a:r>
                  <a:rPr lang="he-IL" sz="2400" dirty="0">
                    <a:solidFill>
                      <a:schemeClr val="tx1"/>
                    </a:solidFill>
                  </a:rPr>
                  <a:t> אחרי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 צעדים</a:t>
                </a: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באיטרציה</a:t>
                </a:r>
                <a:r>
                  <a:rPr lang="he-IL" sz="2400" dirty="0">
                    <a:solidFill>
                      <a:schemeClr val="tx1"/>
                    </a:solidFill>
                  </a:rPr>
                  <a:t> ה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, כאשר נבחן את החלוקה הנכונה:</a:t>
                </a: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	M1 תקבל את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v</a:t>
                </a:r>
                <a:r>
                  <a:rPr lang="he-IL" sz="2400" dirty="0">
                    <a:solidFill>
                      <a:schemeClr val="tx1"/>
                    </a:solidFill>
                  </a:rPr>
                  <a:t> כי היא מקבלת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	M2 תקבל את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w</a:t>
                </a:r>
                <a:r>
                  <a:rPr lang="he-IL" sz="2400" dirty="0">
                    <a:solidFill>
                      <a:schemeClr val="tx1"/>
                    </a:solidFill>
                  </a:rPr>
                  <a:t> כי היא מקבלת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2400" dirty="0">
                    <a:solidFill>
                      <a:schemeClr val="tx1"/>
                    </a:solidFill>
                  </a:rPr>
                  <a:t>' תקבל כי שתי המכונות קיבלו</a:t>
                </a: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en-IL" sz="2400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54B81-BB28-A48F-C34C-68DD01CD7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5723"/>
                <a:ext cx="10744200" cy="4641240"/>
              </a:xfrm>
              <a:blipFill>
                <a:blip r:embed="rId2"/>
                <a:stretch>
                  <a:fillRect t="-1635" r="-7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4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B131-C7E7-E869-748A-E18F5894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848" y="26963"/>
            <a:ext cx="9875520" cy="1356360"/>
          </a:xfrm>
        </p:spPr>
        <p:txBody>
          <a:bodyPr/>
          <a:lstStyle/>
          <a:p>
            <a:pPr algn="r" rtl="1"/>
            <a:r>
              <a:rPr lang="en-US" sz="4800" b="1" dirty="0">
                <a:solidFill>
                  <a:srgbClr val="00B050"/>
                </a:solidFill>
              </a:rPr>
              <a:t>R</a:t>
            </a:r>
            <a:r>
              <a:rPr lang="he-IL" sz="4800" b="1" dirty="0" err="1">
                <a:solidFill>
                  <a:srgbClr val="00B050"/>
                </a:solidFill>
              </a:rPr>
              <a:t>E</a:t>
            </a:r>
            <a:r>
              <a:rPr lang="he-IL" sz="4800" b="1" dirty="0">
                <a:solidFill>
                  <a:srgbClr val="00B050"/>
                </a:solidFill>
              </a:rPr>
              <a:t> סגורה לשרשור – הוכחת נכונות</a:t>
            </a:r>
            <a:endParaRPr lang="en-IL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EB692-A7D2-EEBC-3950-B8A5F1516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69632" y="1383323"/>
                <a:ext cx="11840307" cy="5109552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b="1" dirty="0">
                    <a:solidFill>
                      <a:schemeClr val="tx1"/>
                    </a:solidFill>
                  </a:rPr>
                  <a:t>לא</a:t>
                </a:r>
                <a:r>
                  <a:rPr lang="he-IL" dirty="0">
                    <a:solidFill>
                      <a:schemeClr val="tx1"/>
                    </a:solidFill>
                  </a:rPr>
                  <a:t> קיימת חלוקה של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r>
                  <a:rPr lang="he-IL" dirty="0">
                    <a:solidFill>
                      <a:schemeClr val="tx1"/>
                    </a:solidFill>
                  </a:rPr>
                  <a:t> לשתי מילים </a:t>
                </a:r>
                <a:r>
                  <a:rPr lang="he-IL" dirty="0" err="1">
                    <a:solidFill>
                      <a:schemeClr val="tx1"/>
                    </a:solidFill>
                  </a:rPr>
                  <a:t>w</a:t>
                </a:r>
                <a:r>
                  <a:rPr lang="he-IL" dirty="0">
                    <a:solidFill>
                      <a:schemeClr val="tx1"/>
                    </a:solidFill>
                  </a:rPr>
                  <a:t>  ו </a:t>
                </a:r>
                <a:r>
                  <a:rPr lang="he-IL" dirty="0" err="1">
                    <a:solidFill>
                      <a:schemeClr val="tx1"/>
                    </a:solidFill>
                  </a:rPr>
                  <a:t>v</a:t>
                </a:r>
                <a:r>
                  <a:rPr lang="he-IL" dirty="0">
                    <a:solidFill>
                      <a:schemeClr val="tx1"/>
                    </a:solidFill>
                  </a:rPr>
                  <a:t> כך ש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וגם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לכל חלוקה ש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תבחן ולכל מספר צעדים שנריץ: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	M1 תדחה או לא תעצור על </a:t>
                </a:r>
                <a:r>
                  <a:rPr lang="he-IL" dirty="0" err="1">
                    <a:solidFill>
                      <a:schemeClr val="tx1"/>
                    </a:solidFill>
                  </a:rPr>
                  <a:t>v</a:t>
                </a:r>
                <a:r>
                  <a:rPr lang="he-IL" dirty="0">
                    <a:solidFill>
                      <a:schemeClr val="tx1"/>
                    </a:solidFill>
                  </a:rPr>
                  <a:t> כי הוא לא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או</a:t>
                </a:r>
                <a:r>
                  <a:rPr lang="he-IL" dirty="0">
                    <a:solidFill>
                      <a:schemeClr val="tx1"/>
                    </a:solidFill>
                  </a:rPr>
                  <a:t>	M2 תדחה או לא תעצור על </a:t>
                </a:r>
                <a:r>
                  <a:rPr lang="he-IL" dirty="0" err="1">
                    <a:solidFill>
                      <a:schemeClr val="tx1"/>
                    </a:solidFill>
                  </a:rPr>
                  <a:t>w</a:t>
                </a:r>
                <a:r>
                  <a:rPr lang="he-IL" dirty="0">
                    <a:solidFill>
                      <a:schemeClr val="tx1"/>
                    </a:solidFill>
                  </a:rPr>
                  <a:t> כי הוא לא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בכל </a:t>
                </a:r>
                <a:r>
                  <a:rPr lang="he-IL" dirty="0" err="1">
                    <a:solidFill>
                      <a:schemeClr val="tx1"/>
                    </a:solidFill>
                  </a:rPr>
                  <a:t>איטרציה</a:t>
                </a:r>
                <a:r>
                  <a:rPr lang="he-IL" dirty="0">
                    <a:solidFill>
                      <a:schemeClr val="tx1"/>
                    </a:solidFill>
                  </a:rPr>
                  <a:t>, 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תרוץ על כל האופציות בלי לקבל בשום שלב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לא תסיים את ריצתה לעולם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  <a:p>
                <a: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EB692-A7D2-EEBC-3950-B8A5F1516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69632" y="1383323"/>
                <a:ext cx="11840307" cy="5109552"/>
              </a:xfrm>
              <a:blipFill>
                <a:blip r:embed="rId2"/>
                <a:stretch>
                  <a:fillRect t="-1485" r="-6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3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D2BB-3079-878A-C090-315F371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939" y="93785"/>
            <a:ext cx="9875520" cy="1356360"/>
          </a:xfrm>
        </p:spPr>
        <p:txBody>
          <a:bodyPr/>
          <a:lstStyle/>
          <a:p>
            <a:pPr algn="r" rtl="1"/>
            <a:r>
              <a:rPr lang="en-IL" sz="4800" b="1" dirty="0">
                <a:solidFill>
                  <a:srgbClr val="00B050"/>
                </a:solidFill>
              </a:rPr>
              <a:t>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5E21E-B34F-FB45-0B86-99E6095C1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245" y="1289538"/>
                <a:ext cx="11652739" cy="5357447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נ</a:t>
                </a:r>
                <a:r>
                  <a:rPr lang="he-IL" b="1" dirty="0">
                    <a:solidFill>
                      <a:schemeClr val="tx1"/>
                    </a:solidFill>
                  </a:rPr>
                  <a:t>תונה השפה: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&gt;∉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he-IL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האם היא ב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R</a:t>
                </a:r>
                <a:r>
                  <a:rPr lang="he-IL" b="1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:r>
                  <a:rPr lang="he-IL" dirty="0">
                    <a:solidFill>
                      <a:srgbClr val="7030A0"/>
                    </a:solidFill>
                  </a:rPr>
                  <a:t>- </a:t>
                </a:r>
                <a:r>
                  <a:rPr lang="he-IL" sz="2000" dirty="0">
                    <a:solidFill>
                      <a:srgbClr val="7030A0"/>
                    </a:solidFill>
                  </a:rPr>
                  <a:t>לא. אם היא הייתה ניתן היה בקלות להכריע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he-IL" sz="2000" dirty="0">
                    <a:solidFill>
                      <a:srgbClr val="7030A0"/>
                    </a:solidFill>
                  </a:rPr>
                  <a:t>  שראיתם בהרצאה שהיא לא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בR</a:t>
                </a:r>
                <a:r>
                  <a:rPr lang="he-IL" sz="2000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האם היא ב RE?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:r>
                  <a:rPr lang="he-IL" dirty="0">
                    <a:solidFill>
                      <a:srgbClr val="7030A0"/>
                    </a:solidFill>
                  </a:rPr>
                  <a:t>- לא. תכף נראה למה</a:t>
                </a:r>
              </a:p>
              <a:p>
                <a:pPr marL="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האם היא ב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CoRE</a:t>
                </a:r>
                <a:r>
                  <a:rPr lang="he-IL" b="1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:r>
                  <a:rPr lang="he-IL" dirty="0">
                    <a:solidFill>
                      <a:srgbClr val="7030A0"/>
                    </a:solidFill>
                  </a:rPr>
                  <a:t>- כן. נוכיח את זה</a:t>
                </a: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accent2">
                        <a:lumMod val="75000"/>
                      </a:schemeClr>
                    </a:solidFill>
                  </a:rPr>
                  <a:t>*כיוון שהשפה </a:t>
                </a:r>
                <a:r>
                  <a:rPr lang="he-IL" dirty="0" err="1">
                    <a:solidFill>
                      <a:schemeClr val="accent2">
                        <a:lumMod val="75000"/>
                      </a:schemeClr>
                    </a:solidFill>
                  </a:rPr>
                  <a:t>בcoRE</a:t>
                </a:r>
                <a:r>
                  <a:rPr lang="he-IL" dirty="0">
                    <a:solidFill>
                      <a:schemeClr val="accent2">
                        <a:lumMod val="75000"/>
                      </a:schemeClr>
                    </a:solidFill>
                  </a:rPr>
                  <a:t> אבל לא ב </a:t>
                </a:r>
                <a:r>
                  <a:rPr lang="he-IL" dirty="0" err="1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r>
                  <a:rPr lang="he-IL" dirty="0">
                    <a:solidFill>
                      <a:schemeClr val="accent2">
                        <a:lumMod val="75000"/>
                      </a:schemeClr>
                    </a:solidFill>
                  </a:rPr>
                  <a:t> , נובע שהיא לא ב RE (כי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he-IL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he-IL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𝑐𝑜𝑅𝐸</m:t>
                    </m:r>
                    <m:r>
                      <a:rPr lang="he-IL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IL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5E21E-B34F-FB45-0B86-99E6095C1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245" y="1289538"/>
                <a:ext cx="11652739" cy="5357447"/>
              </a:xfrm>
              <a:blipFill>
                <a:blip r:embed="rId2"/>
                <a:stretch>
                  <a:fillRect t="-1418" r="-6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7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0F97C-EEC2-9D78-442B-E9D2C4F21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354" y="304800"/>
                <a:ext cx="11699631" cy="6295292"/>
              </a:xfrm>
            </p:spPr>
            <p:txBody>
              <a:bodyPr>
                <a:normAutofit/>
              </a:bodyPr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b="1" dirty="0">
                    <a:solidFill>
                      <a:srgbClr val="7030A0"/>
                    </a:solidFill>
                  </a:rPr>
                  <a:t>צריך להראות מכונה, שכאשר הקלט לא בשפה, תמיד עוצרת ודוחה, וכאשר הקלט בשפה היא מקבלת או לא עוצרת.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מכונה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על קלט &lt;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&gt;: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</a:t>
                </a:r>
                <a:r>
                  <a:rPr lang="he-IL" dirty="0" err="1">
                    <a:solidFill>
                      <a:schemeClr val="tx1"/>
                    </a:solidFill>
                  </a:rPr>
                  <a:t>נסמלץ</a:t>
                </a:r>
                <a:r>
                  <a:rPr lang="he-IL" dirty="0">
                    <a:solidFill>
                      <a:schemeClr val="tx1"/>
                    </a:solidFill>
                  </a:rPr>
                  <a:t>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על קלט &lt;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&gt;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אם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 עצרה נענה הפוך ממנה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הוכחת נכונות:</a:t>
                </a: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עוצרת ודוחה או לא עוצרת על &lt;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&gt; 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תעצור ותקבל או לא תעצור</a:t>
                </a:r>
              </a:p>
              <a:p>
                <a:pPr marL="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 עוצרת ומקבלת את &lt;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&gt;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תעצור ותדחה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0F97C-EEC2-9D78-442B-E9D2C4F21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4" y="304800"/>
                <a:ext cx="11699631" cy="6295292"/>
              </a:xfrm>
              <a:blipFill>
                <a:blip r:embed="rId2"/>
                <a:stretch>
                  <a:fillRect t="-1411" r="-10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32C8-6F10-4E74-B8D4-C172ED0C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23" y="422031"/>
            <a:ext cx="9875520" cy="1356360"/>
          </a:xfrm>
        </p:spPr>
        <p:txBody>
          <a:bodyPr/>
          <a:lstStyle/>
          <a:p>
            <a:pPr algn="r" rtl="1"/>
            <a:r>
              <a:rPr lang="he-IL" b="1" dirty="0"/>
              <a:t>תזכורת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7279-F08D-4F1D-85C5-59AC3AF5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90688"/>
                <a:ext cx="11097933" cy="5213838"/>
              </a:xfrm>
            </p:spPr>
            <p:txBody>
              <a:bodyPr>
                <a:normAutofit/>
              </a:bodyPr>
              <a:lstStyle/>
              <a:p>
                <a:pPr marL="45720" indent="0" algn="r" rtl="1"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הגדרה:</a:t>
                </a:r>
                <a:r>
                  <a:rPr lang="he-IL" sz="2400" b="1" dirty="0">
                    <a:solidFill>
                      <a:schemeClr val="tx1"/>
                    </a:solidFill>
                  </a:rPr>
                  <a:t> </a:t>
                </a:r>
                <a:r>
                  <a:rPr lang="he-IL" sz="2400" b="0" dirty="0">
                    <a:solidFill>
                      <a:schemeClr val="tx1"/>
                    </a:solidFill>
                  </a:rPr>
                  <a:t>נאמר שמכונה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sz="2400" b="0" dirty="0">
                    <a:solidFill>
                      <a:schemeClr val="tx1"/>
                    </a:solidFill>
                  </a:rPr>
                  <a:t> </a:t>
                </a:r>
                <a:r>
                  <a:rPr lang="he-IL" sz="2400" b="1" dirty="0">
                    <a:solidFill>
                      <a:schemeClr val="tx1"/>
                    </a:solidFill>
                  </a:rPr>
                  <a:t>מקבלת</a:t>
                </a:r>
                <a:r>
                  <a:rPr lang="he-IL" sz="2400" b="0" dirty="0">
                    <a:solidFill>
                      <a:schemeClr val="tx1"/>
                    </a:solidFill>
                  </a:rPr>
                  <a:t> את השפה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b="0" dirty="0">
                    <a:solidFill>
                      <a:schemeClr val="tx1"/>
                    </a:solidFill>
                  </a:rPr>
                  <a:t> אם:</a:t>
                </a:r>
              </a:p>
              <a:p>
                <a:pPr algn="r" rtl="1"/>
                <a:r>
                  <a:rPr lang="he-IL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b="0" dirty="0">
                    <a:solidFill>
                      <a:schemeClr val="tx1"/>
                    </a:solidFill>
                  </a:rPr>
                  <a:t> אם"ם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e-IL" sz="2400" b="0" dirty="0">
                    <a:solidFill>
                      <a:schemeClr val="tx1"/>
                    </a:solidFill>
                  </a:rPr>
                  <a:t>.</a:t>
                </a:r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r" rtl="1"/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הגדרה: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</a:rPr>
                  <a:t>נאמר שמכונה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he-IL" sz="2400" b="1" dirty="0">
                    <a:solidFill>
                      <a:schemeClr val="tx1"/>
                    </a:solidFill>
                  </a:rPr>
                  <a:t>מכריעה</a:t>
                </a:r>
                <a:r>
                  <a:rPr lang="he-IL" sz="2400" dirty="0">
                    <a:solidFill>
                      <a:schemeClr val="tx1"/>
                    </a:solidFill>
                  </a:rPr>
                  <a:t> את השפה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אם: 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אם"ם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r" rtl="1"/>
                <a:r>
                  <a:rPr lang="he-IL" sz="2400" u="sng" dirty="0">
                    <a:solidFill>
                      <a:schemeClr val="tx1"/>
                    </a:solidFill>
                  </a:rPr>
                  <a:t>ובנוסף</a:t>
                </a:r>
                <a:r>
                  <a:rPr lang="he-IL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עוצרת תמיד. (במילים אחרות: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מתקיים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r" rtl="1"/>
                <a:endParaRPr lang="he-IL" sz="2400" dirty="0"/>
              </a:p>
              <a:p>
                <a:pPr algn="r" rtl="1"/>
                <a:r>
                  <a:rPr lang="he-IL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 = קבוצת השפות שקיימת עבורן מכונת </a:t>
                </a:r>
                <a:r>
                  <a:rPr lang="he-IL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טיורינג</a:t>
                </a:r>
                <a:r>
                  <a:rPr lang="he-IL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he-IL" sz="2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שמקבלת</a:t>
                </a:r>
                <a:r>
                  <a:rPr lang="he-IL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אותן</a:t>
                </a:r>
              </a:p>
              <a:p>
                <a:pPr algn="r" rtl="1"/>
                <a:r>
                  <a:rPr lang="he-IL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</a:t>
                </a:r>
                <a:r>
                  <a:rPr lang="he-IL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קבוצת השפות שקיימן עבורן מכונת </a:t>
                </a:r>
                <a:r>
                  <a:rPr lang="he-IL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טיורינג</a:t>
                </a:r>
                <a:r>
                  <a:rPr lang="he-IL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he-IL" sz="2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המכריעה</a:t>
                </a:r>
                <a:r>
                  <a:rPr lang="he-IL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אותן</a:t>
                </a:r>
              </a:p>
              <a:p>
                <a:pPr marL="0" indent="0" algn="r" rtl="1">
                  <a:buNone/>
                </a:pPr>
                <a:endParaRPr lang="he-IL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 rtl="1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7279-F08D-4F1D-85C5-59AC3AF5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90688"/>
                <a:ext cx="11097933" cy="5213838"/>
              </a:xfrm>
              <a:blipFill>
                <a:blip r:embed="rId2"/>
                <a:stretch>
                  <a:fillRect t="-1456" r="-686" b="-177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76EAC11-D23F-444A-B09B-0D30C57C23A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4849-228E-1ADF-F03F-ECF67BF0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29C6C-1B92-6F15-8398-FD1F4647E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3600" b="1" dirty="0">
                    <a:solidFill>
                      <a:schemeClr val="tx1"/>
                    </a:solidFill>
                  </a:rPr>
                  <a:t>נתונה השפה הבאה: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ש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כך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קיים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en-US" sz="3600" b="1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3600" b="1" dirty="0">
                    <a:solidFill>
                      <a:schemeClr val="tx1"/>
                    </a:solidFill>
                  </a:rPr>
                  <a:t>האם היא </a:t>
                </a:r>
                <a:r>
                  <a:rPr lang="he-IL" sz="3600" b="1" dirty="0" err="1">
                    <a:solidFill>
                      <a:schemeClr val="tx1"/>
                    </a:solidFill>
                  </a:rPr>
                  <a:t>בRE</a:t>
                </a:r>
                <a:r>
                  <a:rPr lang="he-IL" sz="3600" b="1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he-IL" sz="3600" b="1" dirty="0"/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he-IL" sz="3600" b="1" dirty="0"/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sz="3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29C6C-1B92-6F15-8398-FD1F4647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762" r="-17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2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5B70D-F579-17A5-F3DF-BFF2849A8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553" y="539263"/>
                <a:ext cx="10961077" cy="5756030"/>
              </a:xfrm>
            </p:spPr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נבנה מכונה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שמקבלת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על קלט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</a:rPr>
                  <a:t>&gt;</a:t>
                </a:r>
                <a:r>
                  <a:rPr lang="he-IL" dirty="0">
                    <a:solidFill>
                      <a:schemeClr val="tx1"/>
                    </a:solidFill>
                  </a:rPr>
                  <a:t>&gt;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נסדר את כל המילים 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בסדר לקסיקוגרפי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עבור </a:t>
                </a:r>
                <a:r>
                  <a:rPr lang="he-IL" dirty="0" err="1">
                    <a:solidFill>
                      <a:schemeClr val="tx1"/>
                    </a:solidFill>
                  </a:rPr>
                  <a:t>i</a:t>
                </a:r>
                <a:r>
                  <a:rPr lang="he-IL" dirty="0">
                    <a:solidFill>
                      <a:schemeClr val="tx1"/>
                    </a:solidFill>
                  </a:rPr>
                  <a:t>=1 עד אינסוף: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</a:t>
                </a:r>
                <a:r>
                  <a:rPr lang="he-IL" dirty="0" err="1">
                    <a:solidFill>
                      <a:schemeClr val="tx1"/>
                    </a:solidFill>
                  </a:rPr>
                  <a:t>סמלץ</a:t>
                </a:r>
                <a:r>
                  <a:rPr lang="he-IL" dirty="0">
                    <a:solidFill>
                      <a:schemeClr val="tx1"/>
                    </a:solidFill>
                  </a:rPr>
                  <a:t>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על קלט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אם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החזירה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, קבל</a:t>
                </a: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האם המכונה מקבלת את השפה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תשובה: לא. יכול להיות ש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אבל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נתקעת בלולאה</a:t>
                </a: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5B70D-F579-17A5-F3DF-BFF2849A8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553" y="539263"/>
                <a:ext cx="10961077" cy="5756030"/>
              </a:xfrm>
              <a:blipFill>
                <a:blip r:embed="rId2"/>
                <a:stretch>
                  <a:fillRect t="-1322" r="-6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F6BBEE4-7641-1298-BDBC-EF2FA492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6" y="326667"/>
            <a:ext cx="3768481" cy="4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5B70D-F579-17A5-F3DF-BFF2849A8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031" y="375138"/>
                <a:ext cx="11430000" cy="6013939"/>
              </a:xfrm>
            </p:spPr>
            <p:txBody>
              <a:bodyPr>
                <a:normAutofit lnSpcReduction="10000"/>
              </a:bodyPr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2800" b="1" u="sng" dirty="0">
                    <a:solidFill>
                      <a:srgbClr val="00B050"/>
                    </a:solidFill>
                  </a:rPr>
                  <a:t>ניסיון שני – הרצה מבוקרת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נבנה מכונה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שמקבלת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על קלט &lt;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&gt; 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נסדר את כל המילים 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בסדר לקסיקוגרפי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עבור </a:t>
                </a:r>
                <a:r>
                  <a:rPr lang="he-IL" dirty="0" err="1">
                    <a:solidFill>
                      <a:schemeClr val="tx1"/>
                    </a:solidFill>
                  </a:rPr>
                  <a:t>i</a:t>
                </a:r>
                <a:r>
                  <a:rPr lang="he-IL" dirty="0">
                    <a:solidFill>
                      <a:schemeClr val="tx1"/>
                    </a:solidFill>
                  </a:rPr>
                  <a:t>=1 עד אינסוף: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- עבור </a:t>
                </a:r>
                <a:r>
                  <a:rPr lang="he-IL" dirty="0" err="1">
                    <a:solidFill>
                      <a:schemeClr val="tx1"/>
                    </a:solidFill>
                  </a:rPr>
                  <a:t>j</a:t>
                </a:r>
                <a:r>
                  <a:rPr lang="he-IL" dirty="0">
                    <a:solidFill>
                      <a:schemeClr val="tx1"/>
                    </a:solidFill>
                  </a:rPr>
                  <a:t>=1 עד </a:t>
                </a:r>
                <a:r>
                  <a:rPr lang="he-IL" dirty="0" err="1">
                    <a:solidFill>
                      <a:schemeClr val="tx1"/>
                    </a:solidFill>
                  </a:rPr>
                  <a:t>i</a:t>
                </a:r>
                <a:r>
                  <a:rPr lang="he-I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	-</a:t>
                </a:r>
                <a:r>
                  <a:rPr lang="he-IL" dirty="0" err="1">
                    <a:solidFill>
                      <a:schemeClr val="tx1"/>
                    </a:solidFill>
                  </a:rPr>
                  <a:t>סמלץ</a:t>
                </a:r>
                <a:r>
                  <a:rPr lang="he-IL" dirty="0">
                    <a:solidFill>
                      <a:schemeClr val="tx1"/>
                    </a:solidFill>
                  </a:rPr>
                  <a:t>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על קלט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במשך </a:t>
                </a:r>
                <a:r>
                  <a:rPr lang="he-IL" dirty="0" err="1">
                    <a:solidFill>
                      <a:schemeClr val="tx1"/>
                    </a:solidFill>
                  </a:rPr>
                  <a:t>i</a:t>
                </a:r>
                <a:r>
                  <a:rPr lang="he-IL" dirty="0">
                    <a:solidFill>
                      <a:schemeClr val="tx1"/>
                    </a:solidFill>
                  </a:rPr>
                  <a:t> צעדים</a:t>
                </a: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		- אם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החזירה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, קבל</a:t>
                </a: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האם המכונה מקבלת את השפה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r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תשובה: </a:t>
                </a:r>
                <a:r>
                  <a:rPr lang="he-IL" dirty="0">
                    <a:solidFill>
                      <a:schemeClr val="tx1"/>
                    </a:solidFill>
                  </a:rPr>
                  <a:t>כן</a:t>
                </a: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5B70D-F579-17A5-F3DF-BFF2849A8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031" y="375138"/>
                <a:ext cx="11430000" cy="6013939"/>
              </a:xfrm>
              <a:blipFill>
                <a:blip r:embed="rId2"/>
                <a:stretch>
                  <a:fillRect t="-2526" r="-9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22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677DD-36B3-D336-B727-DF63FF387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5" y="257908"/>
                <a:ext cx="11723078" cy="63890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4000" b="1" u="sng" dirty="0">
                    <a:solidFill>
                      <a:srgbClr val="00B050"/>
                    </a:solidFill>
                  </a:rPr>
                  <a:t>הוכחת נכונות:</a:t>
                </a:r>
                <a:endParaRPr lang="he-IL" dirty="0">
                  <a:solidFill>
                    <a:srgbClr val="00B050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3600" b="1" dirty="0">
                    <a:solidFill>
                      <a:schemeClr val="accent2">
                        <a:lumMod val="75000"/>
                      </a:schemeClr>
                    </a:solidFill>
                  </a:rPr>
                  <a:t>כיוון ראשון: 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יהי </a:t>
                </a:r>
                <a14:m>
                  <m:oMath xmlns:m="http://schemas.openxmlformats.org/officeDocument/2006/math">
                    <m:r>
                      <a:rPr lang="he-I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קיים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x</a:t>
                </a:r>
                <a:r>
                  <a:rPr lang="he-IL" sz="1800" dirty="0">
                    <a:solidFill>
                      <a:schemeClr val="tx1"/>
                    </a:solidFill>
                  </a:rPr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. בפרט, קיים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k</a:t>
                </a:r>
                <a:r>
                  <a:rPr lang="he-IL" sz="1800" dirty="0">
                    <a:solidFill>
                      <a:schemeClr val="tx1"/>
                    </a:solidFill>
                  </a:rPr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נניח ש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1800" dirty="0">
                    <a:solidFill>
                      <a:schemeClr val="tx1"/>
                    </a:solidFill>
                  </a:rPr>
                  <a:t> עוצרת על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x</a:t>
                </a:r>
                <a:r>
                  <a:rPr lang="he-IL" sz="1800" dirty="0">
                    <a:solidFill>
                      <a:schemeClr val="tx1"/>
                    </a:solidFill>
                  </a:rPr>
                  <a:t> לאחר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t</a:t>
                </a:r>
                <a:r>
                  <a:rPr lang="he-IL" sz="1800" dirty="0">
                    <a:solidFill>
                      <a:schemeClr val="tx1"/>
                    </a:solidFill>
                  </a:rPr>
                  <a:t>  צעדים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 =&gt; כאשר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, המכונה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תסמלץ את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1800" dirty="0">
                    <a:solidFill>
                      <a:schemeClr val="tx1"/>
                    </a:solidFill>
                  </a:rPr>
                  <a:t>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במשך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t</a:t>
                </a:r>
                <a:r>
                  <a:rPr lang="he-IL" sz="1800" dirty="0">
                    <a:solidFill>
                      <a:schemeClr val="tx1"/>
                    </a:solidFill>
                  </a:rPr>
                  <a:t> צעדים לפחות 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1800" dirty="0">
                    <a:solidFill>
                      <a:schemeClr val="tx1"/>
                    </a:solidFill>
                  </a:rPr>
                  <a:t> תעצור ותחזיר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תקבל 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he-I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3600" b="1" dirty="0">
                    <a:solidFill>
                      <a:schemeClr val="accent2">
                        <a:lumMod val="75000"/>
                      </a:schemeClr>
                    </a:solidFill>
                  </a:rPr>
                  <a:t>כיוון שני: 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יהי </a:t>
                </a:r>
                <a14:m>
                  <m:oMath xmlns:m="http://schemas.openxmlformats.org/officeDocument/2006/math"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&gt;∉</m:t>
                    </m:r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לא קיים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x</a:t>
                </a:r>
                <a:r>
                  <a:rPr lang="he-IL" sz="1800" dirty="0">
                    <a:solidFill>
                      <a:schemeClr val="tx1"/>
                    </a:solidFill>
                  </a:rPr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. בפרט, לא קיים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k</a:t>
                </a:r>
                <a:r>
                  <a:rPr lang="he-IL" sz="1800" dirty="0">
                    <a:solidFill>
                      <a:schemeClr val="tx1"/>
                    </a:solidFill>
                  </a:rPr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e-IL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e-IL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e-IL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לכל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i</a:t>
                </a:r>
                <a:r>
                  <a:rPr lang="he-IL" sz="1800" dirty="0">
                    <a:solidFill>
                      <a:schemeClr val="tx1"/>
                    </a:solidFill>
                  </a:rPr>
                  <a:t>  לכל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j</a:t>
                </a:r>
                <a:r>
                  <a:rPr lang="he-IL" sz="1800" dirty="0">
                    <a:solidFill>
                      <a:schemeClr val="tx1"/>
                    </a:solidFill>
                  </a:rPr>
                  <a:t>, </a:t>
                </a:r>
                <a:r>
                  <a:rPr lang="he-IL" sz="18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1800" dirty="0">
                    <a:solidFill>
                      <a:schemeClr val="tx1"/>
                    </a:solidFill>
                  </a:rPr>
                  <a:t>  לא תעצור ותחזיר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המכונה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1800" dirty="0">
                    <a:solidFill>
                      <a:schemeClr val="tx1"/>
                    </a:solidFill>
                  </a:rPr>
                  <a:t>  תרוץ לנצח</a:t>
                </a:r>
              </a:p>
              <a:p>
                <a:pPr marL="0" indent="0" algn="r" rtl="1">
                  <a:buNone/>
                </a:pPr>
                <a:r>
                  <a:rPr lang="he-IL" sz="18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&gt;∉</m:t>
                    </m:r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he-I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677DD-36B3-D336-B727-DF63FF387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" y="257908"/>
                <a:ext cx="11723078" cy="6389077"/>
              </a:xfrm>
              <a:blipFill>
                <a:blip r:embed="rId2"/>
                <a:stretch>
                  <a:fillRect t="-3175" r="-1732" b="-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69F1-D2E0-EE66-83F6-56EF1722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492" y="425548"/>
            <a:ext cx="9875520" cy="1356360"/>
          </a:xfrm>
        </p:spPr>
        <p:txBody>
          <a:bodyPr>
            <a:normAutofit/>
          </a:bodyPr>
          <a:lstStyle/>
          <a:p>
            <a:pPr algn="r" rtl="1"/>
            <a:r>
              <a:rPr lang="he-IL" sz="4800" b="1" dirty="0" err="1">
                <a:solidFill>
                  <a:srgbClr val="00B050"/>
                </a:solidFill>
              </a:rPr>
              <a:t>R</a:t>
            </a:r>
            <a:r>
              <a:rPr lang="he-IL" sz="4800" b="1" dirty="0">
                <a:solidFill>
                  <a:srgbClr val="00B050"/>
                </a:solidFill>
              </a:rPr>
              <a:t> סגורה להיפוך</a:t>
            </a:r>
            <a:endParaRPr lang="en-IL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2A216-00D0-41AD-5971-19260E907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291" y="1781908"/>
                <a:ext cx="11781693" cy="4900246"/>
              </a:xfrm>
            </p:spPr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הגדרה:</a:t>
                </a:r>
                <a:r>
                  <a:rPr lang="he-IL" dirty="0">
                    <a:solidFill>
                      <a:schemeClr val="tx1"/>
                    </a:solidFill>
                  </a:rPr>
                  <a:t> בהינתן שפה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, נגדיר את השפה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US" sz="2800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טענה:</a:t>
                </a: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he-IL" dirty="0">
                    <a:solidFill>
                      <a:schemeClr val="tx1"/>
                    </a:solidFill>
                  </a:rPr>
                  <a:t>תהיה L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אז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. (במילים אחרות:</a:t>
                </a:r>
                <a:r>
                  <a:rPr lang="he-IL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R</a:t>
                </a:r>
                <a:r>
                  <a:rPr lang="he-IL" b="1" dirty="0">
                    <a:solidFill>
                      <a:schemeClr val="tx1"/>
                    </a:solidFill>
                  </a:rPr>
                  <a:t> סגורה להיפוך</a:t>
                </a:r>
                <a:r>
                  <a:rPr lang="he-IL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</a:t>
                </a:r>
                <a:r>
                  <a:rPr lang="en-US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תהי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</a:t>
                </a:r>
                <a:r>
                  <a:rPr lang="he-IL" dirty="0" err="1">
                    <a:solidFill>
                      <a:schemeClr val="tx1"/>
                    </a:solidFill>
                  </a:rPr>
                  <a:t>ותיהיה</a:t>
                </a:r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מ״ט המכריעה אותה.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נגדיר מכונה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 על קלט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r>
                  <a:rPr lang="he-I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נהפוך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- </a:t>
                </a:r>
                <a:r>
                  <a:rPr lang="he-IL" dirty="0" err="1">
                    <a:solidFill>
                      <a:schemeClr val="tx1"/>
                    </a:solidFill>
                  </a:rPr>
                  <a:t>נסמץ</a:t>
                </a:r>
                <a:r>
                  <a:rPr lang="he-IL" dirty="0">
                    <a:solidFill>
                      <a:schemeClr val="tx1"/>
                    </a:solidFill>
                  </a:rPr>
                  <a:t> את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על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ונענה כמוה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2A216-00D0-41AD-5971-19260E907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91" y="1781908"/>
                <a:ext cx="11781693" cy="4900246"/>
              </a:xfrm>
              <a:blipFill>
                <a:blip r:embed="rId2"/>
                <a:stretch>
                  <a:fillRect t="-2326" r="-10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9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7390-1BC6-2820-1410-6E95D725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23" y="190134"/>
            <a:ext cx="10134600" cy="975580"/>
          </a:xfrm>
        </p:spPr>
        <p:txBody>
          <a:bodyPr/>
          <a:lstStyle/>
          <a:p>
            <a:pPr algn="r" rtl="1"/>
            <a:r>
              <a:rPr lang="he-IL" b="1" dirty="0" err="1">
                <a:solidFill>
                  <a:srgbClr val="00B050"/>
                </a:solidFill>
              </a:rPr>
              <a:t>R</a:t>
            </a:r>
            <a:r>
              <a:rPr lang="he-IL" b="1" dirty="0">
                <a:solidFill>
                  <a:srgbClr val="00B050"/>
                </a:solidFill>
              </a:rPr>
              <a:t> סגורה להיפוך – הוכחת נכונות</a:t>
            </a:r>
            <a:endParaRPr lang="en-IL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CFEC6-1845-5480-83D9-C70617310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82062" y="1104534"/>
                <a:ext cx="11816861" cy="5753466"/>
              </a:xfrm>
            </p:spPr>
            <p:txBody>
              <a:bodyPr>
                <a:normAutofit lnSpcReduction="10000"/>
              </a:bodyPr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2400" b="0" dirty="0">
                    <a:solidFill>
                      <a:schemeClr val="tx1"/>
                    </a:solidFill>
                  </a:rPr>
                  <a:t> </a:t>
                </a: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כיוון ראשון:</a:t>
                </a:r>
                <a:endParaRPr lang="he-IL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 לפי ההגדרה</a:t>
                </a: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2400" dirty="0">
                    <a:solidFill>
                      <a:schemeClr val="tx1"/>
                    </a:solidFill>
                  </a:rPr>
                  <a:t> תעצור ותקבל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 כי היא מכריעה את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L</a:t>
                </a:r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גם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2400" dirty="0">
                    <a:solidFill>
                      <a:schemeClr val="tx1"/>
                    </a:solidFill>
                  </a:rPr>
                  <a:t>' תעצור ותקבל</a:t>
                </a: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400" b="0" dirty="0">
                    <a:solidFill>
                      <a:schemeClr val="tx1"/>
                    </a:solidFill>
                  </a:rPr>
                  <a:t> </a:t>
                </a: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כיוון שני:</a:t>
                </a:r>
              </a:p>
              <a:p>
                <a:pPr marL="0" indent="0" algn="r" rtl="1">
                  <a:buNone/>
                </a:pPr>
                <a:r>
                  <a:rPr lang="he-IL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 לפי ההגדרה</a:t>
                </a: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2400" dirty="0">
                    <a:solidFill>
                      <a:schemeClr val="tx1"/>
                    </a:solidFill>
                  </a:rPr>
                  <a:t> תעצור ותדחה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 כי היא מכריעה את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L</a:t>
                </a:r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גם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M</a:t>
                </a:r>
                <a:r>
                  <a:rPr lang="he-IL" sz="2400" dirty="0">
                    <a:solidFill>
                      <a:schemeClr val="tx1"/>
                    </a:solidFill>
                  </a:rPr>
                  <a:t>' תעצור ותדחה</a:t>
                </a:r>
              </a:p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CFEC6-1845-5480-83D9-C70617310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82062" y="1104534"/>
                <a:ext cx="11816861" cy="5753466"/>
              </a:xfrm>
              <a:blipFill>
                <a:blip r:embed="rId2"/>
                <a:stretch>
                  <a:fillRect t="-2643" r="-7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8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32C8-6F10-4E74-B8D4-C172ED0C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5508"/>
            <a:ext cx="10515600" cy="1055077"/>
          </a:xfrm>
        </p:spPr>
        <p:txBody>
          <a:bodyPr>
            <a:normAutofit/>
          </a:bodyPr>
          <a:lstStyle/>
          <a:p>
            <a:pPr algn="r" rtl="1"/>
            <a:r>
              <a:rPr lang="en-US" sz="4800" b="1" dirty="0">
                <a:solidFill>
                  <a:srgbClr val="00B050"/>
                </a:solidFill>
              </a:rPr>
              <a:t>R</a:t>
            </a:r>
            <a:r>
              <a:rPr lang="he-IL" sz="4800" b="1" dirty="0">
                <a:solidFill>
                  <a:srgbClr val="00B050"/>
                </a:solidFill>
              </a:rPr>
              <a:t> סגורה לשרשור</a:t>
            </a:r>
            <a:endParaRPr lang="en-US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7279-F08D-4F1D-85C5-59AC3AF5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118872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 algn="r" rtl="1">
                  <a:buNone/>
                </a:pPr>
                <a:r>
                  <a:rPr lang="he-IL" sz="3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הגדרה:</a:t>
                </a:r>
                <a:r>
                  <a:rPr lang="he-IL" sz="2400" dirty="0">
                    <a:solidFill>
                      <a:schemeClr val="tx1"/>
                    </a:solidFill>
                  </a:rPr>
                  <a:t> בהינתן שתי שפות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 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, נגדיר את השפה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3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טענה:</a:t>
                </a:r>
                <a:r>
                  <a:rPr lang="he-IL" sz="2400" dirty="0">
                    <a:solidFill>
                      <a:schemeClr val="tx1"/>
                    </a:solidFill>
                  </a:rPr>
                  <a:t> יהיו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אז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. (במילים אחרות:</a:t>
                </a:r>
                <a:r>
                  <a:rPr lang="he-IL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R</a:t>
                </a:r>
                <a:r>
                  <a:rPr lang="he-IL" sz="2400" b="1" dirty="0">
                    <a:solidFill>
                      <a:schemeClr val="tx1"/>
                    </a:solidFill>
                  </a:rPr>
                  <a:t> סגורה לשרשור</a:t>
                </a:r>
                <a:r>
                  <a:rPr lang="he-IL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5720" indent="0" algn="r" rtl="1">
                  <a:buNone/>
                </a:pPr>
                <a:r>
                  <a:rPr lang="he-IL" sz="3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הוכחה:</a:t>
                </a:r>
                <a:r>
                  <a:rPr lang="he-IL" sz="2400" dirty="0">
                    <a:solidFill>
                      <a:schemeClr val="tx1"/>
                    </a:solidFill>
                  </a:rPr>
                  <a:t> יהיו </a:t>
                </a:r>
                <a:r>
                  <a:rPr lang="en-US" sz="2400" dirty="0">
                    <a:solidFill>
                      <a:schemeClr val="tx1"/>
                    </a:solidFill>
                  </a:rPr>
                  <a:t>L1,L2  </a:t>
                </a:r>
                <a:r>
                  <a:rPr lang="he-IL" sz="2400" dirty="0">
                    <a:solidFill>
                      <a:schemeClr val="tx1"/>
                    </a:solidFill>
                  </a:rPr>
                  <a:t> שייכות ל</a:t>
                </a:r>
                <a:r>
                  <a:rPr lang="en-US" sz="2400" dirty="0">
                    <a:solidFill>
                      <a:schemeClr val="tx1"/>
                    </a:solidFill>
                  </a:rPr>
                  <a:t>R </a:t>
                </a:r>
                <a:r>
                  <a:rPr lang="he-IL" sz="2400" dirty="0">
                    <a:solidFill>
                      <a:schemeClr val="tx1"/>
                    </a:solidFill>
                  </a:rPr>
                  <a:t>. ויהיו </a:t>
                </a:r>
                <a:r>
                  <a:rPr lang="en-US" sz="2400" dirty="0">
                    <a:solidFill>
                      <a:schemeClr val="tx1"/>
                    </a:solidFill>
                  </a:rPr>
                  <a:t>M1,M2 </a:t>
                </a:r>
                <a:r>
                  <a:rPr lang="he-IL" sz="2400" dirty="0">
                    <a:solidFill>
                      <a:schemeClr val="tx1"/>
                    </a:solidFill>
                  </a:rPr>
                  <a:t> מ"ט המכריעות את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L1,L2</a:t>
                </a:r>
                <a:r>
                  <a:rPr lang="he-IL" sz="2400" dirty="0">
                    <a:solidFill>
                      <a:schemeClr val="tx1"/>
                    </a:solidFill>
                  </a:rPr>
                  <a:t> בהתאמה.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נגדיר מכונה חדשה </a:t>
                </a:r>
                <a:r>
                  <a:rPr lang="en-US" sz="2400" dirty="0">
                    <a:solidFill>
                      <a:schemeClr val="tx1"/>
                    </a:solidFill>
                  </a:rPr>
                  <a:t>M’</a:t>
                </a:r>
                <a:r>
                  <a:rPr lang="he-IL" sz="2400" dirty="0">
                    <a:solidFill>
                      <a:schemeClr val="tx1"/>
                    </a:solidFill>
                  </a:rPr>
                  <a:t> .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M’</a:t>
                </a:r>
                <a:r>
                  <a:rPr 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</a:rPr>
                  <a:t>על קלט </a:t>
                </a:r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  <a:r>
                  <a:rPr lang="he-IL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sz="2400" b="0" dirty="0">
                    <a:solidFill>
                      <a:schemeClr val="tx1"/>
                    </a:solidFill>
                  </a:rPr>
                  <a:t> 	-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	- לכל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he-IL" sz="2400" dirty="0">
                    <a:solidFill>
                      <a:schemeClr val="tx1"/>
                    </a:solidFill>
                  </a:rPr>
                  <a:t>=1 עד </a:t>
                </a:r>
                <a:r>
                  <a:rPr lang="he-IL" sz="2400" dirty="0" err="1">
                    <a:solidFill>
                      <a:schemeClr val="tx1"/>
                    </a:solidFill>
                  </a:rPr>
                  <a:t>n</a:t>
                </a:r>
                <a:r>
                  <a:rPr lang="he-IL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		-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274320" lvl="1" indent="0" algn="r" rtl="1">
                  <a:buNone/>
                </a:pPr>
                <a:r>
                  <a:rPr lang="he-IL" sz="2200" dirty="0">
                    <a:solidFill>
                      <a:schemeClr val="tx1"/>
                    </a:solidFill>
                  </a:rPr>
                  <a:t>		- </a:t>
                </a:r>
                <a:r>
                  <a:rPr lang="he-IL" sz="2200" dirty="0" err="1">
                    <a:solidFill>
                      <a:schemeClr val="tx1"/>
                    </a:solidFill>
                  </a:rPr>
                  <a:t>נסמלץ</a:t>
                </a:r>
                <a:r>
                  <a:rPr lang="he-IL" sz="2200" dirty="0">
                    <a:solidFill>
                      <a:schemeClr val="tx1"/>
                    </a:solidFill>
                  </a:rPr>
                  <a:t> את </a:t>
                </a:r>
                <a:r>
                  <a:rPr lang="en-US" sz="2200" dirty="0">
                    <a:solidFill>
                      <a:schemeClr val="tx1"/>
                    </a:solidFill>
                  </a:rPr>
                  <a:t>M1 </a:t>
                </a:r>
                <a:r>
                  <a:rPr lang="he-IL" sz="2200" dirty="0">
                    <a:solidFill>
                      <a:schemeClr val="tx1"/>
                    </a:solidFill>
                  </a:rPr>
                  <a:t> על </a:t>
                </a:r>
                <a:r>
                  <a:rPr lang="en-US" sz="2200" dirty="0">
                    <a:solidFill>
                      <a:schemeClr val="tx1"/>
                    </a:solidFill>
                  </a:rPr>
                  <a:t>v</a:t>
                </a:r>
                <a:endParaRPr lang="he-IL" sz="2200" dirty="0">
                  <a:solidFill>
                    <a:schemeClr val="tx1"/>
                  </a:solidFill>
                </a:endParaRPr>
              </a:p>
              <a:p>
                <a:pPr marL="274320" lvl="1" indent="0" algn="r" rtl="1">
                  <a:buNone/>
                </a:pPr>
                <a:r>
                  <a:rPr lang="he-IL" sz="2200" dirty="0">
                    <a:solidFill>
                      <a:schemeClr val="tx1"/>
                    </a:solidFill>
                  </a:rPr>
                  <a:t>		- </a:t>
                </a:r>
                <a:r>
                  <a:rPr lang="he-IL" sz="2200" dirty="0" err="1">
                    <a:solidFill>
                      <a:schemeClr val="tx1"/>
                    </a:solidFill>
                  </a:rPr>
                  <a:t>נסמלץ</a:t>
                </a:r>
                <a:r>
                  <a:rPr lang="he-IL" sz="2200" dirty="0">
                    <a:solidFill>
                      <a:schemeClr val="tx1"/>
                    </a:solidFill>
                  </a:rPr>
                  <a:t> את M2 על </a:t>
                </a:r>
                <a:r>
                  <a:rPr lang="he-IL" sz="2200" dirty="0" err="1">
                    <a:solidFill>
                      <a:schemeClr val="tx1"/>
                    </a:solidFill>
                  </a:rPr>
                  <a:t>w</a:t>
                </a:r>
                <a:endParaRPr lang="he-IL" sz="2200" dirty="0">
                  <a:solidFill>
                    <a:schemeClr val="tx1"/>
                  </a:solidFill>
                </a:endParaRPr>
              </a:p>
              <a:p>
                <a:pPr marL="274320" lvl="1" indent="0" algn="r" rtl="1">
                  <a:buNone/>
                </a:pPr>
                <a:r>
                  <a:rPr lang="he-IL" sz="2200" dirty="0">
                    <a:solidFill>
                      <a:schemeClr val="tx1"/>
                    </a:solidFill>
                  </a:rPr>
                  <a:t>		- אם שתיהן קיבלו – נקבל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	- אם עברנו על כל האפשרויות – דחה</a:t>
                </a:r>
              </a:p>
              <a:p>
                <a:pPr marL="45720" indent="0" algn="r" rtl="1">
                  <a:buNone/>
                </a:pPr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7279-F08D-4F1D-85C5-59AC3AF5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11887200" cy="5943600"/>
              </a:xfrm>
              <a:blipFill>
                <a:blip r:embed="rId2"/>
                <a:stretch>
                  <a:fillRect t="-2778" r="-747" b="-200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850ED5A-F7A5-8BFB-B19D-66D36D544B23}"/>
              </a:ext>
            </a:extLst>
          </p:cNvPr>
          <p:cNvSpPr txBox="1"/>
          <p:nvPr/>
        </p:nvSpPr>
        <p:spPr>
          <a:xfrm>
            <a:off x="140676" y="5184393"/>
            <a:ext cx="484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 algn="r" rtl="1">
              <a:buNone/>
            </a:pPr>
            <a:r>
              <a:rPr lang="he-IL" b="1" dirty="0">
                <a:solidFill>
                  <a:srgbClr val="7030A0"/>
                </a:solidFill>
              </a:rPr>
              <a:t>שאלה- האם המכונה הנ"ל עוצרת תמיד?</a:t>
            </a:r>
          </a:p>
          <a:p>
            <a:pPr marL="45720" indent="0" algn="r" rtl="1">
              <a:buNone/>
            </a:pPr>
            <a:r>
              <a:rPr lang="he-IL" b="1" dirty="0">
                <a:solidFill>
                  <a:srgbClr val="7030A0"/>
                </a:solidFill>
              </a:rPr>
              <a:t>תשובה: כן, כי M1 ו M2 הן מכונות מכריעות</a:t>
            </a:r>
            <a:endParaRPr lang="en-US" b="1" dirty="0">
              <a:solidFill>
                <a:srgbClr val="7030A0"/>
              </a:solidFill>
            </a:endParaRPr>
          </a:p>
          <a:p>
            <a:endParaRPr lang="en-IL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5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0C1618-6AB6-374D-A79E-5112CA7629FC}" vid="{E7975F45-081E-D941-9ECA-DD54EFB36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1521</Words>
  <Application>Microsoft Macintosh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Corbel</vt:lpstr>
      <vt:lpstr>Theme1</vt:lpstr>
      <vt:lpstr>חישוביות תרגול 2</vt:lpstr>
      <vt:lpstr>תזכורת</vt:lpstr>
      <vt:lpstr>תרגיל</vt:lpstr>
      <vt:lpstr>PowerPoint Presentation</vt:lpstr>
      <vt:lpstr>PowerPoint Presentation</vt:lpstr>
      <vt:lpstr>PowerPoint Presentation</vt:lpstr>
      <vt:lpstr>R סגורה להיפוך</vt:lpstr>
      <vt:lpstr>R סגורה להיפוך – הוכחת נכונות</vt:lpstr>
      <vt:lpstr>R סגורה לשרשור</vt:lpstr>
      <vt:lpstr>R סגורה לשרשור – הוכחת נכונות</vt:lpstr>
      <vt:lpstr>R סגורה לשרשור – הוכחת נכונות</vt:lpstr>
      <vt:lpstr>RE סגורה לשרשור</vt:lpstr>
      <vt:lpstr>RE סגורה לשרשור</vt:lpstr>
      <vt:lpstr>RE סגורה לשרשור – הוכחת נכונות</vt:lpstr>
      <vt:lpstr>RE סגורה לשרשור – הוכחת נכונות</vt:lpstr>
      <vt:lpstr>CoRE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חישוביות תרגול 2</dc:title>
  <dc:creator>ניר סון</dc:creator>
  <cp:lastModifiedBy>ניר סון</cp:lastModifiedBy>
  <cp:revision>62</cp:revision>
  <dcterms:created xsi:type="dcterms:W3CDTF">2022-07-24T14:49:06Z</dcterms:created>
  <dcterms:modified xsi:type="dcterms:W3CDTF">2022-07-25T09:01:21Z</dcterms:modified>
</cp:coreProperties>
</file>