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/>
    <p:restoredTop sz="94631"/>
  </p:normalViewPr>
  <p:slideViewPr>
    <p:cSldViewPr snapToGrid="0">
      <p:cViewPr varScale="1">
        <p:scale>
          <a:sx n="101" d="100"/>
          <a:sy n="101" d="100"/>
        </p:scale>
        <p:origin x="10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5:49.872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90 24575,'14'-4'0,"-1"3"0,33-17 0,-14 15 0,21-15 0,-24 17 0,-11-4 0,1 5 0,-5-4 0,-1 3 0,-3-4 0,-1 5 0,0 0 0,0 0 0,1 0 0,-1-4 0,4 3 0,11-4 0,-3 5 0,8-4 0,-15 3 0,4-4 0,-4 1 0,5 3 0,-5-4 0,-1 5 0,-3 0 0,-1 0 0,0 0 0,-4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6:03.677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90 24575,'14'-4'0,"-1"3"0,33-17 0,-14 15 0,21-15 0,-24 17 0,-11-4 0,1 5 0,-5-4 0,-1 3 0,-3-4 0,-1 5 0,0 0 0,0 0 0,1 0 0,-1-4 0,4 3 0,11-4 0,-3 5 0,8-4 0,-15 3 0,4-4 0,-4 1 0,5 3 0,-5-4 0,-1 5 0,-3 0 0,-1 0 0,0 0 0,-4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6:03.678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0 1 24575,'0'10'0,"0"0"0,0 0 0,0 4 0,4-3 0,3 19 0,-1-12 0,0 8 0,-6-7 0,0-3 0,0-1 0,0 4 0,0-3 0,0-1 0,0 0 0,0-1 0,0-3 0,0 8 0,0-8 0,0 4 0,4-1 0,-3-3 0,3 4 0,-4-5 0,0 0 0,0 0 0,0 0 0,0 0 0,0 0 0,0 4 0,0 48 0,0-20 0,0 32 0,0-47 0,0-8 0,0-9 0,0-5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6:03.679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61 24575,'9'-5'0,"4"0"0,2 5 0,3 0 0,1 0 0,-1-4 0,9-2 0,-11 0 0,6 2 0,-9-1 0,-3 4 0,4-8 0,-5 8 0,0-3 0,1 4 0,-1 0 0,0-5 0,0 4 0,1-3 0,-1 4 0,-4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6:03.922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90 24575,'14'-4'0,"-1"3"0,33-17 0,-14 15 0,21-15 0,-24 17 0,-11-4 0,1 5 0,-5-4 0,-1 3 0,-3-4 0,-1 5 0,0 0 0,0 0 0,1 0 0,-1-4 0,4 3 0,11-4 0,-3 5 0,8-4 0,-15 3 0,4-4 0,-4 1 0,5 3 0,-5-4 0,-1 5 0,-3 0 0,-1 0 0,0 0 0,-4 0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6:03.923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0 1 24575,'0'10'0,"0"0"0,0 0 0,0 4 0,4-3 0,3 19 0,-1-12 0,0 8 0,-6-7 0,0-3 0,0-1 0,0 4 0,0-3 0,0-1 0,0 0 0,0-1 0,0-3 0,0 8 0,0-8 0,0 4 0,4-1 0,-3-3 0,3 4 0,-4-5 0,0 0 0,0 0 0,0 0 0,0 0 0,0 0 0,0 4 0,0 48 0,0-20 0,0 32 0,0-47 0,0-8 0,0-9 0,0-5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6:03.924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61 24575,'9'-5'0,"4"0"0,2 5 0,3 0 0,1 0 0,-1-4 0,9-2 0,-11 0 0,6 2 0,-9-1 0,-3 4 0,4-8 0,-5 8 0,0-3 0,1 4 0,-1 0 0,0-5 0,0 4 0,1-3 0,-1 4 0,-4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6:27.545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90 24575,'14'-4'0,"-1"3"0,33-17 0,-14 15 0,21-15 0,-24 17 0,-11-4 0,1 5 0,-5-4 0,-1 3 0,-3-4 0,-1 5 0,0 0 0,0 0 0,1 0 0,-1-4 0,4 3 0,11-4 0,-3 5 0,8-4 0,-15 3 0,4-4 0,-4 1 0,5 3 0,-5-4 0,-1 5 0,-3 0 0,-1 0 0,0 0 0,-4 0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6:27.546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0 1 24575,'0'10'0,"0"0"0,0 0 0,0 4 0,4-3 0,3 19 0,-1-12 0,0 8 0,-6-7 0,0-3 0,0-1 0,0 4 0,0-3 0,0-1 0,0 0 0,0-1 0,0-3 0,0 8 0,0-8 0,0 4 0,4-1 0,-3-3 0,3 4 0,-4-5 0,0 0 0,0 0 0,0 0 0,0 0 0,0 0 0,0 4 0,0 48 0,0-20 0,0 32 0,0-47 0,0-8 0,0-9 0,0-5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6:27.547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61 24575,'9'-5'0,"4"0"0,2 5 0,3 0 0,1 0 0,-1-4 0,9-2 0,-11 0 0,6 2 0,-9-1 0,-3 4 0,4-8 0,-5 8 0,0-3 0,1 4 0,-1 0 0,0-5 0,0 4 0,1-3 0,-1 4 0,-4 0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6:27.906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90 24575,'14'-4'0,"-1"3"0,33-17 0,-14 15 0,21-15 0,-24 17 0,-11-4 0,1 5 0,-5-4 0,-1 3 0,-3-4 0,-1 5 0,0 0 0,0 0 0,1 0 0,-1-4 0,4 3 0,11-4 0,-3 5 0,8-4 0,-15 3 0,4-4 0,-4 1 0,5 3 0,-5-4 0,-1 5 0,-3 0 0,-1 0 0,0 0 0,-4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5:51.281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0 1 24575,'0'10'0,"0"0"0,0 0 0,0 4 0,4-3 0,3 19 0,-1-12 0,0 8 0,-6-7 0,0-3 0,0-1 0,0 4 0,0-3 0,0-1 0,0 0 0,0-1 0,0-3 0,0 8 0,0-8 0,0 4 0,4-1 0,-3-3 0,3 4 0,-4-5 0,0 0 0,0 0 0,0 0 0,0 0 0,0 0 0,0 4 0,0 48 0,0-20 0,0 32 0,0-47 0,0-8 0,0-9 0,0-5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6:27.907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0 1 24575,'0'10'0,"0"0"0,0 0 0,0 4 0,4-3 0,3 19 0,-1-12 0,0 8 0,-6-7 0,0-3 0,0-1 0,0 4 0,0-3 0,0-1 0,0 0 0,0-1 0,0-3 0,0 8 0,0-8 0,0 4 0,4-1 0,-3-3 0,3 4 0,-4-5 0,0 0 0,0 0 0,0 0 0,0 0 0,0 0 0,0 4 0,0 48 0,0-20 0,0 32 0,0-47 0,0-8 0,0-9 0,0-5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6:27.908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61 24575,'9'-5'0,"4"0"0,2 5 0,3 0 0,1 0 0,-1-4 0,9-2 0,-11 0 0,6 2 0,-9-1 0,-3 4 0,4-8 0,-5 8 0,0-3 0,1 4 0,-1 0 0,0-5 0,0 4 0,1-3 0,-1 4 0,-4 0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6:28.097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90 24575,'14'-4'0,"-1"3"0,33-17 0,-14 15 0,21-15 0,-24 17 0,-11-4 0,1 5 0,-5-4 0,-1 3 0,-3-4 0,-1 5 0,0 0 0,0 0 0,1 0 0,-1-4 0,4 3 0,11-4 0,-3 5 0,8-4 0,-15 3 0,4-4 0,-4 1 0,5 3 0,-5-4 0,-1 5 0,-3 0 0,-1 0 0,0 0 0,-4 0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6:28.098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0 1 24575,'0'10'0,"0"0"0,0 0 0,0 4 0,4-3 0,3 19 0,-1-12 0,0 8 0,-6-7 0,0-3 0,0-1 0,0 4 0,0-3 0,0-1 0,0 0 0,0-1 0,0-3 0,0 8 0,0-8 0,0 4 0,4-1 0,-3-3 0,3 4 0,-4-5 0,0 0 0,0 0 0,0 0 0,0 0 0,0 0 0,0 4 0,0 48 0,0-20 0,0 32 0,0-47 0,0-8 0,0-9 0,0-5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6:28.099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61 24575,'9'-5'0,"4"0"0,2 5 0,3 0 0,1 0 0,-1-4 0,9-2 0,-11 0 0,6 2 0,-9-1 0,-3 4 0,4-8 0,-5 8 0,0-3 0,1 4 0,-1 0 0,0-5 0,0 4 0,1-3 0,-1 4 0,-4 0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6:28.254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90 24575,'14'-4'0,"-1"3"0,33-17 0,-14 15 0,21-15 0,-24 17 0,-11-4 0,1 5 0,-5-4 0,-1 3 0,-3-4 0,-1 5 0,0 0 0,0 0 0,1 0 0,-1-4 0,4 3 0,11-4 0,-3 5 0,8-4 0,-15 3 0,4-4 0,-4 1 0,5 3 0,-5-4 0,-1 5 0,-3 0 0,-1 0 0,0 0 0,-4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6:28.255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0 1 24575,'0'10'0,"0"0"0,0 0 0,0 4 0,4-3 0,3 19 0,-1-12 0,0 8 0,-6-7 0,0-3 0,0-1 0,0 4 0,0-3 0,0-1 0,0 0 0,0-1 0,0-3 0,0 8 0,0-8 0,0 4 0,4-1 0,-3-3 0,3 4 0,-4-5 0,0 0 0,0 0 0,0 0 0,0 0 0,0 0 0,0 4 0,0 48 0,0-20 0,0 32 0,0-47 0,0-8 0,0-9 0,0-5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6:28.256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61 24575,'9'-5'0,"4"0"0,2 5 0,3 0 0,1 0 0,-1-4 0,9-2 0,-11 0 0,6 2 0,-9-1 0,-3 4 0,4-8 0,-5 8 0,0-3 0,1 4 0,-1 0 0,0-5 0,0 4 0,1-3 0,-1 4 0,-4 0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6:50.687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90 24575,'14'-4'0,"-1"3"0,33-17 0,-14 15 0,21-15 0,-24 17 0,-11-4 0,1 5 0,-5-4 0,-1 3 0,-3-4 0,-1 5 0,0 0 0,0 0 0,1 0 0,-1-4 0,4 3 0,11-4 0,-3 5 0,8-4 0,-15 3 0,4-4 0,-4 1 0,5 3 0,-5-4 0,-1 5 0,-3 0 0,-1 0 0,0 0 0,-4 0 0,-1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6:50.688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0 1 24575,'0'10'0,"0"0"0,0 0 0,0 4 0,4-3 0,3 19 0,-1-12 0,0 8 0,-6-7 0,0-3 0,0-1 0,0 4 0,0-3 0,0-1 0,0 0 0,0-1 0,0-3 0,0 8 0,0-8 0,0 4 0,4-1 0,-3-3 0,3 4 0,-4-5 0,0 0 0,0 0 0,0 0 0,0 0 0,0 0 0,0 4 0,0 48 0,0-20 0,0 32 0,0-47 0,0-8 0,0-9 0,0-5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5:52.456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61 24575,'9'-5'0,"4"0"0,2 5 0,3 0 0,1 0 0,-1-4 0,9-2 0,-11 0 0,6 2 0,-9-1 0,-3 4 0,4-8 0,-5 8 0,0-3 0,1 4 0,-1 0 0,0-5 0,0 4 0,1-3 0,-1 4 0,-4 0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6:50.689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61 24575,'9'-5'0,"4"0"0,2 5 0,3 0 0,1 0 0,-1-4 0,9-2 0,-11 0 0,6 2 0,-9-1 0,-3 4 0,4-8 0,-5 8 0,0-3 0,1 4 0,-1 0 0,0-5 0,0 4 0,1-3 0,-1 4 0,-4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6:02.775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90 24575,'14'-4'0,"-1"3"0,33-17 0,-14 15 0,21-15 0,-24 17 0,-11-4 0,1 5 0,-5-4 0,-1 3 0,-3-4 0,-1 5 0,0 0 0,0 0 0,1 0 0,-1-4 0,4 3 0,11-4 0,-3 5 0,8-4 0,-15 3 0,4-4 0,-4 1 0,5 3 0,-5-4 0,-1 5 0,-3 0 0,-1 0 0,0 0 0,-4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6:02.776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0 1 24575,'0'10'0,"0"0"0,0 0 0,0 4 0,4-3 0,3 19 0,-1-12 0,0 8 0,-6-7 0,0-3 0,0-1 0,0 4 0,0-3 0,0-1 0,0 0 0,0-1 0,0-3 0,0 8 0,0-8 0,0 4 0,4-1 0,-3-3 0,3 4 0,-4-5 0,0 0 0,0 0 0,0 0 0,0 0 0,0 0 0,0 4 0,0 48 0,0-20 0,0 32 0,0-47 0,0-8 0,0-9 0,0-5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6:02.777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61 24575,'9'-5'0,"4"0"0,2 5 0,3 0 0,1 0 0,-1-4 0,9-2 0,-11 0 0,6 2 0,-9-1 0,-3 4 0,4-8 0,-5 8 0,0-3 0,1 4 0,-1 0 0,0-5 0,0 4 0,1-3 0,-1 4 0,-4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6:03.376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90 24575,'14'-4'0,"-1"3"0,33-17 0,-14 15 0,21-15 0,-24 17 0,-11-4 0,1 5 0,-5-4 0,-1 3 0,-3-4 0,-1 5 0,0 0 0,0 0 0,1 0 0,-1-4 0,4 3 0,11-4 0,-3 5 0,8-4 0,-15 3 0,4-4 0,-4 1 0,5 3 0,-5-4 0,-1 5 0,-3 0 0,-1 0 0,0 0 0,-4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6:03.377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0 1 24575,'0'10'0,"0"0"0,0 0 0,0 4 0,4-3 0,3 19 0,-1-12 0,0 8 0,-6-7 0,0-3 0,0-1 0,0 4 0,0-3 0,0-1 0,0 0 0,0-1 0,0-3 0,0 8 0,0-8 0,0 4 0,4-1 0,-3-3 0,3 4 0,-4-5 0,0 0 0,0 0 0,0 0 0,0 0 0,0 0 0,0 4 0,0 48 0,0-20 0,0 32 0,0-47 0,0-8 0,0-9 0,0-5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26:03.378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61 24575,'9'-5'0,"4"0"0,2 5 0,3 0 0,1 0 0,-1-4 0,9-2 0,-11 0 0,6 2 0,-9-1 0,-3 4 0,4-8 0,-5 8 0,0-3 0,1 4 0,-1 0 0,0-5 0,0 4 0,1-3 0,-1 4 0,-4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66DF8-BF5D-F64D-816E-F13426632120}" type="datetimeFigureOut">
              <a:rPr lang="en-IL" smtClean="0"/>
              <a:t>15/08/2022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4382A-911F-E649-81DE-A5EB11E08C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5008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ED2A84-50F2-3B45-9582-8340679F46BE}" type="datetime1">
              <a:rPr lang="en-US" smtClean="0"/>
              <a:t>8/15/22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088BE7-CCDC-3842-8372-E83E2C6BB35D}" type="slidenum">
              <a:rPr lang="en-IL" smtClean="0"/>
              <a:t>‹#›</a:t>
            </a:fld>
            <a:endParaRPr lang="en-I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86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51AA-C1DF-C241-A1C6-8F8BF55210C7}" type="datetime1">
              <a:rPr lang="en-US" smtClean="0"/>
              <a:t>8/15/22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BE7-CCDC-3842-8372-E83E2C6BB3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95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1041-B66B-B244-9EBA-DFBED3D0A663}" type="datetime1">
              <a:rPr lang="en-US" smtClean="0"/>
              <a:t>8/15/22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BE7-CCDC-3842-8372-E83E2C6BB3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253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CC1E-05B3-BA48-BB84-77BDADA7789D}" type="datetime1">
              <a:rPr lang="en-US" smtClean="0"/>
              <a:t>8/15/22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BE7-CCDC-3842-8372-E83E2C6BB3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60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9AE0-4256-534D-8F16-0471E382C24C}" type="datetime1">
              <a:rPr lang="en-US" smtClean="0"/>
              <a:t>8/15/22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BE7-CCDC-3842-8372-E83E2C6BB35D}" type="slidenum">
              <a:rPr lang="en-IL" smtClean="0"/>
              <a:t>‹#›</a:t>
            </a:fld>
            <a:endParaRPr lang="en-I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6954-1BE7-204F-BE4D-237BAE50A719}" type="datetime1">
              <a:rPr lang="en-US" smtClean="0"/>
              <a:t>8/15/22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BE7-CCDC-3842-8372-E83E2C6BB3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944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2F24-4DB5-0A44-AF17-E4F6252F9DE0}" type="datetime1">
              <a:rPr lang="en-US" smtClean="0"/>
              <a:t>8/15/22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BE7-CCDC-3842-8372-E83E2C6BB3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873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39B-0E98-9C4E-8421-0F95DB870294}" type="datetime1">
              <a:rPr lang="en-US" smtClean="0"/>
              <a:t>8/15/22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BE7-CCDC-3842-8372-E83E2C6BB3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5597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5C91-FC0A-954A-A0DA-6AB5388D1AC1}" type="datetime1">
              <a:rPr lang="en-US" smtClean="0"/>
              <a:t>8/15/22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BE7-CCDC-3842-8372-E83E2C6BB3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734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71AB-F9A9-2E45-80E4-DF708882C6D2}" type="datetime1">
              <a:rPr lang="en-US" smtClean="0"/>
              <a:t>8/15/22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BE7-CCDC-3842-8372-E83E2C6BB3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559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F831-E7A4-BC4D-AB9F-7CB1F666256F}" type="datetime1">
              <a:rPr lang="en-US" smtClean="0"/>
              <a:t>8/15/22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BE7-CCDC-3842-8372-E83E2C6BB3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569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0895C41-5D73-AF43-B64B-BE22BDF47E57}" type="datetime1">
              <a:rPr lang="en-US" smtClean="0"/>
              <a:t>8/15/22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3088BE7-CCDC-3842-8372-E83E2C6BB3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429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customXml" Target="../ink/ink12.xml"/><Relationship Id="rId26" Type="http://schemas.openxmlformats.org/officeDocument/2006/relationships/customXml" Target="../ink/ink20.xml"/><Relationship Id="rId39" Type="http://schemas.openxmlformats.org/officeDocument/2006/relationships/image" Target="../media/image29.png"/><Relationship Id="rId21" Type="http://schemas.openxmlformats.org/officeDocument/2006/relationships/customXml" Target="../ink/ink15.xml"/><Relationship Id="rId34" Type="http://schemas.openxmlformats.org/officeDocument/2006/relationships/customXml" Target="../ink/ink28.xml"/><Relationship Id="rId7" Type="http://schemas.openxmlformats.org/officeDocument/2006/relationships/image" Target="../media/image25.png"/><Relationship Id="rId12" Type="http://schemas.openxmlformats.org/officeDocument/2006/relationships/customXml" Target="../ink/ink6.xml"/><Relationship Id="rId17" Type="http://schemas.openxmlformats.org/officeDocument/2006/relationships/customXml" Target="../ink/ink11.xml"/><Relationship Id="rId25" Type="http://schemas.openxmlformats.org/officeDocument/2006/relationships/customXml" Target="../ink/ink19.xml"/><Relationship Id="rId33" Type="http://schemas.openxmlformats.org/officeDocument/2006/relationships/customXml" Target="../ink/ink27.xml"/><Relationship Id="rId38" Type="http://schemas.openxmlformats.org/officeDocument/2006/relationships/customXml" Target="../ink/ink30.xml"/><Relationship Id="rId2" Type="http://schemas.openxmlformats.org/officeDocument/2006/relationships/image" Target="../media/image22.png"/><Relationship Id="rId16" Type="http://schemas.openxmlformats.org/officeDocument/2006/relationships/customXml" Target="../ink/ink10.xml"/><Relationship Id="rId20" Type="http://schemas.openxmlformats.org/officeDocument/2006/relationships/customXml" Target="../ink/ink14.xml"/><Relationship Id="rId29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24" Type="http://schemas.openxmlformats.org/officeDocument/2006/relationships/customXml" Target="../ink/ink18.xml"/><Relationship Id="rId32" Type="http://schemas.openxmlformats.org/officeDocument/2006/relationships/customXml" Target="../ink/ink26.xml"/><Relationship Id="rId37" Type="http://schemas.openxmlformats.org/officeDocument/2006/relationships/image" Target="../media/image28.png"/><Relationship Id="rId5" Type="http://schemas.openxmlformats.org/officeDocument/2006/relationships/image" Target="../media/image24.png"/><Relationship Id="rId15" Type="http://schemas.openxmlformats.org/officeDocument/2006/relationships/customXml" Target="../ink/ink9.xml"/><Relationship Id="rId23" Type="http://schemas.openxmlformats.org/officeDocument/2006/relationships/customXml" Target="../ink/ink17.xml"/><Relationship Id="rId28" Type="http://schemas.openxmlformats.org/officeDocument/2006/relationships/customXml" Target="../ink/ink22.xml"/><Relationship Id="rId36" Type="http://schemas.openxmlformats.org/officeDocument/2006/relationships/customXml" Target="../ink/ink29.xml"/><Relationship Id="rId10" Type="http://schemas.openxmlformats.org/officeDocument/2006/relationships/customXml" Target="../ink/ink4.xml"/><Relationship Id="rId19" Type="http://schemas.openxmlformats.org/officeDocument/2006/relationships/customXml" Target="../ink/ink13.xml"/><Relationship Id="rId31" Type="http://schemas.openxmlformats.org/officeDocument/2006/relationships/customXml" Target="../ink/ink25.xml"/><Relationship Id="rId4" Type="http://schemas.openxmlformats.org/officeDocument/2006/relationships/customXml" Target="../ink/ink1.xml"/><Relationship Id="rId9" Type="http://schemas.openxmlformats.org/officeDocument/2006/relationships/image" Target="../media/image26.png"/><Relationship Id="rId14" Type="http://schemas.openxmlformats.org/officeDocument/2006/relationships/customXml" Target="../ink/ink8.xml"/><Relationship Id="rId22" Type="http://schemas.openxmlformats.org/officeDocument/2006/relationships/customXml" Target="../ink/ink16.xml"/><Relationship Id="rId27" Type="http://schemas.openxmlformats.org/officeDocument/2006/relationships/customXml" Target="../ink/ink21.xml"/><Relationship Id="rId30" Type="http://schemas.openxmlformats.org/officeDocument/2006/relationships/customXml" Target="../ink/ink24.xml"/><Relationship Id="rId35" Type="http://schemas.openxmlformats.org/officeDocument/2006/relationships/image" Target="../media/image27.png"/><Relationship Id="rId8" Type="http://schemas.openxmlformats.org/officeDocument/2006/relationships/customXml" Target="../ink/ink3.xml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347F-294D-563A-A88D-ED1F02CAD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חישוביות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4CF57-70AC-AFF8-D758-700958BAFB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</a:pPr>
            <a:r>
              <a:rPr lang="he-IL" dirty="0"/>
              <a:t>תרגול 5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74A39-1166-5391-EC04-25ACCA58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BE7-CCDC-3842-8372-E83E2C6BB35D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451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9AC2-83A2-0E03-C42D-C3258576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0"/>
            <a:ext cx="9875520" cy="1356360"/>
          </a:xfrm>
        </p:spPr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 err="1"/>
              <a:t>P</a:t>
            </a:r>
            <a:r>
              <a:rPr lang="he-IL" dirty="0"/>
              <a:t>  סגורה לחיתוך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30B45-766F-8D22-0C6F-667EA171B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2800" y="1244600"/>
                <a:ext cx="8618220" cy="5372100"/>
              </a:xfrm>
            </p:spPr>
            <p:txBody>
              <a:bodyPr/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32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טענה:</a:t>
                </a:r>
                <a:r>
                  <a:rPr lang="he-IL" sz="36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אם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he-IL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e-IL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he-IL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  אזי גם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he-IL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he-IL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he-IL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he-IL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32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הוכחה: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כיוון 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קיימות להן מ״ט </a:t>
                </a:r>
                <a:r>
                  <a:rPr lang="he-IL" dirty="0" err="1">
                    <a:solidFill>
                      <a:schemeClr val="tx1"/>
                    </a:solidFill>
                  </a:rPr>
                  <a:t>דטמיניסטיות</a:t>
                </a:r>
                <a:r>
                  <a:rPr lang="he-IL" dirty="0">
                    <a:solidFill>
                      <a:schemeClr val="tx1"/>
                    </a:solidFill>
                  </a:rPr>
                  <a:t> פולינומיות מכריעות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נבנה מ״ט דטרמיניסטית פולינומית מכריעה עבור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b="0" dirty="0">
                    <a:solidFill>
                      <a:srgbClr val="7030A0"/>
                    </a:solidFill>
                  </a:rPr>
                  <a:t>  </a:t>
                </a:r>
                <a:r>
                  <a:rPr lang="he-IL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על קלט </a:t>
                </a:r>
                <a:r>
                  <a:rPr lang="he-IL" dirty="0" err="1">
                    <a:solidFill>
                      <a:srgbClr val="7030A0"/>
                    </a:solidFill>
                  </a:rPr>
                  <a:t>x</a:t>
                </a:r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מריצה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על </a:t>
                </a:r>
                <a:r>
                  <a:rPr lang="he-IL" dirty="0" err="1">
                    <a:solidFill>
                      <a:srgbClr val="7030A0"/>
                    </a:solidFill>
                  </a:rPr>
                  <a:t>x</a:t>
                </a:r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מריצה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על </a:t>
                </a:r>
                <a:r>
                  <a:rPr lang="he-IL" dirty="0" err="1">
                    <a:solidFill>
                      <a:srgbClr val="7030A0"/>
                    </a:solidFill>
                  </a:rPr>
                  <a:t>x</a:t>
                </a:r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אם שתיהן קיבלו מקבלת אחרת דוחה</a:t>
                </a: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00B050"/>
                    </a:solidFill>
                  </a:rPr>
                  <a:t>הוכחת נכונות: שיעורי בית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30B45-766F-8D22-0C6F-667EA171B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2800" y="1244600"/>
                <a:ext cx="8618220" cy="5372100"/>
              </a:xfrm>
              <a:blipFill>
                <a:blip r:embed="rId2"/>
                <a:stretch>
                  <a:fillRect l="-1473" t="-2594" r="-11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091735-5792-0CFC-3EE7-15250FD2ECC5}"/>
                  </a:ext>
                </a:extLst>
              </p:cNvPr>
              <p:cNvSpPr txBox="1"/>
              <p:nvPr/>
            </p:nvSpPr>
            <p:spPr>
              <a:xfrm>
                <a:off x="-160020" y="3683000"/>
                <a:ext cx="4229100" cy="2497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2800" b="1" u="sng" dirty="0">
                    <a:solidFill>
                      <a:srgbClr val="00B050"/>
                    </a:solidFill>
                  </a:rPr>
                  <a:t>סיבוכיות:</a:t>
                </a:r>
                <a:endParaRPr lang="he-IL" b="1" u="sng" dirty="0">
                  <a:solidFill>
                    <a:srgbClr val="00B050"/>
                  </a:solidFill>
                </a:endParaRPr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נניח 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 רצה בזמן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  רצה בזמן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dirty="0"/>
                  <a:t>  רצה בזמן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he-I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he-I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he-IL" dirty="0"/>
              </a:p>
              <a:p>
                <a:pPr algn="r" rtl="1"/>
                <a:r>
                  <a:rPr lang="he-IL" b="1" dirty="0"/>
                  <a:t>=&gt; פולינומית</a:t>
                </a:r>
              </a:p>
              <a:p>
                <a:pPr algn="r" rtl="1"/>
                <a:endParaRPr lang="en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091735-5792-0CFC-3EE7-15250FD2E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020" y="3683000"/>
                <a:ext cx="4229100" cy="2497863"/>
              </a:xfrm>
              <a:prstGeom prst="rect">
                <a:avLst/>
              </a:prstGeom>
              <a:blipFill>
                <a:blip r:embed="rId3"/>
                <a:stretch>
                  <a:fillRect t="-2525" r="-269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D1A47-FB02-4A49-3D7E-F90CEB4A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BE7-CCDC-3842-8372-E83E2C6BB35D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269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9AC2-83A2-0E03-C42D-C3258576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0"/>
            <a:ext cx="9875520" cy="1356360"/>
          </a:xfrm>
        </p:spPr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NP סגורה לשרשור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30B45-766F-8D22-0C6F-667EA171B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4000" y="1244600"/>
                <a:ext cx="11717020" cy="5372100"/>
              </a:xfrm>
            </p:spPr>
            <p:txBody>
              <a:bodyPr/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4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טענה:</a:t>
                </a:r>
                <a:r>
                  <a:rPr lang="he-IL" b="1" dirty="0">
                    <a:solidFill>
                      <a:schemeClr val="accent2">
                        <a:lumMod val="75000"/>
                      </a:schemeClr>
                    </a:solidFill>
                  </a:rPr>
                  <a:t> אם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he-IL" b="1" dirty="0">
                    <a:solidFill>
                      <a:schemeClr val="accent2">
                        <a:lumMod val="75000"/>
                      </a:schemeClr>
                    </a:solidFill>
                  </a:rPr>
                  <a:t>  אזי גם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∃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𝒘𝒖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}∈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endParaRPr lang="he-IL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4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הוכחה: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כיוון 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קיימות להן מ״ט אי-</a:t>
                </a:r>
                <a:r>
                  <a:rPr lang="he-IL" dirty="0" err="1">
                    <a:solidFill>
                      <a:schemeClr val="tx1"/>
                    </a:solidFill>
                  </a:rPr>
                  <a:t>דטמיניסטיות</a:t>
                </a:r>
                <a:r>
                  <a:rPr lang="he-IL" dirty="0">
                    <a:solidFill>
                      <a:schemeClr val="tx1"/>
                    </a:solidFill>
                  </a:rPr>
                  <a:t> פולינומיות מכריעות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נבנה מ״ט אי-דטרמיניסטית פולינומית מכריעה עבור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על קלט </a:t>
                </a:r>
                <a:r>
                  <a:rPr lang="he-IL" dirty="0" err="1">
                    <a:solidFill>
                      <a:srgbClr val="7030A0"/>
                    </a:solidFill>
                  </a:rPr>
                  <a:t>x</a:t>
                </a:r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נחשי חלוקה של </a:t>
                </a:r>
                <a:r>
                  <a:rPr lang="he-IL" dirty="0" err="1">
                    <a:solidFill>
                      <a:srgbClr val="7030A0"/>
                    </a:solidFill>
                  </a:rPr>
                  <a:t>x</a:t>
                </a:r>
                <a:r>
                  <a:rPr lang="he-IL" dirty="0">
                    <a:solidFill>
                      <a:srgbClr val="7030A0"/>
                    </a:solidFill>
                  </a:rPr>
                  <a:t> לשתי מילים </a:t>
                </a:r>
                <a:r>
                  <a:rPr lang="he-IL" dirty="0" err="1">
                    <a:solidFill>
                      <a:srgbClr val="7030A0"/>
                    </a:solidFill>
                  </a:rPr>
                  <a:t>wu</a:t>
                </a:r>
                <a:r>
                  <a:rPr lang="he-IL" dirty="0">
                    <a:solidFill>
                      <a:srgbClr val="7030A0"/>
                    </a:solidFill>
                  </a:rPr>
                  <a:t>=</a:t>
                </a:r>
                <a:r>
                  <a:rPr lang="he-IL" dirty="0" err="1">
                    <a:solidFill>
                      <a:srgbClr val="7030A0"/>
                    </a:solidFill>
                  </a:rPr>
                  <a:t>x</a:t>
                </a:r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הריצי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על </a:t>
                </a:r>
                <a:r>
                  <a:rPr lang="he-IL" dirty="0" err="1">
                    <a:solidFill>
                      <a:srgbClr val="7030A0"/>
                    </a:solidFill>
                  </a:rPr>
                  <a:t>w</a:t>
                </a:r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הריצי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על </a:t>
                </a:r>
                <a:r>
                  <a:rPr lang="he-IL" dirty="0" err="1">
                    <a:solidFill>
                      <a:srgbClr val="7030A0"/>
                    </a:solidFill>
                  </a:rPr>
                  <a:t>u</a:t>
                </a:r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אם שתיהן קיבלו קבלי, אחרת דחי</a:t>
                </a: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00B050"/>
                    </a:solidFill>
                  </a:rPr>
                  <a:t>הוכחת נכונות: שיעורי בית</a:t>
                </a: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30B45-766F-8D22-0C6F-667EA171B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1244600"/>
                <a:ext cx="11717020" cy="5372100"/>
              </a:xfrm>
              <a:blipFill>
                <a:blip r:embed="rId2"/>
                <a:stretch>
                  <a:fillRect t="-1415" r="-433" b="-356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6EC6B-7177-2016-DE8D-9DEE4220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BE7-CCDC-3842-8372-E83E2C6BB35D}" type="slidenum">
              <a:rPr lang="en-IL" smtClean="0"/>
              <a:t>11</a:t>
            </a:fld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EA112-0CE9-9CD1-3040-93D2D678C08B}"/>
              </a:ext>
            </a:extLst>
          </p:cNvPr>
          <p:cNvSpPr txBox="1"/>
          <p:nvPr/>
        </p:nvSpPr>
        <p:spPr>
          <a:xfrm>
            <a:off x="254000" y="3084507"/>
            <a:ext cx="46863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he-IL" sz="2400" b="1" u="sng" dirty="0">
                <a:solidFill>
                  <a:srgbClr val="00B050"/>
                </a:solidFill>
              </a:rPr>
              <a:t>סיבוכיות:</a:t>
            </a:r>
          </a:p>
          <a:p>
            <a:pPr marL="0" algn="r" defTabSz="457200" rtl="1" eaLnBrk="1" latinLnBrk="0" hangingPunct="1"/>
            <a:endParaRPr lang="he-IL" dirty="0"/>
          </a:p>
          <a:p>
            <a:pPr marL="0" algn="r" defTabSz="457200" rtl="1" eaLnBrk="1" latinLnBrk="0" hangingPunct="1"/>
            <a:r>
              <a:rPr lang="he-IL" dirty="0"/>
              <a:t>ניחוש חלוקה – צריך לנחש רק אינדקס לחלק בו. פולינומי.</a:t>
            </a:r>
          </a:p>
          <a:p>
            <a:pPr marL="0" algn="r" defTabSz="457200" rtl="1" eaLnBrk="1" latinLnBrk="0" hangingPunct="1"/>
            <a:endParaRPr lang="he-IL" dirty="0"/>
          </a:p>
          <a:p>
            <a:pPr marL="0" algn="r" defTabSz="457200" rtl="1" eaLnBrk="1" latinLnBrk="0" hangingPunct="1"/>
            <a:r>
              <a:rPr lang="he-IL" dirty="0"/>
              <a:t>הרצת המכונות לוקחת זמן פולינומי, כי הן פולינומיות בעצמן.</a:t>
            </a:r>
          </a:p>
          <a:p>
            <a:pPr marL="0" algn="r" defTabSz="457200" rtl="1" eaLnBrk="1" latinLnBrk="0" hangingPunct="1"/>
            <a:endParaRPr lang="he-IL" dirty="0"/>
          </a:p>
          <a:p>
            <a:pPr marL="0" algn="r" defTabSz="457200" rtl="1" eaLnBrk="1" latinLnBrk="0" hangingPunct="1"/>
            <a:r>
              <a:rPr lang="he-IL" dirty="0"/>
              <a:t>קבלה/דחייה כמובן בזמן קבוע</a:t>
            </a:r>
          </a:p>
          <a:p>
            <a:pPr marL="0" algn="r" defTabSz="457200" rtl="1" eaLnBrk="1" latinLnBrk="0" hangingPunct="1"/>
            <a:endParaRPr lang="he-IL" dirty="0"/>
          </a:p>
          <a:p>
            <a:pPr marL="0" algn="r" defTabSz="457200" rtl="1" eaLnBrk="1" latinLnBrk="0" hangingPunct="1"/>
            <a:r>
              <a:rPr lang="he-IL" b="1" dirty="0"/>
              <a:t>=&gt; סה״כ זמן פולינומי</a:t>
            </a:r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211918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9AC2-83A2-0E03-C42D-C3258576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0"/>
            <a:ext cx="9875520" cy="1356360"/>
          </a:xfrm>
        </p:spPr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 err="1"/>
              <a:t>P</a:t>
            </a:r>
            <a:r>
              <a:rPr lang="he-IL" dirty="0"/>
              <a:t>  סגורה לשרשור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30B45-766F-8D22-0C6F-667EA171B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4000" y="1244600"/>
                <a:ext cx="11717020" cy="5372100"/>
              </a:xfrm>
              <a:ln>
                <a:noFill/>
              </a:ln>
            </p:spPr>
            <p:txBody>
              <a:bodyPr>
                <a:normAutofit lnSpcReduction="10000"/>
              </a:bodyPr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4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טענה:</a:t>
                </a:r>
                <a:r>
                  <a:rPr lang="he-IL" b="1" dirty="0">
                    <a:solidFill>
                      <a:schemeClr val="accent2">
                        <a:lumMod val="75000"/>
                      </a:schemeClr>
                    </a:solidFill>
                  </a:rPr>
                  <a:t> אם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he-IL" b="1" dirty="0">
                    <a:solidFill>
                      <a:schemeClr val="accent2">
                        <a:lumMod val="75000"/>
                      </a:schemeClr>
                    </a:solidFill>
                  </a:rPr>
                  <a:t>  אזי גם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∃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𝒘𝒖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}∈</m:t>
                    </m:r>
                    <m:r>
                      <a:rPr lang="he-IL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he-IL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4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הוכחה: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כיוון 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קיימות להן מ״ט אי-</a:t>
                </a:r>
                <a:r>
                  <a:rPr lang="he-IL" dirty="0" err="1">
                    <a:solidFill>
                      <a:schemeClr val="tx1"/>
                    </a:solidFill>
                  </a:rPr>
                  <a:t>דטמיניסטיות</a:t>
                </a:r>
                <a:r>
                  <a:rPr lang="he-IL" dirty="0">
                    <a:solidFill>
                      <a:schemeClr val="tx1"/>
                    </a:solidFill>
                  </a:rPr>
                  <a:t> פולינומיות מכריעות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נבנה מ״ט אי-דטרמיניסטית פולינומית מכריעה עבור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על קלט </a:t>
                </a:r>
                <a:r>
                  <a:rPr lang="he-IL" dirty="0" err="1">
                    <a:solidFill>
                      <a:srgbClr val="7030A0"/>
                    </a:solidFill>
                  </a:rPr>
                  <a:t>x</a:t>
                </a:r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</a:t>
                </a:r>
                <a:r>
                  <a:rPr lang="he-IL" dirty="0">
                    <a:solidFill>
                      <a:srgbClr val="7030A0"/>
                    </a:solidFill>
                  </a:rPr>
                  <a:t>- נחשי חלוקה של </a:t>
                </a:r>
                <a:r>
                  <a:rPr lang="he-IL" dirty="0" err="1">
                    <a:solidFill>
                      <a:srgbClr val="7030A0"/>
                    </a:solidFill>
                  </a:rPr>
                  <a:t>x</a:t>
                </a:r>
                <a:r>
                  <a:rPr lang="he-IL" dirty="0">
                    <a:solidFill>
                      <a:srgbClr val="7030A0"/>
                    </a:solidFill>
                  </a:rPr>
                  <a:t> לשתי מילים </a:t>
                </a:r>
                <a:r>
                  <a:rPr lang="he-IL" dirty="0" err="1">
                    <a:solidFill>
                      <a:srgbClr val="7030A0"/>
                    </a:solidFill>
                  </a:rPr>
                  <a:t>wu</a:t>
                </a:r>
                <a:r>
                  <a:rPr lang="he-IL" dirty="0">
                    <a:solidFill>
                      <a:srgbClr val="7030A0"/>
                    </a:solidFill>
                  </a:rPr>
                  <a:t>=</a:t>
                </a:r>
                <a:r>
                  <a:rPr lang="he-IL" dirty="0" err="1">
                    <a:solidFill>
                      <a:srgbClr val="7030A0"/>
                    </a:solidFill>
                  </a:rPr>
                  <a:t>x</a:t>
                </a:r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</a:t>
                </a:r>
                <a:r>
                  <a:rPr lang="he-IL" dirty="0">
                    <a:solidFill>
                      <a:srgbClr val="00FF00"/>
                    </a:solidFill>
                  </a:rPr>
                  <a:t>- לכל חלוקה של </a:t>
                </a:r>
                <a:r>
                  <a:rPr lang="he-IL" dirty="0" err="1">
                    <a:solidFill>
                      <a:srgbClr val="00FF00"/>
                    </a:solidFill>
                  </a:rPr>
                  <a:t>x</a:t>
                </a:r>
                <a:r>
                  <a:rPr lang="he-IL" dirty="0">
                    <a:solidFill>
                      <a:srgbClr val="00FF00"/>
                    </a:solidFill>
                  </a:rPr>
                  <a:t> לשתי מילים: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</a:t>
                </a:r>
                <a:r>
                  <a:rPr lang="he-IL" dirty="0">
                    <a:solidFill>
                      <a:srgbClr val="7030A0"/>
                    </a:solidFill>
                  </a:rPr>
                  <a:t>	- הריצי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על </a:t>
                </a:r>
                <a:r>
                  <a:rPr lang="he-IL" dirty="0" err="1">
                    <a:solidFill>
                      <a:srgbClr val="7030A0"/>
                    </a:solidFill>
                  </a:rPr>
                  <a:t>w</a:t>
                </a:r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	- הריצי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על </a:t>
                </a:r>
                <a:r>
                  <a:rPr lang="he-IL" dirty="0" err="1">
                    <a:solidFill>
                      <a:srgbClr val="7030A0"/>
                    </a:solidFill>
                  </a:rPr>
                  <a:t>u</a:t>
                </a:r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	- אם שתיהן קיבלו קבלי, אחרת דחי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00FF00"/>
                    </a:solidFill>
                  </a:rPr>
                  <a:t>	- דחי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הוכחת נכונות: שיעורי בית</a:t>
                </a: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30B45-766F-8D22-0C6F-667EA171B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1244600"/>
                <a:ext cx="11717020" cy="5372100"/>
              </a:xfrm>
              <a:blipFill>
                <a:blip r:embed="rId2"/>
                <a:stretch>
                  <a:fillRect t="-2123" r="-433" b="-34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6EC6B-7177-2016-DE8D-9DEE4220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BE7-CCDC-3842-8372-E83E2C6BB35D}" type="slidenum">
              <a:rPr lang="en-IL" smtClean="0"/>
              <a:t>12</a:t>
            </a:fld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8EA112-0CE9-9CD1-3040-93D2D678C08B}"/>
                  </a:ext>
                </a:extLst>
              </p:cNvPr>
              <p:cNvSpPr txBox="1"/>
              <p:nvPr/>
            </p:nvSpPr>
            <p:spPr>
              <a:xfrm>
                <a:off x="220979" y="2871028"/>
                <a:ext cx="519374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400" b="1" u="sng" dirty="0">
                    <a:solidFill>
                      <a:srgbClr val="0070C0"/>
                    </a:solidFill>
                  </a:rPr>
                  <a:t>סיבוכיות: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ניחוש חלוקה – צריך לנחש רק אינדקס לחלק בו. פולינומי.</a:t>
                </a:r>
              </a:p>
              <a:p>
                <a:pPr marL="0" algn="r" defTabSz="457200" rtl="1" eaLnBrk="1" latinLnBrk="0" hangingPunct="1"/>
                <a:endParaRPr lang="he-IL" dirty="0">
                  <a:solidFill>
                    <a:srgbClr val="00FF00"/>
                  </a:solidFill>
                </a:endParaRPr>
              </a:p>
              <a:p>
                <a:pPr marL="0" algn="r" defTabSz="457200" rtl="1" eaLnBrk="1" latinLnBrk="0" hangingPunct="1"/>
                <a:r>
                  <a:rPr lang="he-IL" dirty="0">
                    <a:solidFill>
                      <a:srgbClr val="00FF00"/>
                    </a:solidFill>
                  </a:rPr>
                  <a:t>צריך לעבור על 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he-IL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>
                    <a:solidFill>
                      <a:srgbClr val="00FF00"/>
                    </a:solidFill>
                  </a:rPr>
                  <a:t> חלוקות בסך </a:t>
                </a:r>
                <a:r>
                  <a:rPr lang="he-IL" dirty="0" err="1">
                    <a:solidFill>
                      <a:srgbClr val="00FF00"/>
                    </a:solidFill>
                  </a:rPr>
                  <a:t>הכל</a:t>
                </a:r>
                <a:endParaRPr lang="he-IL" dirty="0">
                  <a:solidFill>
                    <a:srgbClr val="00FF00"/>
                  </a:solidFill>
                </a:endParaRP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הרצת המכונות לוקחת זמן פולינומי, כי הן פולינומיות בעצמן.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קבלה/דחייה כמובן בזמן קבוע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=&gt; סה״כ זמן פולינומי (מכפלת פולינומים היא פולינום)</a:t>
                </a:r>
                <a:endParaRPr lang="en-IL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8EA112-0CE9-9CD1-3040-93D2D678C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79" y="2871028"/>
                <a:ext cx="5193747" cy="3785652"/>
              </a:xfrm>
              <a:prstGeom prst="rect">
                <a:avLst/>
              </a:prstGeom>
              <a:blipFill>
                <a:blip r:embed="rId3"/>
                <a:stretch>
                  <a:fillRect t="-1338" r="-1707" b="-13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3716D78-9C2E-4EDE-D360-C52674A6F1FC}"/>
              </a:ext>
            </a:extLst>
          </p:cNvPr>
          <p:cNvGrpSpPr/>
          <p:nvPr/>
        </p:nvGrpSpPr>
        <p:grpSpPr>
          <a:xfrm>
            <a:off x="10404888" y="2575560"/>
            <a:ext cx="326612" cy="365125"/>
            <a:chOff x="5524500" y="4572000"/>
            <a:chExt cx="571500" cy="6223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71D9BB-9C21-D72E-3517-9A3FC51B7131}"/>
                </a:ext>
              </a:extLst>
            </p:cNvPr>
            <p:cNvCxnSpPr/>
            <p:nvPr/>
          </p:nvCxnSpPr>
          <p:spPr>
            <a:xfrm>
              <a:off x="5524500" y="4572000"/>
              <a:ext cx="571500" cy="6223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29DCC5C-E621-FF88-DADF-E2B574AB88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4500" y="4572000"/>
              <a:ext cx="571500" cy="6223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6D9B67-838A-3892-5C50-68E24D898E9D}"/>
              </a:ext>
            </a:extLst>
          </p:cNvPr>
          <p:cNvGrpSpPr/>
          <p:nvPr/>
        </p:nvGrpSpPr>
        <p:grpSpPr>
          <a:xfrm>
            <a:off x="7632700" y="2143760"/>
            <a:ext cx="368300" cy="431800"/>
            <a:chOff x="5524500" y="4572000"/>
            <a:chExt cx="571500" cy="6223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968ABD-2B58-470D-8B56-8390C506DFCC}"/>
                </a:ext>
              </a:extLst>
            </p:cNvPr>
            <p:cNvCxnSpPr/>
            <p:nvPr/>
          </p:nvCxnSpPr>
          <p:spPr>
            <a:xfrm>
              <a:off x="5524500" y="4572000"/>
              <a:ext cx="571500" cy="6223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C34547-E8FB-B485-2245-BF0486211A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4500" y="4572000"/>
              <a:ext cx="571500" cy="6223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BBDC34-A013-F257-DF21-2D0539F59C26}"/>
              </a:ext>
            </a:extLst>
          </p:cNvPr>
          <p:cNvCxnSpPr>
            <a:cxnSpLocks/>
          </p:cNvCxnSpPr>
          <p:nvPr/>
        </p:nvCxnSpPr>
        <p:spPr>
          <a:xfrm>
            <a:off x="6362700" y="3695700"/>
            <a:ext cx="4978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65D048-DF8A-FDA4-DDF1-8B2F79FB507D}"/>
              </a:ext>
            </a:extLst>
          </p:cNvPr>
          <p:cNvGrpSpPr/>
          <p:nvPr/>
        </p:nvGrpSpPr>
        <p:grpSpPr>
          <a:xfrm>
            <a:off x="896621" y="3429000"/>
            <a:ext cx="4551126" cy="571500"/>
            <a:chOff x="5524500" y="4572000"/>
            <a:chExt cx="571500" cy="6223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E88A395-E9A8-4A59-BC88-FECF256548B2}"/>
                </a:ext>
              </a:extLst>
            </p:cNvPr>
            <p:cNvCxnSpPr/>
            <p:nvPr/>
          </p:nvCxnSpPr>
          <p:spPr>
            <a:xfrm>
              <a:off x="5524500" y="4572000"/>
              <a:ext cx="571500" cy="6223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0031722-CD24-58BD-A0AB-768658F2CF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4500" y="4572000"/>
              <a:ext cx="571500" cy="6223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B94F80-2826-2FB7-4F5E-8EE6463E569F}"/>
              </a:ext>
            </a:extLst>
          </p:cNvPr>
          <p:cNvGrpSpPr/>
          <p:nvPr/>
        </p:nvGrpSpPr>
        <p:grpSpPr>
          <a:xfrm>
            <a:off x="6165850" y="5224780"/>
            <a:ext cx="1136650" cy="431800"/>
            <a:chOff x="5524500" y="4572000"/>
            <a:chExt cx="571500" cy="6223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C8C7C7-BE5B-A507-50E8-F5C9AA6B8432}"/>
                </a:ext>
              </a:extLst>
            </p:cNvPr>
            <p:cNvCxnSpPr/>
            <p:nvPr/>
          </p:nvCxnSpPr>
          <p:spPr>
            <a:xfrm>
              <a:off x="5524500" y="4572000"/>
              <a:ext cx="571500" cy="6223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EDD925D-B413-C4AB-357B-C5DF1692AD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4500" y="4572000"/>
              <a:ext cx="571500" cy="6223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691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9AC2-83A2-0E03-C42D-C3258576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0"/>
            <a:ext cx="9875520" cy="1356360"/>
          </a:xfrm>
        </p:spPr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 err="1"/>
              <a:t>P</a:t>
            </a:r>
            <a:r>
              <a:rPr lang="he-IL" dirty="0"/>
              <a:t> סגורה </a:t>
            </a:r>
            <a:r>
              <a:rPr lang="he-IL" dirty="0" err="1"/>
              <a:t>לאיטרציה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30B45-766F-8D22-0C6F-667EA171B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4000" y="1244600"/>
                <a:ext cx="11717020" cy="5372100"/>
              </a:xfrm>
            </p:spPr>
            <p:txBody>
              <a:bodyPr/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נזכר: כאשר הוכחנו ש </a:t>
                </a:r>
                <a:r>
                  <a:rPr lang="he-IL" sz="2400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R</a:t>
                </a:r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 סגורה </a:t>
                </a:r>
                <a:r>
                  <a:rPr lang="he-IL" sz="2400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לאיטרציה</a:t>
                </a:r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, מה שעשינו זה פשוט לעבור על כל החלוקה האפשריות של המילה לתתי מילים. 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בעיה – יש כמות </a:t>
                </a:r>
                <a:r>
                  <a:rPr lang="he-IL" b="1" dirty="0" err="1">
                    <a:solidFill>
                      <a:schemeClr val="tx1"/>
                    </a:solidFill>
                  </a:rPr>
                  <a:t>אקפוננציאלית</a:t>
                </a:r>
                <a:r>
                  <a:rPr lang="he-IL" b="1" dirty="0">
                    <a:solidFill>
                      <a:schemeClr val="tx1"/>
                    </a:solidFill>
                  </a:rPr>
                  <a:t> של חלוקות כאלה!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אנחנו צריכים להתחכם.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מתי מילה </a:t>
                </a:r>
                <a:r>
                  <a:rPr lang="he-IL" dirty="0" err="1">
                    <a:solidFill>
                      <a:schemeClr val="tx1"/>
                    </a:solidFill>
                  </a:rPr>
                  <a:t>x</a:t>
                </a:r>
                <a:r>
                  <a:rPr lang="he-IL" dirty="0">
                    <a:solidFill>
                      <a:schemeClr val="tx1"/>
                    </a:solidFill>
                  </a:rPr>
                  <a:t>  נמצאת ב </a:t>
                </a:r>
                <a:r>
                  <a:rPr lang="he-IL" dirty="0" err="1">
                    <a:solidFill>
                      <a:schemeClr val="tx1"/>
                    </a:solidFill>
                  </a:rPr>
                  <a:t>איטרציה</a:t>
                </a:r>
                <a:r>
                  <a:rPr lang="he-IL" dirty="0">
                    <a:solidFill>
                      <a:schemeClr val="tx1"/>
                    </a:solidFill>
                  </a:rPr>
                  <a:t> של שפה </a:t>
                </a:r>
                <a:r>
                  <a:rPr lang="he-IL" dirty="0" err="1">
                    <a:solidFill>
                      <a:schemeClr val="tx1"/>
                    </a:solidFill>
                  </a:rPr>
                  <a:t>L</a:t>
                </a:r>
                <a:r>
                  <a:rPr lang="he-IL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he-IL" b="0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2.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he-IL" b="0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3.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𝑤𝑢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נשתמש בתכנון דינאמי על מנת לפתור את הבעיה.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30B45-766F-8D22-0C6F-667EA171B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1244600"/>
                <a:ext cx="11717020" cy="5372100"/>
              </a:xfrm>
              <a:blipFill>
                <a:blip r:embed="rId2"/>
                <a:stretch>
                  <a:fillRect t="-1415" r="-4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C70F8-DB34-37CE-9670-917BBE8C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BE7-CCDC-3842-8372-E83E2C6BB35D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665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70">
            <a:extLst>
              <a:ext uri="{FF2B5EF4-FFF2-40B4-BE49-F238E27FC236}">
                <a16:creationId xmlns:a16="http://schemas.microsoft.com/office/drawing/2014/main" id="{2A6D5F2B-7A31-71EF-3E58-CE9F4338D8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370795"/>
              </p:ext>
            </p:extLst>
          </p:nvPr>
        </p:nvGraphicFramePr>
        <p:xfrm>
          <a:off x="309980" y="269047"/>
          <a:ext cx="3186546" cy="3850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091">
                  <a:extLst>
                    <a:ext uri="{9D8B030D-6E8A-4147-A177-3AD203B41FA5}">
                      <a16:colId xmlns:a16="http://schemas.microsoft.com/office/drawing/2014/main" val="2270510306"/>
                    </a:ext>
                  </a:extLst>
                </a:gridCol>
                <a:gridCol w="531091">
                  <a:extLst>
                    <a:ext uri="{9D8B030D-6E8A-4147-A177-3AD203B41FA5}">
                      <a16:colId xmlns:a16="http://schemas.microsoft.com/office/drawing/2014/main" val="2130386104"/>
                    </a:ext>
                  </a:extLst>
                </a:gridCol>
                <a:gridCol w="531091">
                  <a:extLst>
                    <a:ext uri="{9D8B030D-6E8A-4147-A177-3AD203B41FA5}">
                      <a16:colId xmlns:a16="http://schemas.microsoft.com/office/drawing/2014/main" val="1704184016"/>
                    </a:ext>
                  </a:extLst>
                </a:gridCol>
                <a:gridCol w="531091">
                  <a:extLst>
                    <a:ext uri="{9D8B030D-6E8A-4147-A177-3AD203B41FA5}">
                      <a16:colId xmlns:a16="http://schemas.microsoft.com/office/drawing/2014/main" val="1108192776"/>
                    </a:ext>
                  </a:extLst>
                </a:gridCol>
                <a:gridCol w="531091">
                  <a:extLst>
                    <a:ext uri="{9D8B030D-6E8A-4147-A177-3AD203B41FA5}">
                      <a16:colId xmlns:a16="http://schemas.microsoft.com/office/drawing/2014/main" val="3566008728"/>
                    </a:ext>
                  </a:extLst>
                </a:gridCol>
                <a:gridCol w="531091">
                  <a:extLst>
                    <a:ext uri="{9D8B030D-6E8A-4147-A177-3AD203B41FA5}">
                      <a16:colId xmlns:a16="http://schemas.microsoft.com/office/drawing/2014/main" val="959625516"/>
                    </a:ext>
                  </a:extLst>
                </a:gridCol>
              </a:tblGrid>
              <a:tr h="61742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j=1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j=2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j=3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.   .  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j=n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701591"/>
                  </a:ext>
                </a:extLst>
              </a:tr>
              <a:tr h="574101">
                <a:tc>
                  <a:txBody>
                    <a:bodyPr/>
                    <a:lstStyle/>
                    <a:p>
                      <a:r>
                        <a:rPr lang="en-IL" dirty="0"/>
                        <a:t>i=1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568827"/>
                  </a:ext>
                </a:extLst>
              </a:tr>
              <a:tr h="574101">
                <a:tc>
                  <a:txBody>
                    <a:bodyPr/>
                    <a:lstStyle/>
                    <a:p>
                      <a:r>
                        <a:rPr lang="en-IL" dirty="0"/>
                        <a:t>i=2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45058"/>
                  </a:ext>
                </a:extLst>
              </a:tr>
              <a:tr h="574101">
                <a:tc>
                  <a:txBody>
                    <a:bodyPr/>
                    <a:lstStyle/>
                    <a:p>
                      <a:r>
                        <a:rPr lang="en-IL" dirty="0"/>
                        <a:t>i=3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000265"/>
                  </a:ext>
                </a:extLst>
              </a:tr>
              <a:tr h="882031">
                <a:tc>
                  <a:txBody>
                    <a:bodyPr/>
                    <a:lstStyle/>
                    <a:p>
                      <a:r>
                        <a:rPr lang="en-IL" dirty="0"/>
                        <a:t>.</a:t>
                      </a:r>
                    </a:p>
                    <a:p>
                      <a:r>
                        <a:rPr lang="en-IL" dirty="0"/>
                        <a:t>.</a:t>
                      </a:r>
                    </a:p>
                    <a:p>
                      <a:r>
                        <a:rPr lang="en-IL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36381"/>
                  </a:ext>
                </a:extLst>
              </a:tr>
              <a:tr h="574101">
                <a:tc>
                  <a:txBody>
                    <a:bodyPr/>
                    <a:lstStyle/>
                    <a:p>
                      <a:r>
                        <a:rPr lang="en-IL" dirty="0"/>
                        <a:t>i=n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478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46ED4-BB72-AB35-A625-0B2248F7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BE7-CCDC-3842-8372-E83E2C6BB35D}" type="slidenum">
              <a:rPr lang="en-IL" smtClean="0"/>
              <a:t>14</a:t>
            </a:fld>
            <a:endParaRPr lang="en-IL"/>
          </a:p>
        </p:txBody>
      </p:sp>
      <p:pic>
        <p:nvPicPr>
          <p:cNvPr id="97" name="Picture 96" descr="Text&#10;&#10;Description automatically generated with medium confidence">
            <a:extLst>
              <a:ext uri="{FF2B5EF4-FFF2-40B4-BE49-F238E27FC236}">
                <a16:creationId xmlns:a16="http://schemas.microsoft.com/office/drawing/2014/main" id="{6BEB4EC5-6B2B-DBA7-9559-88F5D3528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59" y="4213014"/>
            <a:ext cx="3221387" cy="11410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42C8850-F136-3F98-3148-CA607AF0609D}"/>
                  </a:ext>
                </a:extLst>
              </p:cNvPr>
              <p:cNvSpPr txBox="1"/>
              <p:nvPr/>
            </p:nvSpPr>
            <p:spPr>
              <a:xfrm>
                <a:off x="3613705" y="269047"/>
                <a:ext cx="8324296" cy="7675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2000" b="1" dirty="0">
                    <a:solidFill>
                      <a:srgbClr val="00B050"/>
                    </a:solidFill>
                  </a:rPr>
                  <a:t>עבור מילה </a:t>
                </a:r>
                <a:r>
                  <a:rPr lang="he-IL" sz="2000" b="1" dirty="0" err="1">
                    <a:solidFill>
                      <a:srgbClr val="00B050"/>
                    </a:solidFill>
                  </a:rPr>
                  <a:t>w</a:t>
                </a:r>
                <a:r>
                  <a:rPr lang="he-IL" sz="2000" b="1" dirty="0">
                    <a:solidFill>
                      <a:srgbClr val="00B050"/>
                    </a:solidFill>
                  </a:rPr>
                  <a:t>, נגדיר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he-IL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e-IL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he-IL" sz="2000" b="1" dirty="0">
                    <a:solidFill>
                      <a:srgbClr val="00B050"/>
                    </a:solidFill>
                  </a:rPr>
                  <a:t>  להיות תת המילה מאינדקס </a:t>
                </a:r>
                <a:r>
                  <a:rPr lang="he-IL" sz="2000" b="1" dirty="0" err="1">
                    <a:solidFill>
                      <a:srgbClr val="00B050"/>
                    </a:solidFill>
                  </a:rPr>
                  <a:t>i</a:t>
                </a:r>
                <a:r>
                  <a:rPr lang="he-IL" sz="2000" b="1" dirty="0">
                    <a:solidFill>
                      <a:srgbClr val="00B050"/>
                    </a:solidFill>
                  </a:rPr>
                  <a:t> ועד אינדקס </a:t>
                </a:r>
                <a:r>
                  <a:rPr lang="he-IL" sz="2000" b="1" dirty="0" err="1">
                    <a:solidFill>
                      <a:srgbClr val="00B050"/>
                    </a:solidFill>
                  </a:rPr>
                  <a:t>j</a:t>
                </a:r>
                <a:endParaRPr lang="he-IL" sz="2000" b="1" dirty="0">
                  <a:solidFill>
                    <a:srgbClr val="00B050"/>
                  </a:solidFill>
                </a:endParaRPr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b="1" dirty="0">
                    <a:solidFill>
                      <a:srgbClr val="FFC000"/>
                    </a:solidFill>
                  </a:rPr>
                  <a:t>נבנה טבלה </a:t>
                </a:r>
                <a:r>
                  <a:rPr lang="he-IL" b="1" dirty="0" err="1">
                    <a:solidFill>
                      <a:srgbClr val="FFC000"/>
                    </a:solidFill>
                  </a:rPr>
                  <a:t>T</a:t>
                </a:r>
                <a:r>
                  <a:rPr lang="he-IL" b="1" dirty="0">
                    <a:solidFill>
                      <a:srgbClr val="FFC000"/>
                    </a:solidFill>
                  </a:rPr>
                  <a:t>, בה כל תא </a:t>
                </a:r>
                <a:r>
                  <a:rPr lang="he-IL" b="1" dirty="0" err="1">
                    <a:solidFill>
                      <a:srgbClr val="FFC000"/>
                    </a:solidFill>
                  </a:rPr>
                  <a:t>i,j</a:t>
                </a:r>
                <a:r>
                  <a:rPr lang="he-IL" b="1" dirty="0">
                    <a:solidFill>
                      <a:srgbClr val="FFC000"/>
                    </a:solidFill>
                  </a:rPr>
                  <a:t>   יחזיק ערך </a:t>
                </a:r>
                <a:r>
                  <a:rPr lang="he-IL" b="1" dirty="0" err="1">
                    <a:solidFill>
                      <a:srgbClr val="FFC000"/>
                    </a:solidFill>
                  </a:rPr>
                  <a:t>בולאני</a:t>
                </a:r>
                <a:r>
                  <a:rPr lang="he-IL" b="1" dirty="0">
                    <a:solidFill>
                      <a:srgbClr val="FFC000"/>
                    </a:solidFill>
                  </a:rPr>
                  <a:t> שיסמן האם תת-המילה שייכת 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he-IL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e-IL" b="1" dirty="0">
                    <a:solidFill>
                      <a:srgbClr val="FFC000"/>
                    </a:solidFill>
                  </a:rPr>
                  <a:t>.  </a:t>
                </a:r>
              </a:p>
              <a:p>
                <a:pPr algn="r" rtl="1"/>
                <a:endParaRPr lang="he-IL" dirty="0">
                  <a:solidFill>
                    <a:srgbClr val="FFC000"/>
                  </a:solidFill>
                </a:endParaRPr>
              </a:p>
              <a:p>
                <a:pPr algn="r" rtl="1"/>
                <a:r>
                  <a:rPr lang="he-IL" b="1" dirty="0">
                    <a:solidFill>
                      <a:srgbClr val="FFC000"/>
                    </a:solidFill>
                  </a:rPr>
                  <a:t>הטבלה מאותחלת ב </a:t>
                </a:r>
                <a:r>
                  <a:rPr lang="he-IL" b="1" dirty="0" err="1">
                    <a:solidFill>
                      <a:srgbClr val="FFC000"/>
                    </a:solidFill>
                  </a:rPr>
                  <a:t>F</a:t>
                </a:r>
                <a:endParaRPr lang="he-IL" b="1" dirty="0">
                  <a:solidFill>
                    <a:srgbClr val="FFC000"/>
                  </a:solidFill>
                </a:endParaRPr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>
                    <a:solidFill>
                      <a:srgbClr val="0070C0"/>
                    </a:solidFill>
                  </a:rPr>
                  <a:t>כלומר, לכל תא בטבלה נצטרך לבדוק: </a:t>
                </a:r>
              </a:p>
              <a:p>
                <a:pPr algn="r" rtl="1"/>
                <a:r>
                  <a:rPr lang="he-IL" dirty="0">
                    <a:solidFill>
                      <a:srgbClr val="0070C0"/>
                    </a:solidFill>
                  </a:rPr>
                  <a:t>	1. האם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e-IL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he-I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he-IL" dirty="0">
                  <a:solidFill>
                    <a:srgbClr val="0070C0"/>
                  </a:solidFill>
                </a:endParaRPr>
              </a:p>
              <a:p>
                <a:pPr algn="r" rtl="1"/>
                <a:r>
                  <a:rPr lang="he-IL" dirty="0">
                    <a:solidFill>
                      <a:srgbClr val="0070C0"/>
                    </a:solidFill>
                  </a:rPr>
                  <a:t>	2. לבדוק את כל החלוקות לשתי מילים, ואם באחת מהן שתי 	המילים ב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he-IL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e-IL" dirty="0">
                    <a:solidFill>
                      <a:srgbClr val="0070C0"/>
                    </a:solidFill>
                  </a:rPr>
                  <a:t>. </a:t>
                </a:r>
              </a:p>
              <a:p>
                <a:pPr algn="r" rtl="1"/>
                <a:endParaRPr lang="he-IL" dirty="0">
                  <a:solidFill>
                    <a:srgbClr val="7030A0"/>
                  </a:solidFill>
                </a:endParaRPr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עבור </a:t>
                </a:r>
                <a:r>
                  <a:rPr lang="he-IL" dirty="0" err="1">
                    <a:solidFill>
                      <a:srgbClr val="7030A0"/>
                    </a:solidFill>
                  </a:rPr>
                  <a:t>i</a:t>
                </a:r>
                <a:r>
                  <a:rPr lang="he-IL" dirty="0">
                    <a:solidFill>
                      <a:srgbClr val="7030A0"/>
                    </a:solidFill>
                  </a:rPr>
                  <a:t>=1 עד </a:t>
                </a:r>
                <a:r>
                  <a:rPr lang="he-IL" dirty="0" err="1">
                    <a:solidFill>
                      <a:srgbClr val="7030A0"/>
                    </a:solidFill>
                  </a:rPr>
                  <a:t>n</a:t>
                </a:r>
                <a:r>
                  <a:rPr lang="he-IL" dirty="0">
                    <a:solidFill>
                      <a:srgbClr val="7030A0"/>
                    </a:solidFill>
                  </a:rPr>
                  <a:t>:</a:t>
                </a:r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	עבור </a:t>
                </a:r>
                <a:r>
                  <a:rPr lang="he-IL" dirty="0" err="1">
                    <a:solidFill>
                      <a:srgbClr val="7030A0"/>
                    </a:solidFill>
                  </a:rPr>
                  <a:t>j</a:t>
                </a:r>
                <a:r>
                  <a:rPr lang="he-IL" dirty="0">
                    <a:solidFill>
                      <a:srgbClr val="7030A0"/>
                    </a:solidFill>
                  </a:rPr>
                  <a:t>=</a:t>
                </a:r>
                <a:r>
                  <a:rPr lang="he-IL" dirty="0" err="1">
                    <a:solidFill>
                      <a:srgbClr val="7030A0"/>
                    </a:solidFill>
                  </a:rPr>
                  <a:t>i</a:t>
                </a:r>
                <a:r>
                  <a:rPr lang="he-IL" dirty="0">
                    <a:solidFill>
                      <a:srgbClr val="7030A0"/>
                    </a:solidFill>
                  </a:rPr>
                  <a:t>  עד </a:t>
                </a:r>
                <a:r>
                  <a:rPr lang="he-IL" dirty="0" err="1">
                    <a:solidFill>
                      <a:srgbClr val="7030A0"/>
                    </a:solidFill>
                  </a:rPr>
                  <a:t>n</a:t>
                </a:r>
                <a:r>
                  <a:rPr lang="he-IL" dirty="0">
                    <a:solidFill>
                      <a:srgbClr val="7030A0"/>
                    </a:solidFill>
                  </a:rPr>
                  <a:t>:</a:t>
                </a:r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		נריץ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על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. </a:t>
                </a:r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		אם קיבלה: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he-IL" dirty="0">
                  <a:solidFill>
                    <a:srgbClr val="7030A0"/>
                  </a:solidFill>
                </a:endParaRPr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		אחרת:	</a:t>
                </a:r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			עבור </a:t>
                </a:r>
                <a:r>
                  <a:rPr lang="he-IL" dirty="0" err="1">
                    <a:solidFill>
                      <a:srgbClr val="7030A0"/>
                    </a:solidFill>
                  </a:rPr>
                  <a:t>k</a:t>
                </a:r>
                <a:r>
                  <a:rPr lang="he-IL" dirty="0">
                    <a:solidFill>
                      <a:srgbClr val="7030A0"/>
                    </a:solidFill>
                  </a:rPr>
                  <a:t>=</a:t>
                </a:r>
                <a:r>
                  <a:rPr lang="he-IL" dirty="0" err="1">
                    <a:solidFill>
                      <a:srgbClr val="7030A0"/>
                    </a:solidFill>
                  </a:rPr>
                  <a:t>i</a:t>
                </a:r>
                <a:r>
                  <a:rPr lang="he-IL" dirty="0">
                    <a:solidFill>
                      <a:srgbClr val="7030A0"/>
                    </a:solidFill>
                  </a:rPr>
                  <a:t> עד j-1:</a:t>
                </a:r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				אם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+1,  </m:t>
                        </m:r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he-IL" dirty="0">
                  <a:solidFill>
                    <a:srgbClr val="7030A0"/>
                  </a:solidFill>
                </a:endParaRPr>
              </a:p>
              <a:p>
                <a:pPr algn="r" rtl="1"/>
                <a:r>
                  <a:rPr lang="he-IL" dirty="0"/>
                  <a:t>	</a:t>
                </a:r>
                <a:r>
                  <a:rPr lang="he-IL" dirty="0">
                    <a:solidFill>
                      <a:srgbClr val="FF00CC"/>
                    </a:solidFill>
                  </a:rPr>
                  <a:t>			</a:t>
                </a:r>
              </a:p>
              <a:p>
                <a:pPr algn="r" rtl="1"/>
                <a:endParaRPr lang="he-IL" dirty="0">
                  <a:solidFill>
                    <a:srgbClr val="FF00CC"/>
                  </a:solidFill>
                </a:endParaRPr>
              </a:p>
              <a:p>
                <a:pPr algn="r" rtl="1"/>
                <a:r>
                  <a:rPr lang="he-IL" sz="2400" b="1" dirty="0">
                    <a:solidFill>
                      <a:srgbClr val="FF00CC"/>
                    </a:solidFill>
                  </a:rPr>
                  <a:t>מה תהיה התשובה בסוף?</a:t>
                </a:r>
              </a:p>
              <a:p>
                <a:pPr algn="r" rtl="1"/>
                <a:r>
                  <a:rPr lang="he-IL" sz="2800" b="1" dirty="0">
                    <a:solidFill>
                      <a:srgbClr val="FF00CC"/>
                    </a:solidFill>
                  </a:rPr>
                  <a:t>	- </a:t>
                </a:r>
                <a14:m>
                  <m:oMath xmlns:m="http://schemas.openxmlformats.org/officeDocument/2006/math">
                    <m:r>
                      <a:rPr lang="he-IL" sz="2800" b="1" i="1" smtClean="0">
                        <a:solidFill>
                          <a:srgbClr val="FF00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he-IL" sz="2800" b="1" i="1" smtClean="0">
                        <a:solidFill>
                          <a:srgbClr val="FF00CC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he-IL" sz="2800" b="1" i="1" smtClean="0">
                        <a:solidFill>
                          <a:srgbClr val="FF00CC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he-IL" sz="2800" b="1" i="1" smtClean="0">
                        <a:solidFill>
                          <a:srgbClr val="FF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sz="2800" b="1" i="1" smtClean="0">
                        <a:solidFill>
                          <a:srgbClr val="FF00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he-IL" sz="2800" b="1" i="1" smtClean="0">
                        <a:solidFill>
                          <a:srgbClr val="FF00C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he-IL" sz="2800" b="1" dirty="0">
                  <a:solidFill>
                    <a:srgbClr val="FF00CC"/>
                  </a:solidFill>
                </a:endParaRPr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en-IL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42C8850-F136-3F98-3148-CA607AF06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705" y="269047"/>
                <a:ext cx="8324296" cy="7675819"/>
              </a:xfrm>
              <a:prstGeom prst="rect">
                <a:avLst/>
              </a:prstGeom>
              <a:blipFill>
                <a:blip r:embed="rId3"/>
                <a:stretch>
                  <a:fillRect l="-2134" t="-496" r="-1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76ED518-5EDF-5970-3998-9933BB1179EB}"/>
              </a:ext>
            </a:extLst>
          </p:cNvPr>
          <p:cNvGrpSpPr/>
          <p:nvPr/>
        </p:nvGrpSpPr>
        <p:grpSpPr>
          <a:xfrm>
            <a:off x="1052281" y="1643907"/>
            <a:ext cx="188803" cy="284754"/>
            <a:chOff x="1232020" y="1928900"/>
            <a:chExt cx="25596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9DEC057-1131-44C7-00C2-B617B5E63DC6}"/>
                    </a:ext>
                  </a:extLst>
                </p14:cNvPr>
                <p14:cNvContentPartPr/>
                <p14:nvPr/>
              </p14:nvContentPartPr>
              <p14:xfrm>
                <a:off x="1232020" y="1928900"/>
                <a:ext cx="255960" cy="41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9DEC057-1131-44C7-00C2-B617B5E63D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0319" y="1917625"/>
                  <a:ext cx="279850" cy="631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2C3A578-E8B7-2C11-CD13-3ED11013B25B}"/>
                    </a:ext>
                  </a:extLst>
                </p14:cNvPr>
                <p14:cNvContentPartPr/>
                <p14:nvPr/>
              </p14:nvContentPartPr>
              <p14:xfrm>
                <a:off x="1233820" y="1982180"/>
                <a:ext cx="15840" cy="303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2C3A578-E8B7-2C11-CD13-3ED11013B2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21820" y="1971345"/>
                  <a:ext cx="39360" cy="3259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7B575BD-7DCF-7E79-B348-2905F3C719AC}"/>
                    </a:ext>
                  </a:extLst>
                </p14:cNvPr>
                <p14:cNvContentPartPr/>
                <p14:nvPr/>
              </p14:nvContentPartPr>
              <p14:xfrm>
                <a:off x="1249300" y="2126180"/>
                <a:ext cx="135720" cy="27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7B575BD-7DCF-7E79-B348-2905F3C719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7583" y="2115450"/>
                  <a:ext cx="159642" cy="4962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7A60D2C-0A73-F89C-1627-094D0C639A3C}"/>
              </a:ext>
            </a:extLst>
          </p:cNvPr>
          <p:cNvGrpSpPr/>
          <p:nvPr/>
        </p:nvGrpSpPr>
        <p:grpSpPr>
          <a:xfrm>
            <a:off x="2127012" y="3719893"/>
            <a:ext cx="188803" cy="284754"/>
            <a:chOff x="1232020" y="1928900"/>
            <a:chExt cx="25596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9CAB511-200F-355C-F218-27F6BD85100F}"/>
                    </a:ext>
                  </a:extLst>
                </p14:cNvPr>
                <p14:cNvContentPartPr/>
                <p14:nvPr/>
              </p14:nvContentPartPr>
              <p14:xfrm>
                <a:off x="1232020" y="1928900"/>
                <a:ext cx="255960" cy="41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9CAB511-200F-355C-F218-27F6BD85100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0319" y="1917625"/>
                  <a:ext cx="279850" cy="631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32CF711-4275-EFC2-C262-DE54D2C07E94}"/>
                    </a:ext>
                  </a:extLst>
                </p14:cNvPr>
                <p14:cNvContentPartPr/>
                <p14:nvPr/>
              </p14:nvContentPartPr>
              <p14:xfrm>
                <a:off x="1233820" y="1982180"/>
                <a:ext cx="15840" cy="303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32CF711-4275-EFC2-C262-DE54D2C07E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21820" y="1971345"/>
                  <a:ext cx="39360" cy="3259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EC01C83-6137-A845-ACDD-BC8C16500E56}"/>
                    </a:ext>
                  </a:extLst>
                </p14:cNvPr>
                <p14:cNvContentPartPr/>
                <p14:nvPr/>
              </p14:nvContentPartPr>
              <p14:xfrm>
                <a:off x="1249300" y="2126180"/>
                <a:ext cx="135720" cy="27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EC01C83-6137-A845-ACDD-BC8C16500E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7583" y="2115450"/>
                  <a:ext cx="159642" cy="4962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B7D3228-7DB3-2FC0-390F-A189B750A41C}"/>
              </a:ext>
            </a:extLst>
          </p:cNvPr>
          <p:cNvGrpSpPr/>
          <p:nvPr/>
        </p:nvGrpSpPr>
        <p:grpSpPr>
          <a:xfrm>
            <a:off x="1599337" y="3734820"/>
            <a:ext cx="188803" cy="284754"/>
            <a:chOff x="1232020" y="1928900"/>
            <a:chExt cx="25596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2C51EC4-3E97-5CC9-7854-0F56540B7C5B}"/>
                    </a:ext>
                  </a:extLst>
                </p14:cNvPr>
                <p14:cNvContentPartPr/>
                <p14:nvPr/>
              </p14:nvContentPartPr>
              <p14:xfrm>
                <a:off x="1232020" y="1928900"/>
                <a:ext cx="255960" cy="41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2C51EC4-3E97-5CC9-7854-0F56540B7C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0319" y="1917625"/>
                  <a:ext cx="279850" cy="631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351BEA2-84DB-3E0F-F0F3-6F1C934875A4}"/>
                    </a:ext>
                  </a:extLst>
                </p14:cNvPr>
                <p14:cNvContentPartPr/>
                <p14:nvPr/>
              </p14:nvContentPartPr>
              <p14:xfrm>
                <a:off x="1233820" y="1982180"/>
                <a:ext cx="15840" cy="303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351BEA2-84DB-3E0F-F0F3-6F1C934875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21820" y="1971345"/>
                  <a:ext cx="39360" cy="3259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EC55E26-33BD-B204-D572-0B9420704857}"/>
                    </a:ext>
                  </a:extLst>
                </p14:cNvPr>
                <p14:cNvContentPartPr/>
                <p14:nvPr/>
              </p14:nvContentPartPr>
              <p14:xfrm>
                <a:off x="1249300" y="2126180"/>
                <a:ext cx="135720" cy="27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EC55E26-33BD-B204-D572-0B94207048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7583" y="2115450"/>
                  <a:ext cx="159642" cy="4962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5E2D7C7-D6CE-AEAC-AAD0-2119F9A343E0}"/>
              </a:ext>
            </a:extLst>
          </p:cNvPr>
          <p:cNvGrpSpPr/>
          <p:nvPr/>
        </p:nvGrpSpPr>
        <p:grpSpPr>
          <a:xfrm>
            <a:off x="2605857" y="3677410"/>
            <a:ext cx="188803" cy="284754"/>
            <a:chOff x="1232020" y="1928900"/>
            <a:chExt cx="25596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7ABF79D-9609-6EF2-B403-BDE6A0ABA49A}"/>
                    </a:ext>
                  </a:extLst>
                </p14:cNvPr>
                <p14:cNvContentPartPr/>
                <p14:nvPr/>
              </p14:nvContentPartPr>
              <p14:xfrm>
                <a:off x="1232020" y="1928900"/>
                <a:ext cx="255960" cy="41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7ABF79D-9609-6EF2-B403-BDE6A0ABA4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0319" y="1917625"/>
                  <a:ext cx="279850" cy="631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120A85A-4DF5-AFA5-5C20-3BFCD3D652B7}"/>
                    </a:ext>
                  </a:extLst>
                </p14:cNvPr>
                <p14:cNvContentPartPr/>
                <p14:nvPr/>
              </p14:nvContentPartPr>
              <p14:xfrm>
                <a:off x="1233820" y="1982180"/>
                <a:ext cx="15840" cy="303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120A85A-4DF5-AFA5-5C20-3BFCD3D652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21820" y="1971345"/>
                  <a:ext cx="39360" cy="3259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F2B0437-7E74-F4EE-E349-E204B298E79D}"/>
                    </a:ext>
                  </a:extLst>
                </p14:cNvPr>
                <p14:cNvContentPartPr/>
                <p14:nvPr/>
              </p14:nvContentPartPr>
              <p14:xfrm>
                <a:off x="1249300" y="2126180"/>
                <a:ext cx="135720" cy="27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F2B0437-7E74-F4EE-E349-E204B298E7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7583" y="2115450"/>
                  <a:ext cx="159642" cy="4962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87D069D-432D-E33C-D8FB-609C0916D248}"/>
              </a:ext>
            </a:extLst>
          </p:cNvPr>
          <p:cNvGrpSpPr/>
          <p:nvPr/>
        </p:nvGrpSpPr>
        <p:grpSpPr>
          <a:xfrm>
            <a:off x="2130864" y="3023551"/>
            <a:ext cx="188803" cy="284754"/>
            <a:chOff x="1232020" y="1928900"/>
            <a:chExt cx="25596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7CC1A82-00B0-832C-6A50-051937FDD2DE}"/>
                    </a:ext>
                  </a:extLst>
                </p14:cNvPr>
                <p14:cNvContentPartPr/>
                <p14:nvPr/>
              </p14:nvContentPartPr>
              <p14:xfrm>
                <a:off x="1232020" y="1928900"/>
                <a:ext cx="255960" cy="41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7CC1A82-00B0-832C-6A50-051937FDD2D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0319" y="1917625"/>
                  <a:ext cx="279850" cy="631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2A44491-6E4C-9173-D729-2544F7943E67}"/>
                    </a:ext>
                  </a:extLst>
                </p14:cNvPr>
                <p14:cNvContentPartPr/>
                <p14:nvPr/>
              </p14:nvContentPartPr>
              <p14:xfrm>
                <a:off x="1233820" y="1982180"/>
                <a:ext cx="15840" cy="303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2A44491-6E4C-9173-D729-2544F7943E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21820" y="1971345"/>
                  <a:ext cx="39360" cy="3259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98F6BC5-BA2B-FB1A-E958-FCF4A6EF22BF}"/>
                    </a:ext>
                  </a:extLst>
                </p14:cNvPr>
                <p14:cNvContentPartPr/>
                <p14:nvPr/>
              </p14:nvContentPartPr>
              <p14:xfrm>
                <a:off x="1249300" y="2126180"/>
                <a:ext cx="135720" cy="27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98F6BC5-BA2B-FB1A-E958-FCF4A6EF22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7583" y="2115450"/>
                  <a:ext cx="159642" cy="4962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6AC4E79-E395-6544-60CE-014F8B8721EC}"/>
              </a:ext>
            </a:extLst>
          </p:cNvPr>
          <p:cNvGrpSpPr/>
          <p:nvPr/>
        </p:nvGrpSpPr>
        <p:grpSpPr>
          <a:xfrm>
            <a:off x="1535721" y="2980068"/>
            <a:ext cx="188803" cy="284754"/>
            <a:chOff x="1232020" y="1928900"/>
            <a:chExt cx="25596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BCD16B9-C286-DB9D-9922-BAC3510FE463}"/>
                    </a:ext>
                  </a:extLst>
                </p14:cNvPr>
                <p14:cNvContentPartPr/>
                <p14:nvPr/>
              </p14:nvContentPartPr>
              <p14:xfrm>
                <a:off x="1232020" y="1928900"/>
                <a:ext cx="255960" cy="41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BCD16B9-C286-DB9D-9922-BAC3510FE4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0319" y="1917625"/>
                  <a:ext cx="279850" cy="631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E52DCE7-F83C-25C9-D44C-B739889044DE}"/>
                    </a:ext>
                  </a:extLst>
                </p14:cNvPr>
                <p14:cNvContentPartPr/>
                <p14:nvPr/>
              </p14:nvContentPartPr>
              <p14:xfrm>
                <a:off x="1233820" y="1982180"/>
                <a:ext cx="15840" cy="303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E52DCE7-F83C-25C9-D44C-B739889044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21820" y="1971345"/>
                  <a:ext cx="39360" cy="3259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3289201-ED45-2C26-3E0C-CD1A5244B371}"/>
                    </a:ext>
                  </a:extLst>
                </p14:cNvPr>
                <p14:cNvContentPartPr/>
                <p14:nvPr/>
              </p14:nvContentPartPr>
              <p14:xfrm>
                <a:off x="1249300" y="2126180"/>
                <a:ext cx="135720" cy="27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3289201-ED45-2C26-3E0C-CD1A5244B3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7583" y="2115450"/>
                  <a:ext cx="159642" cy="4962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999A60D-381D-FE67-C78C-7EE4649D564C}"/>
              </a:ext>
            </a:extLst>
          </p:cNvPr>
          <p:cNvGrpSpPr/>
          <p:nvPr/>
        </p:nvGrpSpPr>
        <p:grpSpPr>
          <a:xfrm>
            <a:off x="1590894" y="2248969"/>
            <a:ext cx="188803" cy="284754"/>
            <a:chOff x="1232020" y="1928900"/>
            <a:chExt cx="25596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D28DA58-B607-689B-E0DE-9556827CA220}"/>
                    </a:ext>
                  </a:extLst>
                </p14:cNvPr>
                <p14:cNvContentPartPr/>
                <p14:nvPr/>
              </p14:nvContentPartPr>
              <p14:xfrm>
                <a:off x="1232020" y="1928900"/>
                <a:ext cx="255960" cy="41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D28DA58-B607-689B-E0DE-9556827CA2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0319" y="1917625"/>
                  <a:ext cx="279850" cy="631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96D562F-B692-89DE-458F-26EDCE834169}"/>
                    </a:ext>
                  </a:extLst>
                </p14:cNvPr>
                <p14:cNvContentPartPr/>
                <p14:nvPr/>
              </p14:nvContentPartPr>
              <p14:xfrm>
                <a:off x="1233820" y="1982180"/>
                <a:ext cx="15840" cy="303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96D562F-B692-89DE-458F-26EDCE8341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21820" y="1971345"/>
                  <a:ext cx="39360" cy="3259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AD7505E-2495-997D-2D6B-97122C2D79D7}"/>
                    </a:ext>
                  </a:extLst>
                </p14:cNvPr>
                <p14:cNvContentPartPr/>
                <p14:nvPr/>
              </p14:nvContentPartPr>
              <p14:xfrm>
                <a:off x="1249300" y="2126180"/>
                <a:ext cx="135720" cy="277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AD7505E-2495-997D-2D6B-97122C2D79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7583" y="2115450"/>
                  <a:ext cx="159642" cy="4962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5C5AB8C-1FDA-BB6C-D229-1134C23C9E8C}"/>
              </a:ext>
            </a:extLst>
          </p:cNvPr>
          <p:cNvGrpSpPr/>
          <p:nvPr/>
        </p:nvGrpSpPr>
        <p:grpSpPr>
          <a:xfrm>
            <a:off x="999396" y="2248969"/>
            <a:ext cx="188803" cy="284754"/>
            <a:chOff x="1232020" y="1928900"/>
            <a:chExt cx="25596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B6E02D4-3F83-7357-3856-52607387CEFB}"/>
                    </a:ext>
                  </a:extLst>
                </p14:cNvPr>
                <p14:cNvContentPartPr/>
                <p14:nvPr/>
              </p14:nvContentPartPr>
              <p14:xfrm>
                <a:off x="1232020" y="1928900"/>
                <a:ext cx="255960" cy="410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B6E02D4-3F83-7357-3856-52607387CEF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0319" y="1917625"/>
                  <a:ext cx="279850" cy="631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BEFB31C-376E-1D87-42B8-1FB7B8715C5C}"/>
                    </a:ext>
                  </a:extLst>
                </p14:cNvPr>
                <p14:cNvContentPartPr/>
                <p14:nvPr/>
              </p14:nvContentPartPr>
              <p14:xfrm>
                <a:off x="1233820" y="1982180"/>
                <a:ext cx="15840" cy="303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BEFB31C-376E-1D87-42B8-1FB7B8715C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21820" y="1971345"/>
                  <a:ext cx="39360" cy="3259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00B32D4-797E-5C28-445D-D9E1BD9F98F2}"/>
                    </a:ext>
                  </a:extLst>
                </p14:cNvPr>
                <p14:cNvContentPartPr/>
                <p14:nvPr/>
              </p14:nvContentPartPr>
              <p14:xfrm>
                <a:off x="1249300" y="2126180"/>
                <a:ext cx="135720" cy="27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00B32D4-797E-5C28-445D-D9E1BD9F98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7583" y="2115450"/>
                  <a:ext cx="159642" cy="4962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DE5E75B-732D-EF35-91EB-E45126C3639C}"/>
              </a:ext>
            </a:extLst>
          </p:cNvPr>
          <p:cNvGrpSpPr/>
          <p:nvPr/>
        </p:nvGrpSpPr>
        <p:grpSpPr>
          <a:xfrm>
            <a:off x="1050520" y="3745012"/>
            <a:ext cx="188803" cy="284754"/>
            <a:chOff x="1232020" y="1928900"/>
            <a:chExt cx="25596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D190931-40EA-4407-C2D1-3DD4AD54F607}"/>
                    </a:ext>
                  </a:extLst>
                </p14:cNvPr>
                <p14:cNvContentPartPr/>
                <p14:nvPr/>
              </p14:nvContentPartPr>
              <p14:xfrm>
                <a:off x="1232020" y="1928900"/>
                <a:ext cx="255960" cy="41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D190931-40EA-4407-C2D1-3DD4AD54F6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0319" y="1917625"/>
                  <a:ext cx="279850" cy="631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5F1C21-8859-8993-D627-3A56642F4FB6}"/>
                    </a:ext>
                  </a:extLst>
                </p14:cNvPr>
                <p14:cNvContentPartPr/>
                <p14:nvPr/>
              </p14:nvContentPartPr>
              <p14:xfrm>
                <a:off x="1233820" y="1982180"/>
                <a:ext cx="15840" cy="303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5F1C21-8859-8993-D627-3A56642F4F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21820" y="1971345"/>
                  <a:ext cx="39360" cy="3259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B7A9770-657F-EE66-585B-BE1E404857C5}"/>
                    </a:ext>
                  </a:extLst>
                </p14:cNvPr>
                <p14:cNvContentPartPr/>
                <p14:nvPr/>
              </p14:nvContentPartPr>
              <p14:xfrm>
                <a:off x="1249300" y="2126180"/>
                <a:ext cx="135720" cy="27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B7A9770-657F-EE66-585B-BE1E404857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7583" y="2115450"/>
                  <a:ext cx="159642" cy="4962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CC8FAE1-FE1E-1D06-0579-FA5D5F825B26}"/>
              </a:ext>
            </a:extLst>
          </p:cNvPr>
          <p:cNvGrpSpPr/>
          <p:nvPr/>
        </p:nvGrpSpPr>
        <p:grpSpPr>
          <a:xfrm>
            <a:off x="1017851" y="2954090"/>
            <a:ext cx="188803" cy="284754"/>
            <a:chOff x="1232020" y="1928900"/>
            <a:chExt cx="25596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5D19F9B-692F-E803-5812-E0B2C17012FA}"/>
                    </a:ext>
                  </a:extLst>
                </p14:cNvPr>
                <p14:cNvContentPartPr/>
                <p14:nvPr/>
              </p14:nvContentPartPr>
              <p14:xfrm>
                <a:off x="1232020" y="1928900"/>
                <a:ext cx="255960" cy="41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5D19F9B-692F-E803-5812-E0B2C17012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20319" y="1917625"/>
                  <a:ext cx="279850" cy="631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1006754-87A5-29E1-F500-743202E73EFD}"/>
                    </a:ext>
                  </a:extLst>
                </p14:cNvPr>
                <p14:cNvContentPartPr/>
                <p14:nvPr/>
              </p14:nvContentPartPr>
              <p14:xfrm>
                <a:off x="1233820" y="1982180"/>
                <a:ext cx="15840" cy="303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1006754-87A5-29E1-F500-743202E73EF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21820" y="1971345"/>
                  <a:ext cx="39360" cy="3259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036357F-13E9-E73B-A66C-85CF31E88767}"/>
                    </a:ext>
                  </a:extLst>
                </p14:cNvPr>
                <p14:cNvContentPartPr/>
                <p14:nvPr/>
              </p14:nvContentPartPr>
              <p14:xfrm>
                <a:off x="1249300" y="2126180"/>
                <a:ext cx="135720" cy="277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036357F-13E9-E73B-A66C-85CF31E8876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37583" y="2115450"/>
                  <a:ext cx="159642" cy="4962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185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5A5E8B-C7A1-1FC2-0CA7-AADD3D6E7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400" y="269047"/>
                <a:ext cx="11633200" cy="6319906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30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המכונה המלאה: 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600" b="1" dirty="0">
                    <a:solidFill>
                      <a:srgbClr val="7030A0"/>
                    </a:solidFill>
                  </a:rPr>
                  <a:t>M על קלט </a:t>
                </a:r>
                <a:r>
                  <a:rPr lang="he-IL" sz="2600" b="1" dirty="0" err="1">
                    <a:solidFill>
                      <a:srgbClr val="7030A0"/>
                    </a:solidFill>
                  </a:rPr>
                  <a:t>w</a:t>
                </a:r>
                <a:r>
                  <a:rPr lang="he-IL" sz="2600" b="1" dirty="0">
                    <a:solidFill>
                      <a:srgbClr val="7030A0"/>
                    </a:solidFill>
                  </a:rPr>
                  <a:t>: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אם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 , נקבל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אחרת: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נאתחל טבלה </a:t>
                </a:r>
                <a:r>
                  <a:rPr lang="he-IL" dirty="0" err="1">
                    <a:solidFill>
                      <a:srgbClr val="7030A0"/>
                    </a:solidFill>
                  </a:rPr>
                  <a:t>T</a:t>
                </a:r>
                <a:r>
                  <a:rPr lang="he-IL" dirty="0">
                    <a:solidFill>
                      <a:srgbClr val="7030A0"/>
                    </a:solidFill>
                  </a:rPr>
                  <a:t> </a:t>
                </a:r>
                <a:r>
                  <a:rPr lang="he-IL" dirty="0" err="1">
                    <a:solidFill>
                      <a:srgbClr val="7030A0"/>
                    </a:solidFill>
                  </a:rPr>
                  <a:t>nXn</a:t>
                </a:r>
                <a:r>
                  <a:rPr lang="he-IL" dirty="0">
                    <a:solidFill>
                      <a:srgbClr val="7030A0"/>
                    </a:solidFill>
                  </a:rPr>
                  <a:t>  בערך </a:t>
                </a:r>
                <a:r>
                  <a:rPr lang="he-IL" dirty="0" err="1">
                    <a:solidFill>
                      <a:srgbClr val="7030A0"/>
                    </a:solidFill>
                  </a:rPr>
                  <a:t>false</a:t>
                </a:r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עבור </a:t>
                </a:r>
                <a:r>
                  <a:rPr lang="he-IL" dirty="0" err="1">
                    <a:solidFill>
                      <a:srgbClr val="7030A0"/>
                    </a:solidFill>
                  </a:rPr>
                  <a:t>i</a:t>
                </a:r>
                <a:r>
                  <a:rPr lang="he-IL" dirty="0">
                    <a:solidFill>
                      <a:srgbClr val="7030A0"/>
                    </a:solidFill>
                  </a:rPr>
                  <a:t>=1 עד </a:t>
                </a:r>
                <a:r>
                  <a:rPr lang="he-IL" dirty="0" err="1">
                    <a:solidFill>
                      <a:srgbClr val="7030A0"/>
                    </a:solidFill>
                  </a:rPr>
                  <a:t>n</a:t>
                </a:r>
                <a:r>
                  <a:rPr lang="he-IL" dirty="0">
                    <a:solidFill>
                      <a:srgbClr val="7030A0"/>
                    </a:solidFill>
                  </a:rPr>
                  <a:t>: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	עבור </a:t>
                </a:r>
                <a:r>
                  <a:rPr lang="he-IL" dirty="0" err="1">
                    <a:solidFill>
                      <a:srgbClr val="7030A0"/>
                    </a:solidFill>
                  </a:rPr>
                  <a:t>j</a:t>
                </a:r>
                <a:r>
                  <a:rPr lang="he-IL" dirty="0">
                    <a:solidFill>
                      <a:srgbClr val="7030A0"/>
                    </a:solidFill>
                  </a:rPr>
                  <a:t>=</a:t>
                </a:r>
                <a:r>
                  <a:rPr lang="he-IL" dirty="0" err="1">
                    <a:solidFill>
                      <a:srgbClr val="7030A0"/>
                    </a:solidFill>
                  </a:rPr>
                  <a:t>i</a:t>
                </a:r>
                <a:r>
                  <a:rPr lang="he-IL" dirty="0">
                    <a:solidFill>
                      <a:srgbClr val="7030A0"/>
                    </a:solidFill>
                  </a:rPr>
                  <a:t>  עד </a:t>
                </a:r>
                <a:r>
                  <a:rPr lang="he-IL" dirty="0" err="1">
                    <a:solidFill>
                      <a:srgbClr val="7030A0"/>
                    </a:solidFill>
                  </a:rPr>
                  <a:t>n</a:t>
                </a:r>
                <a:r>
                  <a:rPr lang="he-IL" dirty="0">
                    <a:solidFill>
                      <a:srgbClr val="7030A0"/>
                    </a:solidFill>
                  </a:rPr>
                  <a:t>: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		נריץ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על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e-IL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e-IL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. 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		אם קיבלה: </a:t>
                </a:r>
                <a14:m>
                  <m:oMath xmlns:m="http://schemas.openxmlformats.org/officeDocument/2006/math">
                    <m:r>
                      <a:rPr lang="he-IL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e-IL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he-IL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		אחרת:	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			עבור </a:t>
                </a:r>
                <a:r>
                  <a:rPr lang="he-IL" dirty="0" err="1">
                    <a:solidFill>
                      <a:srgbClr val="7030A0"/>
                    </a:solidFill>
                  </a:rPr>
                  <a:t>k</a:t>
                </a:r>
                <a:r>
                  <a:rPr lang="he-IL" dirty="0">
                    <a:solidFill>
                      <a:srgbClr val="7030A0"/>
                    </a:solidFill>
                  </a:rPr>
                  <a:t>=</a:t>
                </a:r>
                <a:r>
                  <a:rPr lang="he-IL" dirty="0" err="1">
                    <a:solidFill>
                      <a:srgbClr val="7030A0"/>
                    </a:solidFill>
                  </a:rPr>
                  <a:t>i</a:t>
                </a:r>
                <a:r>
                  <a:rPr lang="he-IL" dirty="0">
                    <a:solidFill>
                      <a:srgbClr val="7030A0"/>
                    </a:solidFill>
                  </a:rPr>
                  <a:t> עד j-1: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				אם </a:t>
                </a:r>
                <a14:m>
                  <m:oMath xmlns:m="http://schemas.openxmlformats.org/officeDocument/2006/math">
                    <m:r>
                      <a:rPr lang="he-IL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⟸</m:t>
                    </m:r>
                    <m:r>
                      <a:rPr lang="he-IL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e-IL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e-IL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he-IL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he-IL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e-IL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+1,  </m:t>
                        </m:r>
                        <m:r>
                          <a:rPr lang="he-IL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he-IL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he-IL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e-IL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he-IL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אם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, נקבל. אחרת נדחה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5A5E8B-C7A1-1FC2-0CA7-AADD3D6E7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400" y="269047"/>
                <a:ext cx="11633200" cy="6319906"/>
              </a:xfrm>
              <a:blipFill>
                <a:blip r:embed="rId2"/>
                <a:stretch>
                  <a:fillRect t="-2410" r="-6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463F8-4AB8-FC86-9AE0-BFEAE174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BE7-CCDC-3842-8372-E83E2C6BB35D}" type="slidenum">
              <a:rPr lang="en-IL" smtClean="0"/>
              <a:t>15</a:t>
            </a:fld>
            <a:endParaRPr lang="en-IL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06CB0BEB-CB21-67B5-3B92-41725969C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400050"/>
            <a:ext cx="6110367" cy="3168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CEE050-A710-6CC6-F5CA-AB40E17D6048}"/>
                  </a:ext>
                </a:extLst>
              </p:cNvPr>
              <p:cNvSpPr txBox="1"/>
              <p:nvPr/>
            </p:nvSpPr>
            <p:spPr>
              <a:xfrm>
                <a:off x="476250" y="3898900"/>
                <a:ext cx="45085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b="1" dirty="0">
                    <a:solidFill>
                      <a:srgbClr val="FF00CC"/>
                    </a:solidFill>
                  </a:rPr>
                  <a:t>מה זמן הריצה של המכונה? </a:t>
                </a:r>
              </a:p>
              <a:p>
                <a:pPr marL="0" algn="r" defTabSz="457200" rtl="1" eaLnBrk="1" latinLnBrk="0" hangingPunct="1"/>
                <a:r>
                  <a:rPr lang="he-IL" b="1" dirty="0">
                    <a:solidFill>
                      <a:srgbClr val="FF00CC"/>
                    </a:solidFill>
                  </a:rPr>
                  <a:t>	- </a:t>
                </a:r>
                <a14:m>
                  <m:oMath xmlns:m="http://schemas.openxmlformats.org/officeDocument/2006/math">
                    <m:r>
                      <a:rPr lang="he-IL" b="1" i="1" smtClean="0">
                        <a:solidFill>
                          <a:srgbClr val="FF00CC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he-IL" b="1" i="1" smtClean="0">
                        <a:solidFill>
                          <a:srgbClr val="FF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e-IL" b="1" i="1" smtClean="0">
                            <a:solidFill>
                              <a:srgbClr val="FF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1" i="1" smtClean="0">
                            <a:solidFill>
                              <a:srgbClr val="FF00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he-IL" b="1" i="1" smtClean="0">
                            <a:solidFill>
                              <a:srgbClr val="FF00CC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he-IL" b="1" i="1" smtClean="0">
                        <a:solidFill>
                          <a:srgbClr val="FF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e-IL" b="1" i="1" smtClean="0">
                            <a:solidFill>
                              <a:srgbClr val="FF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1" i="1" smtClean="0">
                            <a:solidFill>
                              <a:srgbClr val="FF00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he-IL" b="1" i="1" smtClean="0">
                            <a:solidFill>
                              <a:srgbClr val="FF00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he-IL" b="1" i="1" smtClean="0">
                        <a:solidFill>
                          <a:srgbClr val="FF00CC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he-IL" b="1" i="1" smtClean="0">
                        <a:solidFill>
                          <a:srgbClr val="FF00CC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he-IL" b="1" i="1" smtClean="0">
                        <a:solidFill>
                          <a:srgbClr val="FF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b="1" i="1" smtClean="0">
                        <a:solidFill>
                          <a:srgbClr val="FF00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he-IL" b="1" i="1" smtClean="0">
                        <a:solidFill>
                          <a:srgbClr val="FF00CC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he-IL" b="1" dirty="0">
                  <a:solidFill>
                    <a:srgbClr val="FF00CC"/>
                  </a:solidFill>
                </a:endParaRPr>
              </a:p>
              <a:p>
                <a:pPr algn="r" rtl="1"/>
                <a:r>
                  <a:rPr lang="he-IL" b="1" dirty="0">
                    <a:solidFill>
                      <a:srgbClr val="FF00CC"/>
                    </a:solidFill>
                  </a:rPr>
                  <a:t>כאשר </a:t>
                </a:r>
                <a14:m>
                  <m:oMath xmlns:m="http://schemas.openxmlformats.org/officeDocument/2006/math">
                    <m:r>
                      <a:rPr lang="he-IL" b="1" i="1" smtClean="0">
                        <a:solidFill>
                          <a:srgbClr val="FF00CC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he-IL" b="1" i="1" smtClean="0">
                        <a:solidFill>
                          <a:srgbClr val="FF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b="1" i="1" smtClean="0">
                        <a:solidFill>
                          <a:srgbClr val="FF00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he-IL" b="1" i="1" smtClean="0">
                        <a:solidFill>
                          <a:srgbClr val="FF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b="1" dirty="0">
                    <a:solidFill>
                      <a:srgbClr val="FF00CC"/>
                    </a:solidFill>
                  </a:rPr>
                  <a:t>  זה זמן הריצה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1" i="1">
                            <a:solidFill>
                              <a:srgbClr val="FF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rgbClr val="FF00CC"/>
                            </a:solidFill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he-IL" b="1" i="1" smtClean="0">
                            <a:solidFill>
                              <a:srgbClr val="FF00CC"/>
                            </a:solidFill>
                            <a:latin typeface="Cambria Math" panose="02040503050406030204" pitchFamily="18" charset="0"/>
                          </a:rPr>
                          <m:t>𝐋</m:t>
                        </m:r>
                      </m:sub>
                    </m:sSub>
                  </m:oMath>
                </a14:m>
                <a:endParaRPr lang="en-IL" b="1" dirty="0">
                  <a:solidFill>
                    <a:srgbClr val="FF00CC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CEE050-A710-6CC6-F5CA-AB40E17D6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3898900"/>
                <a:ext cx="4508500" cy="923330"/>
              </a:xfrm>
              <a:prstGeom prst="rect">
                <a:avLst/>
              </a:prstGeom>
              <a:blipFill>
                <a:blip r:embed="rId4"/>
                <a:stretch>
                  <a:fillRect t="-4110" r="-843" b="-109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23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42BB-8628-AC89-C533-BED80AB8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609600"/>
            <a:ext cx="9875520" cy="1356360"/>
          </a:xfrm>
        </p:spPr>
        <p:txBody>
          <a:bodyPr>
            <a:normAutofit/>
          </a:bodyPr>
          <a:lstStyle/>
          <a:p>
            <a:pPr algn="r" rtl="1"/>
            <a:r>
              <a:rPr lang="he-IL" sz="6600" dirty="0"/>
              <a:t>תזכורת</a:t>
            </a:r>
            <a:endParaRPr lang="en-IL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22A2D-96E6-97EB-1158-CBF625B0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965960"/>
            <a:ext cx="11430000" cy="4130040"/>
          </a:xfrm>
        </p:spPr>
        <p:txBody>
          <a:bodyPr>
            <a:normAutofit/>
          </a:bodyPr>
          <a:lstStyle/>
          <a:p>
            <a:pPr marL="45720" indent="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None/>
            </a:pPr>
            <a:r>
              <a:rPr lang="he-IL" sz="3200" dirty="0">
                <a:solidFill>
                  <a:schemeClr val="tx1"/>
                </a:solidFill>
              </a:rPr>
              <a:t>עד עכשיו דיברנו על </a:t>
            </a:r>
            <a:r>
              <a:rPr lang="he-IL" sz="3200" b="1" dirty="0">
                <a:solidFill>
                  <a:srgbClr val="00B0F0"/>
                </a:solidFill>
              </a:rPr>
              <a:t>חישוביות</a:t>
            </a:r>
            <a:r>
              <a:rPr lang="he-IL" sz="3200" dirty="0">
                <a:solidFill>
                  <a:schemeClr val="tx1"/>
                </a:solidFill>
              </a:rPr>
              <a:t>: מה אפשר לחשב ומה לא</a:t>
            </a:r>
          </a:p>
          <a:p>
            <a:pPr marL="45720" indent="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None/>
            </a:pPr>
            <a:r>
              <a:rPr lang="he-IL" sz="3200" dirty="0">
                <a:solidFill>
                  <a:schemeClr val="tx1"/>
                </a:solidFill>
              </a:rPr>
              <a:t>כעת אנחנו עוברים לדבר על </a:t>
            </a:r>
            <a:r>
              <a:rPr lang="he-IL" sz="3200" b="1" dirty="0">
                <a:solidFill>
                  <a:srgbClr val="00B0F0"/>
                </a:solidFill>
              </a:rPr>
              <a:t>סיבוכיות</a:t>
            </a:r>
            <a:r>
              <a:rPr lang="he-IL" sz="3200" dirty="0">
                <a:solidFill>
                  <a:schemeClr val="tx1"/>
                </a:solidFill>
              </a:rPr>
              <a:t>: נתמקד רק בשפות שאפשר לחשב (שפות ב-</a:t>
            </a:r>
            <a:r>
              <a:rPr lang="he-IL" sz="3200" dirty="0" err="1">
                <a:solidFill>
                  <a:schemeClr val="tx1"/>
                </a:solidFill>
              </a:rPr>
              <a:t>R</a:t>
            </a:r>
            <a:r>
              <a:rPr lang="he-IL" sz="3200" dirty="0">
                <a:solidFill>
                  <a:schemeClr val="tx1"/>
                </a:solidFill>
              </a:rPr>
              <a:t>), ונשאל </a:t>
            </a:r>
            <a:r>
              <a:rPr lang="he-IL" sz="3200" b="1" u="sng" dirty="0">
                <a:solidFill>
                  <a:schemeClr val="tx1"/>
                </a:solidFill>
              </a:rPr>
              <a:t>כמה זמן </a:t>
            </a:r>
            <a:r>
              <a:rPr lang="he-IL" sz="3200" dirty="0">
                <a:solidFill>
                  <a:schemeClr val="tx1"/>
                </a:solidFill>
              </a:rPr>
              <a:t>לוקח לחשב אותן</a:t>
            </a:r>
          </a:p>
          <a:p>
            <a:pPr marL="45720" indent="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None/>
            </a:pPr>
            <a:endParaRPr lang="he-IL" sz="3200" dirty="0">
              <a:solidFill>
                <a:schemeClr val="tx1"/>
              </a:solidFill>
            </a:endParaRPr>
          </a:p>
          <a:p>
            <a:pPr marL="45720" indent="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None/>
            </a:pPr>
            <a:r>
              <a:rPr lang="he-IL" sz="3200" b="1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he-IL" sz="3200" b="1" dirty="0">
                <a:solidFill>
                  <a:schemeClr val="accent2">
                    <a:lumMod val="75000"/>
                  </a:schemeClr>
                </a:solidFill>
              </a:rPr>
              <a:t> = כל השפות שניתן להכריע בזמן פולינומי דטרמיניסטי</a:t>
            </a:r>
          </a:p>
          <a:p>
            <a:pPr marL="45720" indent="0" algn="r" rtl="1">
              <a:buNone/>
            </a:pPr>
            <a:r>
              <a:rPr lang="he-IL" sz="3200" b="1" dirty="0">
                <a:solidFill>
                  <a:schemeClr val="accent2">
                    <a:lumMod val="75000"/>
                  </a:schemeClr>
                </a:solidFill>
              </a:rPr>
              <a:t>NP =  כל השפות שניתן להכריע בזמן פולינומי אי-דטרמיניסטי</a:t>
            </a:r>
          </a:p>
          <a:p>
            <a:pPr marL="45720" indent="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None/>
            </a:pPr>
            <a:endParaRPr lang="en-IL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57F19-F260-E47C-5079-0B90147C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BE7-CCDC-3842-8372-E83E2C6BB35D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087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D946-9062-536B-D40B-86BA970F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83820"/>
            <a:ext cx="9875520" cy="1356360"/>
          </a:xfrm>
        </p:spPr>
        <p:txBody>
          <a:bodyPr/>
          <a:lstStyle/>
          <a:p>
            <a:pPr algn="r" rtl="1"/>
            <a:r>
              <a:rPr lang="he-IL" dirty="0"/>
              <a:t>שייכות ל NP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AAEA44-7CB6-54E1-437F-EF52F14BB1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900" y="1143000"/>
                <a:ext cx="11747500" cy="5499100"/>
              </a:xfrm>
            </p:spPr>
            <p:txBody>
              <a:bodyPr/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accent2">
                        <a:lumMod val="75000"/>
                      </a:schemeClr>
                    </a:solidFill>
                  </a:rPr>
                  <a:t>עבור כל אחת מהשפות הבאות, הוכיחו שהיא </a:t>
                </a:r>
                <a:r>
                  <a:rPr lang="he-IL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בNP</a:t>
                </a:r>
                <a:endParaRPr lang="he-IL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∃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𝒄𝒍𝒊𝒒𝒖𝒆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נבנה מכונה א״ד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שתכריע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בזמן פולינומי</a:t>
                </a:r>
              </a:p>
              <a:p>
                <a:pPr marL="45720" indent="0" algn="r" rtl="1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e-IL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על קלט </a:t>
                </a:r>
                <a14:m>
                  <m:oMath xmlns:m="http://schemas.openxmlformats.org/officeDocument/2006/math"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ננחש קבוצה של קודקודים בגודל 11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לכל זוג קודקודים בקבוצה, נבדוק שיש בניהם צלע, ואם לא נדחה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אם כל הבדיקות עברו, נקבל</a:t>
                </a: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AAEA44-7CB6-54E1-437F-EF52F14BB1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900" y="1143000"/>
                <a:ext cx="11747500" cy="5499100"/>
              </a:xfrm>
              <a:blipFill>
                <a:blip r:embed="rId2"/>
                <a:stretch>
                  <a:fillRect t="-1382" r="-108" b="-1382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F8F84-5AC7-45F8-4F9B-2E076BE0FFE5}"/>
                  </a:ext>
                </a:extLst>
              </p:cNvPr>
              <p:cNvSpPr txBox="1"/>
              <p:nvPr/>
            </p:nvSpPr>
            <p:spPr>
              <a:xfrm>
                <a:off x="7620000" y="4521200"/>
                <a:ext cx="4254500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400" b="1" u="sng" dirty="0">
                    <a:solidFill>
                      <a:srgbClr val="00B050"/>
                    </a:solidFill>
                  </a:rPr>
                  <a:t>הוכחת נכונות:</a:t>
                </a:r>
              </a:p>
              <a:p>
                <a:pPr algn="r" rtl="1"/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&gt;∈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L" dirty="0"/>
              </a:p>
              <a:p>
                <a:pPr marL="0" algn="r" defTabSz="457200" rtl="1" eaLnBrk="1" latinLnBrk="0" hangingPunct="1"/>
                <a:r>
                  <a:rPr lang="he-IL" dirty="0">
                    <a:latin typeface="Cambria Math" panose="02040503050406030204" pitchFamily="18" charset="0"/>
                  </a:rPr>
                  <a:t>=&gt; קיימת קליקה בגודל 11 </a:t>
                </a:r>
                <a:r>
                  <a:rPr lang="he-IL" dirty="0" err="1">
                    <a:latin typeface="Cambria Math" panose="02040503050406030204" pitchFamily="18" charset="0"/>
                  </a:rPr>
                  <a:t>בG</a:t>
                </a:r>
                <a:endParaRPr lang="he-IL" dirty="0">
                  <a:latin typeface="Cambria Math" panose="02040503050406030204" pitchFamily="18" charset="0"/>
                </a:endParaRPr>
              </a:p>
              <a:p>
                <a:pPr marL="0" algn="r" defTabSz="457200" rtl="1" eaLnBrk="1" latinLnBrk="0" hangingPunct="1"/>
                <a:r>
                  <a:rPr lang="he-IL" b="0" dirty="0">
                    <a:latin typeface="Cambria Math" panose="02040503050406030204" pitchFamily="18" charset="0"/>
                  </a:rPr>
                  <a:t>=&gt; קיים ניחוש בו כל הצלעות יהיו קיימות</a:t>
                </a:r>
              </a:p>
              <a:p>
                <a:pPr marL="0" algn="r" defTabSz="457200" rtl="1" eaLnBrk="1" latinLnBrk="0" hangingPunct="1"/>
                <a:r>
                  <a:rPr lang="he-IL" b="0" dirty="0">
                    <a:latin typeface="Cambria Math" panose="02040503050406030204" pitchFamily="18" charset="0"/>
                  </a:rPr>
                  <a:t>=&gt; קיים ניחוש בו נקבל</a:t>
                </a:r>
              </a:p>
              <a:p>
                <a:pPr marL="0" algn="r" defTabSz="457200" rtl="1" eaLnBrk="1" latinLnBrk="0" hangingPunct="1"/>
                <a:r>
                  <a:rPr lang="he-IL" b="0" dirty="0">
                    <a:latin typeface="Cambria Math" panose="02040503050406030204" pitchFamily="18" charset="0"/>
                  </a:rPr>
                  <a:t>=&gt;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b="0" dirty="0">
                  <a:latin typeface="Cambria Math" panose="02040503050406030204" pitchFamily="18" charset="0"/>
                </a:endParaRPr>
              </a:p>
              <a:p>
                <a:pPr marL="0" algn="r" defTabSz="457200" rtl="1" eaLnBrk="1" latinLnBrk="0" hangingPunct="1"/>
                <a:endParaRPr lang="he-IL" i="1" dirty="0">
                  <a:latin typeface="Cambria Math" panose="02040503050406030204" pitchFamily="18" charset="0"/>
                </a:endParaRPr>
              </a:p>
              <a:p>
                <a:pPr marL="0" algn="r" defTabSz="457200" rtl="1" eaLnBrk="1" latinLnBrk="0" hangingPunct="1"/>
                <a:endParaRPr lang="he-IL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F8F84-5AC7-45F8-4F9B-2E076BE0F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4521200"/>
                <a:ext cx="4254500" cy="2400657"/>
              </a:xfrm>
              <a:prstGeom prst="rect">
                <a:avLst/>
              </a:prstGeom>
              <a:blipFill>
                <a:blip r:embed="rId3"/>
                <a:stretch>
                  <a:fillRect t="-2116" r="-1786" b="-37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53F4A8-96AF-70A4-E307-32FBEDAC071A}"/>
                  </a:ext>
                </a:extLst>
              </p:cNvPr>
              <p:cNvSpPr txBox="1"/>
              <p:nvPr/>
            </p:nvSpPr>
            <p:spPr>
              <a:xfrm>
                <a:off x="3022600" y="4818380"/>
                <a:ext cx="472186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he-IL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&gt;∉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L" dirty="0"/>
              </a:p>
              <a:p>
                <a:pPr algn="r" rtl="1"/>
                <a:r>
                  <a:rPr lang="he-IL" dirty="0">
                    <a:latin typeface="Cambria Math" panose="02040503050406030204" pitchFamily="18" charset="0"/>
                  </a:rPr>
                  <a:t>=&gt; לא קיימת קליקה בגודל 11 </a:t>
                </a:r>
                <a:r>
                  <a:rPr lang="he-IL" dirty="0" err="1">
                    <a:latin typeface="Cambria Math" panose="02040503050406030204" pitchFamily="18" charset="0"/>
                  </a:rPr>
                  <a:t>בG</a:t>
                </a:r>
                <a:endParaRPr lang="he-IL" dirty="0">
                  <a:latin typeface="Cambria Math" panose="02040503050406030204" pitchFamily="18" charset="0"/>
                </a:endParaRPr>
              </a:p>
              <a:p>
                <a:pPr algn="r" rtl="1"/>
                <a:r>
                  <a:rPr lang="he-IL" dirty="0">
                    <a:latin typeface="Cambria Math" panose="02040503050406030204" pitchFamily="18" charset="0"/>
                  </a:rPr>
                  <a:t>=&gt; לכל ניחוש, לפחות צלע אחת תהיה חסרה</a:t>
                </a:r>
              </a:p>
              <a:p>
                <a:pPr algn="r" rtl="1"/>
                <a:r>
                  <a:rPr lang="he-IL" dirty="0">
                    <a:latin typeface="Cambria Math" panose="02040503050406030204" pitchFamily="18" charset="0"/>
                  </a:rPr>
                  <a:t>=&gt; לכל ניחוש, נדחה</a:t>
                </a:r>
              </a:p>
              <a:p>
                <a:pPr algn="r" rtl="1"/>
                <a:r>
                  <a:rPr lang="he-IL" dirty="0">
                    <a:latin typeface="Cambria Math" panose="02040503050406030204" pitchFamily="18" charset="0"/>
                  </a:rPr>
                  <a:t>=&gt;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&gt;∉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53F4A8-96AF-70A4-E307-32FBEDAC0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00" y="4818380"/>
                <a:ext cx="4721860" cy="1477328"/>
              </a:xfrm>
              <a:prstGeom prst="rect">
                <a:avLst/>
              </a:prstGeom>
              <a:blipFill>
                <a:blip r:embed="rId4"/>
                <a:stretch>
                  <a:fillRect t="-1709" r="-1075" b="-59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E4F098-7474-E586-3B49-D6672F3469A4}"/>
                  </a:ext>
                </a:extLst>
              </p:cNvPr>
              <p:cNvSpPr txBox="1"/>
              <p:nvPr/>
            </p:nvSpPr>
            <p:spPr>
              <a:xfrm>
                <a:off x="513080" y="533598"/>
                <a:ext cx="3208020" cy="3201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400" b="1" u="sng" dirty="0">
                    <a:solidFill>
                      <a:srgbClr val="00B050"/>
                    </a:solidFill>
                  </a:rPr>
                  <a:t>סיבוכיות:</a:t>
                </a:r>
              </a:p>
              <a:p>
                <a:pPr marL="0" algn="r" defTabSz="457200" rtl="1" eaLnBrk="1" latinLnBrk="0" hangingPunct="1"/>
                <a:endParaRPr lang="he-IL" sz="2000" dirty="0"/>
              </a:p>
              <a:p>
                <a:pPr marL="0" algn="r" defTabSz="457200" rtl="1" eaLnBrk="1" latinLnBrk="0" hangingPunct="1"/>
                <a:r>
                  <a:rPr lang="he-IL" sz="2000" dirty="0"/>
                  <a:t>ניחוש – </a:t>
                </a:r>
                <a14:m>
                  <m:oMath xmlns:m="http://schemas.openxmlformats.org/officeDocument/2006/math"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he-IL" sz="2000" dirty="0"/>
              </a:p>
              <a:p>
                <a:pPr algn="r" rtl="1"/>
                <a:r>
                  <a:rPr lang="he-IL" sz="2000" dirty="0"/>
                  <a:t>בדיקה עבור זוג אחד - </a:t>
                </a:r>
                <a14:m>
                  <m:oMath xmlns:m="http://schemas.openxmlformats.org/officeDocument/2006/math">
                    <m:r>
                      <a:rPr lang="he-IL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he-IL" sz="2000" dirty="0"/>
              </a:p>
              <a:p>
                <a:pPr algn="r" rtl="1"/>
                <a:r>
                  <a:rPr lang="he-IL" sz="2000" dirty="0"/>
                  <a:t>כמות זוגות –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he-IL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e-IL" sz="2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he-IL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he-IL" sz="2000" dirty="0"/>
              </a:p>
              <a:p>
                <a:pPr marL="0" algn="r" defTabSz="457200" rtl="1" eaLnBrk="1" latinLnBrk="0" hangingPunct="1"/>
                <a:endParaRPr lang="he-IL" sz="2000" dirty="0"/>
              </a:p>
              <a:p>
                <a:pPr algn="r" rtl="1"/>
                <a:r>
                  <a:rPr lang="he-IL" sz="2000" b="1" dirty="0"/>
                  <a:t>=&gt; סה״כ </a:t>
                </a:r>
                <a14:m>
                  <m:oMath xmlns:m="http://schemas.openxmlformats.org/officeDocument/2006/math">
                    <m:r>
                      <a:rPr lang="he-IL" sz="2000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he-IL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he-IL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000" b="1" dirty="0"/>
                  <a:t> ,פולינומי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en-IL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E4F098-7474-E586-3B49-D6672F346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0" y="533598"/>
                <a:ext cx="3208020" cy="3201004"/>
              </a:xfrm>
              <a:prstGeom prst="rect">
                <a:avLst/>
              </a:prstGeom>
              <a:blipFill>
                <a:blip r:embed="rId5"/>
                <a:stretch>
                  <a:fillRect t="-1976" r="-316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25FD4-DD27-DCAD-D86F-33658553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BE7-CCDC-3842-8372-E83E2C6BB35D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801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9AC2-83A2-0E03-C42D-C3258576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0"/>
            <a:ext cx="9875520" cy="1356360"/>
          </a:xfrm>
        </p:spPr>
        <p:txBody>
          <a:bodyPr/>
          <a:lstStyle/>
          <a:p>
            <a:pPr algn="r" rtl="1"/>
            <a:r>
              <a:rPr lang="he-IL" dirty="0"/>
              <a:t>שייכות ל NP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30B45-766F-8D22-0C6F-667EA171B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4000" y="1244600"/>
                <a:ext cx="11717020" cy="5372100"/>
              </a:xfrm>
            </p:spPr>
            <p:txBody>
              <a:bodyPr>
                <a:normAutofit/>
              </a:bodyPr>
              <a:lstStyle/>
              <a:p>
                <a:pPr marL="45720" indent="0" algn="r" rtl="1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he-IL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e-IL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he-IL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&gt;,</m:t>
                            </m:r>
                            <m:r>
                              <a:rPr lang="he-IL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𝒄𝒂𝒏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𝒃𝒆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𝒄𝒐𝒍𝒐𝒓𝒆𝒅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𝒘𝒊𝒕𝒉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𝒄𝒐𝒍𝒐𝒓𝒔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d>
                          <m:dPr>
                            <m:ctrlPr>
                              <a:rPr lang="he-IL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he-IL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e-IL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𝒄𝒐𝒍𝒐𝒓</m:t>
                    </m:r>
                    <m:d>
                      <m:dPr>
                        <m:ctrlP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𝒄𝒐𝒍𝒐𝒓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he-IL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נבנה מכונה א״ד שמכריעה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בזמן פולינומי</a:t>
                </a:r>
              </a:p>
              <a:p>
                <a:pPr marL="45720" indent="0" algn="r" rtl="1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e-IL" sz="1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he-IL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sz="1800" dirty="0">
                    <a:solidFill>
                      <a:srgbClr val="7030A0"/>
                    </a:solidFill>
                  </a:rPr>
                  <a:t>  על קלט </a:t>
                </a:r>
                <a14:m>
                  <m:oMath xmlns:m="http://schemas.openxmlformats.org/officeDocument/2006/math">
                    <m:r>
                      <a:rPr lang="he-IL" sz="1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&gt;,</m:t>
                    </m:r>
                    <m:r>
                      <a:rPr lang="he-IL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1800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rgbClr val="7030A0"/>
                    </a:solidFill>
                  </a:rPr>
                  <a:t>	- לכל קודקוד:</a:t>
                </a: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rgbClr val="7030A0"/>
                    </a:solidFill>
                  </a:rPr>
                  <a:t>		- ננחש ״צבע״ בין 1 </a:t>
                </a:r>
                <a:r>
                  <a:rPr lang="he-IL" sz="1800" dirty="0" err="1">
                    <a:solidFill>
                      <a:srgbClr val="7030A0"/>
                    </a:solidFill>
                  </a:rPr>
                  <a:t>לk</a:t>
                </a:r>
                <a:endParaRPr lang="he-IL" sz="1800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rgbClr val="7030A0"/>
                    </a:solidFill>
                  </a:rPr>
                  <a:t>	- לכל צלע:</a:t>
                </a: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rgbClr val="7030A0"/>
                    </a:solidFill>
                  </a:rPr>
                  <a:t>		- נבדוק ששני הקודקודים שלה צבועים בצבע שונה, אם לא נדחה</a:t>
                </a: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rgbClr val="7030A0"/>
                    </a:solidFill>
                  </a:rPr>
                  <a:t>	- אם כל הבדיקות עברו נקבל</a:t>
                </a: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400" b="1" u="sng" dirty="0">
                    <a:solidFill>
                      <a:srgbClr val="00B050"/>
                    </a:solidFill>
                  </a:rPr>
                  <a:t>הוכחת נכונות:</a:t>
                </a:r>
                <a:r>
                  <a:rPr lang="he-IL" sz="2400" b="1" dirty="0">
                    <a:solidFill>
                      <a:srgbClr val="00B050"/>
                    </a:solidFill>
                  </a:rPr>
                  <a:t> </a:t>
                </a:r>
                <a:r>
                  <a:rPr lang="he-IL" dirty="0">
                    <a:solidFill>
                      <a:schemeClr val="tx1"/>
                    </a:solidFill>
                  </a:rPr>
                  <a:t>שיעורי בית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30B45-766F-8D22-0C6F-667EA171B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1244600"/>
                <a:ext cx="11717020" cy="5372100"/>
              </a:xfrm>
              <a:blipFill>
                <a:blip r:embed="rId2"/>
                <a:stretch>
                  <a:fillRect l="-108" t="-1179" r="-4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CD8E8F-109D-1BFA-7289-B01BF627CFA5}"/>
                  </a:ext>
                </a:extLst>
              </p:cNvPr>
              <p:cNvSpPr txBox="1"/>
              <p:nvPr/>
            </p:nvSpPr>
            <p:spPr>
              <a:xfrm>
                <a:off x="0" y="2312766"/>
                <a:ext cx="3721100" cy="295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400" b="1" u="sng" dirty="0">
                    <a:solidFill>
                      <a:srgbClr val="00B050"/>
                    </a:solidFill>
                  </a:rPr>
                  <a:t>סיבוכיות: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ניחוש צבע – 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e-I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he-I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מעבר על הקודקודים-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בדיקה לכל צלע-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מעבר על הצלעות –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סה״כ :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𝑛𝑙𝑜𝑔𝑘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r>
                  <a:rPr lang="he-IL" b="1" dirty="0"/>
                  <a:t>=&gt; פולינומי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CD8E8F-109D-1BFA-7289-B01BF627C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12766"/>
                <a:ext cx="3721100" cy="2954655"/>
              </a:xfrm>
              <a:prstGeom prst="rect">
                <a:avLst/>
              </a:prstGeom>
              <a:blipFill>
                <a:blip r:embed="rId3"/>
                <a:stretch>
                  <a:fillRect t="-1282" r="-2389" b="-256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1668D-6FBD-868F-2B89-3D1FD5D4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BE7-CCDC-3842-8372-E83E2C6BB35D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947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9AC2-83A2-0E03-C42D-C3258576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0"/>
            <a:ext cx="9875520" cy="1356360"/>
          </a:xfrm>
        </p:spPr>
        <p:txBody>
          <a:bodyPr/>
          <a:lstStyle/>
          <a:p>
            <a:pPr algn="r" rtl="1"/>
            <a:r>
              <a:rPr lang="he-IL" dirty="0"/>
              <a:t>שייכות ל NP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30B45-766F-8D22-0C6F-667EA171B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4000" y="1244600"/>
                <a:ext cx="11717020" cy="5372100"/>
              </a:xfrm>
            </p:spPr>
            <p:txBody>
              <a:bodyPr/>
              <a:lstStyle/>
              <a:p>
                <a:pPr marL="45720" indent="0" algn="r" rtl="1">
                  <a:buNone/>
                </a:pPr>
                <a:r>
                  <a:rPr lang="he-IL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he-IL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he-IL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e-IL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he-IL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&gt;,</m:t>
                            </m:r>
                            <m:r>
                              <a:rPr lang="he-IL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he-IL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e-IL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he-IL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e-IL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∃</m:t>
                    </m:r>
                    <m:r>
                      <a:rPr lang="he-IL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he-IL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he-IL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he-IL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he-IL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he-IL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he-IL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he-IL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he-IL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he-IL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he-IL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he-IL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𝒅𝒊𝒔𝒕</m:t>
                    </m:r>
                    <m:d>
                      <m:dPr>
                        <m:ctrlPr>
                          <a:rPr lang="he-IL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he-IL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he-IL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he-IL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he-IL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L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במילים: קיימת קבוצה של קודקודים כך שכל הקודקודים בגרף נמצאים במרחק לכל היותר </a:t>
                </a:r>
                <a:r>
                  <a:rPr lang="he-IL" dirty="0" err="1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d</a:t>
                </a:r>
                <a:r>
                  <a:rPr lang="he-IL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מקודקוד בקבוצה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נבנה מכונה א״ד שמכריעה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בזמן פולינומי</a:t>
                </a:r>
              </a:p>
              <a:p>
                <a:pPr marL="45720" indent="0" algn="r" rtl="1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e-IL" sz="1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he-IL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he-IL" sz="1800" dirty="0">
                    <a:solidFill>
                      <a:srgbClr val="7030A0"/>
                    </a:solidFill>
                  </a:rPr>
                  <a:t>  על קלט </a:t>
                </a:r>
                <a14:m>
                  <m:oMath xmlns:m="http://schemas.openxmlformats.org/officeDocument/2006/math">
                    <m:r>
                      <a:rPr lang="he-IL" sz="1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&gt;,</m:t>
                    </m:r>
                    <m:r>
                      <a:rPr lang="he-IL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he-IL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he-IL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1800" dirty="0">
                  <a:solidFill>
                    <a:srgbClr val="7030A0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0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he-IL" sz="1800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1 . ננחש קבוצה בגודל </a:t>
                </a:r>
                <a:r>
                  <a:rPr lang="he-IL" sz="1800" dirty="0" err="1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f</a:t>
                </a:r>
                <a:endParaRPr lang="he-IL" sz="1800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1800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	2. לכל קודקוד: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1800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		2.1. נריץ BFS  עד שנגיע לקודקוד בקבוצה. אם המרחק הוא יותר </a:t>
                </a:r>
                <a:r>
                  <a:rPr lang="he-IL" sz="1800" dirty="0" err="1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מd</a:t>
                </a:r>
                <a:r>
                  <a:rPr lang="he-IL" sz="1800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, נדחה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1800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	3. נקבל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30B45-766F-8D22-0C6F-667EA171B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1244600"/>
                <a:ext cx="11717020" cy="5372100"/>
              </a:xfrm>
              <a:blipFill>
                <a:blip r:embed="rId2"/>
                <a:stretch>
                  <a:fillRect t="-1415" r="-217" b="-47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E71D5A-573C-0D40-2879-F4F30864202A}"/>
                  </a:ext>
                </a:extLst>
              </p:cNvPr>
              <p:cNvSpPr txBox="1"/>
              <p:nvPr/>
            </p:nvSpPr>
            <p:spPr>
              <a:xfrm>
                <a:off x="-1892300" y="2600960"/>
                <a:ext cx="4851400" cy="350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b="1" u="sng" dirty="0">
                    <a:solidFill>
                      <a:srgbClr val="00B050"/>
                    </a:solidFill>
                  </a:rPr>
                  <a:t>הוכחת נכונות:</a:t>
                </a:r>
                <a:r>
                  <a:rPr lang="he-IL" dirty="0"/>
                  <a:t> שיעורי בית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b="1" u="sng" dirty="0">
                    <a:solidFill>
                      <a:srgbClr val="00B050"/>
                    </a:solidFill>
                  </a:rPr>
                  <a:t>סיבוכיות:</a:t>
                </a:r>
              </a:p>
              <a:p>
                <a:pPr marL="0" algn="r" defTabSz="457200" rtl="1" eaLnBrk="1" latinLnBrk="0" hangingPunct="1"/>
                <a:endParaRPr lang="he-IL" sz="2400" dirty="0"/>
              </a:p>
              <a:p>
                <a:pPr marL="0" algn="r" defTabSz="457200" rtl="1" eaLnBrk="1" latinLnBrk="0" hangingPunct="1"/>
                <a:r>
                  <a:rPr lang="he-IL" sz="2400" dirty="0"/>
                  <a:t>1. </a:t>
                </a:r>
                <a14:m>
                  <m:oMath xmlns:m="http://schemas.openxmlformats.org/officeDocument/2006/math"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he-I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2400" dirty="0"/>
              </a:p>
              <a:p>
                <a:pPr marL="0" algn="r" defTabSz="457200" rtl="1" eaLnBrk="1" latinLnBrk="0" hangingPunct="1"/>
                <a:r>
                  <a:rPr lang="he-IL" sz="2400" dirty="0"/>
                  <a:t>2.1. </a:t>
                </a:r>
                <a14:m>
                  <m:oMath xmlns:m="http://schemas.openxmlformats.org/officeDocument/2006/math"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e-I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e-I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2400" dirty="0"/>
              </a:p>
              <a:p>
                <a:pPr marL="0" algn="r" defTabSz="457200" rtl="1" eaLnBrk="1" latinLnBrk="0" hangingPunct="1"/>
                <a:r>
                  <a:rPr lang="he-IL" sz="2400" dirty="0"/>
                  <a:t>=&gt; 2. </a:t>
                </a:r>
                <a14:m>
                  <m:oMath xmlns:m="http://schemas.openxmlformats.org/officeDocument/2006/math"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e-I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e-IL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2400" dirty="0"/>
              </a:p>
              <a:p>
                <a:pPr marL="0" algn="r" defTabSz="457200" rtl="1" eaLnBrk="1" latinLnBrk="0" hangingPunct="1"/>
                <a:r>
                  <a:rPr lang="he-IL" sz="2400" dirty="0"/>
                  <a:t>3. </a:t>
                </a:r>
                <a14:m>
                  <m:oMath xmlns:m="http://schemas.openxmlformats.org/officeDocument/2006/math"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he-IL" sz="2400" dirty="0"/>
              </a:p>
              <a:p>
                <a:pPr marL="0" algn="r" defTabSz="457200" rtl="1" eaLnBrk="1" latinLnBrk="0" hangingPunct="1"/>
                <a:endParaRPr lang="he-IL" sz="2400" dirty="0"/>
              </a:p>
              <a:p>
                <a:pPr marL="0" algn="r" defTabSz="457200" rtl="1" eaLnBrk="1" latinLnBrk="0" hangingPunct="1"/>
                <a:r>
                  <a:rPr lang="he-IL" sz="2400" dirty="0" err="1"/>
                  <a:t>סהכ</a:t>
                </a:r>
                <a:r>
                  <a:rPr lang="he-IL" sz="2400" dirty="0"/>
                  <a:t>: </a:t>
                </a:r>
                <a14:m>
                  <m:oMath xmlns:m="http://schemas.openxmlformats.org/officeDocument/2006/math"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e-I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e-IL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E71D5A-573C-0D40-2879-F4F308642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92300" y="2600960"/>
                <a:ext cx="4851400" cy="3508653"/>
              </a:xfrm>
              <a:prstGeom prst="rect">
                <a:avLst/>
              </a:prstGeom>
              <a:blipFill>
                <a:blip r:embed="rId3"/>
                <a:stretch>
                  <a:fillRect t="-722" r="-2094" b="-324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1E6B3-9AB4-03C0-F5B2-93D0A19E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BE7-CCDC-3842-8372-E83E2C6BB35D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061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9AC2-83A2-0E03-C42D-C3258576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0"/>
            <a:ext cx="9875520" cy="1356360"/>
          </a:xfrm>
        </p:spPr>
        <p:txBody>
          <a:bodyPr/>
          <a:lstStyle/>
          <a:p>
            <a:pPr algn="r" rtl="1"/>
            <a:r>
              <a:rPr lang="he-IL" dirty="0"/>
              <a:t>שייכות ל NP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30B45-766F-8D22-0C6F-667EA171B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4000" y="1244600"/>
                <a:ext cx="11717020" cy="5372100"/>
              </a:xfrm>
            </p:spPr>
            <p:txBody>
              <a:bodyPr/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he-IL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e-IL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he-IL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&gt;,</m:t>
                            </m:r>
                            <m:r>
                              <a:rPr lang="he-IL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𝒔𝒉𝒐𝒓𝒕𝒆𝒔𝒕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𝒑𝒂𝒕𝒉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𝒊𝒏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𝒃𝒆𝒕𝒘𝒆𝒆𝒏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𝒂𝒏𝒚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𝒕𝒘𝒐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𝒗𝒆𝒓𝒕𝒊𝒄𝒆𝒔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𝒍𝒆𝒏𝒈𝒕𝒉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he-IL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נבנה מכונה א״ד שמכריעה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בזמן פולינומי</a:t>
                </a:r>
              </a:p>
              <a:p>
                <a:pPr marL="45720" indent="0" algn="r" rtl="1">
                  <a:buNone/>
                </a:pPr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b="0" dirty="0">
                    <a:solidFill>
                      <a:srgbClr val="7030A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על קלט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 ננחש מסלול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נבדוק שאורכו קטן </a:t>
                </a:r>
                <a:r>
                  <a:rPr lang="he-IL" dirty="0" err="1">
                    <a:solidFill>
                      <a:srgbClr val="7030A0"/>
                    </a:solidFill>
                  </a:rPr>
                  <a:t>מk</a:t>
                </a:r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אם כן נקבל אחרת נדחה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30B45-766F-8D22-0C6F-667EA171B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1244600"/>
                <a:ext cx="11717020" cy="5372100"/>
              </a:xfrm>
              <a:blipFill>
                <a:blip r:embed="rId2"/>
                <a:stretch>
                  <a:fillRect t="-1415" r="-2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104175-2200-E894-BBC2-714F03B5D7F2}"/>
                  </a:ext>
                </a:extLst>
              </p:cNvPr>
              <p:cNvSpPr txBox="1"/>
              <p:nvPr/>
            </p:nvSpPr>
            <p:spPr>
              <a:xfrm>
                <a:off x="711200" y="2124948"/>
                <a:ext cx="4419600" cy="3877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400" b="1" u="sng" dirty="0">
                    <a:solidFill>
                      <a:srgbClr val="00B050"/>
                    </a:solidFill>
                  </a:rPr>
                  <a:t>הוכחת נכונות: </a:t>
                </a:r>
                <a:r>
                  <a:rPr lang="he-IL" dirty="0"/>
                  <a:t>שיעורי בית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sz="2400" b="1" u="sng" dirty="0">
                    <a:solidFill>
                      <a:srgbClr val="00B050"/>
                    </a:solidFill>
                  </a:rPr>
                  <a:t>סיבוכיות: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sz="2400" dirty="0"/>
                  <a:t>- ניחוש מסלול: </a:t>
                </a:r>
                <a14:m>
                  <m:oMath xmlns:m="http://schemas.openxmlformats.org/officeDocument/2006/math"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2400" dirty="0"/>
              </a:p>
              <a:p>
                <a:pPr marL="0" algn="r" defTabSz="457200" rtl="1" eaLnBrk="1" latinLnBrk="0" hangingPunct="1"/>
                <a:r>
                  <a:rPr lang="he-IL" sz="2400" dirty="0"/>
                  <a:t>- חישוב אורך מסלול: ע״י </a:t>
                </a:r>
                <a:r>
                  <a:rPr lang="he-IL" sz="2400" dirty="0" err="1"/>
                  <a:t>סכימה</a:t>
                </a:r>
                <a:r>
                  <a:rPr lang="he-IL" sz="2400" dirty="0"/>
                  <a:t> 	פשוטה </a:t>
                </a:r>
                <a14:m>
                  <m:oMath xmlns:m="http://schemas.openxmlformats.org/officeDocument/2006/math"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2400" dirty="0"/>
              </a:p>
              <a:p>
                <a:pPr marL="0" algn="r" defTabSz="457200" rtl="1" eaLnBrk="1" latinLnBrk="0" hangingPunct="1"/>
                <a:r>
                  <a:rPr lang="he-IL" sz="2400" dirty="0"/>
                  <a:t>- בדיקה &lt;</a:t>
                </a:r>
                <a:r>
                  <a:rPr lang="he-IL" sz="2400" dirty="0" err="1"/>
                  <a:t>k</a:t>
                </a:r>
                <a:r>
                  <a:rPr lang="he-IL" sz="2400" dirty="0"/>
                  <a:t>  וקבלה/דחייה : </a:t>
                </a:r>
                <a14:m>
                  <m:oMath xmlns:m="http://schemas.openxmlformats.org/officeDocument/2006/math"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he-IL" sz="2400" dirty="0"/>
              </a:p>
              <a:p>
                <a:pPr marL="0" algn="r" defTabSz="457200" rtl="1" eaLnBrk="1" latinLnBrk="0" hangingPunct="1"/>
                <a:endParaRPr lang="he-IL" sz="2400" dirty="0"/>
              </a:p>
              <a:p>
                <a:pPr algn="r" rtl="1"/>
                <a:r>
                  <a:rPr lang="he-IL" sz="2400" dirty="0"/>
                  <a:t>סה״כ :  </a:t>
                </a:r>
                <a14:m>
                  <m:oMath xmlns:m="http://schemas.openxmlformats.org/officeDocument/2006/math">
                    <m:r>
                      <a:rPr lang="he-IL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he-IL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2400" dirty="0"/>
              </a:p>
              <a:p>
                <a:pPr marL="0" algn="r" defTabSz="457200" rtl="1" eaLnBrk="1" latinLnBrk="0" hangingPunct="1"/>
                <a:endParaRPr lang="en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104175-2200-E894-BBC2-714F03B5D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2124948"/>
                <a:ext cx="4419600" cy="3877985"/>
              </a:xfrm>
              <a:prstGeom prst="rect">
                <a:avLst/>
              </a:prstGeom>
              <a:blipFill>
                <a:blip r:embed="rId3"/>
                <a:stretch>
                  <a:fillRect t="-1307" r="-171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EA1A3-2856-CA00-CFD2-62DDCA9C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BE7-CCDC-3842-8372-E83E2C6BB35D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562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9AC2-83A2-0E03-C42D-C3258576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0"/>
            <a:ext cx="9875520" cy="1356360"/>
          </a:xfrm>
        </p:spPr>
        <p:txBody>
          <a:bodyPr/>
          <a:lstStyle/>
          <a:p>
            <a:pPr algn="r" rtl="1"/>
            <a:r>
              <a:rPr lang="he-IL" dirty="0"/>
              <a:t>שייכות </a:t>
            </a:r>
            <a:r>
              <a:rPr lang="he-IL" dirty="0" err="1"/>
              <a:t>לP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30B45-766F-8D22-0C6F-667EA171B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4000" y="1244600"/>
                <a:ext cx="11717020" cy="5372100"/>
              </a:xfrm>
            </p:spPr>
            <p:txBody>
              <a:bodyPr/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800" b="1" u="sng" dirty="0">
                    <a:solidFill>
                      <a:schemeClr val="tx1"/>
                    </a:solidFill>
                  </a:rPr>
                  <a:t>השפות שראינו: 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∃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11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𝑐𝑙𝑖𝑞𝑢𝑒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he-IL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" indent="0" algn="r" rtl="1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he-IL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e-IL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he-IL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&gt;,</m:t>
                            </m:r>
                            <m:r>
                              <a:rPr lang="he-IL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𝑐𝑎𝑛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𝑐𝑜𝑙𝑜𝑟𝑒𝑑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𝑐𝑜𝑙𝑜𝑟𝑠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d>
                          <m:dPr>
                            <m:ctrlPr>
                              <a:rPr lang="he-IL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he-IL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e-IL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d>
                      <m:dPr>
                        <m:ctrlP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he-IL" dirty="0">
                    <a:solidFill>
                      <a:schemeClr val="accent5">
                        <a:lumMod val="75000"/>
                      </a:schemeClr>
                    </a:solidFill>
                  </a:rPr>
                  <a:t>  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he-IL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e-IL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he-IL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&gt;,</m:t>
                            </m:r>
                            <m:r>
                              <a:rPr lang="he-IL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he-IL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e-IL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∃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endParaRPr lang="en-IL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he-IL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e-IL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he-IL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&gt;,</m:t>
                            </m:r>
                            <m:r>
                              <a:rPr lang="he-IL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he-IL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𝑠h𝑜𝑟𝑡𝑒𝑠𝑡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𝑡𝑤𝑜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𝑣𝑒𝑟𝑡𝑖𝑐𝑒𝑠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אילו שפות אנחנו יכולים להראות שהן ב </a:t>
                </a:r>
                <a:r>
                  <a:rPr lang="he-IL" sz="2400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P</a:t>
                </a:r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?</a:t>
                </a: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</a:t>
                </a:r>
                <a:r>
                  <a:rPr lang="he-IL" b="1" dirty="0">
                    <a:solidFill>
                      <a:srgbClr val="00B0F0"/>
                    </a:solidFill>
                  </a:rPr>
                  <a:t>תשובה: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he-IL" b="1" dirty="0">
                    <a:solidFill>
                      <a:srgbClr val="00B0F0"/>
                    </a:solidFill>
                  </a:rPr>
                  <a:t>  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he-IL" b="1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רעיון 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:  אפשר לעבור על כל הקבוצות בגודל 11 כי יש ״רק״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כאלו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רעיון 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:  למצוא מסלול קצר ביותר בין כל זוג קודקודים, לקחת מינימום, ולוודא שהוא קטן מספיק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30B45-766F-8D22-0C6F-667EA171B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1244600"/>
                <a:ext cx="11717020" cy="5372100"/>
              </a:xfrm>
              <a:blipFill>
                <a:blip r:embed="rId2"/>
                <a:stretch>
                  <a:fillRect t="-2123" r="-650" b="-106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B6DB4-5F91-1641-F3E0-C40FC996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BE7-CCDC-3842-8372-E83E2C6BB35D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454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9AC2-83A2-0E03-C42D-C3258576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780" y="50800"/>
            <a:ext cx="9875520" cy="1356360"/>
          </a:xfrm>
        </p:spPr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תרגיל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3289C2C-27BF-71C5-5AFE-3B1225688B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3500" y="1092200"/>
                <a:ext cx="6781800" cy="5549900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1900" b="1" dirty="0">
                    <a:solidFill>
                      <a:schemeClr val="tx1"/>
                    </a:solidFill>
                  </a:rPr>
                  <a:t>עבור מ״ט נתונה </a:t>
                </a:r>
                <a:r>
                  <a:rPr lang="he-IL" sz="1900" b="1" dirty="0" err="1">
                    <a:solidFill>
                      <a:schemeClr val="tx1"/>
                    </a:solidFill>
                  </a:rPr>
                  <a:t>M</a:t>
                </a:r>
                <a:r>
                  <a:rPr lang="he-IL" sz="1900" b="1" dirty="0">
                    <a:solidFill>
                      <a:schemeClr val="tx1"/>
                    </a:solidFill>
                  </a:rPr>
                  <a:t>, נגדיר שפה: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e-IL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he-IL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he-IL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𝒉𝒂𝒔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𝒂𝒕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𝒍𝒆𝒂𝒔𝒕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𝒂𝒄𝒄𝒆𝒑𝒕𝒊𝒏𝒈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𝒑𝒂𝒕𝒉𝒔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𝒓𝒖𝒏𝒏𝒊𝒏𝒈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𝒐𝒏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sz="1800" b="1" dirty="0">
                    <a:solidFill>
                      <a:schemeClr val="accent5">
                        <a:lumMod val="75000"/>
                      </a:schemeClr>
                    </a:solidFill>
                  </a:rPr>
                  <a:t>	 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1900" b="1" dirty="0">
                    <a:solidFill>
                      <a:schemeClr val="tx1"/>
                    </a:solidFill>
                  </a:rPr>
                  <a:t>נגדיר מחלקת שפות: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1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he-IL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he-IL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he-IL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∃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𝒏𝒐𝒏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𝒅𝒆𝒓𝒎𝒊𝒎𝒊𝒔𝒕𝒊𝒄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𝒑𝒐𝒍𝒚𝒏𝒐𝒎𝒊𝒂𝒍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𝑻𝑴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e-IL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he-IL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he-IL" sz="1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he-IL" sz="1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1900" b="1" dirty="0">
                    <a:solidFill>
                      <a:schemeClr val="accent2">
                        <a:lumMod val="75000"/>
                      </a:schemeClr>
                    </a:solidFill>
                  </a:rPr>
                  <a:t>הוכיחו: </a:t>
                </a:r>
                <a14:m>
                  <m:oMath xmlns:m="http://schemas.openxmlformats.org/officeDocument/2006/math">
                    <m:r>
                      <a:rPr lang="he-IL" sz="19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𝑵𝑷</m:t>
                    </m:r>
                    <m:r>
                      <a:rPr lang="he-IL" sz="19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he-IL" sz="19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he-IL" sz="19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9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he-IL" sz="19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he-IL" sz="1800" b="1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הוכחה:</a:t>
                </a:r>
                <a:r>
                  <a:rPr lang="he-IL" sz="1800" dirty="0">
                    <a:solidFill>
                      <a:schemeClr val="tx1"/>
                    </a:solidFill>
                  </a:rPr>
                  <a:t> תהי </a:t>
                </a:r>
                <a:r>
                  <a:rPr lang="he-IL" sz="1800" dirty="0" err="1">
                    <a:solidFill>
                      <a:schemeClr val="tx1"/>
                    </a:solidFill>
                  </a:rPr>
                  <a:t>L</a:t>
                </a:r>
                <a:r>
                  <a:rPr lang="he-IL" sz="1800" dirty="0">
                    <a:solidFill>
                      <a:schemeClr val="tx1"/>
                    </a:solidFill>
                  </a:rPr>
                  <a:t>  שפה ב NP. צ״ל: </a:t>
                </a:r>
                <a14:m>
                  <m:oMath xmlns:m="http://schemas.openxmlformats.org/officeDocument/2006/math"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he-IL" sz="1800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  &lt;= קיימת </a:t>
                </a:r>
                <a:r>
                  <a:rPr lang="he-IL" sz="1800" dirty="0" err="1">
                    <a:solidFill>
                      <a:schemeClr val="tx1"/>
                    </a:solidFill>
                  </a:rPr>
                  <a:t>לL</a:t>
                </a:r>
                <a:r>
                  <a:rPr lang="he-IL" sz="1800" dirty="0">
                    <a:solidFill>
                      <a:schemeClr val="tx1"/>
                    </a:solidFill>
                  </a:rPr>
                  <a:t> מ״ט א״ד פולינומית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=&gt; נבנה מ״ט א״ד חדשה: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1800" b="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he-IL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sz="1800" dirty="0">
                    <a:solidFill>
                      <a:srgbClr val="7030A0"/>
                    </a:solidFill>
                  </a:rPr>
                  <a:t>  על קלט </a:t>
                </a:r>
                <a:r>
                  <a:rPr lang="he-IL" sz="1800" dirty="0" err="1">
                    <a:solidFill>
                      <a:srgbClr val="7030A0"/>
                    </a:solidFill>
                  </a:rPr>
                  <a:t>x</a:t>
                </a:r>
                <a:r>
                  <a:rPr lang="he-IL" sz="1800" dirty="0">
                    <a:solidFill>
                      <a:srgbClr val="7030A0"/>
                    </a:solidFill>
                  </a:rPr>
                  <a:t>:</a:t>
                </a: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rgbClr val="7030A0"/>
                    </a:solidFill>
                  </a:rPr>
                  <a:t>	- מריצה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he-IL" sz="1800" dirty="0">
                    <a:solidFill>
                      <a:srgbClr val="7030A0"/>
                    </a:solidFill>
                  </a:rPr>
                  <a:t>  על </a:t>
                </a:r>
                <a:r>
                  <a:rPr lang="he-IL" sz="1800" dirty="0" err="1">
                    <a:solidFill>
                      <a:srgbClr val="7030A0"/>
                    </a:solidFill>
                  </a:rPr>
                  <a:t>x</a:t>
                </a:r>
                <a:endParaRPr lang="he-IL" sz="1800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rgbClr val="7030A0"/>
                    </a:solidFill>
                  </a:rPr>
                  <a:t>	- אם דחתה – דוחה</a:t>
                </a: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rgbClr val="7030A0"/>
                    </a:solidFill>
                  </a:rPr>
                  <a:t>	- אם קיבלה:</a:t>
                </a: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rgbClr val="7030A0"/>
                    </a:solidFill>
                  </a:rPr>
                  <a:t>	- מנחשת ביט</a:t>
                </a: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rgbClr val="7030A0"/>
                    </a:solidFill>
                  </a:rPr>
                  <a:t>	- מנחשת ביט</a:t>
                </a: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rgbClr val="7030A0"/>
                    </a:solidFill>
                  </a:rPr>
                  <a:t>	- מקבלת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3289C2C-27BF-71C5-5AFE-3B1225688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3500" y="1092200"/>
                <a:ext cx="6781800" cy="5549900"/>
              </a:xfrm>
              <a:blipFill>
                <a:blip r:embed="rId2"/>
                <a:stretch>
                  <a:fillRect l="-187" t="-1822" r="-187" b="-478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E312A-9F0A-C16C-53EE-134A5509F317}"/>
                  </a:ext>
                </a:extLst>
              </p:cNvPr>
              <p:cNvSpPr txBox="1"/>
              <p:nvPr/>
            </p:nvSpPr>
            <p:spPr>
              <a:xfrm>
                <a:off x="182880" y="1092200"/>
                <a:ext cx="5105400" cy="7800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2000" b="1" dirty="0"/>
                  <a:t>קל לראות 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he-IL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he-IL" sz="2000" b="1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sz="2000" b="1" dirty="0"/>
                  <a:t>  פולינומית</a:t>
                </a:r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צ״ל: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sSubSup>
                          <m:sSubSupPr>
                            <m:ctrlPr>
                              <a:rPr lang="he-IL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he-IL" dirty="0"/>
                  <a:t>  תעצור ותדחה בכל מסלול חישוב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he-IL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dirty="0"/>
                  <a:t>  תעצור ותדחה בכל מסלול חישוב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4,</m:t>
                        </m:r>
                        <m:sSubSup>
                          <m:sSubSup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b>
                    </m:sSub>
                  </m:oMath>
                </a14:m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b="0" dirty="0"/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=&gt;ל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he-IL" dirty="0"/>
                  <a:t>  יש מסלול מקבל</a:t>
                </a:r>
              </a:p>
              <a:p>
                <a:pPr algn="r" rtl="1"/>
                <a:r>
                  <a:rPr lang="he-IL" dirty="0"/>
                  <a:t>=&gt; 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he-IL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dirty="0"/>
                  <a:t>  יש ארבעה מסלולי חישוב מקבלים, עבור ניחושי הביטים 00,01,10,11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4,</m:t>
                        </m:r>
                        <m:sSubSup>
                          <m:sSubSup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b>
                    </m:sSub>
                  </m:oMath>
                </a14:m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4,</m:t>
                        </m:r>
                        <m:sSubSup>
                          <m:sSubSup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b>
                    </m:sSub>
                    <m:r>
                      <a:rPr lang="he-I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en-IL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E312A-9F0A-C16C-53EE-134A5509F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1092200"/>
                <a:ext cx="5105400" cy="7800084"/>
              </a:xfrm>
              <a:prstGeom prst="rect">
                <a:avLst/>
              </a:prstGeom>
              <a:blipFill>
                <a:blip r:embed="rId3"/>
                <a:stretch>
                  <a:fillRect t="-325" r="-99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EAAFDAEB-D76C-79D9-F984-D71534ACA233}"/>
              </a:ext>
            </a:extLst>
          </p:cNvPr>
          <p:cNvSpPr/>
          <p:nvPr/>
        </p:nvSpPr>
        <p:spPr>
          <a:xfrm>
            <a:off x="3450535" y="6436553"/>
            <a:ext cx="1524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270E2-C13A-522B-C13F-D4B89906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BE7-CCDC-3842-8372-E83E2C6BB35D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12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9AC2-83A2-0E03-C42D-C3258576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0"/>
            <a:ext cx="9875520" cy="1356360"/>
          </a:xfrm>
        </p:spPr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 err="1"/>
              <a:t>P</a:t>
            </a:r>
            <a:r>
              <a:rPr lang="he-IL" dirty="0"/>
              <a:t> סגורה למשלים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30B45-766F-8D22-0C6F-667EA171B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3427" y="1957855"/>
                <a:ext cx="7427593" cy="5372100"/>
              </a:xfrm>
            </p:spPr>
            <p:txBody>
              <a:bodyPr>
                <a:normAutofit/>
              </a:bodyPr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4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טענה:</a:t>
                </a:r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 אם </a:t>
                </a:r>
                <a14:m>
                  <m:oMath xmlns:m="http://schemas.openxmlformats.org/officeDocument/2006/math">
                    <m:r>
                      <a:rPr lang="he-IL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he-IL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  אזי גם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acc>
                    <m:r>
                      <a:rPr lang="he-IL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he-IL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4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הוכחה: </a:t>
                </a:r>
              </a:p>
              <a:p>
                <a:pPr marL="45720" indent="0" algn="r" rtl="1">
                  <a:buNone/>
                </a:pPr>
                <a:r>
                  <a:rPr lang="he-IL" sz="2000" dirty="0">
                    <a:solidFill>
                      <a:schemeClr val="tx1"/>
                    </a:solidFill>
                  </a:rPr>
                  <a:t>כיוון ש </a:t>
                </a:r>
                <a14:m>
                  <m:oMath xmlns:m="http://schemas.openxmlformats.org/officeDocument/2006/math">
                    <m:r>
                      <a:rPr lang="he-IL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he-IL" sz="2000" dirty="0">
                    <a:solidFill>
                      <a:schemeClr val="tx1"/>
                    </a:solidFill>
                  </a:rPr>
                  <a:t> יש לה מכונת </a:t>
                </a:r>
                <a:r>
                  <a:rPr lang="he-IL" sz="2000" dirty="0" err="1">
                    <a:solidFill>
                      <a:schemeClr val="tx1"/>
                    </a:solidFill>
                  </a:rPr>
                  <a:t>טיורינג</a:t>
                </a:r>
                <a:r>
                  <a:rPr lang="he-IL" sz="2000" dirty="0">
                    <a:solidFill>
                      <a:schemeClr val="tx1"/>
                    </a:solidFill>
                  </a:rPr>
                  <a:t> דטרמיניסטית פולינומית מכריעה </a:t>
                </a:r>
                <a:r>
                  <a:rPr lang="he-IL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he-IL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" indent="0" algn="r" rtl="1">
                  <a:buNone/>
                </a:pPr>
                <a:r>
                  <a:rPr lang="he-IL" sz="2000" dirty="0">
                    <a:solidFill>
                      <a:schemeClr val="tx1"/>
                    </a:solidFill>
                  </a:rPr>
                  <a:t>נבנה מ״ט דטרמיניסטית פולינומית מכריעה עבור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0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he-IL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sz="2000" dirty="0">
                    <a:solidFill>
                      <a:srgbClr val="7030A0"/>
                    </a:solidFill>
                  </a:rPr>
                  <a:t>  על קלט </a:t>
                </a:r>
                <a:r>
                  <a:rPr lang="he-IL" sz="2000" dirty="0" err="1">
                    <a:solidFill>
                      <a:srgbClr val="7030A0"/>
                    </a:solidFill>
                  </a:rPr>
                  <a:t>x</a:t>
                </a:r>
                <a:endParaRPr lang="he-IL" sz="2000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000" dirty="0">
                    <a:solidFill>
                      <a:srgbClr val="7030A0"/>
                    </a:solidFill>
                  </a:rPr>
                  <a:t>		- מריצה את </a:t>
                </a:r>
                <a:r>
                  <a:rPr lang="he-IL" sz="2000" dirty="0" err="1">
                    <a:solidFill>
                      <a:srgbClr val="7030A0"/>
                    </a:solidFill>
                  </a:rPr>
                  <a:t>M</a:t>
                </a:r>
                <a:r>
                  <a:rPr lang="he-IL" sz="2000" dirty="0">
                    <a:solidFill>
                      <a:srgbClr val="7030A0"/>
                    </a:solidFill>
                  </a:rPr>
                  <a:t>  על </a:t>
                </a:r>
                <a:r>
                  <a:rPr lang="he-IL" sz="2000" dirty="0" err="1">
                    <a:solidFill>
                      <a:srgbClr val="7030A0"/>
                    </a:solidFill>
                  </a:rPr>
                  <a:t>x</a:t>
                </a:r>
                <a:endParaRPr lang="he-IL" sz="2000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000" dirty="0">
                    <a:solidFill>
                      <a:srgbClr val="7030A0"/>
                    </a:solidFill>
                  </a:rPr>
                  <a:t>		- עונה הפוך</a:t>
                </a:r>
              </a:p>
              <a:p>
                <a:pPr marL="45720" indent="0" algn="r" rtl="1">
                  <a:buNone/>
                </a:pPr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000" dirty="0">
                    <a:solidFill>
                      <a:schemeClr val="tx1"/>
                    </a:solidFill>
                  </a:rPr>
                  <a:t>הוכחת נכונות וסיבוכיות: טריוויאלי </a:t>
                </a:r>
                <a:r>
                  <a:rPr lang="he-IL" sz="2000" dirty="0" err="1">
                    <a:solidFill>
                      <a:schemeClr val="tx1"/>
                    </a:solidFill>
                  </a:rPr>
                  <a:t>מהיותה</a:t>
                </a:r>
                <a:r>
                  <a:rPr lang="he-IL" sz="2000" dirty="0">
                    <a:solidFill>
                      <a:schemeClr val="tx1"/>
                    </a:solidFill>
                  </a:rPr>
                  <a:t> של </a:t>
                </a:r>
                <a:r>
                  <a:rPr lang="he-IL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he-IL" sz="2000" dirty="0">
                    <a:solidFill>
                      <a:schemeClr val="tx1"/>
                    </a:solidFill>
                  </a:rPr>
                  <a:t> מכריעה ופולינומית</a:t>
                </a: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" indent="0" algn="r" rtl="1">
                  <a:buNone/>
                </a:pPr>
                <a:endParaRPr lang="he-IL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30B45-766F-8D22-0C6F-667EA171B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3427" y="1957855"/>
                <a:ext cx="7427593" cy="5372100"/>
              </a:xfrm>
              <a:blipFill>
                <a:blip r:embed="rId2"/>
                <a:stretch>
                  <a:fillRect l="-683" t="-1655" r="-6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4F8D1B-CBFA-D918-E38F-99196AD03D8E}"/>
                  </a:ext>
                </a:extLst>
              </p:cNvPr>
              <p:cNvSpPr txBox="1"/>
              <p:nvPr/>
            </p:nvSpPr>
            <p:spPr>
              <a:xfrm>
                <a:off x="0" y="275104"/>
                <a:ext cx="56388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24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טענה:</a:t>
                </a:r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sz="2400" b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𝑃</m:t>
                    </m:r>
                    <m:r>
                      <a:rPr lang="he-IL" sz="2400" b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⊆</m:t>
                    </m:r>
                    <m:r>
                      <a:rPr lang="he-IL" sz="2400" b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𝑐𝑜𝑁𝑃</m:t>
                    </m:r>
                  </m:oMath>
                </a14:m>
                <a:endParaRPr lang="he-IL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r" rtl="1"/>
                <a:endParaRPr lang="he-IL" sz="2400" dirty="0"/>
              </a:p>
              <a:p>
                <a:pPr algn="r" rtl="1"/>
                <a:r>
                  <a:rPr lang="he-IL" sz="24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הוכחה:</a:t>
                </a:r>
              </a:p>
              <a:p>
                <a:pPr algn="r" rtl="1"/>
                <a:endParaRPr lang="he-IL" sz="2400" dirty="0"/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he-IL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e-IL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⇒ </m:t>
                      </m:r>
                      <m:acc>
                        <m:accPr>
                          <m:chr m:val="̅"/>
                          <m:ctrlPr>
                            <a:rPr lang="he-IL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e-IL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𝑐𝑜𝑁𝑃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4F8D1B-CBFA-D918-E38F-99196AD03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5104"/>
                <a:ext cx="5638800" cy="1938992"/>
              </a:xfrm>
              <a:prstGeom prst="rect">
                <a:avLst/>
              </a:prstGeom>
              <a:blipFill>
                <a:blip r:embed="rId3"/>
                <a:stretch>
                  <a:fillRect t="-2597" r="-1348" b="-389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B1BD92-856B-B24E-3F9F-8DD4138025E4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438400" y="2214096"/>
            <a:ext cx="123829" cy="5058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D25FAB-E5D9-7D68-70F3-ADE22424E746}"/>
              </a:ext>
            </a:extLst>
          </p:cNvPr>
          <p:cNvCxnSpPr>
            <a:cxnSpLocks/>
          </p:cNvCxnSpPr>
          <p:nvPr/>
        </p:nvCxnSpPr>
        <p:spPr>
          <a:xfrm flipV="1">
            <a:off x="1219200" y="2214096"/>
            <a:ext cx="0" cy="524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EF7E8A-0AAD-0D1B-FDDE-AB281EB68D33}"/>
              </a:ext>
            </a:extLst>
          </p:cNvPr>
          <p:cNvCxnSpPr>
            <a:cxnSpLocks/>
          </p:cNvCxnSpPr>
          <p:nvPr/>
        </p:nvCxnSpPr>
        <p:spPr>
          <a:xfrm flipV="1">
            <a:off x="3835400" y="2188743"/>
            <a:ext cx="0" cy="524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722030E-7F20-4938-C618-0904EC311DDE}"/>
              </a:ext>
            </a:extLst>
          </p:cNvPr>
          <p:cNvSpPr/>
          <p:nvPr/>
        </p:nvSpPr>
        <p:spPr>
          <a:xfrm>
            <a:off x="590553" y="2794000"/>
            <a:ext cx="1238247" cy="486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he-IL" dirty="0"/>
              <a:t>הוכחנו עכשיו</a:t>
            </a:r>
            <a:endParaRPr lang="en-IL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D9DE6DC-0C1E-E399-BE06-C4AE741684FA}"/>
              </a:ext>
            </a:extLst>
          </p:cNvPr>
          <p:cNvSpPr/>
          <p:nvPr/>
        </p:nvSpPr>
        <p:spPr>
          <a:xfrm>
            <a:off x="1997083" y="2719901"/>
            <a:ext cx="1130291" cy="63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he-IL" dirty="0"/>
              <a:t>ראיתם בהרצאה</a:t>
            </a:r>
            <a:endParaRPr lang="en-IL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47EBBE6-020B-D40D-85BB-9C1DABFAB42C}"/>
              </a:ext>
            </a:extLst>
          </p:cNvPr>
          <p:cNvSpPr/>
          <p:nvPr/>
        </p:nvSpPr>
        <p:spPr>
          <a:xfrm>
            <a:off x="3295657" y="2738998"/>
            <a:ext cx="1009639" cy="423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he-IL" dirty="0"/>
              <a:t>הגדרה</a:t>
            </a:r>
            <a:endParaRPr lang="en-IL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D1B3AD2-6C56-B5D1-C9AE-BAF687F9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BE7-CCDC-3842-8372-E83E2C6BB35D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577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Theme1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70C1618-6AB6-374D-A79E-5112CA7629FC}" vid="{E7975F45-081E-D941-9ECA-DD54EFB368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618</TotalTime>
  <Words>1951</Words>
  <Application>Microsoft Macintosh PowerPoint</Application>
  <PresentationFormat>Widescreen</PresentationFormat>
  <Paragraphs>317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Corbel</vt:lpstr>
      <vt:lpstr>Theme1</vt:lpstr>
      <vt:lpstr>חישוביות</vt:lpstr>
      <vt:lpstr>תזכורת</vt:lpstr>
      <vt:lpstr>שייכות ל NP</vt:lpstr>
      <vt:lpstr>שייכות ל NP</vt:lpstr>
      <vt:lpstr>שייכות ל NP</vt:lpstr>
      <vt:lpstr>שייכות ל NP</vt:lpstr>
      <vt:lpstr>שייכות לP</vt:lpstr>
      <vt:lpstr>תרגיל</vt:lpstr>
      <vt:lpstr>P סגורה למשלים</vt:lpstr>
      <vt:lpstr>P  סגורה לחיתוך</vt:lpstr>
      <vt:lpstr>NP סגורה לשרשור</vt:lpstr>
      <vt:lpstr>P  סגורה לשרשור</vt:lpstr>
      <vt:lpstr>P סגורה לאיטרציה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חישוביות</dc:title>
  <dc:creator>ניר סון</dc:creator>
  <cp:lastModifiedBy>ניר סון</cp:lastModifiedBy>
  <cp:revision>66</cp:revision>
  <dcterms:created xsi:type="dcterms:W3CDTF">2022-08-15T07:15:00Z</dcterms:created>
  <dcterms:modified xsi:type="dcterms:W3CDTF">2022-08-15T17:33:14Z</dcterms:modified>
</cp:coreProperties>
</file>