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72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E7"/>
    <a:srgbClr val="A10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7"/>
  </p:normalViewPr>
  <p:slideViewPr>
    <p:cSldViewPr snapToGrid="0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BB972-E5FF-F949-91CB-26F775DBE10A}" type="datetimeFigureOut">
              <a:rPr lang="en-IL" smtClean="0"/>
              <a:t>05/09/2022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E028F-5565-124B-8E5A-6202E402E4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219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E028F-5565-124B-8E5A-6202E402E47B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879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E028F-5565-124B-8E5A-6202E402E47B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46220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E028F-5565-124B-8E5A-6202E402E47B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7784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3BA772-ACCD-404F-9455-1A2D38F7B357}" type="datetimeFigureOut">
              <a:rPr lang="en-IL" smtClean="0"/>
              <a:t>05/09/2022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C9407D-94BC-AA49-9C61-84B064BF7FC0}" type="slidenum">
              <a:rPr lang="en-IL" smtClean="0"/>
              <a:t>‹#›</a:t>
            </a:fld>
            <a:endParaRPr lang="en-IL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2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772-ACCD-404F-9455-1A2D38F7B357}" type="datetimeFigureOut">
              <a:rPr lang="en-IL" smtClean="0"/>
              <a:t>05/09/2022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407D-94BC-AA49-9C61-84B064BF7FC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133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772-ACCD-404F-9455-1A2D38F7B357}" type="datetimeFigureOut">
              <a:rPr lang="en-IL" smtClean="0"/>
              <a:t>05/09/2022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407D-94BC-AA49-9C61-84B064BF7FC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125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772-ACCD-404F-9455-1A2D38F7B357}" type="datetimeFigureOut">
              <a:rPr lang="en-IL" smtClean="0"/>
              <a:t>05/09/2022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407D-94BC-AA49-9C61-84B064BF7FC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656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772-ACCD-404F-9455-1A2D38F7B357}" type="datetimeFigureOut">
              <a:rPr lang="en-IL" smtClean="0"/>
              <a:t>05/09/2022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407D-94BC-AA49-9C61-84B064BF7FC0}" type="slidenum">
              <a:rPr lang="en-IL" smtClean="0"/>
              <a:t>‹#›</a:t>
            </a:fld>
            <a:endParaRPr lang="en-IL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17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772-ACCD-404F-9455-1A2D38F7B357}" type="datetimeFigureOut">
              <a:rPr lang="en-IL" smtClean="0"/>
              <a:t>05/09/2022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407D-94BC-AA49-9C61-84B064BF7FC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10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772-ACCD-404F-9455-1A2D38F7B357}" type="datetimeFigureOut">
              <a:rPr lang="en-IL" smtClean="0"/>
              <a:t>05/09/2022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407D-94BC-AA49-9C61-84B064BF7FC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146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772-ACCD-404F-9455-1A2D38F7B357}" type="datetimeFigureOut">
              <a:rPr lang="en-IL" smtClean="0"/>
              <a:t>05/09/2022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407D-94BC-AA49-9C61-84B064BF7FC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007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772-ACCD-404F-9455-1A2D38F7B357}" type="datetimeFigureOut">
              <a:rPr lang="en-IL" smtClean="0"/>
              <a:t>05/09/2022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407D-94BC-AA49-9C61-84B064BF7FC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605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772-ACCD-404F-9455-1A2D38F7B357}" type="datetimeFigureOut">
              <a:rPr lang="en-IL" smtClean="0"/>
              <a:t>05/09/2022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407D-94BC-AA49-9C61-84B064BF7FC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122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772-ACCD-404F-9455-1A2D38F7B357}" type="datetimeFigureOut">
              <a:rPr lang="en-IL" smtClean="0"/>
              <a:t>05/09/2022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407D-94BC-AA49-9C61-84B064BF7FC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596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E3BA772-ACCD-404F-9455-1A2D38F7B357}" type="datetimeFigureOut">
              <a:rPr lang="en-IL" smtClean="0"/>
              <a:t>05/09/2022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4C9407D-94BC-AA49-9C61-84B064BF7FC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8469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7465-7E19-E19B-FC6C-1C80AF1DB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ח</a:t>
            </a:r>
            <a:r>
              <a:rPr lang="he-IL" dirty="0" err="1"/>
              <a:t>ישוביות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8DFEF-A1E6-BD24-064D-4175AD6F29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</a:pPr>
            <a:r>
              <a:rPr lang="he-IL" dirty="0"/>
              <a:t>תרגול 8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3144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7F45CECB-6D7D-30B3-DE3B-A9A53E595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912" y="266699"/>
            <a:ext cx="9640469" cy="204787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42088E-7DE5-B27E-79EA-02EE39FE18BD}"/>
                  </a:ext>
                </a:extLst>
              </p:cNvPr>
              <p:cNvSpPr txBox="1"/>
              <p:nvPr/>
            </p:nvSpPr>
            <p:spPr>
              <a:xfrm>
                <a:off x="5346700" y="3184525"/>
                <a:ext cx="6540500" cy="323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השפה לא </a:t>
                </a:r>
                <a:r>
                  <a:rPr lang="he-IL" sz="2400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בRE</a:t>
                </a:r>
                <a:endParaRPr lang="he-IL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b="1" dirty="0"/>
                  <a:t>הוכחה ע״י רדוקציה מ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e-IL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 b="1" i="0" smtClean="0">
                            <a:latin typeface="Cambria Math" panose="02040503050406030204" pitchFamily="18" charset="0"/>
                          </a:rPr>
                          <m:t>𝐇𝐏</m:t>
                        </m:r>
                      </m:e>
                    </m:acc>
                  </m:oMath>
                </a14:m>
                <a:endParaRPr lang="he-IL" b="1" dirty="0"/>
              </a:p>
              <a:p>
                <a:pPr marL="0" algn="r" defTabSz="457200" rtl="1" eaLnBrk="1" latinLnBrk="0" hangingPunct="1"/>
                <a:r>
                  <a:rPr lang="he-IL" b="1" dirty="0"/>
                  <a:t>פונקציית הרדוקציה: </a:t>
                </a:r>
                <a14:m>
                  <m:oMath xmlns:m="http://schemas.openxmlformats.org/officeDocument/2006/math">
                    <m:r>
                      <a:rPr lang="he-IL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he-I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he-I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he-IL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he-IL" b="1" dirty="0"/>
              </a:p>
              <a:p>
                <a:pPr algn="r" rtl="1"/>
                <a:endParaRPr lang="he-IL" dirty="0">
                  <a:solidFill>
                    <a:srgbClr val="7030A0"/>
                  </a:solidFill>
                </a:endParaRPr>
              </a:p>
              <a:p>
                <a:pPr algn="r" rtl="1"/>
                <a:r>
                  <a:rPr lang="he-IL" dirty="0">
                    <a:solidFill>
                      <a:srgbClr val="7030A0"/>
                    </a:solidFill>
                  </a:rPr>
                  <a:t>כשאר </a:t>
                </a:r>
                <a14:m>
                  <m:oMath xmlns:m="http://schemas.openxmlformats.org/officeDocument/2006/math"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על קלט </a:t>
                </a:r>
                <a:r>
                  <a:rPr lang="he-IL" dirty="0" err="1">
                    <a:solidFill>
                      <a:srgbClr val="7030A0"/>
                    </a:solidFill>
                  </a:rPr>
                  <a:t>y</a:t>
                </a:r>
                <a:r>
                  <a:rPr lang="he-IL" dirty="0">
                    <a:solidFill>
                      <a:srgbClr val="7030A0"/>
                    </a:solidFill>
                  </a:rPr>
                  <a:t>:</a:t>
                </a:r>
              </a:p>
              <a:p>
                <a:pPr algn="r" rtl="1"/>
                <a:r>
                  <a:rPr lang="he-IL" dirty="0">
                    <a:solidFill>
                      <a:srgbClr val="7030A0"/>
                    </a:solidFill>
                  </a:rPr>
                  <a:t>	- נריץ את </a:t>
                </a:r>
                <a:r>
                  <a:rPr lang="he-IL" dirty="0" err="1">
                    <a:solidFill>
                      <a:srgbClr val="7030A0"/>
                    </a:solidFill>
                  </a:rPr>
                  <a:t>M</a:t>
                </a:r>
                <a:r>
                  <a:rPr lang="he-IL" dirty="0">
                    <a:solidFill>
                      <a:srgbClr val="7030A0"/>
                    </a:solidFill>
                  </a:rPr>
                  <a:t> על </a:t>
                </a:r>
                <a:r>
                  <a:rPr lang="he-IL" dirty="0" err="1">
                    <a:solidFill>
                      <a:srgbClr val="7030A0"/>
                    </a:solidFill>
                  </a:rPr>
                  <a:t>x</a:t>
                </a:r>
                <a:r>
                  <a:rPr lang="he-IL" dirty="0">
                    <a:solidFill>
                      <a:srgbClr val="7030A0"/>
                    </a:solidFill>
                  </a:rPr>
                  <a:t> במשך |</a:t>
                </a:r>
                <a:r>
                  <a:rPr lang="he-IL" dirty="0" err="1">
                    <a:solidFill>
                      <a:srgbClr val="7030A0"/>
                    </a:solidFill>
                  </a:rPr>
                  <a:t>y</a:t>
                </a:r>
                <a:r>
                  <a:rPr lang="he-IL" dirty="0">
                    <a:solidFill>
                      <a:srgbClr val="7030A0"/>
                    </a:solidFill>
                  </a:rPr>
                  <a:t>| צעדים</a:t>
                </a:r>
              </a:p>
              <a:p>
                <a:pPr algn="r" rtl="1"/>
                <a:r>
                  <a:rPr lang="he-IL" dirty="0">
                    <a:solidFill>
                      <a:srgbClr val="7030A0"/>
                    </a:solidFill>
                  </a:rPr>
                  <a:t>	- אם </a:t>
                </a:r>
                <a:r>
                  <a:rPr lang="he-IL" dirty="0" err="1">
                    <a:solidFill>
                      <a:srgbClr val="7030A0"/>
                    </a:solidFill>
                  </a:rPr>
                  <a:t>M</a:t>
                </a:r>
                <a:r>
                  <a:rPr lang="he-IL" dirty="0">
                    <a:solidFill>
                      <a:srgbClr val="7030A0"/>
                    </a:solidFill>
                  </a:rPr>
                  <a:t>  עצרה, נדחה. אם </a:t>
                </a:r>
                <a:r>
                  <a:rPr lang="he-IL" dirty="0" err="1">
                    <a:solidFill>
                      <a:srgbClr val="7030A0"/>
                    </a:solidFill>
                  </a:rPr>
                  <a:t>M</a:t>
                </a:r>
                <a:r>
                  <a:rPr lang="he-IL" dirty="0">
                    <a:solidFill>
                      <a:srgbClr val="7030A0"/>
                    </a:solidFill>
                  </a:rPr>
                  <a:t> לא עצרה, נקבל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>
                    <a:solidFill>
                      <a:srgbClr val="FF00E7"/>
                    </a:solidFill>
                  </a:rPr>
                  <a:t>הרדוקציה מלאה וניתנת לחישוב כי למדנו שניתן לקודד כל מכונה</a:t>
                </a:r>
              </a:p>
              <a:p>
                <a:pPr marL="0" algn="r" defTabSz="457200" rtl="1" eaLnBrk="1" latinLnBrk="0" hangingPunct="1"/>
                <a:endParaRPr lang="he-IL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42088E-7DE5-B27E-79EA-02EE39FE1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700" y="3184525"/>
                <a:ext cx="6540500" cy="3231654"/>
              </a:xfrm>
              <a:prstGeom prst="rect">
                <a:avLst/>
              </a:prstGeom>
              <a:blipFill>
                <a:blip r:embed="rId3"/>
                <a:stretch>
                  <a:fillRect t="-1563" r="-1161" b="-195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475C57-E908-73DC-31AD-7CEE70255013}"/>
                  </a:ext>
                </a:extLst>
              </p:cNvPr>
              <p:cNvSpPr txBox="1"/>
              <p:nvPr/>
            </p:nvSpPr>
            <p:spPr>
              <a:xfrm>
                <a:off x="495300" y="2313838"/>
                <a:ext cx="4851400" cy="497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2800" b="1" u="sng" dirty="0">
                    <a:solidFill>
                      <a:srgbClr val="00B050"/>
                    </a:solidFill>
                  </a:rPr>
                  <a:t>תקפות: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&gt;∈</m:t>
                    </m:r>
                    <m:acc>
                      <m:accPr>
                        <m:chr m:val="̅"/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𝐻𝑃</m:t>
                        </m:r>
                      </m:e>
                    </m:acc>
                  </m:oMath>
                </a14:m>
                <a:r>
                  <a:rPr lang="he-IL" dirty="0"/>
                  <a:t> 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</a:t>
                </a:r>
                <a:r>
                  <a:rPr lang="he-IL" dirty="0" err="1"/>
                  <a:t>M</a:t>
                </a:r>
                <a:r>
                  <a:rPr lang="he-IL" dirty="0"/>
                  <a:t> לא עוצרת על </a:t>
                </a:r>
                <a:r>
                  <a:rPr lang="he-IL" dirty="0" err="1"/>
                  <a:t>x</a:t>
                </a:r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=&gt; לכל </a:t>
                </a:r>
                <a:r>
                  <a:rPr lang="he-IL" dirty="0" err="1"/>
                  <a:t>y</a:t>
                </a:r>
                <a:r>
                  <a:rPr lang="he-IL" dirty="0"/>
                  <a:t>, </a:t>
                </a:r>
                <a:r>
                  <a:rPr lang="he-IL" dirty="0" err="1"/>
                  <a:t>M</a:t>
                </a:r>
                <a:r>
                  <a:rPr lang="he-IL" dirty="0"/>
                  <a:t>' תקבל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בפרט </a:t>
                </a:r>
                <a:r>
                  <a:rPr lang="he-IL" dirty="0" err="1"/>
                  <a:t>M</a:t>
                </a:r>
                <a:r>
                  <a:rPr lang="he-IL" dirty="0"/>
                  <a:t>' תקבל את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he-IL" dirty="0"/>
                  <a:t>  לכל </a:t>
                </a:r>
                <a:r>
                  <a:rPr lang="he-IL" dirty="0" err="1"/>
                  <a:t>i</a:t>
                </a:r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b="0" i="1" smtClean="0">
                        <a:latin typeface="Cambria Math" panose="02040503050406030204" pitchFamily="18" charset="0"/>
                      </a:rPr>
                      <m:t>&gt;∈</m:t>
                    </m:r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algn="r" rtl="1"/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&gt;∉</m:t>
                    </m:r>
                    <m:acc>
                      <m:accPr>
                        <m:chr m:val="̅"/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𝐻𝑃</m:t>
                        </m:r>
                      </m:e>
                    </m:acc>
                  </m:oMath>
                </a14:m>
                <a:r>
                  <a:rPr lang="he-IL" dirty="0"/>
                  <a:t> </a:t>
                </a:r>
              </a:p>
              <a:p>
                <a:pPr algn="r" rtl="1"/>
                <a:r>
                  <a:rPr lang="he-IL" dirty="0"/>
                  <a:t>=&gt; </a:t>
                </a:r>
                <a:r>
                  <a:rPr lang="he-IL" dirty="0" err="1"/>
                  <a:t>M</a:t>
                </a:r>
                <a:r>
                  <a:rPr lang="he-IL" dirty="0"/>
                  <a:t>  עוצרת על </a:t>
                </a:r>
                <a:r>
                  <a:rPr lang="he-IL" dirty="0" err="1"/>
                  <a:t>x</a:t>
                </a:r>
                <a:r>
                  <a:rPr lang="he-IL" dirty="0"/>
                  <a:t>, נניח לאחר </a:t>
                </a:r>
                <a:r>
                  <a:rPr lang="he-IL" dirty="0" err="1"/>
                  <a:t>t</a:t>
                </a:r>
                <a:r>
                  <a:rPr lang="he-IL" dirty="0"/>
                  <a:t>  צעדים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 לכל </a:t>
                </a:r>
                <a:r>
                  <a:rPr lang="he-IL" dirty="0" err="1"/>
                  <a:t>y</a:t>
                </a:r>
                <a:r>
                  <a:rPr lang="he-IL" dirty="0"/>
                  <a:t> כל ש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e-IL" dirty="0"/>
                  <a:t> , </a:t>
                </a:r>
                <a:r>
                  <a:rPr lang="he-IL" dirty="0" err="1"/>
                  <a:t>M</a:t>
                </a:r>
                <a:r>
                  <a:rPr lang="he-IL" dirty="0"/>
                  <a:t>' תדחה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לכל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e-IL">
                        <a:latin typeface="Cambria Math" panose="02040503050406030204" pitchFamily="18" charset="0"/>
                      </a:rPr>
                      <m:t>w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he-IL" dirty="0"/>
                  <a:t>  , קיים </a:t>
                </a:r>
                <a:r>
                  <a:rPr lang="he-IL" dirty="0" err="1"/>
                  <a:t>i</a:t>
                </a:r>
                <a:r>
                  <a:rPr lang="he-IL" dirty="0"/>
                  <a:t> כך 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he-IL" b="0" i="1" smtClean="0">
                        <a:latin typeface="Cambria Math" panose="02040503050406030204" pitchFamily="18" charset="0"/>
                      </a:rPr>
                      <m:t>|≥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e-IL" dirty="0"/>
                  <a:t>  , ולכן ידחה</a:t>
                </a:r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en-IL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475C57-E908-73DC-31AD-7CEE70255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2313838"/>
                <a:ext cx="4851400" cy="4973028"/>
              </a:xfrm>
              <a:prstGeom prst="rect">
                <a:avLst/>
              </a:prstGeom>
              <a:blipFill>
                <a:blip r:embed="rId4"/>
                <a:stretch>
                  <a:fillRect l="-1567" t="-1276" r="-261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26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A8E8B6-4362-7E66-7088-2109238A1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909"/>
          <a:stretch/>
        </p:blipFill>
        <p:spPr>
          <a:xfrm>
            <a:off x="4864100" y="258463"/>
            <a:ext cx="7090464" cy="615662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E7CA52-D889-479E-4F08-AB2D6C136800}"/>
                  </a:ext>
                </a:extLst>
              </p:cNvPr>
              <p:cNvSpPr txBox="1"/>
              <p:nvPr/>
            </p:nvSpPr>
            <p:spPr>
              <a:xfrm>
                <a:off x="237436" y="467473"/>
                <a:ext cx="4842564" cy="6611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b="1" dirty="0"/>
                  <a:t>נראה רדוקציה </a:t>
                </a:r>
                <a14:m>
                  <m:oMath xmlns:m="http://schemas.openxmlformats.org/officeDocument/2006/math">
                    <m:r>
                      <a:rPr lang="he-IL" b="1" i="1" smtClean="0">
                        <a:latin typeface="Cambria Math" panose="02040503050406030204" pitchFamily="18" charset="0"/>
                      </a:rPr>
                      <m:t>𝒉𝒚𝒑𝒆𝒓𝑽𝑪</m:t>
                    </m:r>
                    <m:sSub>
                      <m:sSubPr>
                        <m:ctrlPr>
                          <a:rPr lang="he-I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he-IL" b="1" i="1" smtClean="0">
                        <a:latin typeface="Cambria Math" panose="02040503050406030204" pitchFamily="18" charset="0"/>
                      </a:rPr>
                      <m:t>𝑯𝑺</m:t>
                    </m:r>
                  </m:oMath>
                </a14:m>
                <a:endParaRPr lang="he-IL" b="1" dirty="0"/>
              </a:p>
              <a:p>
                <a:pPr marL="0" algn="r" defTabSz="457200" rtl="1" eaLnBrk="1" latinLnBrk="0" hangingPunct="1"/>
                <a:r>
                  <a:rPr lang="he-IL" sz="2000" b="1" u="sng" dirty="0"/>
                  <a:t>פונקציית הרדוקציה:</a:t>
                </a:r>
              </a:p>
              <a:p>
                <a:pPr marL="0" algn="r" defTabSz="457200" rtl="1" eaLnBrk="1" latinLnBrk="0" hangingPunct="1"/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=(&lt;</m:t>
                    </m:r>
                    <m:d>
                      <m:dPr>
                        <m:begChr m:val="|"/>
                        <m:endChr m:val="|"/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he-I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>
                    <a:solidFill>
                      <a:srgbClr val="FF00E7"/>
                    </a:solidFill>
                  </a:rPr>
                  <a:t>הרדוקציה ניתנת לחישוב בזמן פולינומי כיוון שצריך רק להעתיק צלעות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sz="2400" b="1" u="sng" dirty="0">
                    <a:solidFill>
                      <a:srgbClr val="00B050"/>
                    </a:solidFill>
                  </a:rPr>
                  <a:t>תקפות:</a:t>
                </a:r>
              </a:p>
              <a:p>
                <a:pPr marL="0" algn="r" defTabSz="457200" rtl="1" eaLnBrk="1" latinLnBrk="0" hangingPunct="1"/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h𝑦𝑝𝑒𝑟𝑉𝐶</m:t>
                    </m:r>
                  </m:oMath>
                </a14:m>
                <a:r>
                  <a:rPr lang="he-IL" dirty="0"/>
                  <a:t> 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יש היפ—כיסוי בקודקודים בגרף </a:t>
                </a:r>
                <a:r>
                  <a:rPr lang="he-IL" dirty="0" err="1"/>
                  <a:t>H</a:t>
                </a:r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=&gt; קבוצת הקודקודים בכיסוי מכילה לפחות קודקוד 	אחד מכל צלע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כיוון שבחרנו את הקבוצות להיות הצלעות, היא 	״פוגעת״ בכל הקבוצות</a:t>
                </a:r>
              </a:p>
              <a:p>
                <a:pPr algn="r" rtl="1"/>
                <a:r>
                  <a:rPr lang="he-IL" dirty="0"/>
                  <a:t>=&gt;</a:t>
                </a:r>
                <a14:m>
                  <m:oMath xmlns:m="http://schemas.openxmlformats.org/officeDocument/2006/math">
                    <m:r>
                      <a:rPr lang="he-IL" b="0" i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d>
                    <m:r>
                      <a:rPr lang="he-IL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e-IL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he-IL" i="1">
                        <a:latin typeface="Cambria Math" panose="02040503050406030204" pitchFamily="18" charset="0"/>
                      </a:rPr>
                      <m:t>&gt;)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𝐻𝑆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algn="r" rtl="1"/>
                <a14:m>
                  <m:oMath xmlns:m="http://schemas.openxmlformats.org/officeDocument/2006/math">
                    <m:r>
                      <a:rPr lang="he-IL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d>
                    <m:r>
                      <a:rPr lang="he-I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e-IL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he-IL" i="1">
                        <a:latin typeface="Cambria Math" panose="02040503050406030204" pitchFamily="18" charset="0"/>
                      </a:rPr>
                      <m:t>&gt;)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𝐻𝑆</m:t>
                    </m:r>
                  </m:oMath>
                </a14:m>
                <a:r>
                  <a:rPr lang="he-IL" dirty="0"/>
                  <a:t> 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יש קבוצה </a:t>
                </a:r>
                <a:r>
                  <a:rPr lang="he-IL" dirty="0" err="1"/>
                  <a:t>ש״פוגעת</a:t>
                </a:r>
                <a:r>
                  <a:rPr lang="he-IL" dirty="0"/>
                  <a:t>״ בכל הקבוצות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אותה קבוצה מהווה היפר-כיסוי </a:t>
                </a:r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h𝑦𝑝𝑒𝑟𝑉𝐶</m:t>
                    </m:r>
                  </m:oMath>
                </a14:m>
                <a:r>
                  <a:rPr lang="he-IL" dirty="0"/>
                  <a:t> 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en-IL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E7CA52-D889-479E-4F08-AB2D6C136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36" y="467473"/>
                <a:ext cx="4842564" cy="6611297"/>
              </a:xfrm>
              <a:prstGeom prst="rect">
                <a:avLst/>
              </a:prstGeom>
              <a:blipFill>
                <a:blip r:embed="rId3"/>
                <a:stretch>
                  <a:fillRect l="-1309" t="-383" r="-209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3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998FCB2-2081-FA3F-DC98-D888905C6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63582" y="260350"/>
            <a:ext cx="7689499" cy="290195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C90BA1-5638-08C1-1FC2-C267C19133FE}"/>
                  </a:ext>
                </a:extLst>
              </p:cNvPr>
              <p:cNvSpPr txBox="1"/>
              <p:nvPr/>
            </p:nvSpPr>
            <p:spPr>
              <a:xfrm>
                <a:off x="4432300" y="3340100"/>
                <a:ext cx="7099300" cy="3437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b="1" dirty="0"/>
                  <a:t>אנחנו יודעים ש </a:t>
                </a:r>
                <a14:m>
                  <m:oMath xmlns:m="http://schemas.openxmlformats.org/officeDocument/2006/math">
                    <m:r>
                      <a:rPr lang="he-IL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he-IL" b="1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he-IL" b="1" i="1" smtClean="0"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r>
                  <a:rPr lang="he-IL" b="1" dirty="0"/>
                  <a:t>  . צריך להוכיח </a:t>
                </a:r>
                <a14:m>
                  <m:oMath xmlns:m="http://schemas.openxmlformats.org/officeDocument/2006/math">
                    <m:r>
                      <a:rPr lang="he-IL" b="1" i="1" smtClean="0">
                        <a:latin typeface="Cambria Math" panose="02040503050406030204" pitchFamily="18" charset="0"/>
                      </a:rPr>
                      <m:t>𝑵𝑷</m:t>
                    </m:r>
                    <m:r>
                      <a:rPr lang="he-IL" b="1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he-IL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he-IL" b="1" dirty="0"/>
              </a:p>
              <a:p>
                <a:pPr algn="r" rtl="1"/>
                <a:r>
                  <a:rPr lang="he-IL" dirty="0"/>
                  <a:t>תהי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he-IL" dirty="0"/>
                  <a:t>  צ״ל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אנחנו יודעים ש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he-IL" dirty="0"/>
                  <a:t>  , ולכן קיימת רדוקציה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he-IL" dirty="0"/>
                  <a:t>  . נקרא לה </a:t>
                </a:r>
                <a:r>
                  <a:rPr lang="he-IL" dirty="0" err="1"/>
                  <a:t>f</a:t>
                </a:r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נתאר מ״ט דטרמיניסטית פולינומית מכריעה עבור </a:t>
                </a:r>
                <a:r>
                  <a:rPr lang="he-IL" dirty="0" err="1"/>
                  <a:t>L</a:t>
                </a:r>
                <a:endParaRPr lang="he-IL" dirty="0"/>
              </a:p>
              <a:p>
                <a:pPr marL="0" algn="r" defTabSz="457200" rtl="1" eaLnBrk="1" latinLnBrk="0" hangingPunct="1"/>
                <a:r>
                  <a:rPr lang="he-IL" b="0" dirty="0">
                    <a:solidFill>
                      <a:srgbClr val="7030A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על קלט </a:t>
                </a:r>
                <a:r>
                  <a:rPr lang="he-IL" dirty="0" err="1">
                    <a:solidFill>
                      <a:srgbClr val="7030A0"/>
                    </a:solidFill>
                  </a:rPr>
                  <a:t>x</a:t>
                </a:r>
                <a:r>
                  <a:rPr lang="he-IL" dirty="0">
                    <a:solidFill>
                      <a:srgbClr val="7030A0"/>
                    </a:solidFill>
                  </a:rPr>
                  <a:t>:</a:t>
                </a:r>
              </a:p>
              <a:p>
                <a:pPr marL="0" algn="r" defTabSz="457200" rtl="1" eaLnBrk="1" latinLnBrk="0" hangingPunct="1"/>
                <a:r>
                  <a:rPr lang="he-IL" dirty="0">
                    <a:solidFill>
                      <a:srgbClr val="7030A0"/>
                    </a:solidFill>
                  </a:rPr>
                  <a:t>	- נחשב את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>
                  <a:solidFill>
                    <a:srgbClr val="7030A0"/>
                  </a:solidFill>
                </a:endParaRPr>
              </a:p>
              <a:p>
                <a:pPr algn="r" rtl="1"/>
                <a:r>
                  <a:rPr lang="he-IL" dirty="0">
                    <a:solidFill>
                      <a:srgbClr val="7030A0"/>
                    </a:solidFill>
                  </a:rPr>
                  <a:t>	- נריץ את </a:t>
                </a:r>
                <a:r>
                  <a:rPr lang="he-IL" dirty="0" err="1">
                    <a:solidFill>
                      <a:srgbClr val="7030A0"/>
                    </a:solidFill>
                  </a:rPr>
                  <a:t>A</a:t>
                </a:r>
                <a:r>
                  <a:rPr lang="he-IL" dirty="0">
                    <a:solidFill>
                      <a:srgbClr val="7030A0"/>
                    </a:solidFill>
                  </a:rPr>
                  <a:t> על </a:t>
                </a:r>
                <a14:m>
                  <m:oMath xmlns:m="http://schemas.openxmlformats.org/officeDocument/2006/math"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>
                  <a:solidFill>
                    <a:srgbClr val="7030A0"/>
                  </a:solidFill>
                </a:endParaRPr>
              </a:p>
              <a:p>
                <a:pPr marL="0" algn="r" defTabSz="457200" rtl="1" eaLnBrk="1" latinLnBrk="0" hangingPunct="1"/>
                <a:r>
                  <a:rPr lang="he-IL" dirty="0">
                    <a:solidFill>
                      <a:srgbClr val="7030A0"/>
                    </a:solidFill>
                  </a:rPr>
                  <a:t>	-  אם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. החזיר מסלול, נקבל. אחרת נדחה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sz="2000" b="1" u="sng" dirty="0">
                    <a:solidFill>
                      <a:srgbClr val="00B050"/>
                    </a:solidFill>
                  </a:rPr>
                  <a:t>פולינומיות:</a:t>
                </a:r>
                <a:r>
                  <a:rPr lang="he-IL" dirty="0"/>
                  <a:t> נובעת ישירות </a:t>
                </a:r>
                <a:r>
                  <a:rPr lang="he-IL" dirty="0" err="1"/>
                  <a:t>מהפולינומיות</a:t>
                </a:r>
                <a:r>
                  <a:rPr lang="he-IL" dirty="0"/>
                  <a:t> של </a:t>
                </a:r>
                <a:r>
                  <a:rPr lang="he-IL" dirty="0" err="1"/>
                  <a:t>A</a:t>
                </a:r>
                <a:r>
                  <a:rPr lang="he-IL" dirty="0"/>
                  <a:t> ושל </a:t>
                </a:r>
                <a:r>
                  <a:rPr lang="he-IL" dirty="0" err="1"/>
                  <a:t>f</a:t>
                </a:r>
                <a:endParaRPr lang="he-IL" dirty="0"/>
              </a:p>
              <a:p>
                <a:pPr marL="0" algn="r" defTabSz="457200" rtl="1" eaLnBrk="1" latinLnBrk="0" hangingPunct="1"/>
                <a:endParaRPr lang="en-IL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C90BA1-5638-08C1-1FC2-C267C1913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300" y="3340100"/>
                <a:ext cx="7099300" cy="3437736"/>
              </a:xfrm>
              <a:prstGeom prst="rect">
                <a:avLst/>
              </a:prstGeom>
              <a:blipFill>
                <a:blip r:embed="rId4"/>
                <a:stretch>
                  <a:fillRect t="-1107" r="-7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2FB03D-A929-E41C-C945-526BA4D07EE8}"/>
                  </a:ext>
                </a:extLst>
              </p:cNvPr>
              <p:cNvSpPr txBox="1"/>
              <p:nvPr/>
            </p:nvSpPr>
            <p:spPr>
              <a:xfrm>
                <a:off x="238919" y="787400"/>
                <a:ext cx="4193381" cy="6401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2000" b="1" u="sng" dirty="0">
                    <a:solidFill>
                      <a:srgbClr val="00B050"/>
                    </a:solidFill>
                  </a:rPr>
                  <a:t>נכונות:</a:t>
                </a:r>
              </a:p>
              <a:p>
                <a:pPr algn="r" rtl="1"/>
                <a:endParaRPr lang="he-IL" dirty="0"/>
              </a:p>
              <a:p>
                <a:pPr algn="r" rtl="1"/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e-IL" dirty="0"/>
                  <a:t> </a:t>
                </a:r>
              </a:p>
              <a:p>
                <a:pPr algn="r" rtl="1"/>
                <a:r>
                  <a:rPr lang="he-IL" dirty="0"/>
                  <a:t>=&gt; לפי התקפות של </a:t>
                </a:r>
                <a:r>
                  <a:rPr lang="he-IL" dirty="0" err="1"/>
                  <a:t>f</a:t>
                </a:r>
                <a:r>
                  <a:rPr lang="he-IL" dirty="0"/>
                  <a:t>, נקבל ש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he-IL" dirty="0"/>
                  <a:t> </a:t>
                </a:r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he-IL" dirty="0"/>
                  <a:t>  יחזיר מסלול</a:t>
                </a:r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he-IL" dirty="0"/>
                  <a:t>  תקבל</a:t>
                </a:r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e-IL" dirty="0"/>
                  <a:t> </a:t>
                </a:r>
              </a:p>
              <a:p>
                <a:pPr algn="r" rtl="1"/>
                <a:r>
                  <a:rPr lang="he-IL" dirty="0"/>
                  <a:t>=&gt; לפי התקפות של </a:t>
                </a:r>
                <a:r>
                  <a:rPr lang="he-IL" dirty="0" err="1"/>
                  <a:t>f</a:t>
                </a:r>
                <a:r>
                  <a:rPr lang="he-IL" dirty="0"/>
                  <a:t>, נקבל ש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he-IL" dirty="0"/>
                  <a:t> </a:t>
                </a:r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he-IL" dirty="0"/>
                  <a:t>  יחזיר -1</a:t>
                </a:r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he-IL" dirty="0"/>
                  <a:t>  תדחה</a:t>
                </a:r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he-I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he-IL" b="1" dirty="0"/>
              </a:p>
              <a:p>
                <a:pPr algn="r" rtl="1"/>
                <a:r>
                  <a:rPr lang="he-IL" sz="2400" b="1" dirty="0"/>
                  <a:t>=&gt; </a:t>
                </a:r>
                <a14:m>
                  <m:oMath xmlns:m="http://schemas.openxmlformats.org/officeDocument/2006/math">
                    <m:r>
                      <a:rPr lang="he-IL" sz="24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he-IL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24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he-IL" sz="2400" b="1" dirty="0"/>
              </a:p>
              <a:p>
                <a:pPr algn="r" rtl="1"/>
                <a:r>
                  <a:rPr lang="he-IL" sz="2400" b="1" dirty="0"/>
                  <a:t>=&gt; </a:t>
                </a:r>
                <a14:m>
                  <m:oMath xmlns:m="http://schemas.openxmlformats.org/officeDocument/2006/math">
                    <m:r>
                      <a:rPr lang="he-IL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he-IL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2400" b="1" i="1" smtClean="0"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endParaRPr lang="he-IL" sz="2400" b="1" dirty="0"/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en-IL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2FB03D-A929-E41C-C945-526BA4D07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19" y="787400"/>
                <a:ext cx="4193381" cy="6401753"/>
              </a:xfrm>
              <a:prstGeom prst="rect">
                <a:avLst/>
              </a:prstGeom>
              <a:blipFill>
                <a:blip r:embed="rId5"/>
                <a:stretch>
                  <a:fillRect l="-2417" t="-396" r="-24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1A91A9BB-C4E5-4CDB-EDF0-7A8D4FA7314E}"/>
              </a:ext>
            </a:extLst>
          </p:cNvPr>
          <p:cNvSpPr/>
          <p:nvPr/>
        </p:nvSpPr>
        <p:spPr>
          <a:xfrm>
            <a:off x="2335609" y="5703887"/>
            <a:ext cx="177800" cy="17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155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EBC9D7BF-7AF3-583A-1BDC-DDEA11872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0023" y="304800"/>
            <a:ext cx="5862108" cy="1473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C1925C-ED1B-DE47-E2F3-3AAAE2D0C0C1}"/>
                  </a:ext>
                </a:extLst>
              </p:cNvPr>
              <p:cNvSpPr txBox="1"/>
              <p:nvPr/>
            </p:nvSpPr>
            <p:spPr>
              <a:xfrm>
                <a:off x="5651500" y="1778000"/>
                <a:ext cx="6146800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b="1" dirty="0">
                    <a:solidFill>
                      <a:schemeClr val="accent5">
                        <a:lumMod val="75000"/>
                      </a:schemeClr>
                    </a:solidFill>
                  </a:rPr>
                  <a:t>משפט רייס נותן פה רק אי שייכות ל </a:t>
                </a:r>
                <a:r>
                  <a:rPr lang="he-IL" b="1" dirty="0" err="1">
                    <a:solidFill>
                      <a:schemeClr val="accent5">
                        <a:lumMod val="75000"/>
                      </a:schemeClr>
                    </a:solidFill>
                  </a:rPr>
                  <a:t>R</a:t>
                </a:r>
                <a:r>
                  <a:rPr lang="he-IL" b="1" dirty="0">
                    <a:solidFill>
                      <a:schemeClr val="accent5">
                        <a:lumMod val="75000"/>
                      </a:schemeClr>
                    </a:solidFill>
                  </a:rPr>
                  <a:t>  (</a:t>
                </a:r>
                <a:r>
                  <a:rPr lang="he-IL" b="1" dirty="0" err="1">
                    <a:solidFill>
                      <a:schemeClr val="accent5">
                        <a:lumMod val="75000"/>
                      </a:schemeClr>
                    </a:solidFill>
                  </a:rPr>
                  <a:t>ול</a:t>
                </a:r>
                <a:r>
                  <a:rPr lang="he-IL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he-IL" b="1" dirty="0" err="1">
                    <a:solidFill>
                      <a:schemeClr val="accent5">
                        <a:lumMod val="75000"/>
                      </a:schemeClr>
                    </a:solidFill>
                  </a:rPr>
                  <a:t>coRE</a:t>
                </a:r>
                <a:r>
                  <a:rPr lang="he-IL" b="1" dirty="0">
                    <a:solidFill>
                      <a:schemeClr val="accent5">
                        <a:lumMod val="75000"/>
                      </a:schemeClr>
                    </a:solidFill>
                  </a:rPr>
                  <a:t>)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b="1" dirty="0"/>
                  <a:t>נוכיח ע״י רדוקציה מ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e-IL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acc>
                  </m:oMath>
                </a14:m>
                <a:endParaRPr lang="he-IL" b="1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b="1" dirty="0"/>
                  <a:t>פונקציית הרדוקציה: </a:t>
                </a:r>
                <a14:m>
                  <m:oMath xmlns:m="http://schemas.openxmlformats.org/officeDocument/2006/math">
                    <m:r>
                      <a:rPr lang="he-IL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he-I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he-IL" b="1" i="1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he-IL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he-IL" b="1" i="1" smtClean="0">
                        <a:latin typeface="Cambria Math" panose="02040503050406030204" pitchFamily="18" charset="0"/>
                      </a:rPr>
                      <m:t>′&gt;</m:t>
                    </m:r>
                  </m:oMath>
                </a14:m>
                <a:endParaRPr lang="he-IL" b="1" dirty="0"/>
              </a:p>
              <a:p>
                <a:pPr algn="r" rtl="1"/>
                <a:r>
                  <a:rPr lang="he-IL" dirty="0">
                    <a:solidFill>
                      <a:srgbClr val="7030A0"/>
                    </a:solidFill>
                  </a:rPr>
                  <a:t>כשאר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על קלט </a:t>
                </a:r>
                <a:r>
                  <a:rPr lang="he-IL" dirty="0" err="1">
                    <a:solidFill>
                      <a:srgbClr val="7030A0"/>
                    </a:solidFill>
                  </a:rPr>
                  <a:t>y</a:t>
                </a:r>
                <a:r>
                  <a:rPr lang="he-IL" dirty="0">
                    <a:solidFill>
                      <a:srgbClr val="7030A0"/>
                    </a:solidFill>
                  </a:rPr>
                  <a:t>:</a:t>
                </a:r>
              </a:p>
              <a:p>
                <a:pPr algn="r" rtl="1"/>
                <a:r>
                  <a:rPr lang="he-IL" dirty="0">
                    <a:solidFill>
                      <a:srgbClr val="7030A0"/>
                    </a:solidFill>
                  </a:rPr>
                  <a:t>	- אם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, נקבל</a:t>
                </a:r>
              </a:p>
              <a:p>
                <a:pPr algn="r" rtl="1"/>
                <a:r>
                  <a:rPr lang="he-IL" dirty="0">
                    <a:solidFill>
                      <a:srgbClr val="7030A0"/>
                    </a:solidFill>
                  </a:rPr>
                  <a:t>	- אחרת:</a:t>
                </a:r>
              </a:p>
              <a:p>
                <a:pPr algn="r" rtl="1"/>
                <a:r>
                  <a:rPr lang="he-IL" dirty="0">
                    <a:solidFill>
                      <a:srgbClr val="7030A0"/>
                    </a:solidFill>
                  </a:rPr>
                  <a:t>		- נריץ את </a:t>
                </a:r>
                <a:r>
                  <a:rPr lang="he-IL" dirty="0" err="1">
                    <a:solidFill>
                      <a:srgbClr val="7030A0"/>
                    </a:solidFill>
                  </a:rPr>
                  <a:t>M</a:t>
                </a:r>
                <a:r>
                  <a:rPr lang="he-IL" dirty="0">
                    <a:solidFill>
                      <a:srgbClr val="7030A0"/>
                    </a:solidFill>
                  </a:rPr>
                  <a:t> על </a:t>
                </a:r>
                <a:r>
                  <a:rPr lang="he-IL" dirty="0" err="1">
                    <a:solidFill>
                      <a:srgbClr val="7030A0"/>
                    </a:solidFill>
                  </a:rPr>
                  <a:t>x</a:t>
                </a:r>
                <a:endParaRPr lang="he-IL" dirty="0">
                  <a:solidFill>
                    <a:srgbClr val="7030A0"/>
                  </a:solidFill>
                </a:endParaRPr>
              </a:p>
              <a:p>
                <a:pPr algn="r" rtl="1"/>
                <a:r>
                  <a:rPr lang="he-IL" dirty="0">
                    <a:solidFill>
                      <a:srgbClr val="7030A0"/>
                    </a:solidFill>
                  </a:rPr>
                  <a:t>		- אם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, נקבל, אחרת נדחה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>
                    <a:solidFill>
                      <a:srgbClr val="FF00E7"/>
                    </a:solidFill>
                  </a:rPr>
                  <a:t>הרדוקציה מלאה וניתנת לחישוב כי למדנו שניתן לקודד כל מכונה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en-IL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C1925C-ED1B-DE47-E2F3-3AAAE2D0C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500" y="1778000"/>
                <a:ext cx="6146800" cy="5078313"/>
              </a:xfrm>
              <a:prstGeom prst="rect">
                <a:avLst/>
              </a:prstGeom>
              <a:blipFill>
                <a:blip r:embed="rId3"/>
                <a:stretch>
                  <a:fillRect t="-750" r="-82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513345-D548-B221-2584-67569DC29F03}"/>
                  </a:ext>
                </a:extLst>
              </p:cNvPr>
              <p:cNvSpPr txBox="1"/>
              <p:nvPr/>
            </p:nvSpPr>
            <p:spPr>
              <a:xfrm>
                <a:off x="219869" y="721499"/>
                <a:ext cx="4927600" cy="5509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2400" b="1" u="sng" dirty="0">
                    <a:solidFill>
                      <a:srgbClr val="00B050"/>
                    </a:solidFill>
                  </a:rPr>
                  <a:t>תקפות:</a:t>
                </a:r>
              </a:p>
              <a:p>
                <a:pPr algn="r" rtl="1"/>
                <a:r>
                  <a:rPr lang="he-IL" dirty="0"/>
                  <a:t> </a:t>
                </a:r>
              </a:p>
              <a:p>
                <a:pPr algn="r" rtl="1"/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&gt;∈</m:t>
                    </m:r>
                    <m:acc>
                      <m:accPr>
                        <m:chr m:val="̅"/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𝐻𝑃</m:t>
                        </m:r>
                      </m:e>
                    </m:acc>
                  </m:oMath>
                </a14:m>
                <a:r>
                  <a:rPr lang="he-IL" dirty="0"/>
                  <a:t> </a:t>
                </a:r>
              </a:p>
              <a:p>
                <a:pPr algn="r" rtl="1"/>
                <a:r>
                  <a:rPr lang="he-IL" dirty="0"/>
                  <a:t>=&gt; </a:t>
                </a:r>
                <a:r>
                  <a:rPr lang="he-IL" dirty="0" err="1"/>
                  <a:t>M</a:t>
                </a:r>
                <a:r>
                  <a:rPr lang="he-IL" dirty="0"/>
                  <a:t> לא עוצרת על </a:t>
                </a:r>
                <a:r>
                  <a:rPr lang="he-IL" dirty="0" err="1"/>
                  <a:t>x</a:t>
                </a:r>
                <a:endParaRPr lang="he-IL" dirty="0"/>
              </a:p>
              <a:p>
                <a:pPr algn="r" rtl="1"/>
                <a:r>
                  <a:rPr lang="he-IL" dirty="0"/>
                  <a:t>=&gt; רק 0 ו1 יתקבלו ב </a:t>
                </a:r>
                <a:r>
                  <a:rPr lang="he-IL" dirty="0" err="1"/>
                  <a:t>M</a:t>
                </a:r>
                <a:r>
                  <a:rPr lang="he-IL" dirty="0"/>
                  <a:t>'</a:t>
                </a:r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he-I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 =&gt;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b="0" i="1" smtClean="0">
                        <a:latin typeface="Cambria Math" panose="02040503050406030204" pitchFamily="18" charset="0"/>
                      </a:rPr>
                      <m:t>&gt;∈</m:t>
                    </m:r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&gt;∉</m:t>
                    </m:r>
                    <m:acc>
                      <m:accPr>
                        <m:chr m:val="̅"/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𝐻𝑃</m:t>
                        </m:r>
                      </m:e>
                    </m:acc>
                  </m:oMath>
                </a14:m>
                <a:r>
                  <a:rPr lang="he-IL" dirty="0"/>
                  <a:t> </a:t>
                </a:r>
              </a:p>
              <a:p>
                <a:pPr algn="r" rtl="1"/>
                <a:r>
                  <a:rPr lang="he-IL" dirty="0"/>
                  <a:t>=&gt; </a:t>
                </a:r>
                <a:r>
                  <a:rPr lang="he-IL" dirty="0" err="1"/>
                  <a:t>M</a:t>
                </a:r>
                <a:r>
                  <a:rPr lang="he-IL" dirty="0"/>
                  <a:t>   עוצרת על </a:t>
                </a:r>
                <a:r>
                  <a:rPr lang="he-IL" dirty="0" err="1"/>
                  <a:t>x</a:t>
                </a:r>
                <a:endParaRPr lang="he-IL" dirty="0"/>
              </a:p>
              <a:p>
                <a:pPr algn="r" rtl="1"/>
                <a:r>
                  <a:rPr lang="he-IL" dirty="0"/>
                  <a:t>=&gt; רק 0 ,  1 ו11   יתקבלו ב </a:t>
                </a:r>
                <a:r>
                  <a:rPr lang="he-IL" dirty="0" err="1"/>
                  <a:t>M</a:t>
                </a:r>
                <a:r>
                  <a:rPr lang="he-IL" dirty="0"/>
                  <a:t>'</a:t>
                </a:r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he-IL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he-I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 =&gt;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en-IL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513345-D548-B221-2584-67569DC29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9" y="721499"/>
                <a:ext cx="4927600" cy="5509200"/>
              </a:xfrm>
              <a:prstGeom prst="rect">
                <a:avLst/>
              </a:prstGeom>
              <a:blipFill>
                <a:blip r:embed="rId4"/>
                <a:stretch>
                  <a:fillRect t="-920" r="-17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95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5"/>
      <p:bldP spid="7" grpId="0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7BAB8E-87ED-DA4D-01B6-1CB337E33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288" y="237016"/>
            <a:ext cx="9662318" cy="211248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7B423F-2889-DD2F-F17C-AC3A3E401B8C}"/>
                  </a:ext>
                </a:extLst>
              </p:cNvPr>
              <p:cNvSpPr txBox="1"/>
              <p:nvPr/>
            </p:nvSpPr>
            <p:spPr>
              <a:xfrm>
                <a:off x="1628775" y="2349500"/>
                <a:ext cx="10134600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28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תזכורת:</a:t>
                </a:r>
              </a:p>
              <a:p>
                <a:pPr marL="0" algn="r" defTabSz="457200" rtl="1" eaLnBrk="1" latinLnBrk="0" hangingPunct="1"/>
                <a:endParaRPr lang="he-IL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algn="r" defTabSz="457200" rtl="1" eaLnBrk="1" latinLnBrk="0" hangingPunct="1"/>
                <a14:m>
                  <m:oMath xmlns:m="http://schemas.openxmlformats.org/officeDocument/2006/math">
                    <m:sSub>
                      <m:sSubPr>
                        <m:ctrlP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sSup>
                          <m:sSupPr>
                            <m:ctrlPr>
                              <a:rPr lang="he-IL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e-IL" b="1" i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p>
                            <m:r>
                              <a:rPr lang="he-IL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d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1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</a:p>
              <a:p>
                <a:pPr marL="0" algn="r" defTabSz="457200" rtl="1" eaLnBrk="1" latinLnBrk="0" hangingPunct="1"/>
                <a14:m>
                  <m:oMath xmlns:m="http://schemas.openxmlformats.org/officeDocument/2006/math">
                    <m:sSub>
                      <m:sSubPr>
                        <m:ctrlP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he-IL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𝒂𝒄𝒄𝒆𝒑𝒕𝒔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he-IL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</a:p>
              <a:p>
                <a:pPr marL="0" algn="r" defTabSz="457200" rtl="1" eaLnBrk="1" latinLnBrk="0" hangingPunct="1"/>
                <a:r>
                  <a:rPr lang="he-IL" dirty="0"/>
                  <a:t> </a:t>
                </a:r>
                <a:endParaRPr lang="he-IL" b="1" dirty="0"/>
              </a:p>
              <a:p>
                <a:pPr marL="0" algn="r" defTabSz="457200" rtl="1" eaLnBrk="1" latinLnBrk="0" hangingPunct="1"/>
                <a:r>
                  <a:rPr lang="he-IL" sz="2400" b="1" dirty="0">
                    <a:solidFill>
                      <a:schemeClr val="bg2">
                        <a:lumMod val="50000"/>
                      </a:schemeClr>
                    </a:solidFill>
                  </a:rPr>
                  <a:t>ראינו ש </a:t>
                </a:r>
              </a:p>
              <a:p>
                <a:pPr marL="0" algn="r" defTabSz="457200" rtl="1" eaLnBrk="1" latinLnBrk="0" hangingPunct="1"/>
                <a14:m>
                  <m:oMath xmlns:m="http://schemas.openxmlformats.org/officeDocument/2006/math">
                    <m:sSub>
                      <m:sSubPr>
                        <m:ctrlPr>
                          <a:rPr lang="he-IL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he-IL" sz="2400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2400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𝑹𝑬</m:t>
                    </m:r>
                  </m:oMath>
                </a14:m>
                <a:r>
                  <a:rPr lang="he-IL" sz="2400" b="1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</a:p>
              <a:p>
                <a:pPr marL="0" algn="r" defTabSz="457200" rtl="1" eaLnBrk="1" latinLnBrk="0" hangingPunct="1"/>
                <a14:m>
                  <m:oMath xmlns:m="http://schemas.openxmlformats.org/officeDocument/2006/math">
                    <m:sSub>
                      <m:sSubPr>
                        <m:ctrlPr>
                          <a:rPr lang="he-IL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sSup>
                          <m:sSupPr>
                            <m:ctrlPr>
                              <a:rPr lang="he-IL" sz="2400" b="1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e-IL" sz="2400" b="1" i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p>
                            <m:r>
                              <a:rPr lang="he-IL" sz="2400" b="1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he-IL" sz="2400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sz="2400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𝑹𝑬</m:t>
                    </m:r>
                  </m:oMath>
                </a14:m>
                <a:r>
                  <a:rPr lang="he-IL" sz="2400" b="1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algn="r" rtl="1"/>
                <a:r>
                  <a:rPr lang="he-IL" sz="2000" b="1" dirty="0"/>
                  <a:t>= &gt; אין רדוקציה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sSup>
                          <m:sSupPr>
                            <m:ctrlPr>
                              <a:rPr lang="he-IL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e-IL" sz="2000" b="1" i="1">
                                <a:latin typeface="Cambria Math" panose="02040503050406030204" pitchFamily="18" charset="0"/>
                              </a:rPr>
                              <m:t>𝜮</m:t>
                            </m:r>
                          </m:e>
                          <m:sup>
                            <m:r>
                              <a:rPr lang="he-IL" sz="20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he-IL" sz="2000" b="1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he-IL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he-IL" sz="2000" b="1" dirty="0"/>
                  <a:t>. אם הייתה, היינו מקבלים 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sz="20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he-IL" sz="2000" b="1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sz="2000" b="1" i="1">
                        <a:latin typeface="Cambria Math" panose="02040503050406030204" pitchFamily="18" charset="0"/>
                      </a:rPr>
                      <m:t>𝑹𝑬</m:t>
                    </m:r>
                  </m:oMath>
                </a14:m>
                <a:r>
                  <a:rPr lang="he-IL" sz="2000" b="1" dirty="0"/>
                  <a:t>  לפי משפט הרדוקציה. </a:t>
                </a:r>
              </a:p>
              <a:p>
                <a:pPr algn="r" rtl="1"/>
                <a:r>
                  <a:rPr lang="he-IL" sz="2000" b="1" dirty="0"/>
                  <a:t>	בפרט אין מכונות שמחשבות רדוקציה שכזו</a:t>
                </a:r>
              </a:p>
              <a:p>
                <a:pPr algn="r" rtl="1"/>
                <a:r>
                  <a:rPr lang="he-IL" sz="2000" b="1" dirty="0"/>
                  <a:t>=&gt; </a:t>
                </a:r>
                <a14:m>
                  <m:oMath xmlns:m="http://schemas.openxmlformats.org/officeDocument/2006/math">
                    <m:r>
                      <a:rPr lang="he-IL" sz="20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he-IL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2000" b="1" i="1" smtClean="0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endParaRPr lang="he-IL" sz="2000" b="1" dirty="0"/>
              </a:p>
              <a:p>
                <a:pPr marL="0" algn="r" defTabSz="457200" rtl="1" eaLnBrk="1" latinLnBrk="0" hangingPunct="1"/>
                <a:r>
                  <a:rPr lang="he-IL" sz="2000" b="1" dirty="0"/>
                  <a:t>=&gt; </a:t>
                </a:r>
                <a14:m>
                  <m:oMath xmlns:m="http://schemas.openxmlformats.org/officeDocument/2006/math">
                    <m:r>
                      <a:rPr lang="he-IL" sz="20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he-IL" sz="20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2000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he-IL" sz="2000" b="1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en-IL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7B423F-2889-DD2F-F17C-AC3A3E401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75" y="2349500"/>
                <a:ext cx="10134600" cy="5078313"/>
              </a:xfrm>
              <a:prstGeom prst="rect">
                <a:avLst/>
              </a:prstGeom>
              <a:blipFill>
                <a:blip r:embed="rId3"/>
                <a:stretch>
                  <a:fillRect t="-998" r="-11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65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7F6A-556D-4044-0CC5-0A950BAC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47900"/>
            <a:ext cx="12192000" cy="1356360"/>
          </a:xfrm>
        </p:spPr>
        <p:txBody>
          <a:bodyPr>
            <a:normAutofit/>
          </a:bodyPr>
          <a:lstStyle/>
          <a:p>
            <a:pPr algn="ctr" rtl="1"/>
            <a:r>
              <a:rPr lang="he-IL" sz="8000" b="1" dirty="0"/>
              <a:t>כמה שאלות כלליות</a:t>
            </a:r>
            <a:endParaRPr lang="en-IL" sz="8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BB745-089C-961C-D0AD-1E1279264810}"/>
              </a:ext>
            </a:extLst>
          </p:cNvPr>
          <p:cNvSpPr txBox="1"/>
          <p:nvPr/>
        </p:nvSpPr>
        <p:spPr>
          <a:xfrm>
            <a:off x="0" y="37719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1" eaLnBrk="1" latinLnBrk="0" hangingPunct="1"/>
            <a:r>
              <a:rPr lang="he-IL" sz="3200" dirty="0">
                <a:solidFill>
                  <a:srgbClr val="00B0F0"/>
                </a:solidFill>
              </a:rPr>
              <a:t>(אם יישאר זמן)</a:t>
            </a:r>
            <a:endParaRPr lang="en-IL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364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DDDD40-972C-F991-DE6B-F6C64DEEB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6700" y="254000"/>
                <a:ext cx="11671300" cy="6337300"/>
              </a:xfrm>
            </p:spPr>
            <p:txBody>
              <a:bodyPr/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800" b="1" dirty="0">
                    <a:solidFill>
                      <a:schemeClr val="accent2">
                        <a:lumMod val="75000"/>
                      </a:schemeClr>
                    </a:solidFill>
                  </a:rPr>
                  <a:t>הוכיחו / הפריכו: </a:t>
                </a:r>
                <a14:m>
                  <m:oMath xmlns:m="http://schemas.openxmlformats.org/officeDocument/2006/math">
                    <m:r>
                      <a:rPr lang="he-IL" sz="28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he-IL" sz="28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28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𝑵𝑷𝑯</m:t>
                    </m:r>
                  </m:oMath>
                </a14:m>
                <a:endParaRPr lang="he-IL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800" b="1" u="sng" dirty="0">
                    <a:solidFill>
                      <a:srgbClr val="00B050"/>
                    </a:solidFill>
                  </a:rPr>
                  <a:t>הוכחה: 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תהי </a:t>
                </a:r>
                <a:r>
                  <a:rPr lang="he-IL" dirty="0" err="1">
                    <a:solidFill>
                      <a:schemeClr val="tx1"/>
                    </a:solidFill>
                  </a:rPr>
                  <a:t>L</a:t>
                </a:r>
                <a:r>
                  <a:rPr lang="he-IL" dirty="0">
                    <a:solidFill>
                      <a:schemeClr val="tx1"/>
                    </a:solidFill>
                  </a:rPr>
                  <a:t>  שפה </a:t>
                </a:r>
                <a:r>
                  <a:rPr lang="he-IL" dirty="0" err="1">
                    <a:solidFill>
                      <a:schemeClr val="tx1"/>
                    </a:solidFill>
                  </a:rPr>
                  <a:t>בNP</a:t>
                </a:r>
                <a:r>
                  <a:rPr lang="he-IL" dirty="0">
                    <a:solidFill>
                      <a:schemeClr val="tx1"/>
                    </a:solidFill>
                  </a:rPr>
                  <a:t>, ותהי </a:t>
                </a:r>
                <a:r>
                  <a:rPr lang="he-IL" dirty="0" err="1">
                    <a:solidFill>
                      <a:schemeClr val="tx1"/>
                    </a:solidFill>
                  </a:rPr>
                  <a:t>N</a:t>
                </a:r>
                <a:r>
                  <a:rPr lang="he-IL" dirty="0">
                    <a:solidFill>
                      <a:schemeClr val="tx1"/>
                    </a:solidFill>
                  </a:rPr>
                  <a:t> המכונה </a:t>
                </a:r>
                <a:r>
                  <a:rPr lang="he-IL" dirty="0" err="1">
                    <a:solidFill>
                      <a:schemeClr val="tx1"/>
                    </a:solidFill>
                  </a:rPr>
                  <a:t>הא״ד</a:t>
                </a:r>
                <a:r>
                  <a:rPr lang="he-IL" dirty="0">
                    <a:solidFill>
                      <a:schemeClr val="tx1"/>
                    </a:solidFill>
                  </a:rPr>
                  <a:t> המכריעה המתאימה לה.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נראה רדוקציה </a:t>
                </a:r>
                <a14:m>
                  <m:oMath xmlns:m="http://schemas.openxmlformats.org/officeDocument/2006/math"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sSub>
                      <m:sSubPr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endParaRPr lang="he-IL" b="1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פונקציית הרדוקציה: </a:t>
                </a:r>
                <a14:m>
                  <m:oMath xmlns:m="http://schemas.openxmlformats.org/officeDocument/2006/math"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he-IL" b="1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כאשר </a:t>
                </a:r>
                <a:r>
                  <a:rPr lang="he-IL" dirty="0" err="1">
                    <a:solidFill>
                      <a:srgbClr val="7030A0"/>
                    </a:solidFill>
                  </a:rPr>
                  <a:t>M</a:t>
                </a:r>
                <a:r>
                  <a:rPr lang="he-IL" dirty="0">
                    <a:solidFill>
                      <a:srgbClr val="7030A0"/>
                    </a:solidFill>
                  </a:rPr>
                  <a:t> על קלט </a:t>
                </a:r>
                <a:r>
                  <a:rPr lang="he-IL" dirty="0" err="1">
                    <a:solidFill>
                      <a:srgbClr val="7030A0"/>
                    </a:solidFill>
                  </a:rPr>
                  <a:t>y</a:t>
                </a:r>
                <a:r>
                  <a:rPr lang="he-IL" dirty="0">
                    <a:solidFill>
                      <a:srgbClr val="7030A0"/>
                    </a:solidFill>
                  </a:rPr>
                  <a:t>: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- מריצה את </a:t>
                </a:r>
                <a:r>
                  <a:rPr lang="he-IL" dirty="0" err="1">
                    <a:solidFill>
                      <a:srgbClr val="7030A0"/>
                    </a:solidFill>
                  </a:rPr>
                  <a:t>N</a:t>
                </a:r>
                <a:r>
                  <a:rPr lang="he-IL" dirty="0">
                    <a:solidFill>
                      <a:srgbClr val="7030A0"/>
                    </a:solidFill>
                  </a:rPr>
                  <a:t> על </a:t>
                </a:r>
                <a:r>
                  <a:rPr lang="he-IL" dirty="0" err="1">
                    <a:solidFill>
                      <a:srgbClr val="7030A0"/>
                    </a:solidFill>
                  </a:rPr>
                  <a:t>x</a:t>
                </a:r>
                <a:r>
                  <a:rPr lang="he-IL" dirty="0">
                    <a:solidFill>
                      <a:srgbClr val="7030A0"/>
                    </a:solidFill>
                  </a:rPr>
                  <a:t>, בכל מסלולי החישוב במקביל (BFS)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	- בכל שלב, אם </a:t>
                </a:r>
                <a:r>
                  <a:rPr lang="he-IL" dirty="0" err="1">
                    <a:solidFill>
                      <a:srgbClr val="7030A0"/>
                    </a:solidFill>
                  </a:rPr>
                  <a:t>N</a:t>
                </a:r>
                <a:r>
                  <a:rPr lang="he-IL" dirty="0">
                    <a:solidFill>
                      <a:srgbClr val="7030A0"/>
                    </a:solidFill>
                  </a:rPr>
                  <a:t> עצרה וקיבלה באחד המסלולים, נקבל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- אם </a:t>
                </a:r>
                <a:r>
                  <a:rPr lang="he-IL" dirty="0" err="1">
                    <a:solidFill>
                      <a:srgbClr val="7030A0"/>
                    </a:solidFill>
                  </a:rPr>
                  <a:t>N</a:t>
                </a:r>
                <a:r>
                  <a:rPr lang="he-IL" dirty="0">
                    <a:solidFill>
                      <a:srgbClr val="7030A0"/>
                    </a:solidFill>
                  </a:rPr>
                  <a:t> עצרה ודחתה בכל המסלולים, נכנס ללולאה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rgbClr val="FF00E7"/>
                    </a:solidFill>
                  </a:rPr>
                  <a:t>נשים לב: </a:t>
                </a:r>
                <a:r>
                  <a:rPr lang="he-IL" b="1" dirty="0">
                    <a:solidFill>
                      <a:srgbClr val="FF00E7"/>
                    </a:solidFill>
                  </a:rPr>
                  <a:t>זמן הריצה </a:t>
                </a:r>
                <a:r>
                  <a:rPr lang="he-IL" dirty="0">
                    <a:solidFill>
                      <a:srgbClr val="FF00E7"/>
                    </a:solidFill>
                  </a:rPr>
                  <a:t>של </a:t>
                </a:r>
                <a:r>
                  <a:rPr lang="he-IL" dirty="0" err="1">
                    <a:solidFill>
                      <a:srgbClr val="FF00E7"/>
                    </a:solidFill>
                  </a:rPr>
                  <a:t>M</a:t>
                </a:r>
                <a:r>
                  <a:rPr lang="he-IL" dirty="0">
                    <a:solidFill>
                      <a:srgbClr val="FF00E7"/>
                    </a:solidFill>
                  </a:rPr>
                  <a:t> הוא לא פולינומי, אבל </a:t>
                </a:r>
                <a:r>
                  <a:rPr lang="he-IL" b="1" dirty="0">
                    <a:solidFill>
                      <a:srgbClr val="FF00E7"/>
                    </a:solidFill>
                  </a:rPr>
                  <a:t>לבנות</a:t>
                </a:r>
                <a:r>
                  <a:rPr lang="he-IL" dirty="0">
                    <a:solidFill>
                      <a:srgbClr val="FF00E7"/>
                    </a:solidFill>
                  </a:rPr>
                  <a:t> אותה כן</a:t>
                </a:r>
                <a:endParaRPr lang="en-IL" dirty="0">
                  <a:solidFill>
                    <a:srgbClr val="FF00E7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DDDD40-972C-F991-DE6B-F6C64DEEB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00" y="254000"/>
                <a:ext cx="11671300" cy="6337300"/>
              </a:xfrm>
              <a:blipFill>
                <a:blip r:embed="rId2"/>
                <a:stretch>
                  <a:fillRect t="-1804" r="-65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CE1F15-B5BD-BB50-1EEA-15FE3EA714A8}"/>
                  </a:ext>
                </a:extLst>
              </p:cNvPr>
              <p:cNvSpPr txBox="1"/>
              <p:nvPr/>
            </p:nvSpPr>
            <p:spPr>
              <a:xfrm>
                <a:off x="0" y="266700"/>
                <a:ext cx="4394200" cy="5570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2400" b="1" u="sng" dirty="0">
                    <a:solidFill>
                      <a:srgbClr val="00B050"/>
                    </a:solidFill>
                  </a:rPr>
                  <a:t>תקפות: </a:t>
                </a:r>
              </a:p>
              <a:p>
                <a:pPr marL="0" algn="r" defTabSz="457200" rtl="1" eaLnBrk="1" latinLnBrk="0" hangingPunct="1"/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e-IL" dirty="0"/>
                  <a:t> 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קיים מסלול מקבל בריצת </a:t>
                </a:r>
                <a:r>
                  <a:rPr lang="he-IL" dirty="0" err="1"/>
                  <a:t>N</a:t>
                </a:r>
                <a:r>
                  <a:rPr lang="he-IL" dirty="0"/>
                  <a:t> על </a:t>
                </a:r>
                <a:r>
                  <a:rPr lang="he-IL" dirty="0" err="1"/>
                  <a:t>x</a:t>
                </a:r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=&gt; בשלב מסוים, </a:t>
                </a:r>
                <a:r>
                  <a:rPr lang="he-IL" dirty="0" err="1"/>
                  <a:t>M</a:t>
                </a:r>
                <a:r>
                  <a:rPr lang="he-IL" dirty="0"/>
                  <a:t> תעצור ותקבל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𝐻𝑃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e-IL" dirty="0"/>
                  <a:t> 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לא קיים מסלול מקבל בריצת </a:t>
                </a:r>
                <a:r>
                  <a:rPr lang="he-IL" dirty="0" err="1"/>
                  <a:t>N</a:t>
                </a:r>
                <a:r>
                  <a:rPr lang="he-IL" dirty="0"/>
                  <a:t> על </a:t>
                </a:r>
                <a:r>
                  <a:rPr lang="he-IL" dirty="0" err="1"/>
                  <a:t>x</a:t>
                </a:r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=&gt; אם יש מסלול אינסופי </a:t>
                </a:r>
                <a:r>
                  <a:rPr lang="he-IL" dirty="0" err="1"/>
                  <a:t>בN</a:t>
                </a:r>
                <a:r>
                  <a:rPr lang="he-IL" dirty="0"/>
                  <a:t>, </a:t>
                </a:r>
                <a:r>
                  <a:rPr lang="he-IL" dirty="0" err="1"/>
                  <a:t>M</a:t>
                </a:r>
                <a:r>
                  <a:rPr lang="he-IL" dirty="0"/>
                  <a:t> לא תעצור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אם כל המסלולים סופיים, כולם ידחו, </a:t>
                </a:r>
                <a:r>
                  <a:rPr lang="he-IL" dirty="0" err="1"/>
                  <a:t>וM</a:t>
                </a:r>
                <a:r>
                  <a:rPr lang="he-IL" dirty="0"/>
                  <a:t> 	תכנס ללולאה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בכל מקרה, </a:t>
                </a:r>
                <a:r>
                  <a:rPr lang="he-IL" dirty="0" err="1"/>
                  <a:t>M</a:t>
                </a:r>
                <a:r>
                  <a:rPr lang="he-IL" dirty="0"/>
                  <a:t> לא תעצור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&gt;∉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𝐻𝑃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en-IL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CE1F15-B5BD-BB50-1EEA-15FE3EA71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6700"/>
                <a:ext cx="4394200" cy="5570756"/>
              </a:xfrm>
              <a:prstGeom prst="rect">
                <a:avLst/>
              </a:prstGeom>
              <a:blipFill>
                <a:blip r:embed="rId3"/>
                <a:stretch>
                  <a:fillRect t="-911" r="-172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62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1DB6EB-94E9-F10D-FEA7-70603B16CE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1300" y="266700"/>
                <a:ext cx="11722100" cy="6311900"/>
              </a:xfrm>
            </p:spPr>
            <p:txBody>
              <a:bodyPr>
                <a:normAutofit lnSpcReduction="10000"/>
              </a:bodyPr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נניח ש </a:t>
                </a:r>
                <a14:m>
                  <m:oMath xmlns:m="http://schemas.openxmlformats.org/officeDocument/2006/math">
                    <m:r>
                      <a:rPr lang="he-IL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he-IL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  . תארו אלגוריתם (יעיל) עבור מציאת קליקה מקסימלית בגרף. 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אין צורך להוכיח את נכונות האלגוריתם.</a:t>
                </a:r>
              </a:p>
              <a:p>
                <a:pPr marL="45720" indent="0" algn="r" rtl="1">
                  <a:buNone/>
                </a:pPr>
                <a:endParaRPr lang="he-IL" sz="18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1800" b="1" dirty="0">
                    <a:solidFill>
                      <a:schemeClr val="tx1"/>
                    </a:solidFill>
                  </a:rPr>
                  <a:t>כיוון ש </a:t>
                </a:r>
                <a14:m>
                  <m:oMath xmlns:m="http://schemas.openxmlformats.org/officeDocument/2006/math">
                    <m:r>
                      <a:rPr lang="he-IL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𝑪𝑳𝑰𝑸𝑼𝑬</m:t>
                    </m:r>
                    <m:r>
                      <a:rPr lang="he-IL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r>
                  <a:rPr lang="he-IL" sz="1800" b="1" dirty="0">
                    <a:solidFill>
                      <a:schemeClr val="tx1"/>
                    </a:solidFill>
                  </a:rPr>
                  <a:t>  לפי ההנחה </a:t>
                </a:r>
                <a14:m>
                  <m:oMath xmlns:m="http://schemas.openxmlformats.org/officeDocument/2006/math">
                    <m:r>
                      <a:rPr lang="he-IL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𝑪𝑳𝑰𝑸𝑼𝑬</m:t>
                    </m:r>
                    <m:r>
                      <a:rPr lang="he-IL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he-IL" sz="1800" b="1" dirty="0">
                    <a:solidFill>
                      <a:schemeClr val="tx1"/>
                    </a:solidFill>
                  </a:rPr>
                  <a:t>  . יהי </a:t>
                </a:r>
                <a:r>
                  <a:rPr lang="he-IL" sz="1800" b="1" dirty="0" err="1">
                    <a:solidFill>
                      <a:schemeClr val="tx1"/>
                    </a:solidFill>
                  </a:rPr>
                  <a:t>A</a:t>
                </a:r>
                <a:r>
                  <a:rPr lang="he-IL" sz="1800" b="1" dirty="0">
                    <a:solidFill>
                      <a:schemeClr val="tx1"/>
                    </a:solidFill>
                  </a:rPr>
                  <a:t> אלגוריתם יעיל שמכריע את CLIQUE.</a:t>
                </a:r>
              </a:p>
              <a:p>
                <a:pPr marL="45720" indent="0" algn="r" rtl="1">
                  <a:buNone/>
                </a:pPr>
                <a:r>
                  <a:rPr lang="he-IL" sz="1800" b="1" dirty="0">
                    <a:solidFill>
                      <a:schemeClr val="tx1"/>
                    </a:solidFill>
                  </a:rPr>
                  <a:t>נבנה קודם כל אלגוריתם עבור מציאת קליקה בגודל נתון </a:t>
                </a:r>
                <a:r>
                  <a:rPr lang="he-IL" sz="1800" b="1" dirty="0" err="1">
                    <a:solidFill>
                      <a:schemeClr val="tx1"/>
                    </a:solidFill>
                  </a:rPr>
                  <a:t>k</a:t>
                </a:r>
                <a:r>
                  <a:rPr lang="he-IL" sz="1800" b="1" dirty="0">
                    <a:solidFill>
                      <a:schemeClr val="tx1"/>
                    </a:solidFill>
                  </a:rPr>
                  <a:t> בגרף.</a:t>
                </a: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rgbClr val="7030A0"/>
                    </a:solidFill>
                  </a:rPr>
                  <a:t>אלגוריתם </a:t>
                </a:r>
                <a:r>
                  <a:rPr lang="he-IL" sz="1800" dirty="0" err="1">
                    <a:solidFill>
                      <a:srgbClr val="7030A0"/>
                    </a:solidFill>
                  </a:rPr>
                  <a:t>B</a:t>
                </a:r>
                <a:r>
                  <a:rPr lang="he-IL" sz="1800" dirty="0">
                    <a:solidFill>
                      <a:srgbClr val="7030A0"/>
                    </a:solidFill>
                  </a:rPr>
                  <a:t>  על קלט </a:t>
                </a:r>
                <a:r>
                  <a:rPr lang="he-IL" sz="1800" dirty="0" err="1">
                    <a:solidFill>
                      <a:srgbClr val="7030A0"/>
                    </a:solidFill>
                  </a:rPr>
                  <a:t>G,k</a:t>
                </a:r>
                <a:r>
                  <a:rPr lang="he-IL" sz="1800" dirty="0">
                    <a:solidFill>
                      <a:srgbClr val="7030A0"/>
                    </a:solidFill>
                  </a:rPr>
                  <a:t>:</a:t>
                </a: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rgbClr val="7030A0"/>
                    </a:solidFill>
                  </a:rPr>
                  <a:t>	- נריץ את </a:t>
                </a:r>
                <a14:m>
                  <m:oMath xmlns:m="http://schemas.openxmlformats.org/officeDocument/2006/math">
                    <m:r>
                      <a:rPr lang="he-IL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he-IL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1800" dirty="0">
                    <a:solidFill>
                      <a:srgbClr val="7030A0"/>
                    </a:solidFill>
                  </a:rPr>
                  <a:t>. אם דחה, נחזיר ״אין פתרון״</a:t>
                </a: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rgbClr val="7030A0"/>
                    </a:solidFill>
                  </a:rPr>
                  <a:t>	- עבור כל קודקוד </a:t>
                </a:r>
                <a:r>
                  <a:rPr lang="he-IL" sz="1800" dirty="0" err="1">
                    <a:solidFill>
                      <a:srgbClr val="7030A0"/>
                    </a:solidFill>
                  </a:rPr>
                  <a:t>v</a:t>
                </a:r>
                <a:r>
                  <a:rPr lang="he-IL" sz="1800" dirty="0">
                    <a:solidFill>
                      <a:srgbClr val="7030A0"/>
                    </a:solidFill>
                  </a:rPr>
                  <a:t> בגרף:</a:t>
                </a: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rgbClr val="7030A0"/>
                    </a:solidFill>
                  </a:rPr>
                  <a:t>		- נסיר את </a:t>
                </a:r>
                <a:r>
                  <a:rPr lang="he-IL" sz="1800" dirty="0" err="1">
                    <a:solidFill>
                      <a:srgbClr val="7030A0"/>
                    </a:solidFill>
                  </a:rPr>
                  <a:t>v</a:t>
                </a:r>
                <a:r>
                  <a:rPr lang="he-IL" sz="1800" dirty="0">
                    <a:solidFill>
                      <a:srgbClr val="7030A0"/>
                    </a:solidFill>
                  </a:rPr>
                  <a:t> מהגרף ונקבל גרף חדש </a:t>
                </a:r>
                <a:r>
                  <a:rPr lang="he-IL" sz="1800" dirty="0" err="1">
                    <a:solidFill>
                      <a:srgbClr val="7030A0"/>
                    </a:solidFill>
                  </a:rPr>
                  <a:t>G</a:t>
                </a:r>
                <a:r>
                  <a:rPr lang="he-IL" sz="1800" dirty="0">
                    <a:solidFill>
                      <a:srgbClr val="7030A0"/>
                    </a:solidFill>
                  </a:rPr>
                  <a:t>'</a:t>
                </a: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rgbClr val="7030A0"/>
                    </a:solidFill>
                  </a:rPr>
                  <a:t>		- נריץ את </a:t>
                </a:r>
                <a14:m>
                  <m:oMath xmlns:m="http://schemas.openxmlformats.org/officeDocument/2006/math">
                    <m:r>
                      <a:rPr lang="he-IL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he-IL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he-IL" sz="1800" dirty="0">
                    <a:solidFill>
                      <a:srgbClr val="7030A0"/>
                    </a:solidFill>
                  </a:rPr>
                  <a:t>  . אם קיבל, </a:t>
                </a:r>
                <a14:m>
                  <m:oMath xmlns:m="http://schemas.openxmlformats.org/officeDocument/2006/math">
                    <m:r>
                      <a:rPr lang="he-IL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sz="1800" dirty="0">
                    <a:solidFill>
                      <a:srgbClr val="7030A0"/>
                    </a:solidFill>
                  </a:rPr>
                  <a:t>  ונמשיך לקודקוד הבא</a:t>
                </a: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rgbClr val="7030A0"/>
                    </a:solidFill>
                  </a:rPr>
                  <a:t>		- אם דחה, נמשיך לקודקוד הבא עם </a:t>
                </a:r>
                <a:r>
                  <a:rPr lang="he-IL" sz="1800" dirty="0" err="1">
                    <a:solidFill>
                      <a:srgbClr val="7030A0"/>
                    </a:solidFill>
                  </a:rPr>
                  <a:t>G</a:t>
                </a:r>
                <a:endParaRPr lang="he-IL" sz="1800" dirty="0">
                  <a:solidFill>
                    <a:srgbClr val="7030A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1800" dirty="0">
                    <a:solidFill>
                      <a:srgbClr val="7030A0"/>
                    </a:solidFill>
                  </a:rPr>
                  <a:t>	- נחזיר את הקודקודים שנשארו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sz="1800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sz="1800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000" b="1" dirty="0">
                    <a:solidFill>
                      <a:srgbClr val="FF00E7"/>
                    </a:solidFill>
                  </a:rPr>
                  <a:t>מה זמן הריצה של האלגוריתם?</a:t>
                </a:r>
                <a:endParaRPr lang="en-IL" sz="2000" b="1" dirty="0">
                  <a:solidFill>
                    <a:srgbClr val="FF00E7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1DB6EB-94E9-F10D-FEA7-70603B16C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300" y="266700"/>
                <a:ext cx="11722100" cy="6311900"/>
              </a:xfrm>
              <a:blipFill>
                <a:blip r:embed="rId3"/>
                <a:stretch>
                  <a:fillRect t="-2012" r="-32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BBF732-4587-F226-4198-D510044159E0}"/>
                  </a:ext>
                </a:extLst>
              </p:cNvPr>
              <p:cNvSpPr txBox="1"/>
              <p:nvPr/>
            </p:nvSpPr>
            <p:spPr>
              <a:xfrm>
                <a:off x="355600" y="2351088"/>
                <a:ext cx="40894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b="1" dirty="0"/>
                  <a:t>כעת נתאר אלגוריתם עבור מציאת קליקה מקסימלית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>
                    <a:solidFill>
                      <a:srgbClr val="A100F4"/>
                    </a:solidFill>
                  </a:rPr>
                  <a:t>אלגוריתם </a:t>
                </a:r>
                <a:r>
                  <a:rPr lang="he-IL" dirty="0" err="1">
                    <a:solidFill>
                      <a:srgbClr val="A100F4"/>
                    </a:solidFill>
                  </a:rPr>
                  <a:t>C</a:t>
                </a:r>
                <a:r>
                  <a:rPr lang="he-IL" dirty="0">
                    <a:solidFill>
                      <a:srgbClr val="A100F4"/>
                    </a:solidFill>
                  </a:rPr>
                  <a:t> על קלט </a:t>
                </a:r>
                <a:r>
                  <a:rPr lang="he-IL" dirty="0" err="1">
                    <a:solidFill>
                      <a:srgbClr val="A100F4"/>
                    </a:solidFill>
                  </a:rPr>
                  <a:t>G</a:t>
                </a:r>
                <a:r>
                  <a:rPr lang="he-IL" dirty="0">
                    <a:solidFill>
                      <a:srgbClr val="A100F4"/>
                    </a:solidFill>
                  </a:rPr>
                  <a:t>:</a:t>
                </a:r>
              </a:p>
              <a:p>
                <a:pPr marL="0" algn="r" defTabSz="457200" rtl="1" eaLnBrk="1" latinLnBrk="0" hangingPunct="1"/>
                <a:r>
                  <a:rPr lang="he-IL" dirty="0">
                    <a:solidFill>
                      <a:srgbClr val="A100F4"/>
                    </a:solidFill>
                  </a:rPr>
                  <a:t>	- עבור </a:t>
                </a:r>
                <a:r>
                  <a:rPr lang="he-IL" dirty="0" err="1">
                    <a:solidFill>
                      <a:srgbClr val="A100F4"/>
                    </a:solidFill>
                  </a:rPr>
                  <a:t>i</a:t>
                </a:r>
                <a:r>
                  <a:rPr lang="he-IL" dirty="0">
                    <a:solidFill>
                      <a:srgbClr val="A100F4"/>
                    </a:solidFill>
                  </a:rPr>
                  <a:t>=0 עד אינסוף:</a:t>
                </a:r>
              </a:p>
              <a:p>
                <a:pPr marL="0" algn="r" defTabSz="457200" rtl="1" eaLnBrk="1" latinLnBrk="0" hangingPunct="1"/>
                <a:r>
                  <a:rPr lang="he-IL" dirty="0">
                    <a:solidFill>
                      <a:srgbClr val="A100F4"/>
                    </a:solidFill>
                  </a:rPr>
                  <a:t>		- נריץ את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rgbClr val="A100F4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he-IL" b="0" i="1" smtClean="0">
                        <a:solidFill>
                          <a:srgbClr val="A100F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b="0" i="1" smtClean="0">
                        <a:solidFill>
                          <a:srgbClr val="A100F4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b="0" i="1" smtClean="0">
                        <a:solidFill>
                          <a:srgbClr val="A100F4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b="0" i="1" smtClean="0">
                        <a:solidFill>
                          <a:srgbClr val="A100F4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he-IL" b="0" i="1" smtClean="0">
                        <a:solidFill>
                          <a:srgbClr val="A100F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>
                  <a:solidFill>
                    <a:srgbClr val="A100F4"/>
                  </a:solidFill>
                </a:endParaRPr>
              </a:p>
              <a:p>
                <a:pPr marL="0" algn="r" defTabSz="457200" rtl="1" eaLnBrk="1" latinLnBrk="0" hangingPunct="1"/>
                <a:r>
                  <a:rPr lang="he-IL" dirty="0">
                    <a:solidFill>
                      <a:srgbClr val="A100F4"/>
                    </a:solidFill>
                  </a:rPr>
                  <a:t>		- אם קיבל, </a:t>
                </a:r>
                <a:r>
                  <a:rPr lang="he-IL" dirty="0" err="1">
                    <a:solidFill>
                      <a:srgbClr val="A100F4"/>
                    </a:solidFill>
                  </a:rPr>
                  <a:t>i</a:t>
                </a:r>
                <a:r>
                  <a:rPr lang="he-IL" dirty="0">
                    <a:solidFill>
                      <a:srgbClr val="A100F4"/>
                    </a:solidFill>
                  </a:rPr>
                  <a:t>++</a:t>
                </a:r>
              </a:p>
              <a:p>
                <a:pPr marL="0" algn="r" defTabSz="457200" rtl="1" eaLnBrk="1" latinLnBrk="0" hangingPunct="1"/>
                <a:r>
                  <a:rPr lang="he-IL" dirty="0">
                    <a:solidFill>
                      <a:srgbClr val="A100F4"/>
                    </a:solidFill>
                  </a:rPr>
                  <a:t>		- אם דחה, נריץ את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rgbClr val="A100F4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he-IL" b="0" i="1" smtClean="0">
                        <a:solidFill>
                          <a:srgbClr val="A100F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b="0" i="1" smtClean="0">
                        <a:solidFill>
                          <a:srgbClr val="A100F4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b="0" i="1" smtClean="0">
                        <a:solidFill>
                          <a:srgbClr val="A100F4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he-IL" b="0" i="1" smtClean="0">
                        <a:solidFill>
                          <a:srgbClr val="A100F4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he-IL" b="0" i="1" smtClean="0">
                        <a:solidFill>
                          <a:srgbClr val="A100F4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he-IL" dirty="0">
                  <a:solidFill>
                    <a:srgbClr val="A100F4"/>
                  </a:solidFill>
                </a:endParaRPr>
              </a:p>
              <a:p>
                <a:pPr marL="0" algn="r" defTabSz="457200" rtl="1" eaLnBrk="1" latinLnBrk="0" hangingPunct="1"/>
                <a:r>
                  <a:rPr lang="he-IL" dirty="0">
                    <a:solidFill>
                      <a:srgbClr val="A100F4"/>
                    </a:solidFill>
                  </a:rPr>
                  <a:t>		- נחזיר את הפתרון שהתקבל</a:t>
                </a:r>
              </a:p>
              <a:p>
                <a:pPr marL="0" algn="r" defTabSz="457200" rtl="1" eaLnBrk="1" latinLnBrk="0" hangingPunct="1"/>
                <a:endParaRPr lang="en-IL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BBF732-4587-F226-4198-D51004415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2351088"/>
                <a:ext cx="4089400" cy="3139321"/>
              </a:xfrm>
              <a:prstGeom prst="rect">
                <a:avLst/>
              </a:prstGeom>
              <a:blipFill>
                <a:blip r:embed="rId4"/>
                <a:stretch>
                  <a:fillRect t="-1210" r="-12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61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F8E05777-BD4A-61E1-6FEF-45E9D971A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216964"/>
            <a:ext cx="9821864" cy="207102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8D5295-5DA2-B976-7274-2D22D2644FB8}"/>
                  </a:ext>
                </a:extLst>
              </p:cNvPr>
              <p:cNvSpPr txBox="1"/>
              <p:nvPr/>
            </p:nvSpPr>
            <p:spPr>
              <a:xfrm>
                <a:off x="236536" y="2082800"/>
                <a:ext cx="11537626" cy="371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r" defTabSz="457200" rtl="1" eaLnBrk="1" latinLnBrk="0" hangingPunct="1">
                  <a:buAutoNum type="arabicPeriod"/>
                </a:pPr>
                <a:r>
                  <a:rPr lang="he-IL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כיוון ש </a:t>
                </a:r>
                <a:r>
                  <a:rPr lang="he-IL" sz="2000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c</a:t>
                </a:r>
                <a:r>
                  <a:rPr lang="he-IL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 קבוע, יש כמות מכונות סופית בגודל </a:t>
                </a:r>
                <a:r>
                  <a:rPr lang="he-IL" sz="2000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c</a:t>
                </a:r>
                <a:r>
                  <a:rPr lang="he-IL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, והשפה סופית</a:t>
                </a:r>
              </a:p>
              <a:p>
                <a:pPr marL="342900" indent="-342900" algn="r" defTabSz="457200" rtl="1" eaLnBrk="1" latinLnBrk="0" hangingPunct="1">
                  <a:buAutoNum type="arabicPeriod"/>
                </a:pPr>
                <a:endParaRPr lang="he-IL" dirty="0"/>
              </a:p>
              <a:p>
                <a:pPr marL="342900" indent="-342900" algn="r" defTabSz="457200" rtl="1" eaLnBrk="1" latinLnBrk="0" hangingPunct="1">
                  <a:buAutoNum type="arabicPeriod"/>
                </a:pPr>
                <a:r>
                  <a:rPr lang="he-IL" b="1" dirty="0"/>
                  <a:t>נניח בשלילה שקיימת פונקציה כזאת. נראה שקיימת רדוקציה </a:t>
                </a:r>
                <a14:m>
                  <m:oMath xmlns:m="http://schemas.openxmlformats.org/officeDocument/2006/math">
                    <m:r>
                      <a:rPr lang="he-IL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he-IL" b="1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he-I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sSub>
                          <m:sSubPr>
                            <m:ctrlPr>
                              <a:rPr lang="he-IL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he-IL" b="1" i="1" smtClean="0">
                                <a:latin typeface="Cambria Math" panose="02040503050406030204" pitchFamily="18" charset="0"/>
                              </a:rPr>
                              <m:t>𝒔𝒕𝒂𝒎</m:t>
                            </m:r>
                          </m:sub>
                        </m:sSub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he-IL" b="1" dirty="0"/>
                  <a:t> בסתירה לסעיף 1.</a:t>
                </a:r>
              </a:p>
              <a:p>
                <a:pPr algn="r" defTabSz="457200" rtl="1" eaLnBrk="1" latinLnBrk="0" hangingPunct="1"/>
                <a:r>
                  <a:rPr lang="he-IL" b="1" dirty="0"/>
                  <a:t>פונקציית הרדוקציה: </a:t>
                </a:r>
                <a14:m>
                  <m:oMath xmlns:m="http://schemas.openxmlformats.org/officeDocument/2006/math">
                    <m:r>
                      <a:rPr lang="he-IL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he-I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he-IL" b="1" i="1" smtClean="0">
                        <a:latin typeface="Cambria Math" panose="02040503050406030204" pitchFamily="18" charset="0"/>
                      </a:rPr>
                      <m:t>= &lt;</m:t>
                    </m:r>
                    <m:r>
                      <a:rPr lang="he-IL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he-IL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e-I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he-IL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he-IL" b="1" i="1" smtClean="0">
                        <a:latin typeface="Cambria Math" panose="02040503050406030204" pitchFamily="18" charset="0"/>
                      </a:rPr>
                      <m:t>)&gt;</m:t>
                    </m:r>
                  </m:oMath>
                </a14:m>
                <a:endParaRPr lang="he-IL" b="1" dirty="0"/>
              </a:p>
              <a:p>
                <a:pPr algn="r" rtl="1"/>
                <a:r>
                  <a:rPr lang="he-IL" dirty="0">
                    <a:solidFill>
                      <a:srgbClr val="7030A0"/>
                    </a:solidFill>
                  </a:rPr>
                  <a:t>כאשר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על קלט </a:t>
                </a:r>
                <a:r>
                  <a:rPr lang="he-IL" dirty="0" err="1">
                    <a:solidFill>
                      <a:srgbClr val="7030A0"/>
                    </a:solidFill>
                  </a:rPr>
                  <a:t>y</a:t>
                </a:r>
                <a:r>
                  <a:rPr lang="he-IL" dirty="0">
                    <a:solidFill>
                      <a:srgbClr val="7030A0"/>
                    </a:solidFill>
                  </a:rPr>
                  <a:t>:</a:t>
                </a:r>
              </a:p>
              <a:p>
                <a:pPr algn="r" rtl="1"/>
                <a:r>
                  <a:rPr lang="he-IL" dirty="0">
                    <a:solidFill>
                      <a:srgbClr val="7030A0"/>
                    </a:solidFill>
                  </a:rPr>
                  <a:t>	- מריצה את </a:t>
                </a:r>
                <a:r>
                  <a:rPr lang="he-IL" dirty="0" err="1">
                    <a:solidFill>
                      <a:srgbClr val="7030A0"/>
                    </a:solidFill>
                  </a:rPr>
                  <a:t>M</a:t>
                </a:r>
                <a:r>
                  <a:rPr lang="he-IL" dirty="0">
                    <a:solidFill>
                      <a:srgbClr val="7030A0"/>
                    </a:solidFill>
                  </a:rPr>
                  <a:t>  על </a:t>
                </a:r>
                <a:r>
                  <a:rPr lang="he-IL" dirty="0" err="1">
                    <a:solidFill>
                      <a:srgbClr val="7030A0"/>
                    </a:solidFill>
                  </a:rPr>
                  <a:t>x</a:t>
                </a:r>
                <a:endParaRPr lang="he-IL" dirty="0">
                  <a:solidFill>
                    <a:srgbClr val="7030A0"/>
                  </a:solidFill>
                </a:endParaRPr>
              </a:p>
              <a:p>
                <a:pPr algn="r" rtl="1"/>
                <a:r>
                  <a:rPr lang="he-IL" dirty="0">
                    <a:solidFill>
                      <a:srgbClr val="7030A0"/>
                    </a:solidFill>
                  </a:rPr>
                  <a:t>	- מקבלת</a:t>
                </a:r>
              </a:p>
              <a:p>
                <a:pPr algn="r" defTabSz="457200" rtl="1" eaLnBrk="1" latinLnBrk="0" hangingPunct="1"/>
                <a:endParaRPr lang="he-IL" dirty="0">
                  <a:solidFill>
                    <a:srgbClr val="FF00E7"/>
                  </a:solidFill>
                </a:endParaRPr>
              </a:p>
              <a:p>
                <a:pPr marL="0" algn="r" defTabSz="457200" rtl="1" eaLnBrk="1" latinLnBrk="0" hangingPunct="1"/>
                <a:r>
                  <a:rPr lang="he-IL" dirty="0">
                    <a:solidFill>
                      <a:srgbClr val="FF00E7"/>
                    </a:solidFill>
                  </a:rPr>
                  <a:t>הרדוקציה מלאה וניתנת לחישוב כיוון שניתן לקודד כל מכונה,</a:t>
                </a:r>
              </a:p>
              <a:p>
                <a:pPr algn="r" rtl="1"/>
                <a:r>
                  <a:rPr lang="he-IL" dirty="0">
                    <a:solidFill>
                      <a:srgbClr val="FF00E7"/>
                    </a:solidFill>
                  </a:rPr>
                  <a:t>ו </a:t>
                </a:r>
                <a:r>
                  <a:rPr lang="he-IL" dirty="0" err="1">
                    <a:solidFill>
                      <a:srgbClr val="FF00E7"/>
                    </a:solidFill>
                  </a:rPr>
                  <a:t>f</a:t>
                </a:r>
                <a:r>
                  <a:rPr lang="he-IL" dirty="0">
                    <a:solidFill>
                      <a:srgbClr val="FF00E7"/>
                    </a:solidFill>
                  </a:rPr>
                  <a:t>  מוגדרת עבור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rgbClr val="FF00E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rgbClr val="FF00E7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i="1">
                            <a:solidFill>
                              <a:srgbClr val="FF00E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rgbClr val="FF00E7"/>
                    </a:solidFill>
                  </a:rPr>
                  <a:t>  אם </a:t>
                </a:r>
                <a:r>
                  <a:rPr lang="he-IL" dirty="0" err="1">
                    <a:solidFill>
                      <a:srgbClr val="FF00E7"/>
                    </a:solidFill>
                  </a:rPr>
                  <a:t>c</a:t>
                </a:r>
                <a:r>
                  <a:rPr lang="he-IL" dirty="0">
                    <a:solidFill>
                      <a:srgbClr val="FF00E7"/>
                    </a:solidFill>
                  </a:rPr>
                  <a:t> מספיק גדול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en-IL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8D5295-5DA2-B976-7274-2D22D2644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36" y="2082800"/>
                <a:ext cx="11537626" cy="3718518"/>
              </a:xfrm>
              <a:prstGeom prst="rect">
                <a:avLst/>
              </a:prstGeom>
              <a:blipFill>
                <a:blip r:embed="rId3"/>
                <a:stretch>
                  <a:fillRect t="-1024" r="-66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1AF892-3FEB-5340-5F05-9559CFD20289}"/>
                  </a:ext>
                </a:extLst>
              </p:cNvPr>
              <p:cNvSpPr txBox="1"/>
              <p:nvPr/>
            </p:nvSpPr>
            <p:spPr>
              <a:xfrm>
                <a:off x="-131764" y="3211542"/>
                <a:ext cx="5661187" cy="4630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2000" b="1" u="sng" dirty="0">
                    <a:solidFill>
                      <a:srgbClr val="00B050"/>
                    </a:solidFill>
                  </a:rPr>
                  <a:t>תקפות:</a:t>
                </a:r>
              </a:p>
              <a:p>
                <a:pPr marL="0" algn="r" defTabSz="457200" rtl="1" eaLnBrk="1" latinLnBrk="0" hangingPunct="1"/>
                <a14:m>
                  <m:oMath xmlns:m="http://schemas.openxmlformats.org/officeDocument/2006/math">
                    <m:r>
                      <a:rPr lang="he-IL" sz="1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sz="1600" b="0" i="1" smtClean="0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he-IL" sz="1600" b="0" i="1" smtClean="0">
                        <a:latin typeface="Cambria Math" panose="02040503050406030204" pitchFamily="18" charset="0"/>
                      </a:rPr>
                      <m:t>𝐻𝑃</m:t>
                    </m:r>
                  </m:oMath>
                </a14:m>
                <a:r>
                  <a:rPr lang="he-IL" sz="1600" dirty="0"/>
                  <a:t> </a:t>
                </a:r>
              </a:p>
              <a:p>
                <a:pPr marL="0" algn="r" defTabSz="457200" rtl="1" eaLnBrk="1" latinLnBrk="0" hangingPunct="1"/>
                <a:r>
                  <a:rPr lang="he-IL" sz="1600" dirty="0"/>
                  <a:t>=&gt; </a:t>
                </a:r>
                <a:r>
                  <a:rPr lang="he-IL" sz="1600" dirty="0" err="1"/>
                  <a:t>M</a:t>
                </a:r>
                <a:r>
                  <a:rPr lang="he-IL" sz="1600" dirty="0"/>
                  <a:t> עוצרת על </a:t>
                </a:r>
                <a:r>
                  <a:rPr lang="he-IL" sz="1600" dirty="0" err="1"/>
                  <a:t>x</a:t>
                </a:r>
                <a:endParaRPr lang="he-IL" sz="1600" dirty="0"/>
              </a:p>
              <a:p>
                <a:pPr algn="r" rtl="1"/>
                <a:r>
                  <a:rPr lang="he-IL" sz="1600" dirty="0"/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he-IL" sz="1600" dirty="0"/>
                  <a:t>  עוצרת ומקבלת כל קלט</a:t>
                </a:r>
              </a:p>
              <a:p>
                <a:pPr algn="r" rtl="1"/>
                <a:r>
                  <a:rPr lang="he-IL" sz="1600" dirty="0"/>
                  <a:t>=&gt; </a:t>
                </a:r>
                <a14:m>
                  <m:oMath xmlns:m="http://schemas.openxmlformats.org/officeDocument/2006/math">
                    <m:r>
                      <a:rPr lang="he-IL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he-IL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e-I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he-IL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he-IL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1600" dirty="0"/>
                  <a:t>  היא מכונה בגודל </a:t>
                </a:r>
                <a:r>
                  <a:rPr lang="he-IL" sz="1600" dirty="0" err="1"/>
                  <a:t>c</a:t>
                </a:r>
                <a:r>
                  <a:rPr lang="he-IL" sz="1600" dirty="0"/>
                  <a:t> שמקבלת כל קלט</a:t>
                </a:r>
              </a:p>
              <a:p>
                <a:pPr algn="r" rtl="1"/>
                <a:r>
                  <a:rPr lang="he-IL" sz="1600" dirty="0"/>
                  <a:t>=&gt;</a:t>
                </a:r>
                <a14:m>
                  <m:oMath xmlns:m="http://schemas.openxmlformats.org/officeDocument/2006/math">
                    <m:r>
                      <a:rPr lang="he-IL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e-I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he-I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he-IL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e-IL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he-IL" sz="16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e-I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he-IL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he-IL" sz="1600" b="0" i="1" smtClean="0">
                                <a:latin typeface="Cambria Math" panose="02040503050406030204" pitchFamily="18" charset="0"/>
                              </a:rPr>
                              <m:t>𝑠𝑡𝑎𝑚</m:t>
                            </m:r>
                          </m:sub>
                        </m:sSub>
                        <m:r>
                          <a:rPr lang="he-IL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e-IL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he-IL" sz="1600" dirty="0"/>
              </a:p>
              <a:p>
                <a:pPr marL="0" algn="r" defTabSz="457200" rtl="1" eaLnBrk="1" latinLnBrk="0" hangingPunct="1"/>
                <a:endParaRPr lang="he-IL" sz="1600" dirty="0"/>
              </a:p>
              <a:p>
                <a:pPr algn="r" rtl="1"/>
                <a:endParaRPr lang="he-IL" sz="1600" dirty="0"/>
              </a:p>
              <a:p>
                <a:pPr algn="r" rtl="1"/>
                <a14:m>
                  <m:oMath xmlns:m="http://schemas.openxmlformats.org/officeDocument/2006/math">
                    <m:r>
                      <a:rPr lang="he-IL" sz="16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sz="1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sz="1600" i="1">
                        <a:latin typeface="Cambria Math" panose="02040503050406030204" pitchFamily="18" charset="0"/>
                      </a:rPr>
                      <m:t>&gt;∉</m:t>
                    </m:r>
                    <m:r>
                      <a:rPr lang="he-IL" sz="1600" i="1">
                        <a:latin typeface="Cambria Math" panose="02040503050406030204" pitchFamily="18" charset="0"/>
                      </a:rPr>
                      <m:t>𝐻𝑃</m:t>
                    </m:r>
                  </m:oMath>
                </a14:m>
                <a:r>
                  <a:rPr lang="he-IL" sz="1600" dirty="0"/>
                  <a:t> </a:t>
                </a:r>
              </a:p>
              <a:p>
                <a:pPr algn="r" rtl="1"/>
                <a:r>
                  <a:rPr lang="he-IL" sz="1600" dirty="0"/>
                  <a:t>=&gt; </a:t>
                </a:r>
                <a:r>
                  <a:rPr lang="he-IL" sz="1600" dirty="0" err="1"/>
                  <a:t>M</a:t>
                </a:r>
                <a:r>
                  <a:rPr lang="he-IL" sz="1600" dirty="0"/>
                  <a:t> לא עוצרת על </a:t>
                </a:r>
                <a:r>
                  <a:rPr lang="he-IL" sz="1600" dirty="0" err="1"/>
                  <a:t>x</a:t>
                </a:r>
                <a:endParaRPr lang="he-IL" sz="1600" dirty="0"/>
              </a:p>
              <a:p>
                <a:pPr algn="r" rtl="1"/>
                <a:r>
                  <a:rPr lang="he-IL" sz="1600" dirty="0"/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he-IL" sz="1600" dirty="0"/>
                  <a:t>  לא עוצרת לכל קלט</a:t>
                </a:r>
              </a:p>
              <a:p>
                <a:pPr algn="r" rtl="1"/>
                <a:r>
                  <a:rPr lang="he-IL" sz="1600" dirty="0"/>
                  <a:t>=&gt; </a:t>
                </a:r>
                <a14:m>
                  <m:oMath xmlns:m="http://schemas.openxmlformats.org/officeDocument/2006/math">
                    <m:r>
                      <a:rPr lang="he-IL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he-IL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e-I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he-IL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he-IL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1600" dirty="0"/>
                  <a:t>  היא מכונה בגודל </a:t>
                </a:r>
                <a:r>
                  <a:rPr lang="he-IL" sz="1600" dirty="0" err="1"/>
                  <a:t>c</a:t>
                </a:r>
                <a:r>
                  <a:rPr lang="he-IL" sz="1600" dirty="0"/>
                  <a:t>  שלא מקבלת אף קלט</a:t>
                </a:r>
              </a:p>
              <a:p>
                <a:pPr algn="r" rtl="1"/>
                <a:r>
                  <a:rPr lang="he-IL" sz="1600" dirty="0"/>
                  <a:t>=&gt;</a:t>
                </a:r>
                <a14:m>
                  <m:oMath xmlns:m="http://schemas.openxmlformats.org/officeDocument/2006/math">
                    <m:r>
                      <a:rPr lang="he-IL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e-I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he-I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he-IL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e-IL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he-IL" sz="1600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he-I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he-I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he-IL" sz="1600" i="1">
                                <a:latin typeface="Cambria Math" panose="02040503050406030204" pitchFamily="18" charset="0"/>
                              </a:rPr>
                              <m:t>𝑠𝑡𝑎𝑚</m:t>
                            </m:r>
                          </m:sub>
                        </m:sSub>
                        <m:r>
                          <a:rPr lang="he-IL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e-IL" sz="1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he-IL" sz="1600" dirty="0"/>
              </a:p>
              <a:p>
                <a:pPr marL="0" algn="r" defTabSz="457200" rtl="1" eaLnBrk="1" latinLnBrk="0" hangingPunct="1"/>
                <a:endParaRPr lang="he-IL" sz="1600" dirty="0"/>
              </a:p>
              <a:p>
                <a:pPr marL="0" algn="r" defTabSz="457200" rtl="1" eaLnBrk="1" latinLnBrk="0" hangingPunct="1"/>
                <a:endParaRPr lang="he-IL" sz="1600" dirty="0"/>
              </a:p>
              <a:p>
                <a:pPr marL="0" algn="r" defTabSz="457200" rtl="1" eaLnBrk="1" latinLnBrk="0" hangingPunct="1"/>
                <a:endParaRPr lang="he-IL" sz="1600" dirty="0"/>
              </a:p>
              <a:p>
                <a:pPr marL="0" algn="r" defTabSz="457200" rtl="1" eaLnBrk="1" latinLnBrk="0" hangingPunct="1"/>
                <a:endParaRPr lang="he-IL" sz="1600" dirty="0"/>
              </a:p>
              <a:p>
                <a:pPr marL="0" algn="r" defTabSz="457200" rtl="1" eaLnBrk="1" latinLnBrk="0" hangingPunct="1"/>
                <a:endParaRPr lang="en-IL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1AF892-3FEB-5340-5F05-9559CFD20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764" y="3211542"/>
                <a:ext cx="5661187" cy="4630755"/>
              </a:xfrm>
              <a:prstGeom prst="rect">
                <a:avLst/>
              </a:prstGeom>
              <a:blipFill>
                <a:blip r:embed="rId4"/>
                <a:stretch>
                  <a:fillRect t="-546" r="-111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08838A4-D837-FBBF-73F4-85CDDBCACBFC}"/>
              </a:ext>
            </a:extLst>
          </p:cNvPr>
          <p:cNvSpPr txBox="1"/>
          <p:nvPr/>
        </p:nvSpPr>
        <p:spPr>
          <a:xfrm>
            <a:off x="6973562" y="5103674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איך נבחר את </a:t>
            </a:r>
            <a:r>
              <a:rPr lang="he-IL" dirty="0" err="1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  <a:p>
            <a:pPr marL="0" algn="r" defTabSz="457200" rtl="1" eaLnBrk="1" latinLnBrk="0" hangingPunct="1"/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צריך לבחור כל שיש מכונה בגודל הזה שמקבלת </a:t>
            </a:r>
            <a:r>
              <a:rPr lang="he-IL" dirty="0" err="1">
                <a:solidFill>
                  <a:schemeClr val="accent5">
                    <a:lumMod val="75000"/>
                  </a:schemeClr>
                </a:solidFill>
              </a:rPr>
              <a:t>הכל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, ומכונה בגודל הזה שדוחה </a:t>
            </a:r>
            <a:r>
              <a:rPr lang="he-IL" dirty="0" err="1">
                <a:solidFill>
                  <a:schemeClr val="accent5">
                    <a:lumMod val="75000"/>
                  </a:schemeClr>
                </a:solidFill>
              </a:rPr>
              <a:t>הכל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. כלומר מספיק לבחור קבוע גדול. (תמיד אפשר ״לנפח״ קידוד של מכונה ע״י הוספת מצבים מיותרים)</a:t>
            </a:r>
          </a:p>
          <a:p>
            <a:pPr marL="0" algn="r" defTabSz="457200" rtl="1" eaLnBrk="1" latinLnBrk="0" hangingPunct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2528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7F6A-556D-4044-0CC5-0A950BAC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47900"/>
            <a:ext cx="12192000" cy="1356360"/>
          </a:xfrm>
        </p:spPr>
        <p:txBody>
          <a:bodyPr>
            <a:normAutofit/>
          </a:bodyPr>
          <a:lstStyle/>
          <a:p>
            <a:pPr algn="ctr" rtl="1"/>
            <a:r>
              <a:rPr lang="he-IL" sz="8000" b="1" dirty="0"/>
              <a:t>מבחן מקיץ שעבר</a:t>
            </a:r>
            <a:endParaRPr lang="en-IL" sz="8000" b="1" dirty="0"/>
          </a:p>
        </p:txBody>
      </p:sp>
    </p:spTree>
    <p:extLst>
      <p:ext uri="{BB962C8B-B14F-4D97-AF65-F5344CB8AC3E}">
        <p14:creationId xmlns:p14="http://schemas.microsoft.com/office/powerpoint/2010/main" val="132481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EAD56DC-F5D0-59DE-3B2D-045955606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812"/>
          <a:stretch/>
        </p:blipFill>
        <p:spPr>
          <a:xfrm>
            <a:off x="4051300" y="246957"/>
            <a:ext cx="7853363" cy="289741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5287CC-CF8F-BBED-2FB0-78CE9E7A4BFC}"/>
                  </a:ext>
                </a:extLst>
              </p:cNvPr>
              <p:cNvSpPr txBox="1"/>
              <p:nvPr/>
            </p:nvSpPr>
            <p:spPr>
              <a:xfrm>
                <a:off x="381000" y="3429000"/>
                <a:ext cx="1140460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השפה ב NPC.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b="1" u="sng" dirty="0">
                    <a:solidFill>
                      <a:srgbClr val="00B050"/>
                    </a:solidFill>
                  </a:rPr>
                  <a:t>שייכות </a:t>
                </a:r>
                <a:r>
                  <a:rPr lang="he-IL" b="1" u="sng" dirty="0" err="1">
                    <a:solidFill>
                      <a:srgbClr val="00B050"/>
                    </a:solidFill>
                  </a:rPr>
                  <a:t>לNP</a:t>
                </a:r>
                <a:r>
                  <a:rPr lang="he-IL" b="1" u="sng" dirty="0">
                    <a:solidFill>
                      <a:srgbClr val="00B050"/>
                    </a:solidFill>
                  </a:rPr>
                  <a:t>:</a:t>
                </a:r>
              </a:p>
              <a:p>
                <a:pPr marL="0" algn="r" defTabSz="457200" rtl="1" eaLnBrk="1" latinLnBrk="0" hangingPunct="1"/>
                <a:r>
                  <a:rPr lang="he-IL" dirty="0"/>
                  <a:t>נתאר מ״ט א״ד פולינומית מכריעה עבור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/>
                  <a:t>. </a:t>
                </a:r>
              </a:p>
              <a:p>
                <a:pPr marL="0" algn="r" defTabSz="457200" rtl="1" eaLnBrk="1" latinLnBrk="0" hangingPunct="1"/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על קלט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 :</a:t>
                </a:r>
              </a:p>
              <a:p>
                <a:pPr marL="0" algn="r" defTabSz="457200" rtl="1" eaLnBrk="1" latinLnBrk="0" hangingPunct="1"/>
                <a:r>
                  <a:rPr lang="he-IL" dirty="0">
                    <a:solidFill>
                      <a:srgbClr val="7030A0"/>
                    </a:solidFill>
                  </a:rPr>
                  <a:t>	1. ננחש קבוצת קודקודים בגודל </a:t>
                </a:r>
                <a:r>
                  <a:rPr lang="he-IL" dirty="0" err="1">
                    <a:solidFill>
                      <a:srgbClr val="7030A0"/>
                    </a:solidFill>
                  </a:rPr>
                  <a:t>k</a:t>
                </a:r>
                <a:endParaRPr lang="he-IL" dirty="0">
                  <a:solidFill>
                    <a:srgbClr val="7030A0"/>
                  </a:solidFill>
                </a:endParaRPr>
              </a:p>
              <a:p>
                <a:pPr marL="0" algn="r" defTabSz="457200" rtl="1" eaLnBrk="1" latinLnBrk="0" hangingPunct="1"/>
                <a:r>
                  <a:rPr lang="he-IL" dirty="0">
                    <a:solidFill>
                      <a:srgbClr val="7030A0"/>
                    </a:solidFill>
                  </a:rPr>
                  <a:t>	2. נוודא שהיא קליקה (ע״י מעבר על כל הצלעות האפשריות)</a:t>
                </a:r>
              </a:p>
              <a:p>
                <a:pPr marL="0" algn="r" defTabSz="457200" rtl="1" eaLnBrk="1" latinLnBrk="0" hangingPunct="1"/>
                <a:r>
                  <a:rPr lang="he-IL" dirty="0">
                    <a:solidFill>
                      <a:srgbClr val="7030A0"/>
                    </a:solidFill>
                  </a:rPr>
                  <a:t>	3. ננחש קבוצה נוספת בגודל </a:t>
                </a:r>
                <a:r>
                  <a:rPr lang="he-IL" dirty="0" err="1">
                    <a:solidFill>
                      <a:srgbClr val="7030A0"/>
                    </a:solidFill>
                  </a:rPr>
                  <a:t>k</a:t>
                </a:r>
                <a:endParaRPr lang="he-IL" dirty="0">
                  <a:solidFill>
                    <a:srgbClr val="7030A0"/>
                  </a:solidFill>
                </a:endParaRPr>
              </a:p>
              <a:p>
                <a:pPr algn="r" rtl="1"/>
                <a:r>
                  <a:rPr lang="he-IL" dirty="0">
                    <a:solidFill>
                      <a:srgbClr val="7030A0"/>
                    </a:solidFill>
                  </a:rPr>
                  <a:t>	4. נוודא שהיא </a:t>
                </a:r>
                <a:r>
                  <a:rPr lang="he-IL" dirty="0" err="1">
                    <a:solidFill>
                      <a:srgbClr val="7030A0"/>
                    </a:solidFill>
                  </a:rPr>
                  <a:t>בת״ל</a:t>
                </a:r>
                <a:r>
                  <a:rPr lang="he-IL" dirty="0">
                    <a:solidFill>
                      <a:srgbClr val="7030A0"/>
                    </a:solidFill>
                  </a:rPr>
                  <a:t>  (ע״י מעבר על כל הצלעות האפשריות)</a:t>
                </a:r>
              </a:p>
              <a:p>
                <a:pPr marL="0" algn="r" defTabSz="457200" rtl="1" eaLnBrk="1" latinLnBrk="0" hangingPunct="1"/>
                <a:r>
                  <a:rPr lang="he-IL" dirty="0">
                    <a:solidFill>
                      <a:srgbClr val="7030A0"/>
                    </a:solidFill>
                  </a:rPr>
                  <a:t>	5. נוודא ששתי הקבוצות זרות (ע״י מעבר על כל הזוגות)</a:t>
                </a:r>
              </a:p>
              <a:p>
                <a:pPr marL="0" algn="r" defTabSz="457200" rtl="1" eaLnBrk="1" latinLnBrk="0" hangingPunct="1"/>
                <a:r>
                  <a:rPr lang="he-IL" dirty="0">
                    <a:solidFill>
                      <a:srgbClr val="7030A0"/>
                    </a:solidFill>
                  </a:rPr>
                  <a:t>	6. אם כל הבדיקות עברו, נקבל. אחרת נדחה.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en-IL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5287CC-CF8F-BBED-2FB0-78CE9E7A4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429000"/>
                <a:ext cx="11404600" cy="4247317"/>
              </a:xfrm>
              <a:prstGeom prst="rect">
                <a:avLst/>
              </a:prstGeom>
              <a:blipFill>
                <a:blip r:embed="rId3"/>
                <a:stretch>
                  <a:fillRect t="-896" r="-55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E9C843-D74D-1601-8334-48F27E28AA00}"/>
                  </a:ext>
                </a:extLst>
              </p:cNvPr>
              <p:cNvSpPr txBox="1"/>
              <p:nvPr/>
            </p:nvSpPr>
            <p:spPr>
              <a:xfrm>
                <a:off x="287337" y="2875003"/>
                <a:ext cx="53975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b="1" u="sng" dirty="0">
                    <a:solidFill>
                      <a:srgbClr val="00B050"/>
                    </a:solidFill>
                  </a:rPr>
                  <a:t>נכונות:</a:t>
                </a:r>
              </a:p>
              <a:p>
                <a:pPr marL="0" algn="r" defTabSz="457200" rtl="1" eaLnBrk="1" latinLnBrk="0" hangingPunct="1"/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&gt;∈</m:t>
                    </m:r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b="0" dirty="0"/>
                  <a:t> 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קיימות בגרף שתי קבוצות זרות בגודל </a:t>
                </a:r>
                <a:r>
                  <a:rPr lang="he-IL" dirty="0" err="1"/>
                  <a:t>k</a:t>
                </a:r>
                <a:r>
                  <a:rPr lang="he-IL" dirty="0"/>
                  <a:t> , אחת היא 	קליקה והשנייה </a:t>
                </a:r>
                <a:r>
                  <a:rPr lang="he-IL" dirty="0" err="1"/>
                  <a:t>בת״ל</a:t>
                </a:r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=&gt; קיים מסלול חישוב בו ננחש את הקבוצות המתאימות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כל הבדיקות יעברו ונקבל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algn="r" rtl="1"/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=&gt; </a:t>
                </a:r>
                <a:r>
                  <a:rPr lang="he-IL" dirty="0" err="1"/>
                  <a:t>קייים</a:t>
                </a:r>
                <a:r>
                  <a:rPr lang="he-IL" dirty="0"/>
                  <a:t> ניחוש בו כל הבדיקות עברו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הקבוצה הראשונה בניחוש היא קליקה, והשנייה </a:t>
                </a:r>
                <a:r>
                  <a:rPr lang="he-IL" dirty="0" err="1"/>
                  <a:t>בת״ל</a:t>
                </a:r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=&gt; הקבוצות גם זרות</a:t>
                </a:r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&gt;∈</m:t>
                    </m:r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endParaRPr lang="en-IL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E9C843-D74D-1601-8334-48F27E28A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7" y="2875003"/>
                <a:ext cx="5397500" cy="3970318"/>
              </a:xfrm>
              <a:prstGeom prst="rect">
                <a:avLst/>
              </a:prstGeom>
              <a:blipFill>
                <a:blip r:embed="rId4"/>
                <a:stretch>
                  <a:fillRect l="-235" t="-637" r="-93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D144E6-6175-0CF6-E4F6-6E1A965A6D2D}"/>
                  </a:ext>
                </a:extLst>
              </p:cNvPr>
              <p:cNvSpPr txBox="1"/>
              <p:nvPr/>
            </p:nvSpPr>
            <p:spPr>
              <a:xfrm>
                <a:off x="0" y="355600"/>
                <a:ext cx="33020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b="1" u="sng" dirty="0">
                    <a:solidFill>
                      <a:srgbClr val="00B050"/>
                    </a:solidFill>
                  </a:rPr>
                  <a:t>סיבוכיות:</a:t>
                </a:r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dirty="0"/>
                  <a:t>1.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2.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e-I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3.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4.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he-I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e-I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5.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he-I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e-I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6.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=&gt; בסה״כ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e-I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e-I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=&gt; פולינומי</a:t>
                </a:r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en-IL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D144E6-6175-0CF6-E4F6-6E1A965A6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5600"/>
                <a:ext cx="3302000" cy="3970318"/>
              </a:xfrm>
              <a:prstGeom prst="rect">
                <a:avLst/>
              </a:prstGeom>
              <a:blipFill>
                <a:blip r:embed="rId5"/>
                <a:stretch>
                  <a:fillRect t="-637" r="-114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04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276162-83CE-5D5E-CFA4-13481E36EF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7701" y="3098800"/>
                <a:ext cx="7446962" cy="3466668"/>
              </a:xfrm>
            </p:spPr>
            <p:txBody>
              <a:bodyPr/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800" b="1" u="sng" dirty="0">
                    <a:solidFill>
                      <a:srgbClr val="00B050"/>
                    </a:solidFill>
                  </a:rPr>
                  <a:t>שייכות </a:t>
                </a:r>
                <a:r>
                  <a:rPr lang="he-IL" sz="2800" b="1" u="sng" dirty="0" err="1">
                    <a:solidFill>
                      <a:srgbClr val="00B050"/>
                    </a:solidFill>
                  </a:rPr>
                  <a:t>לNPH</a:t>
                </a:r>
                <a:r>
                  <a:rPr lang="he-IL" sz="2800" b="1" u="sng" dirty="0">
                    <a:solidFill>
                      <a:srgbClr val="00B050"/>
                    </a:solidFill>
                  </a:rPr>
                  <a:t>: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ע״י רדוקציה מ </a:t>
                </a:r>
                <a:r>
                  <a:rPr lang="he-IL" b="1" dirty="0" err="1">
                    <a:solidFill>
                      <a:schemeClr val="tx1"/>
                    </a:solidFill>
                  </a:rPr>
                  <a:t>clique</a:t>
                </a:r>
                <a:endParaRPr lang="he-IL" b="1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פונקציית הרדוקציה: </a:t>
                </a:r>
                <a14:m>
                  <m:oMath xmlns:m="http://schemas.openxmlformats.org/officeDocument/2006/math"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sSup>
                      <m:sSupPr>
                        <m:ctrlP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he-I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he-I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he-IL" b="1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כאשר </a:t>
                </a:r>
                <a:r>
                  <a:rPr lang="he-IL" b="1" dirty="0" err="1">
                    <a:solidFill>
                      <a:schemeClr val="tx1"/>
                    </a:solidFill>
                  </a:rPr>
                  <a:t>G</a:t>
                </a:r>
                <a:r>
                  <a:rPr lang="he-IL" b="1" dirty="0">
                    <a:solidFill>
                      <a:schemeClr val="tx1"/>
                    </a:solidFill>
                  </a:rPr>
                  <a:t>׳ הוא העתק של </a:t>
                </a:r>
                <a:r>
                  <a:rPr lang="he-IL" b="1" dirty="0" err="1">
                    <a:solidFill>
                      <a:schemeClr val="tx1"/>
                    </a:solidFill>
                  </a:rPr>
                  <a:t>G</a:t>
                </a:r>
                <a:r>
                  <a:rPr lang="he-IL" b="1" dirty="0">
                    <a:solidFill>
                      <a:schemeClr val="tx1"/>
                    </a:solidFill>
                  </a:rPr>
                  <a:t>  בתוספת </a:t>
                </a:r>
                <a:r>
                  <a:rPr lang="he-IL" b="1" dirty="0" err="1">
                    <a:solidFill>
                      <a:schemeClr val="tx1"/>
                    </a:solidFill>
                  </a:rPr>
                  <a:t>k</a:t>
                </a:r>
                <a:r>
                  <a:rPr lang="he-IL" b="1" dirty="0">
                    <a:solidFill>
                      <a:schemeClr val="tx1"/>
                    </a:solidFill>
                  </a:rPr>
                  <a:t> קודקודים מבודדים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rgbClr val="FF00E7"/>
                    </a:solidFill>
                  </a:rPr>
                  <a:t>קל לראות שהרדוקציה ניתנת לחישוב בזמן פולינומי</a:t>
                </a:r>
                <a:endParaRPr lang="en-IL" dirty="0">
                  <a:solidFill>
                    <a:srgbClr val="FF00E7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276162-83CE-5D5E-CFA4-13481E36EF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7701" y="3098800"/>
                <a:ext cx="7446962" cy="3466668"/>
              </a:xfrm>
              <a:blipFill>
                <a:blip r:embed="rId2"/>
                <a:stretch>
                  <a:fillRect t="-3285" r="-102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6184F5F-8090-453D-3310-F6611A0611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12"/>
          <a:stretch/>
        </p:blipFill>
        <p:spPr>
          <a:xfrm>
            <a:off x="4051300" y="246957"/>
            <a:ext cx="7853363" cy="28974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C30DFE-AF9E-61B4-1FBC-154234130D5B}"/>
                  </a:ext>
                </a:extLst>
              </p:cNvPr>
              <p:cNvSpPr txBox="1"/>
              <p:nvPr/>
            </p:nvSpPr>
            <p:spPr>
              <a:xfrm>
                <a:off x="393700" y="558800"/>
                <a:ext cx="365760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2400" b="1" u="sng" dirty="0">
                    <a:solidFill>
                      <a:srgbClr val="00B050"/>
                    </a:solidFill>
                  </a:rPr>
                  <a:t>תקפות:</a:t>
                </a:r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b="0" dirty="0"/>
                  <a:t>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𝐶𝐿𝐼𝑄𝑈𝐸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=&gt; יש </a:t>
                </a:r>
                <a:r>
                  <a:rPr lang="he-IL" dirty="0" err="1"/>
                  <a:t>בG</a:t>
                </a:r>
                <a:r>
                  <a:rPr lang="he-IL" dirty="0"/>
                  <a:t> קליקה בגודל </a:t>
                </a:r>
                <a:r>
                  <a:rPr lang="he-IL" dirty="0" err="1"/>
                  <a:t>k</a:t>
                </a:r>
                <a:r>
                  <a:rPr lang="he-IL" dirty="0"/>
                  <a:t> </a:t>
                </a:r>
              </a:p>
              <a:p>
                <a:pPr algn="r" rtl="1"/>
                <a:r>
                  <a:rPr lang="he-IL" dirty="0"/>
                  <a:t>=&gt; אותה הקליקה קיימת גם </a:t>
                </a:r>
                <a:r>
                  <a:rPr lang="he-IL" dirty="0" err="1"/>
                  <a:t>בG</a:t>
                </a:r>
                <a:r>
                  <a:rPr lang="he-IL" dirty="0"/>
                  <a:t>׳</a:t>
                </a:r>
              </a:p>
              <a:p>
                <a:pPr algn="r" rtl="1"/>
                <a:r>
                  <a:rPr lang="he-IL" dirty="0"/>
                  <a:t>=&gt; יש </a:t>
                </a:r>
                <a:r>
                  <a:rPr lang="he-IL" dirty="0" err="1"/>
                  <a:t>בG</a:t>
                </a:r>
                <a:r>
                  <a:rPr lang="he-IL" dirty="0"/>
                  <a:t>' גם קבוצה </a:t>
                </a:r>
                <a:r>
                  <a:rPr lang="he-IL" dirty="0" err="1"/>
                  <a:t>בת״ל</a:t>
                </a:r>
                <a:r>
                  <a:rPr lang="he-IL" dirty="0"/>
                  <a:t> </a:t>
                </a:r>
              </a:p>
              <a:p>
                <a:pPr algn="r" rtl="1"/>
                <a:r>
                  <a:rPr lang="he-IL" dirty="0"/>
                  <a:t>	בגודל </a:t>
                </a:r>
                <a:r>
                  <a:rPr lang="he-IL" dirty="0" err="1"/>
                  <a:t>k</a:t>
                </a:r>
                <a:r>
                  <a:rPr lang="he-IL" dirty="0"/>
                  <a:t> שהוספנו</a:t>
                </a:r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&gt;∈</m:t>
                    </m:r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&gt;∈</m:t>
                    </m:r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/>
                  <a:t> </a:t>
                </a:r>
              </a:p>
              <a:p>
                <a:pPr algn="r" rtl="1"/>
                <a:r>
                  <a:rPr lang="he-IL" dirty="0"/>
                  <a:t>=&gt; יש </a:t>
                </a:r>
                <a:r>
                  <a:rPr lang="he-IL" dirty="0" err="1"/>
                  <a:t>בG</a:t>
                </a:r>
                <a:r>
                  <a:rPr lang="he-IL" dirty="0"/>
                  <a:t>' קליקה בגודל </a:t>
                </a:r>
                <a:r>
                  <a:rPr lang="he-IL" dirty="0" err="1"/>
                  <a:t>k</a:t>
                </a:r>
                <a:endParaRPr lang="he-IL" dirty="0"/>
              </a:p>
              <a:p>
                <a:pPr algn="r" rtl="1"/>
                <a:r>
                  <a:rPr lang="he-IL" dirty="0"/>
                  <a:t>=&gt; הקליקה חייבת להיות 	מהקודקודים המקוריים של </a:t>
                </a:r>
                <a:r>
                  <a:rPr lang="he-IL" dirty="0" err="1"/>
                  <a:t>G</a:t>
                </a:r>
                <a:r>
                  <a:rPr lang="he-IL" dirty="0"/>
                  <a:t>, 	כי 	החדשים מבודדים</a:t>
                </a:r>
              </a:p>
              <a:p>
                <a:pPr algn="r" rtl="1"/>
                <a:r>
                  <a:rPr lang="he-IL" dirty="0"/>
                  <a:t>=&gt; יש </a:t>
                </a:r>
                <a:r>
                  <a:rPr lang="he-IL" dirty="0" err="1"/>
                  <a:t>בG</a:t>
                </a:r>
                <a:r>
                  <a:rPr lang="he-IL" dirty="0"/>
                  <a:t> קליקה בגודל </a:t>
                </a:r>
                <a:r>
                  <a:rPr lang="he-IL" dirty="0" err="1"/>
                  <a:t>k</a:t>
                </a:r>
                <a:endParaRPr lang="he-IL" dirty="0"/>
              </a:p>
              <a:p>
                <a:pPr algn="r" rtl="1"/>
                <a:r>
                  <a:rPr lang="he-IL" dirty="0"/>
                  <a:t>=&gt; 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𝐶𝐿𝐼𝑄𝑈𝐸</m:t>
                    </m:r>
                  </m:oMath>
                </a14:m>
                <a:endParaRPr lang="he-IL" dirty="0"/>
              </a:p>
              <a:p>
                <a:pPr algn="r" rtl="1"/>
                <a:endParaRPr lang="en-IL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C30DFE-AF9E-61B4-1FBC-154234130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558800"/>
                <a:ext cx="3657600" cy="5016758"/>
              </a:xfrm>
              <a:prstGeom prst="rect">
                <a:avLst/>
              </a:prstGeom>
              <a:blipFill>
                <a:blip r:embed="rId4"/>
                <a:stretch>
                  <a:fillRect l="-1038" t="-1010" r="-20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98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01EE045-5856-1FB0-FD55-57CCF8EA1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3700" y="317500"/>
            <a:ext cx="7520781" cy="260955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3BBAF1-5E6E-56BF-841A-426184F02EF7}"/>
                  </a:ext>
                </a:extLst>
              </p:cNvPr>
              <p:cNvSpPr txBox="1"/>
              <p:nvPr/>
            </p:nvSpPr>
            <p:spPr>
              <a:xfrm>
                <a:off x="2095500" y="2927050"/>
                <a:ext cx="975360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2800" b="1" dirty="0">
                    <a:solidFill>
                      <a:schemeClr val="accent2">
                        <a:lumMod val="75000"/>
                      </a:schemeClr>
                    </a:solidFill>
                  </a:rPr>
                  <a:t>השפה ב </a:t>
                </a:r>
                <a:r>
                  <a:rPr lang="he-IL" sz="2800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P</a:t>
                </a:r>
                <a:endParaRPr lang="he-IL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b="1" dirty="0"/>
                  <a:t>נתאר מ״ט דטרמיניסטית פולינומית שמכריעה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he-IL" b="1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 על קלט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  :</a:t>
                </a:r>
              </a:p>
              <a:p>
                <a:pPr marL="0" algn="r" defTabSz="457200" rtl="1" eaLnBrk="1" latinLnBrk="0" hangingPunct="1"/>
                <a:r>
                  <a:rPr lang="he-IL" dirty="0">
                    <a:solidFill>
                      <a:srgbClr val="7030A0"/>
                    </a:solidFill>
                  </a:rPr>
                  <a:t>	- </a:t>
                </a:r>
                <a:r>
                  <a:rPr lang="he-IL" dirty="0" err="1">
                    <a:solidFill>
                      <a:srgbClr val="7030A0"/>
                    </a:solidFill>
                  </a:rPr>
                  <a:t>נתאחל</a:t>
                </a:r>
                <a:r>
                  <a:rPr lang="he-IL" dirty="0">
                    <a:solidFill>
                      <a:srgbClr val="7030A0"/>
                    </a:solidFill>
                  </a:rPr>
                  <a:t> שתי קבוצות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	</a:t>
                </a:r>
              </a:p>
              <a:p>
                <a:pPr marL="0" algn="r" defTabSz="457200" rtl="1" eaLnBrk="1" latinLnBrk="0" hangingPunct="1"/>
                <a:r>
                  <a:rPr lang="he-IL" dirty="0">
                    <a:solidFill>
                      <a:srgbClr val="7030A0"/>
                    </a:solidFill>
                  </a:rPr>
                  <a:t>	- עבור כל קודקוד </a:t>
                </a:r>
                <a:r>
                  <a:rPr lang="he-IL" dirty="0" err="1">
                    <a:solidFill>
                      <a:srgbClr val="7030A0"/>
                    </a:solidFill>
                  </a:rPr>
                  <a:t>v</a:t>
                </a:r>
                <a:r>
                  <a:rPr lang="he-IL" dirty="0">
                    <a:solidFill>
                      <a:srgbClr val="7030A0"/>
                    </a:solidFill>
                  </a:rPr>
                  <a:t> בגרף:</a:t>
                </a:r>
              </a:p>
              <a:p>
                <a:pPr algn="r" rtl="1"/>
                <a:r>
                  <a:rPr lang="he-IL" dirty="0">
                    <a:solidFill>
                      <a:srgbClr val="7030A0"/>
                    </a:solidFill>
                  </a:rPr>
                  <a:t>		- אם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he-IL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e-IL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b>
                            <m:r>
                              <a:rPr lang="he-IL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he-IL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func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e-IL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∪{</m:t>
                    </m:r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	</a:t>
                </a:r>
              </a:p>
              <a:p>
                <a:pPr algn="r" rtl="1"/>
                <a:r>
                  <a:rPr lang="he-IL" dirty="0">
                    <a:solidFill>
                      <a:srgbClr val="7030A0"/>
                    </a:solidFill>
                  </a:rPr>
                  <a:t>		- אם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he-IL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e-IL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b>
                            <m:r>
                              <a:rPr lang="he-IL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he-IL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, </a:t>
                </a:r>
                <a14:m>
                  <m:oMath xmlns:m="http://schemas.openxmlformats.org/officeDocument/2006/math"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∪{</m:t>
                    </m:r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he-IL" dirty="0">
                  <a:solidFill>
                    <a:srgbClr val="7030A0"/>
                  </a:solidFill>
                </a:endParaRPr>
              </a:p>
              <a:p>
                <a:pPr marL="0" algn="r" defTabSz="457200" rtl="1" eaLnBrk="1" latinLnBrk="0" hangingPunct="1"/>
                <a:r>
                  <a:rPr lang="he-IL" dirty="0">
                    <a:solidFill>
                      <a:srgbClr val="7030A0"/>
                    </a:solidFill>
                  </a:rPr>
                  <a:t>	- נוודא ש  </a:t>
                </a:r>
                <a:r>
                  <a:rPr lang="he-IL" dirty="0" err="1">
                    <a:solidFill>
                      <a:srgbClr val="7030A0"/>
                    </a:solidFill>
                  </a:rPr>
                  <a:t>T</a:t>
                </a:r>
                <a:r>
                  <a:rPr lang="he-IL" dirty="0">
                    <a:solidFill>
                      <a:srgbClr val="7030A0"/>
                    </a:solidFill>
                  </a:rPr>
                  <a:t> היא קבוצה </a:t>
                </a:r>
                <a:r>
                  <a:rPr lang="he-IL" dirty="0" err="1">
                    <a:solidFill>
                      <a:srgbClr val="7030A0"/>
                    </a:solidFill>
                  </a:rPr>
                  <a:t>בת״ל</a:t>
                </a:r>
                <a:r>
                  <a:rPr lang="he-IL" dirty="0">
                    <a:solidFill>
                      <a:srgbClr val="7030A0"/>
                    </a:solidFill>
                  </a:rPr>
                  <a:t>, ובגודל k+1. אם לא נדחה</a:t>
                </a:r>
              </a:p>
              <a:p>
                <a:pPr marL="0" algn="r" defTabSz="457200" rtl="1" eaLnBrk="1" latinLnBrk="0" hangingPunct="1"/>
                <a:r>
                  <a:rPr lang="he-IL" dirty="0">
                    <a:solidFill>
                      <a:srgbClr val="7030A0"/>
                    </a:solidFill>
                  </a:rPr>
                  <a:t>	- נוודא ש </a:t>
                </a:r>
                <a:r>
                  <a:rPr lang="he-IL" dirty="0" err="1">
                    <a:solidFill>
                      <a:srgbClr val="7030A0"/>
                    </a:solidFill>
                  </a:rPr>
                  <a:t>S</a:t>
                </a:r>
                <a:r>
                  <a:rPr lang="he-IL" dirty="0">
                    <a:solidFill>
                      <a:srgbClr val="7030A0"/>
                    </a:solidFill>
                  </a:rPr>
                  <a:t>   היא קליקה, ובגודל k-1. אם לא נדחה</a:t>
                </a:r>
              </a:p>
              <a:p>
                <a:pPr marL="0" algn="r" defTabSz="457200" rtl="1" eaLnBrk="1" latinLnBrk="0" hangingPunct="1"/>
                <a:r>
                  <a:rPr lang="he-IL" dirty="0">
                    <a:solidFill>
                      <a:srgbClr val="7030A0"/>
                    </a:solidFill>
                  </a:rPr>
                  <a:t>	- נקבל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en-IL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3BBAF1-5E6E-56BF-841A-426184F02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0" y="2927050"/>
                <a:ext cx="9753600" cy="5016758"/>
              </a:xfrm>
              <a:prstGeom prst="rect">
                <a:avLst/>
              </a:prstGeom>
              <a:blipFill>
                <a:blip r:embed="rId3"/>
                <a:stretch>
                  <a:fillRect t="-1515" r="-117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A7C0D3-2A66-F39C-B75A-B939F06B7BC0}"/>
                  </a:ext>
                </a:extLst>
              </p:cNvPr>
              <p:cNvSpPr txBox="1"/>
              <p:nvPr/>
            </p:nvSpPr>
            <p:spPr>
              <a:xfrm>
                <a:off x="787400" y="317500"/>
                <a:ext cx="3416300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2400" b="1" u="sng" dirty="0">
                    <a:solidFill>
                      <a:srgbClr val="00B050"/>
                    </a:solidFill>
                  </a:rPr>
                  <a:t>סיבוכיות:</a:t>
                </a:r>
              </a:p>
              <a:p>
                <a:pPr marL="0" algn="r" defTabSz="457200" rtl="1" eaLnBrk="1" latinLnBrk="0" hangingPunct="1"/>
                <a:r>
                  <a:rPr lang="he-IL" dirty="0"/>
                  <a:t>מעבר על כל הקודקודים וחישוב הדרגה שלהם: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e-I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בדיקות </a:t>
                </a:r>
                <a:r>
                  <a:rPr lang="he-IL" dirty="0" err="1"/>
                  <a:t>בת״ל</a:t>
                </a:r>
                <a:r>
                  <a:rPr lang="he-IL" dirty="0"/>
                  <a:t> וקליקה: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e-I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=&gt; פולינומי</a:t>
                </a:r>
              </a:p>
              <a:p>
                <a:pPr marL="0" algn="r" defTabSz="457200" rtl="1" eaLnBrk="1" latinLnBrk="0" hangingPunct="1"/>
                <a:endParaRPr lang="en-IL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A7C0D3-2A66-F39C-B75A-B939F06B7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" y="317500"/>
                <a:ext cx="3416300" cy="2400657"/>
              </a:xfrm>
              <a:prstGeom prst="rect">
                <a:avLst/>
              </a:prstGeom>
              <a:blipFill>
                <a:blip r:embed="rId4"/>
                <a:stretch>
                  <a:fillRect t="-1571" r="-221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C93338-0E99-5A2C-EADE-22E41DEC35F5}"/>
                  </a:ext>
                </a:extLst>
              </p:cNvPr>
              <p:cNvSpPr txBox="1"/>
              <p:nvPr/>
            </p:nvSpPr>
            <p:spPr>
              <a:xfrm>
                <a:off x="342900" y="2400300"/>
                <a:ext cx="5956300" cy="517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2400" b="1" u="sng" dirty="0">
                    <a:solidFill>
                      <a:srgbClr val="00B050"/>
                    </a:solidFill>
                  </a:rPr>
                  <a:t>נכונות:</a:t>
                </a:r>
              </a:p>
              <a:p>
                <a:pPr algn="r" rtl="1"/>
                <a:r>
                  <a:rPr lang="he-IL" b="0" dirty="0"/>
                  <a:t>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&gt;∈</m:t>
                    </m:r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=&gt; קיימות בגרף קבוצות  </a:t>
                </a:r>
                <a:r>
                  <a:rPr lang="he-IL" dirty="0" err="1"/>
                  <a:t>S</a:t>
                </a:r>
                <a:r>
                  <a:rPr lang="he-IL" dirty="0"/>
                  <a:t> </a:t>
                </a:r>
                <a:r>
                  <a:rPr lang="he-IL" dirty="0" err="1"/>
                  <a:t>וT</a:t>
                </a:r>
                <a:r>
                  <a:rPr lang="he-IL" dirty="0"/>
                  <a:t>  כנדרש</a:t>
                </a:r>
              </a:p>
              <a:p>
                <a:pPr algn="r" rtl="1"/>
                <a:r>
                  <a:rPr lang="he-IL" dirty="0"/>
                  <a:t>=&gt; נשים לב: עבור כל קודקוד בקליקה, דרגתו לפחות k-2</a:t>
                </a:r>
              </a:p>
              <a:p>
                <a:pPr algn="r" rtl="1"/>
                <a:r>
                  <a:rPr lang="he-IL" dirty="0"/>
                  <a:t>=&gt; בגלל ההנחה, דרגתו לפחות </a:t>
                </a:r>
                <a:r>
                  <a:rPr lang="he-IL" dirty="0" err="1"/>
                  <a:t>k</a:t>
                </a:r>
                <a:endParaRPr lang="he-IL" dirty="0"/>
              </a:p>
              <a:p>
                <a:pPr algn="r" rtl="1"/>
                <a:r>
                  <a:rPr lang="he-IL" dirty="0"/>
                  <a:t>=&gt; כמו כן: לכל קודקוד בקבוצה </a:t>
                </a:r>
                <a:r>
                  <a:rPr lang="he-IL" dirty="0" err="1"/>
                  <a:t>הבת״ל</a:t>
                </a:r>
                <a:r>
                  <a:rPr lang="he-IL" dirty="0"/>
                  <a:t>, דרגתו לכל היותר k-1</a:t>
                </a:r>
              </a:p>
              <a:p>
                <a:pPr algn="r" rtl="1"/>
                <a:r>
                  <a:rPr lang="he-IL" dirty="0"/>
                  <a:t>=&gt; בגלל ההנחה, דרגתו לכל היותר k-3 </a:t>
                </a:r>
              </a:p>
              <a:p>
                <a:pPr algn="r" rtl="1"/>
                <a:r>
                  <a:rPr lang="he-IL" dirty="0"/>
                  <a:t>=&gt; החלוקה לפי הדרגות היא נכונה</a:t>
                </a:r>
              </a:p>
              <a:p>
                <a:pPr algn="r" rtl="1"/>
                <a:r>
                  <a:rPr lang="he-IL" dirty="0"/>
                  <a:t>=&gt; כל הבדיקות יעברו והמכונה תקבל</a:t>
                </a:r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e-I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=&gt; הקבוצות </a:t>
                </a:r>
                <a:r>
                  <a:rPr lang="he-IL" dirty="0" err="1"/>
                  <a:t>S</a:t>
                </a:r>
                <a:r>
                  <a:rPr lang="he-IL" dirty="0"/>
                  <a:t> </a:t>
                </a:r>
                <a:r>
                  <a:rPr lang="he-IL" dirty="0" err="1"/>
                  <a:t>וT</a:t>
                </a:r>
                <a:r>
                  <a:rPr lang="he-IL" dirty="0"/>
                  <a:t>  שהמכונה בנתה הן כנדרש בהגדרת השפה</a:t>
                </a:r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&gt;∈</m:t>
                    </m:r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en-IL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C93338-0E99-5A2C-EADE-22E41DEC3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2400300"/>
                <a:ext cx="5956300" cy="5170646"/>
              </a:xfrm>
              <a:prstGeom prst="rect">
                <a:avLst/>
              </a:prstGeom>
              <a:blipFill>
                <a:blip r:embed="rId5"/>
                <a:stretch>
                  <a:fillRect t="-980" r="-170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64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9FD2035-3787-0126-0CA1-3129F4379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038" t="8250" r="3907" b="9634"/>
          <a:stretch/>
        </p:blipFill>
        <p:spPr>
          <a:xfrm>
            <a:off x="3873499" y="388938"/>
            <a:ext cx="7886701" cy="219770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744CD1-B26B-1311-87CD-ECBCB5542789}"/>
                  </a:ext>
                </a:extLst>
              </p:cNvPr>
              <p:cNvSpPr txBox="1"/>
              <p:nvPr/>
            </p:nvSpPr>
            <p:spPr>
              <a:xfrm>
                <a:off x="6372225" y="2586643"/>
                <a:ext cx="5387975" cy="4585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2800" b="1" dirty="0">
                    <a:solidFill>
                      <a:schemeClr val="accent2">
                        <a:lumMod val="75000"/>
                      </a:schemeClr>
                    </a:solidFill>
                  </a:rPr>
                  <a:t>השפה ב NPH</a:t>
                </a:r>
              </a:p>
              <a:p>
                <a:pPr marL="0" algn="r" defTabSz="457200" rtl="1" eaLnBrk="1" latinLnBrk="0" hangingPunct="1"/>
                <a:endParaRPr lang="he-IL" sz="2000" dirty="0"/>
              </a:p>
              <a:p>
                <a:pPr marL="0" algn="r" defTabSz="457200" rtl="1" eaLnBrk="1" latinLnBrk="0" hangingPunct="1"/>
                <a:r>
                  <a:rPr lang="he-IL" sz="2400" b="1" dirty="0"/>
                  <a:t>רדוקציה מ SAT</a:t>
                </a:r>
              </a:p>
              <a:p>
                <a:pPr marL="0" algn="r" defTabSz="457200" rtl="1" eaLnBrk="1" latinLnBrk="0" hangingPunct="1"/>
                <a:r>
                  <a:rPr lang="he-IL" sz="2000" b="1" dirty="0"/>
                  <a:t>פונקציית הרדוקציה:  </a:t>
                </a:r>
                <a14:m>
                  <m:oMath xmlns:m="http://schemas.openxmlformats.org/officeDocument/2006/math">
                    <m:r>
                      <a:rPr lang="he-IL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he-IL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0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sz="2000" b="1" i="1" smtClean="0">
                            <a:latin typeface="Cambria Math" panose="02040503050406030204" pitchFamily="18" charset="0"/>
                          </a:rPr>
                          <m:t>𝝋</m:t>
                        </m:r>
                        <m:r>
                          <a:rPr lang="he-IL" sz="20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he-IL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2000" b="1" i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he-IL" sz="20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sz="2000" b="1" dirty="0"/>
                  <a:t> </a:t>
                </a:r>
              </a:p>
              <a:p>
                <a:pPr algn="r" rtl="1"/>
                <a:r>
                  <a:rPr lang="he-IL" sz="2000" b="1" dirty="0"/>
                  <a:t>כשאר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000" b="1" i="1" smtClean="0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p>
                        <m:r>
                          <a:rPr lang="he-IL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2000" b="1" i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he-IL" sz="2000" b="1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he-IL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he-IL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he-IL" sz="2000" b="1" i="1" smtClean="0">
                            <a:latin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he-IL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he-IL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sz="20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he-IL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he-IL" sz="2000" b="1" i="1" smtClean="0">
                        <a:latin typeface="Cambria Math" panose="02040503050406030204" pitchFamily="18" charset="0"/>
                      </a:rPr>
                      <m:t>∧…∧(</m:t>
                    </m:r>
                    <m:sSub>
                      <m:sSubPr>
                        <m:ctrlPr>
                          <a:rPr lang="he-IL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he-IL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he-IL" sz="2000" b="1" i="1" smtClean="0">
                        <a:latin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he-IL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he-IL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he-IL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acc>
                    <m:r>
                      <a:rPr lang="he-IL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000" b="1" dirty="0"/>
                  <a:t> </a:t>
                </a:r>
              </a:p>
              <a:p>
                <a:pPr marL="0" algn="r" defTabSz="457200" rtl="1" eaLnBrk="1" latinLnBrk="0" hangingPunct="1"/>
                <a:endParaRPr lang="he-IL" sz="2000" dirty="0"/>
              </a:p>
              <a:p>
                <a:pPr marL="0" algn="r" defTabSz="457200" rtl="1" eaLnBrk="1" latinLnBrk="0" hangingPunct="1"/>
                <a:endParaRPr lang="he-IL" sz="2000" dirty="0"/>
              </a:p>
              <a:p>
                <a:pPr marL="0" algn="r" defTabSz="457200" rtl="1" eaLnBrk="1" latinLnBrk="0" hangingPunct="1"/>
                <a:r>
                  <a:rPr lang="he-IL" sz="2000" dirty="0">
                    <a:solidFill>
                      <a:srgbClr val="FF00E7"/>
                    </a:solidFill>
                  </a:rPr>
                  <a:t>קל לראות שהרדוקציה ניתנת לחישוב בזמן פולינומי</a:t>
                </a:r>
              </a:p>
              <a:p>
                <a:pPr marL="0" algn="r" defTabSz="457200" rtl="1" eaLnBrk="1" latinLnBrk="0" hangingPunct="1"/>
                <a:endParaRPr lang="he-IL" sz="2000" dirty="0"/>
              </a:p>
              <a:p>
                <a:pPr marL="0" algn="r" defTabSz="457200" rtl="1" eaLnBrk="1" latinLnBrk="0" hangingPunct="1"/>
                <a:endParaRPr lang="he-IL" sz="2000" dirty="0"/>
              </a:p>
              <a:p>
                <a:pPr marL="0" algn="r" defTabSz="457200" rtl="1" eaLnBrk="1" latinLnBrk="0" hangingPunct="1"/>
                <a:endParaRPr lang="he-IL" sz="2000" dirty="0"/>
              </a:p>
              <a:p>
                <a:pPr marL="0" algn="r" defTabSz="457200" rtl="1" eaLnBrk="1" latinLnBrk="0" hangingPunct="1"/>
                <a:endParaRPr lang="he-IL" sz="2000" dirty="0"/>
              </a:p>
              <a:p>
                <a:pPr marL="0" algn="r" defTabSz="457200" rtl="1" eaLnBrk="1" latinLnBrk="0" hangingPunct="1"/>
                <a:endParaRPr lang="he-IL" sz="2000" dirty="0"/>
              </a:p>
              <a:p>
                <a:pPr marL="0" algn="r" defTabSz="457200" rtl="1" eaLnBrk="1" latinLnBrk="0" hangingPunct="1"/>
                <a:endParaRPr lang="en-IL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744CD1-B26B-1311-87CD-ECBCB5542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25" y="2586643"/>
                <a:ext cx="5387975" cy="4585871"/>
              </a:xfrm>
              <a:prstGeom prst="rect">
                <a:avLst/>
              </a:prstGeom>
              <a:blipFill>
                <a:blip r:embed="rId4"/>
                <a:stretch>
                  <a:fillRect t="-1657" r="-258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34A14D-E110-26A2-030D-3780AC7FECBB}"/>
                  </a:ext>
                </a:extLst>
              </p:cNvPr>
              <p:cNvSpPr txBox="1"/>
              <p:nvPr/>
            </p:nvSpPr>
            <p:spPr>
              <a:xfrm>
                <a:off x="0" y="2416870"/>
                <a:ext cx="6261100" cy="495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2800" b="1" u="sng" dirty="0">
                    <a:solidFill>
                      <a:srgbClr val="00B050"/>
                    </a:solidFill>
                  </a:rPr>
                  <a:t>תקפות:</a:t>
                </a:r>
              </a:p>
              <a:p>
                <a:pPr algn="r" rtl="1"/>
                <a:endParaRPr lang="he-IL" dirty="0"/>
              </a:p>
              <a:p>
                <a:pPr algn="r" rtl="1"/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he-IL" dirty="0"/>
                  <a:t> </a:t>
                </a:r>
              </a:p>
              <a:p>
                <a:pPr algn="r" rtl="1"/>
                <a:r>
                  <a:rPr lang="he-IL" dirty="0"/>
                  <a:t>=&gt; יש השמה מספקת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he-IL" dirty="0"/>
                  <a:t> ל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=&gt; ההשמה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he-IL" dirty="0"/>
                  <a:t>  מורחבת לכל השמה של המשתנים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e-IL" dirty="0"/>
                  <a:t>  	מספקת גם היא</a:t>
                </a:r>
              </a:p>
              <a:p>
                <a:pPr algn="r" rtl="1"/>
                <a:r>
                  <a:rPr lang="he-IL" dirty="0"/>
                  <a:t>=&gt; כמות </a:t>
                </a:r>
                <a:r>
                  <a:rPr lang="he-IL" dirty="0" err="1"/>
                  <a:t>ההשמות</a:t>
                </a:r>
                <a:r>
                  <a:rPr lang="he-IL" dirty="0"/>
                  <a:t> המספקות היא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e-IL" dirty="0"/>
                  <a:t>  לפחות</a:t>
                </a:r>
              </a:p>
              <a:p>
                <a:pPr algn="r" rtl="1"/>
                <a:r>
                  <a:rPr lang="he-IL" dirty="0"/>
                  <a:t>=&gt; כמות המשתנים ב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dirty="0"/>
                  <a:t>  היא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a:rPr lang="he-IL" b="0" i="0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b="0" i="1" smtClean="0">
                        <a:latin typeface="Cambria Math" panose="02040503050406030204" pitchFamily="18" charset="0"/>
                      </a:rPr>
                      <m:t>&gt;∈</m:t>
                    </m:r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 </a:t>
                </a:r>
              </a:p>
              <a:p>
                <a:pPr algn="r" rtl="1"/>
                <a14:m>
                  <m:oMath xmlns:m="http://schemas.openxmlformats.org/officeDocument/2006/math">
                    <m:r>
                      <a:rPr lang="he-IL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i="1">
                        <a:latin typeface="Cambria Math" panose="02040503050406030204" pitchFamily="18" charset="0"/>
                      </a:rPr>
                      <m:t>&gt;∈</m:t>
                    </m:r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he-IL" dirty="0"/>
                  <a:t> </a:t>
                </a:r>
              </a:p>
              <a:p>
                <a:pPr algn="r" rtl="1"/>
                <a:r>
                  <a:rPr lang="he-IL" dirty="0"/>
                  <a:t>=&gt; יש 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he-IL" dirty="0"/>
                  <a:t>  בפרט השמה מספקת אחת לפחות</a:t>
                </a:r>
              </a:p>
              <a:p>
                <a:pPr algn="r" rtl="1"/>
                <a:r>
                  <a:rPr lang="he-IL" dirty="0"/>
                  <a:t>=&gt; אותה השמה מספקת גם את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he-IL" dirty="0"/>
                  <a:t> </a:t>
                </a:r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en-IL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34A14D-E110-26A2-030D-3780AC7FE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16870"/>
                <a:ext cx="6261100" cy="4955203"/>
              </a:xfrm>
              <a:prstGeom prst="rect">
                <a:avLst/>
              </a:prstGeom>
              <a:blipFill>
                <a:blip r:embed="rId5"/>
                <a:stretch>
                  <a:fillRect t="-1279" r="-202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58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82B148-325D-C0D8-3BA2-DFF2EFF2A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414" y="355599"/>
            <a:ext cx="9803067" cy="2773363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E3C1CA-F8B1-F394-A0D5-CD6920EF9738}"/>
                  </a:ext>
                </a:extLst>
              </p:cNvPr>
              <p:cNvSpPr txBox="1"/>
              <p:nvPr/>
            </p:nvSpPr>
            <p:spPr>
              <a:xfrm>
                <a:off x="3524250" y="3429000"/>
                <a:ext cx="8204200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3200" b="1" dirty="0">
                    <a:solidFill>
                      <a:schemeClr val="accent2">
                        <a:lumMod val="75000"/>
                      </a:schemeClr>
                    </a:solidFill>
                  </a:rPr>
                  <a:t>תשובה: השפה </a:t>
                </a:r>
                <a:r>
                  <a:rPr lang="he-IL" sz="3200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בR</a:t>
                </a:r>
                <a:endParaRPr lang="he-IL" sz="3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algn="r" defTabSz="457200" rtl="1" eaLnBrk="1" latinLnBrk="0" hangingPunct="1"/>
                <a:endParaRPr lang="he-IL" sz="2400" dirty="0"/>
              </a:p>
              <a:p>
                <a:pPr marL="0" algn="r" defTabSz="457200" rtl="1" eaLnBrk="1" latinLnBrk="0" hangingPunct="1"/>
                <a:r>
                  <a:rPr lang="he-IL" sz="3200" b="1" dirty="0">
                    <a:solidFill>
                      <a:srgbClr val="00B050"/>
                    </a:solidFill>
                  </a:rPr>
                  <a:t>הסבר: </a:t>
                </a:r>
              </a:p>
              <a:p>
                <a:pPr marL="0" algn="r" defTabSz="457200" rtl="1" eaLnBrk="1" latinLnBrk="0" hangingPunct="1"/>
                <a:r>
                  <a:rPr lang="he-IL" sz="2400" dirty="0"/>
                  <a:t>ניתן לבחור תמיד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he-IL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e-I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sz="2400" b="0" i="1" smtClean="0">
                            <a:latin typeface="Cambria Math" panose="02040503050406030204" pitchFamily="18" charset="0"/>
                          </a:rPr>
                          <m:t>𝑠𝑡𝑎𝑚</m:t>
                        </m:r>
                      </m:sub>
                    </m:sSub>
                  </m:oMath>
                </a14:m>
                <a:r>
                  <a:rPr lang="he-IL" sz="2400" dirty="0"/>
                  <a:t>  ולקבל 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e-I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he-IL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e-IL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e-IL" sz="2400" dirty="0"/>
                  <a:t>  , כי היא תמיד תקבל את </a:t>
                </a:r>
                <a:r>
                  <a:rPr lang="he-IL" sz="2400" dirty="0" err="1"/>
                  <a:t>x</a:t>
                </a:r>
                <a:endParaRPr lang="he-IL" sz="2400" dirty="0"/>
              </a:p>
              <a:p>
                <a:pPr marL="0" algn="r" defTabSz="457200" rtl="1" eaLnBrk="1" latinLnBrk="0" hangingPunct="1"/>
                <a:r>
                  <a:rPr lang="he-IL" sz="2400" dirty="0"/>
                  <a:t>וכמו כן ידוע לנו 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he-IL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e-IL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he-IL" sz="2400" dirty="0"/>
              </a:p>
              <a:p>
                <a:pPr marL="0" algn="r" defTabSz="457200" rtl="1" eaLnBrk="1" latinLnBrk="0" hangingPunct="1"/>
                <a:endParaRPr lang="he-IL" sz="2400" dirty="0"/>
              </a:p>
              <a:p>
                <a:pPr marL="0" algn="r" defTabSz="457200" rtl="1" eaLnBrk="1" latinLnBrk="0" hangingPunct="1"/>
                <a:endParaRPr lang="en-IL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E3C1CA-F8B1-F394-A0D5-CD6920EF9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50" y="3429000"/>
                <a:ext cx="8204200" cy="3293209"/>
              </a:xfrm>
              <a:prstGeom prst="rect">
                <a:avLst/>
              </a:prstGeom>
              <a:blipFill>
                <a:blip r:embed="rId3"/>
                <a:stretch>
                  <a:fillRect t="-2308" r="-18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22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04E2AF2-F743-B801-EFF4-8D7EB5BB6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598"/>
          <a:stretch/>
        </p:blipFill>
        <p:spPr>
          <a:xfrm>
            <a:off x="1724248" y="1166484"/>
            <a:ext cx="10082250" cy="1283018"/>
          </a:xfrm>
        </p:spPr>
      </p:pic>
      <p:pic>
        <p:nvPicPr>
          <p:cNvPr id="6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5C41BB0-93B2-2A00-4C61-1536E2CBE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155"/>
          <a:stretch/>
        </p:blipFill>
        <p:spPr>
          <a:xfrm>
            <a:off x="1724248" y="286701"/>
            <a:ext cx="10228833" cy="11706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0E0809-E73B-AA36-A573-8FC6F8C66568}"/>
                  </a:ext>
                </a:extLst>
              </p:cNvPr>
              <p:cNvSpPr txBox="1"/>
              <p:nvPr/>
            </p:nvSpPr>
            <p:spPr>
              <a:xfrm>
                <a:off x="6628746" y="2664798"/>
                <a:ext cx="5177752" cy="4216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השפה ב </a:t>
                </a:r>
                <a14:m>
                  <m:oMath xmlns:m="http://schemas.openxmlformats.org/officeDocument/2006/math">
                    <m:r>
                      <a:rPr lang="he-IL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𝑹𝑬</m:t>
                    </m:r>
                    <m:r>
                      <a:rPr lang="he-IL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a:rPr lang="he-IL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he-IL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algn="r" defTabSz="457200" rtl="1" eaLnBrk="1" latinLnBrk="0" hangingPunct="1"/>
                <a:endParaRPr lang="he-IL" sz="2000" dirty="0"/>
              </a:p>
              <a:p>
                <a:pPr marL="0" algn="r" defTabSz="457200" rtl="1" eaLnBrk="1" latinLnBrk="0" hangingPunct="1"/>
                <a:r>
                  <a:rPr lang="he-IL" sz="2400" b="1" u="sng" dirty="0">
                    <a:solidFill>
                      <a:srgbClr val="00B050"/>
                    </a:solidFill>
                  </a:rPr>
                  <a:t>שייכות </a:t>
                </a:r>
                <a:r>
                  <a:rPr lang="he-IL" sz="2400" b="1" u="sng" dirty="0" err="1">
                    <a:solidFill>
                      <a:srgbClr val="00B050"/>
                    </a:solidFill>
                  </a:rPr>
                  <a:t>לRE</a:t>
                </a:r>
                <a:r>
                  <a:rPr lang="he-IL" sz="2400" b="1" u="sng" dirty="0">
                    <a:solidFill>
                      <a:srgbClr val="00B050"/>
                    </a:solidFill>
                  </a:rPr>
                  <a:t>:</a:t>
                </a:r>
              </a:p>
              <a:p>
                <a:pPr marL="0" algn="r" defTabSz="457200" rtl="1" eaLnBrk="1" latinLnBrk="0" hangingPunct="1"/>
                <a:r>
                  <a:rPr lang="he-IL" sz="2000" dirty="0"/>
                  <a:t>נתאר מ״ט א״ד מקבלת עבור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e-IL" sz="2000" dirty="0"/>
              </a:p>
              <a:p>
                <a:pPr marL="0" algn="r" defTabSz="457200" rtl="1" eaLnBrk="1" latinLnBrk="0" hangingPunct="1"/>
                <a14:m>
                  <m:oMath xmlns:m="http://schemas.openxmlformats.org/officeDocument/2006/math">
                    <m:sSub>
                      <m:sSubPr>
                        <m:ctrlPr>
                          <a:rPr lang="he-IL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sz="2000" dirty="0">
                    <a:solidFill>
                      <a:srgbClr val="7030A0"/>
                    </a:solidFill>
                  </a:rPr>
                  <a:t>  על קלט </a:t>
                </a:r>
                <a14:m>
                  <m:oMath xmlns:m="http://schemas.openxmlformats.org/officeDocument/2006/math">
                    <m:r>
                      <a:rPr lang="he-IL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he-IL" sz="2000" dirty="0">
                    <a:solidFill>
                      <a:srgbClr val="7030A0"/>
                    </a:solidFill>
                  </a:rPr>
                  <a:t>  :</a:t>
                </a:r>
              </a:p>
              <a:p>
                <a:pPr marL="0" algn="r" defTabSz="457200" rtl="1" eaLnBrk="1" latinLnBrk="0" hangingPunct="1"/>
                <a:r>
                  <a:rPr lang="he-IL" sz="2000" dirty="0">
                    <a:solidFill>
                      <a:srgbClr val="7030A0"/>
                    </a:solidFill>
                  </a:rPr>
                  <a:t>	- ננחש מכונה </a:t>
                </a:r>
                <a14:m>
                  <m:oMath xmlns:m="http://schemas.openxmlformats.org/officeDocument/2006/math">
                    <m:r>
                      <a:rPr lang="he-IL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he-IL" sz="2000" dirty="0">
                  <a:solidFill>
                    <a:srgbClr val="7030A0"/>
                  </a:solidFill>
                </a:endParaRPr>
              </a:p>
              <a:p>
                <a:pPr algn="r" rtl="1"/>
                <a:r>
                  <a:rPr lang="he-IL" sz="2000" dirty="0">
                    <a:solidFill>
                      <a:srgbClr val="7030A0"/>
                    </a:solidFill>
                  </a:rPr>
                  <a:t>	- נריץ את </a:t>
                </a:r>
                <a14:m>
                  <m:oMath xmlns:m="http://schemas.openxmlformats.org/officeDocument/2006/math">
                    <m:r>
                      <a:rPr lang="he-IL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sz="2000" dirty="0">
                    <a:solidFill>
                      <a:srgbClr val="7030A0"/>
                    </a:solidFill>
                  </a:rPr>
                  <a:t>  על </a:t>
                </a:r>
                <a:r>
                  <a:rPr lang="he-IL" sz="2000" dirty="0" err="1">
                    <a:solidFill>
                      <a:srgbClr val="7030A0"/>
                    </a:solidFill>
                  </a:rPr>
                  <a:t>x</a:t>
                </a:r>
                <a:endParaRPr lang="he-IL" sz="2000" dirty="0">
                  <a:solidFill>
                    <a:srgbClr val="7030A0"/>
                  </a:solidFill>
                </a:endParaRPr>
              </a:p>
              <a:p>
                <a:pPr algn="r" rtl="1"/>
                <a:r>
                  <a:rPr lang="he-IL" sz="2000" dirty="0">
                    <a:solidFill>
                      <a:srgbClr val="7030A0"/>
                    </a:solidFill>
                  </a:rPr>
                  <a:t>	- אם דחתה נדחה</a:t>
                </a:r>
              </a:p>
              <a:p>
                <a:pPr algn="r" rtl="1"/>
                <a:r>
                  <a:rPr lang="he-IL" sz="2000" dirty="0">
                    <a:solidFill>
                      <a:srgbClr val="7030A0"/>
                    </a:solidFill>
                  </a:rPr>
                  <a:t>	- נריץ את </a:t>
                </a:r>
                <a:r>
                  <a:rPr lang="he-IL" sz="2000" dirty="0" err="1">
                    <a:solidFill>
                      <a:srgbClr val="7030A0"/>
                    </a:solidFill>
                  </a:rPr>
                  <a:t>M</a:t>
                </a:r>
                <a:r>
                  <a:rPr lang="he-IL" sz="2000" dirty="0">
                    <a:solidFill>
                      <a:srgbClr val="7030A0"/>
                    </a:solidFill>
                  </a:rPr>
                  <a:t> על </a:t>
                </a:r>
                <a14:m>
                  <m:oMath xmlns:m="http://schemas.openxmlformats.org/officeDocument/2006/math">
                    <m:r>
                      <a:rPr lang="he-IL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′&gt;</m:t>
                    </m:r>
                  </m:oMath>
                </a14:m>
                <a:endParaRPr lang="he-IL" sz="2000" dirty="0">
                  <a:solidFill>
                    <a:srgbClr val="7030A0"/>
                  </a:solidFill>
                </a:endParaRPr>
              </a:p>
              <a:p>
                <a:pPr marL="0" algn="r" defTabSz="457200" rtl="1" eaLnBrk="1" latinLnBrk="0" hangingPunct="1"/>
                <a:r>
                  <a:rPr lang="he-IL" sz="2000" dirty="0">
                    <a:solidFill>
                      <a:srgbClr val="7030A0"/>
                    </a:solidFill>
                  </a:rPr>
                  <a:t>	- אם דחתה נדחה, אם קיבלה נקבל</a:t>
                </a:r>
              </a:p>
              <a:p>
                <a:pPr marL="0" algn="r" defTabSz="457200" rtl="1" eaLnBrk="1" latinLnBrk="0" hangingPunct="1"/>
                <a:endParaRPr lang="he-IL" sz="2000" dirty="0"/>
              </a:p>
              <a:p>
                <a:pPr marL="0" algn="r" defTabSz="457200" rtl="1" eaLnBrk="1" latinLnBrk="0" hangingPunct="1"/>
                <a:endParaRPr lang="he-IL" sz="2000" dirty="0"/>
              </a:p>
              <a:p>
                <a:pPr marL="0" algn="r" defTabSz="457200" rtl="1" eaLnBrk="1" latinLnBrk="0" hangingPunct="1"/>
                <a:endParaRPr lang="en-IL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0E0809-E73B-AA36-A573-8FC6F8C66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746" y="2664798"/>
                <a:ext cx="5177752" cy="4216539"/>
              </a:xfrm>
              <a:prstGeom prst="rect">
                <a:avLst/>
              </a:prstGeom>
              <a:blipFill>
                <a:blip r:embed="rId3"/>
                <a:stretch>
                  <a:fillRect t="-1201" r="-171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322EF1-B0B3-2B7C-319E-E28AF6EC5E7C}"/>
                  </a:ext>
                </a:extLst>
              </p:cNvPr>
              <p:cNvSpPr txBox="1"/>
              <p:nvPr/>
            </p:nvSpPr>
            <p:spPr>
              <a:xfrm>
                <a:off x="914401" y="2413962"/>
                <a:ext cx="469988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2800" b="1" u="sng" dirty="0">
                    <a:solidFill>
                      <a:srgbClr val="00B050"/>
                    </a:solidFill>
                  </a:rPr>
                  <a:t>נכונות:</a:t>
                </a:r>
              </a:p>
              <a:p>
                <a:pPr algn="r" rtl="1"/>
                <a14:m>
                  <m:oMath xmlns:m="http://schemas.openxmlformats.org/officeDocument/2006/math"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&gt;∈</m:t>
                    </m:r>
                    <m:sSub>
                      <m:sSubPr>
                        <m:ctrlPr>
                          <a:rPr lang="he-I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sz="2000" dirty="0"/>
                  <a:t> </a:t>
                </a:r>
              </a:p>
              <a:p>
                <a:pPr algn="r" rtl="1"/>
                <a:r>
                  <a:rPr lang="he-IL" sz="2000" dirty="0"/>
                  <a:t>=&gt; קיימת מכונה </a:t>
                </a:r>
                <a14:m>
                  <m:oMath xmlns:m="http://schemas.openxmlformats.org/officeDocument/2006/math">
                    <m:r>
                      <a:rPr lang="he-IL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sz="2000" dirty="0"/>
                  <a:t>  כנדרש</a:t>
                </a:r>
              </a:p>
              <a:p>
                <a:pPr algn="r" rtl="1"/>
                <a:r>
                  <a:rPr lang="he-IL" sz="2000" dirty="0"/>
                  <a:t>=&gt; קיים מסלול חישוב בו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sz="2000" dirty="0"/>
                  <a:t>  תנחש את 	המכונה הנכונה, ותקבל</a:t>
                </a:r>
              </a:p>
              <a:p>
                <a:pPr algn="r" rtl="1"/>
                <a:r>
                  <a:rPr lang="he-IL" sz="2000" dirty="0"/>
                  <a:t>=&gt; </a:t>
                </a:r>
                <a14:m>
                  <m:oMath xmlns:m="http://schemas.openxmlformats.org/officeDocument/2006/math"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e-I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2000" dirty="0"/>
              </a:p>
              <a:p>
                <a:pPr algn="r" rtl="1"/>
                <a:r>
                  <a:rPr lang="he-IL" sz="2000" dirty="0"/>
                  <a:t> </a:t>
                </a:r>
              </a:p>
              <a:p>
                <a:pPr algn="r" rtl="1"/>
                <a14:m>
                  <m:oMath xmlns:m="http://schemas.openxmlformats.org/officeDocument/2006/math">
                    <m:r>
                      <a:rPr lang="he-IL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e-IL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000" dirty="0"/>
                  <a:t> </a:t>
                </a:r>
              </a:p>
              <a:p>
                <a:pPr algn="r" rtl="1"/>
                <a:r>
                  <a:rPr lang="he-IL" sz="2000" dirty="0"/>
                  <a:t>=&gt; ניחשנו מכונה שמקבל את </a:t>
                </a:r>
                <a:r>
                  <a:rPr lang="he-IL" sz="2000" dirty="0" err="1"/>
                  <a:t>x</a:t>
                </a:r>
                <a:r>
                  <a:rPr lang="he-IL" sz="2000" dirty="0"/>
                  <a:t> </a:t>
                </a:r>
                <a:r>
                  <a:rPr lang="he-IL" sz="2000" dirty="0" err="1"/>
                  <a:t>וM</a:t>
                </a:r>
                <a:r>
                  <a:rPr lang="he-IL" sz="2000" dirty="0"/>
                  <a:t> מקבלת 	את הקידוד שלה</a:t>
                </a:r>
              </a:p>
              <a:p>
                <a:pPr algn="r" rtl="1"/>
                <a:r>
                  <a:rPr lang="he-IL" sz="2000" dirty="0"/>
                  <a:t>=&gt; המכונה הזו מקיימת את התנאים 	בהגדרת השפה</a:t>
                </a:r>
              </a:p>
              <a:p>
                <a:pPr algn="r" rtl="1"/>
                <a:r>
                  <a:rPr lang="he-IL" sz="2000" dirty="0"/>
                  <a:t>=&gt; </a:t>
                </a:r>
                <a14:m>
                  <m:oMath xmlns:m="http://schemas.openxmlformats.org/officeDocument/2006/math">
                    <m:r>
                      <a:rPr lang="he-IL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&gt;∈</m:t>
                    </m:r>
                    <m:sSub>
                      <m:sSub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sz="2000" dirty="0"/>
                  <a:t> </a:t>
                </a:r>
              </a:p>
              <a:p>
                <a:pPr algn="r" rtl="1"/>
                <a:endParaRPr lang="en-IL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322EF1-B0B3-2B7C-319E-E28AF6EC5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1" y="2413962"/>
                <a:ext cx="4699880" cy="4524315"/>
              </a:xfrm>
              <a:prstGeom prst="rect">
                <a:avLst/>
              </a:prstGeom>
              <a:blipFill>
                <a:blip r:embed="rId4"/>
                <a:stretch>
                  <a:fillRect t="-1681" r="-269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32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17506A-8689-B035-F3E6-E9E6856F2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400" y="285750"/>
                <a:ext cx="11633200" cy="62865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r" defTabSz="457200" rtl="1">
                  <a:buNone/>
                </a:pPr>
                <a:r>
                  <a:rPr lang="he-IL" sz="3000" b="1" u="sng" dirty="0">
                    <a:solidFill>
                      <a:srgbClr val="00B050"/>
                    </a:solidFill>
                  </a:rPr>
                  <a:t>אי שייכות </a:t>
                </a:r>
                <a:r>
                  <a:rPr lang="he-IL" sz="3000" b="1" u="sng" dirty="0" err="1">
                    <a:solidFill>
                      <a:srgbClr val="00B050"/>
                    </a:solidFill>
                  </a:rPr>
                  <a:t>לR</a:t>
                </a:r>
                <a:r>
                  <a:rPr lang="he-IL" sz="3000" b="1" u="sng" dirty="0">
                    <a:solidFill>
                      <a:srgbClr val="00B050"/>
                    </a:solidFill>
                  </a:rPr>
                  <a:t>:</a:t>
                </a:r>
              </a:p>
              <a:p>
                <a:pPr marL="0" indent="0" algn="r" defTabSz="457200" rtl="1"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ע״י רדוקציה מ HP</a:t>
                </a:r>
              </a:p>
              <a:p>
                <a:pPr marL="0" indent="0" algn="r" defTabSz="457200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פונקציית הרדוקציה: </a:t>
                </a:r>
                <a14:m>
                  <m:oMath xmlns:m="http://schemas.openxmlformats.org/officeDocument/2006/math"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he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/>
                    </m:sSup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כשאר </a:t>
                </a:r>
                <a14:m>
                  <m:oMath xmlns:m="http://schemas.openxmlformats.org/officeDocument/2006/math"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על קלט </a:t>
                </a:r>
                <a:r>
                  <a:rPr lang="he-IL" dirty="0" err="1">
                    <a:solidFill>
                      <a:srgbClr val="7030A0"/>
                    </a:solidFill>
                  </a:rPr>
                  <a:t>y</a:t>
                </a:r>
                <a:r>
                  <a:rPr lang="he-IL" dirty="0">
                    <a:solidFill>
                      <a:srgbClr val="7030A0"/>
                    </a:solidFill>
                  </a:rPr>
                  <a:t>: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- מריצה את </a:t>
                </a:r>
                <a:r>
                  <a:rPr lang="he-IL" dirty="0" err="1">
                    <a:solidFill>
                      <a:srgbClr val="7030A0"/>
                    </a:solidFill>
                  </a:rPr>
                  <a:t>M</a:t>
                </a:r>
                <a:r>
                  <a:rPr lang="he-IL" dirty="0">
                    <a:solidFill>
                      <a:srgbClr val="7030A0"/>
                    </a:solidFill>
                  </a:rPr>
                  <a:t> על x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- מקבלת</a:t>
                </a: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defTabSz="457200" rtl="1">
                  <a:buNone/>
                </a:pPr>
                <a:r>
                  <a:rPr lang="he-IL" dirty="0">
                    <a:solidFill>
                      <a:srgbClr val="FF00E7"/>
                    </a:solidFill>
                  </a:rPr>
                  <a:t>הרדוקציה מלאה וניתנת לחישוב כי למדנו שניתן לקודד כל מכונה</a:t>
                </a:r>
              </a:p>
              <a:p>
                <a:pPr marL="0" indent="0" algn="r" defTabSz="457200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defTabSz="457200" rtl="1">
                  <a:buNone/>
                </a:pPr>
                <a:r>
                  <a:rPr lang="he-IL" sz="3100" b="1" u="sng" dirty="0">
                    <a:solidFill>
                      <a:srgbClr val="00B050"/>
                    </a:solidFill>
                  </a:rPr>
                  <a:t>תקפות:</a:t>
                </a:r>
              </a:p>
              <a:p>
                <a:pPr marL="0" indent="0" algn="r" defTabSz="457200" rtl="1">
                  <a:buNone/>
                </a:pPr>
                <a14:m>
                  <m:oMath xmlns:m="http://schemas.openxmlformats.org/officeDocument/2006/math"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𝐻𝑃</m:t>
                    </m:r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r" defTabSz="457200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 עוצרת על </a:t>
                </a:r>
                <a:r>
                  <a:rPr lang="he-IL" dirty="0" err="1">
                    <a:solidFill>
                      <a:schemeClr val="tx1"/>
                    </a:solidFill>
                  </a:rPr>
                  <a:t>x</a:t>
                </a:r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defTabSz="457200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׳׳ עוצרת ומקבלת לכל קלט</a:t>
                </a:r>
              </a:p>
              <a:p>
                <a:pPr marL="0" indent="0" algn="r" defTabSz="457200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אם נבחר את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𝑠𝑡𝑎𝑚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נקיים </a:t>
                </a:r>
              </a:p>
              <a:p>
                <a:pPr marL="0" indent="0" algn="r" defTabSz="457200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את תנאי השפה</a:t>
                </a:r>
              </a:p>
              <a:p>
                <a:pPr marL="0" indent="0" algn="r" defTabSz="457200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</a:t>
                </a:r>
                <a14:m>
                  <m:oMath xmlns:m="http://schemas.openxmlformats.org/officeDocument/2006/math"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&gt;∈</m:t>
                    </m:r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defTabSz="457200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defTabSz="457200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defTabSz="457200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defTabSz="457200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defTabSz="457200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defTabSz="457200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defTabSz="457200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defTabSz="457200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defTabSz="457200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 algn="r" defTabSz="457200" rtl="1">
                  <a:buNone/>
                </a:pPr>
                <a:endParaRPr lang="en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17506A-8689-B035-F3E6-E9E6856F2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400" y="285750"/>
                <a:ext cx="11633200" cy="6286500"/>
              </a:xfrm>
              <a:blipFill>
                <a:blip r:embed="rId2"/>
                <a:stretch>
                  <a:fillRect t="-2621" r="-983" b="-5463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ADA0B4D-9021-19F1-BE39-225F0A09341B}"/>
              </a:ext>
            </a:extLst>
          </p:cNvPr>
          <p:cNvSpPr txBox="1"/>
          <p:nvPr/>
        </p:nvSpPr>
        <p:spPr>
          <a:xfrm>
            <a:off x="558800" y="825500"/>
            <a:ext cx="4127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endParaRPr lang="he-IL" dirty="0"/>
          </a:p>
          <a:p>
            <a:pPr marL="0" algn="r" defTabSz="457200" rtl="1" eaLnBrk="1" latinLnBrk="0" hangingPunct="1"/>
            <a:endParaRPr lang="he-IL" dirty="0"/>
          </a:p>
          <a:p>
            <a:pPr marL="0" algn="r" defTabSz="457200" rtl="1" eaLnBrk="1" latinLnBrk="0" hangingPunct="1"/>
            <a:endParaRPr lang="he-IL" dirty="0"/>
          </a:p>
          <a:p>
            <a:pPr marL="0" algn="r" defTabSz="457200" rtl="1" eaLnBrk="1" latinLnBrk="0" hangingPunct="1"/>
            <a:endParaRPr lang="he-IL" dirty="0"/>
          </a:p>
          <a:p>
            <a:pPr marL="0" algn="r" defTabSz="457200" rtl="1" eaLnBrk="1" latinLnBrk="0" hangingPunct="1"/>
            <a:endParaRPr lang="he-IL" dirty="0"/>
          </a:p>
          <a:p>
            <a:pPr marL="0" algn="r" defTabSz="457200" rtl="1" eaLnBrk="1" latinLnBrk="0" hangingPunct="1"/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7F4394-3DA6-8259-D8F5-FDB0F04BBCC9}"/>
                  </a:ext>
                </a:extLst>
              </p:cNvPr>
              <p:cNvSpPr txBox="1"/>
              <p:nvPr/>
            </p:nvSpPr>
            <p:spPr>
              <a:xfrm>
                <a:off x="279400" y="939800"/>
                <a:ext cx="606425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 xmlns:m="http://schemas.openxmlformats.org/officeDocument/2006/math">
                    <m:r>
                      <a:rPr lang="he-IL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he-IL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he-IL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&gt;∈</m:t>
                    </m:r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 </a:t>
                </a:r>
              </a:p>
              <a:p>
                <a:pPr algn="r" rtl="1"/>
                <a:r>
                  <a:rPr lang="he-IL" dirty="0"/>
                  <a:t>=&gt; </a:t>
                </a:r>
                <a:r>
                  <a:rPr lang="he-IL" dirty="0" err="1"/>
                  <a:t>M</a:t>
                </a:r>
                <a:r>
                  <a:rPr lang="he-IL" dirty="0"/>
                  <a:t>׳׳ מקבלת את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he-IL" dirty="0"/>
                  <a:t>, עבור מכונה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he-IL" dirty="0"/>
                  <a:t>  כלשהי</a:t>
                </a:r>
              </a:p>
              <a:p>
                <a:pPr algn="r" rtl="1"/>
                <a:r>
                  <a:rPr lang="he-IL" dirty="0"/>
                  <a:t>=&gt; </a:t>
                </a:r>
                <a:r>
                  <a:rPr lang="he-IL" dirty="0" err="1"/>
                  <a:t>M</a:t>
                </a:r>
                <a:r>
                  <a:rPr lang="he-IL" dirty="0"/>
                  <a:t> עוצרת על </a:t>
                </a:r>
                <a:r>
                  <a:rPr lang="he-IL" dirty="0" err="1"/>
                  <a:t>x</a:t>
                </a:r>
                <a:r>
                  <a:rPr lang="he-IL" dirty="0"/>
                  <a:t> (זו הדרך היחידה בה </a:t>
                </a:r>
                <a:r>
                  <a:rPr lang="he-IL" dirty="0" err="1"/>
                  <a:t>M</a:t>
                </a:r>
                <a:r>
                  <a:rPr lang="he-IL" dirty="0"/>
                  <a:t>'' יכולה לקבל)</a:t>
                </a:r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𝐻𝑃</m:t>
                    </m:r>
                  </m:oMath>
                </a14:m>
                <a:r>
                  <a:rPr lang="he-IL" dirty="0"/>
                  <a:t> </a:t>
                </a:r>
              </a:p>
              <a:p>
                <a:pPr algn="r" rtl="1"/>
                <a:endParaRPr lang="he-IL" dirty="0"/>
              </a:p>
              <a:p>
                <a:endParaRPr lang="he-IL" dirty="0"/>
              </a:p>
              <a:p>
                <a:endParaRPr lang="en-IL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7F4394-3DA6-8259-D8F5-FDB0F04BB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939800"/>
                <a:ext cx="6064250" cy="2031325"/>
              </a:xfrm>
              <a:prstGeom prst="rect">
                <a:avLst/>
              </a:prstGeom>
              <a:blipFill>
                <a:blip r:embed="rId3"/>
                <a:stretch>
                  <a:fillRect l="-1046" t="-621" r="-83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9F4B3D0-8D4C-A62B-F4AF-0E839D41DC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598"/>
          <a:stretch/>
        </p:blipFill>
        <p:spPr>
          <a:xfrm>
            <a:off x="279400" y="5478557"/>
            <a:ext cx="6398807" cy="814281"/>
          </a:xfrm>
          <a:prstGeom prst="rect">
            <a:avLst/>
          </a:prstGeom>
        </p:spPr>
      </p:pic>
      <p:pic>
        <p:nvPicPr>
          <p:cNvPr id="7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554F91B-FC77-E428-7A4A-3ADB9DE2D2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155"/>
          <a:stretch/>
        </p:blipFill>
        <p:spPr>
          <a:xfrm>
            <a:off x="279400" y="4557713"/>
            <a:ext cx="6491835" cy="7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9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theme/theme1.xml><?xml version="1.0" encoding="utf-8"?>
<a:theme xmlns:a="http://schemas.openxmlformats.org/drawingml/2006/main" name="Theme1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70C1618-6AB6-374D-A79E-5112CA7629FC}" vid="{E7975F45-081E-D941-9ECA-DD54EFB368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618</TotalTime>
  <Words>2294</Words>
  <Application>Microsoft Macintosh PowerPoint</Application>
  <PresentationFormat>Widescreen</PresentationFormat>
  <Paragraphs>390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Cambria Math</vt:lpstr>
      <vt:lpstr>Corbel</vt:lpstr>
      <vt:lpstr>Theme1</vt:lpstr>
      <vt:lpstr>חישוביות</vt:lpstr>
      <vt:lpstr>מבחן מקיץ שעבר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כמה שאלות כלליות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חישוביות</dc:title>
  <dc:creator>ניר סון</dc:creator>
  <cp:lastModifiedBy>ניר סון</cp:lastModifiedBy>
  <cp:revision>32</cp:revision>
  <dcterms:created xsi:type="dcterms:W3CDTF">2022-09-05T08:01:20Z</dcterms:created>
  <dcterms:modified xsi:type="dcterms:W3CDTF">2022-09-05T18:19:35Z</dcterms:modified>
</cp:coreProperties>
</file>