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7" r:id="rId2"/>
    <p:sldId id="256" r:id="rId3"/>
    <p:sldId id="288" r:id="rId4"/>
    <p:sldId id="257" r:id="rId5"/>
    <p:sldId id="289" r:id="rId6"/>
    <p:sldId id="258" r:id="rId7"/>
    <p:sldId id="291" r:id="rId8"/>
    <p:sldId id="259" r:id="rId9"/>
    <p:sldId id="308" r:id="rId10"/>
    <p:sldId id="300" r:id="rId11"/>
    <p:sldId id="307" r:id="rId12"/>
    <p:sldId id="301" r:id="rId13"/>
    <p:sldId id="290" r:id="rId14"/>
    <p:sldId id="273" r:id="rId15"/>
    <p:sldId id="299" r:id="rId16"/>
    <p:sldId id="292" r:id="rId17"/>
    <p:sldId id="260" r:id="rId18"/>
    <p:sldId id="294" r:id="rId19"/>
    <p:sldId id="261" r:id="rId20"/>
    <p:sldId id="295" r:id="rId21"/>
    <p:sldId id="262" r:id="rId22"/>
    <p:sldId id="296" r:id="rId23"/>
    <p:sldId id="263" r:id="rId24"/>
    <p:sldId id="264" r:id="rId25"/>
    <p:sldId id="297" r:id="rId26"/>
    <p:sldId id="265" r:id="rId27"/>
    <p:sldId id="274" r:id="rId28"/>
    <p:sldId id="268" r:id="rId29"/>
    <p:sldId id="302" r:id="rId30"/>
    <p:sldId id="303" r:id="rId31"/>
    <p:sldId id="304" r:id="rId32"/>
    <p:sldId id="305" r:id="rId33"/>
    <p:sldId id="306" r:id="rId34"/>
    <p:sldId id="275" r:id="rId35"/>
    <p:sldId id="269" r:id="rId36"/>
    <p:sldId id="270" r:id="rId37"/>
    <p:sldId id="298" r:id="rId38"/>
    <p:sldId id="271" r:id="rId39"/>
    <p:sldId id="272" r:id="rId40"/>
    <p:sldId id="281" r:id="rId41"/>
    <p:sldId id="286" r:id="rId42"/>
    <p:sldId id="285" r:id="rId43"/>
    <p:sldId id="293" r:id="rId44"/>
    <p:sldId id="282" r:id="rId45"/>
    <p:sldId id="28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96" autoAdjust="0"/>
  </p:normalViewPr>
  <p:slideViewPr>
    <p:cSldViewPr>
      <p:cViewPr varScale="1">
        <p:scale>
          <a:sx n="72" d="100"/>
          <a:sy n="72" d="100"/>
        </p:scale>
        <p:origin x="17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01627-2912-466B-A106-B17AFF3F86F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7432C-C5DC-4C96-AB08-C0744BA8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8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reatlearning.com/blog/pos-taggin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 is likely</a:t>
            </a:r>
            <a:r>
              <a:rPr lang="en-US" baseline="0" dirty="0"/>
              <a:t> already installed, if not </a:t>
            </a:r>
            <a:r>
              <a:rPr lang="en-US" baseline="0" dirty="0" err="1"/>
              <a:t>dowload</a:t>
            </a:r>
            <a:r>
              <a:rPr lang="en-US" baseline="0" dirty="0"/>
              <a:t> and install it.</a:t>
            </a:r>
            <a:endParaRPr lang="en-US" dirty="0"/>
          </a:p>
          <a:p>
            <a:r>
              <a:rPr lang="en-US" dirty="0" err="1"/>
              <a:t>nltk.download</a:t>
            </a:r>
            <a:r>
              <a:rPr lang="en-US" dirty="0"/>
              <a:t>('</a:t>
            </a:r>
            <a:r>
              <a:rPr lang="en-US" dirty="0" err="1"/>
              <a:t>punkt</a:t>
            </a:r>
            <a:r>
              <a:rPr lang="en-US" dirty="0"/>
              <a:t>')</a:t>
            </a:r>
          </a:p>
          <a:p>
            <a:r>
              <a:rPr lang="en-US" dirty="0" err="1"/>
              <a:t>nltk.download</a:t>
            </a:r>
            <a:r>
              <a:rPr lang="en-US" dirty="0"/>
              <a:t>('all')</a:t>
            </a:r>
          </a:p>
          <a:p>
            <a:r>
              <a:rPr lang="he-IL" dirty="0"/>
              <a:t>החיתוך הרגיל בדרך כלל עם רווח אבל זה לא מספיק טוב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1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כמו שורש בעברית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כמו שורש בעברית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Chunk: {&lt;RB.?&gt;*&lt;VB.?&gt;*&lt;NNP&gt;+&lt;NN&gt;?}:</a:t>
            </a:r>
          </a:p>
          <a:p>
            <a:pPr lvl="2"/>
            <a:r>
              <a:rPr lang="en-US" dirty="0"/>
              <a:t>&lt;RB.?&gt;* = 0 or more of any tense of adverb, (.? Means that there can be another character here: RB, RBR, RBS)</a:t>
            </a:r>
          </a:p>
          <a:p>
            <a:pPr lvl="2"/>
            <a:r>
              <a:rPr lang="en-US" dirty="0"/>
              <a:t>&lt;VB.?&gt;* = 0 or more of any tense of verb,</a:t>
            </a:r>
          </a:p>
          <a:p>
            <a:pPr lvl="2"/>
            <a:r>
              <a:rPr lang="en-US" dirty="0"/>
              <a:t>&lt;NNP&gt;+ = One or more proper nouns,</a:t>
            </a:r>
          </a:p>
          <a:p>
            <a:pPr lvl="2"/>
            <a:r>
              <a:rPr lang="en-US" dirty="0"/>
              <a:t>&lt;NN&gt;? = zero or one singular noun.</a:t>
            </a:r>
          </a:p>
          <a:p>
            <a:pPr lvl="2"/>
            <a:endParaRPr lang="en-US" dirty="0"/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https://pythonprogramming.net/chunking-nltk-tutorial/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7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Cocke</a:t>
            </a:r>
            <a:r>
              <a:rPr lang="en-US" b="1" dirty="0"/>
              <a:t>–Younger–</a:t>
            </a:r>
            <a:r>
              <a:rPr lang="en-US" b="1" dirty="0" err="1"/>
              <a:t>Kasami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3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0.2*0.4*0.8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9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E82EE-7451-4C05-8278-666C043494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2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CCG parser</a:t>
            </a:r>
            <a:r>
              <a:rPr lang="en-US" baseline="0" dirty="0"/>
              <a:t> has a lexicon, in which each lexicon entry has a word which is associated with both a syntax and semantics.</a:t>
            </a:r>
          </a:p>
          <a:p>
            <a:r>
              <a:rPr lang="en-US" baseline="0" dirty="0"/>
              <a:t>	explain how you read the syntax!</a:t>
            </a:r>
          </a:p>
          <a:p>
            <a:r>
              <a:rPr lang="en-US" baseline="0" dirty="0"/>
              <a:t>There also is a list of unary rules which can modify the syntax of a token, and have a syntactic input, syntactic output and the semantics associated with this operation.</a:t>
            </a:r>
          </a:p>
          <a:p>
            <a:r>
              <a:rPr lang="en-US" baseline="0" dirty="0"/>
              <a:t>The CCG parser also has the ability to skip (ignore)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E82EE-7451-4C05-8278-666C043494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more than a single sentence we should split it with</a:t>
            </a:r>
            <a:r>
              <a:rPr lang="en-US" baseline="0" dirty="0"/>
              <a:t> the sentence </a:t>
            </a:r>
            <a:r>
              <a:rPr lang="en-US" baseline="0" dirty="0" err="1"/>
              <a:t>tokenizer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our search.py from previous lesson.</a:t>
            </a:r>
          </a:p>
          <a:p>
            <a:pPr algn="r"/>
            <a:r>
              <a:rPr lang="he-IL" dirty="0"/>
              <a:t>כדאי להשתמש ב</a:t>
            </a:r>
            <a:r>
              <a:rPr lang="en-US" dirty="0"/>
              <a:t>TOKENIZATION</a:t>
            </a:r>
            <a:r>
              <a:rPr lang="he-IL" dirty="0"/>
              <a:t> ולא להשתמש ב</a:t>
            </a:r>
            <a:r>
              <a:rPr lang="en-US" dirty="0"/>
              <a:t>SPLIT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speech e.g.:</a:t>
            </a:r>
            <a:r>
              <a:rPr lang="en-US" baseline="0" dirty="0"/>
              <a:t> </a:t>
            </a:r>
            <a:r>
              <a:rPr lang="en-US" dirty="0"/>
              <a:t>nouns, pronouns, articles, adjectives, verbs, adverbs, conjunctions and prepositions</a:t>
            </a:r>
            <a:endParaRPr lang="en-US" baseline="0" dirty="0"/>
          </a:p>
          <a:p>
            <a:r>
              <a:rPr lang="en-US" baseline="0" dirty="0"/>
              <a:t>(not to be confused with part of sentence: </a:t>
            </a:r>
            <a:r>
              <a:rPr lang="en-US" dirty="0"/>
              <a:t>subject, predicate, objects, complements, phrases and clauses</a:t>
            </a:r>
            <a:r>
              <a:rPr lang="en-US" baseline="0" dirty="0"/>
              <a:t>)</a:t>
            </a: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to: https://stackoverflow.com/questions/32016545/how-does-nltk-pos-tag-work/41384824 </a:t>
            </a:r>
            <a:r>
              <a:rPr lang="en-US" dirty="0" err="1"/>
              <a:t>nltk</a:t>
            </a:r>
            <a:r>
              <a:rPr lang="en-US" dirty="0"/>
              <a:t> uses perceptron tagger.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https://www.mygreatlearning.com/blog/pos-tagging/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POS (Part-of-Speech) tagging with Hidden Markov Model | Great Learning (mygreatlearning.com)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7432C-C5DC-4C96-AB08-C0744BA83B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ddoberger/awesome-hebrew-nl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smith/stanford-corenlp-pyth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nlp.stanford.edu:8080/corenlp/pro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nlp.github.io/CoreNLP/coref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courses/cs224n/2011/reports/highfill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proceedings.mlr.press/v32/santos1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Tool-Kit (NLTK)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167636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21AD-BA7A-44EA-A28F-356E9FB9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–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4A00-BAB5-46D9-A4F8-82B5283A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           observation prob. (emitted words)</a:t>
            </a:r>
          </a:p>
          <a:p>
            <a:r>
              <a:rPr lang="en-US" sz="2400" dirty="0"/>
              <a:t>             transition prob. (POS)</a:t>
            </a:r>
          </a:p>
          <a:p>
            <a:endParaRPr lang="en-US" dirty="0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C3B87F22-A798-4B9F-A082-FCBA30082F5B}"/>
              </a:ext>
            </a:extLst>
          </p:cNvPr>
          <p:cNvGrpSpPr/>
          <p:nvPr/>
        </p:nvGrpSpPr>
        <p:grpSpPr>
          <a:xfrm>
            <a:off x="636909" y="4510075"/>
            <a:ext cx="8049891" cy="2119325"/>
            <a:chOff x="636909" y="4510075"/>
            <a:chExt cx="8049891" cy="2119325"/>
          </a:xfrm>
        </p:grpSpPr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685165F6-C82E-4F87-9009-107BDFAA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909" y="4766300"/>
              <a:ext cx="7795293" cy="170522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3726F6-42C7-489A-BD28-AD4A1D5C1947}"/>
                </a:ext>
              </a:extLst>
            </p:cNvPr>
            <p:cNvSpPr txBox="1"/>
            <p:nvPr/>
          </p:nvSpPr>
          <p:spPr>
            <a:xfrm>
              <a:off x="685800" y="625905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&lt;Start&gt;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AA28A-57BA-4ADA-A67E-E32A9F074FE4}"/>
                </a:ext>
              </a:extLst>
            </p:cNvPr>
            <p:cNvSpPr txBox="1"/>
            <p:nvPr/>
          </p:nvSpPr>
          <p:spPr>
            <a:xfrm>
              <a:off x="2362200" y="625905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72E518-C196-4A68-B88B-E54D9E111686}"/>
                </a:ext>
              </a:extLst>
            </p:cNvPr>
            <p:cNvSpPr txBox="1"/>
            <p:nvPr/>
          </p:nvSpPr>
          <p:spPr>
            <a:xfrm>
              <a:off x="4343400" y="625905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watched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0DFC83-CF23-487E-AC95-56986391D3C6}"/>
                </a:ext>
              </a:extLst>
            </p:cNvPr>
            <p:cNvSpPr txBox="1"/>
            <p:nvPr/>
          </p:nvSpPr>
          <p:spPr>
            <a:xfrm>
              <a:off x="6096000" y="624996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28C82F-6BBA-470D-A78B-37B6D254DCE3}"/>
                </a:ext>
              </a:extLst>
            </p:cNvPr>
            <p:cNvSpPr txBox="1"/>
            <p:nvPr/>
          </p:nvSpPr>
          <p:spPr>
            <a:xfrm>
              <a:off x="7772399" y="6260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B30189-C9B4-4962-B515-944CAC81CBDB}"/>
                </a:ext>
              </a:extLst>
            </p:cNvPr>
            <p:cNvSpPr txBox="1"/>
            <p:nvPr/>
          </p:nvSpPr>
          <p:spPr>
            <a:xfrm>
              <a:off x="711798" y="459000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0CE1E3-E565-451B-84C2-2A713233EEAC}"/>
                </a:ext>
              </a:extLst>
            </p:cNvPr>
            <p:cNvSpPr txBox="1"/>
            <p:nvPr/>
          </p:nvSpPr>
          <p:spPr>
            <a:xfrm>
              <a:off x="2438400" y="45493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Noun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F70E51-D36C-473B-817D-682E64A18251}"/>
                </a:ext>
              </a:extLst>
            </p:cNvPr>
            <p:cNvSpPr txBox="1"/>
            <p:nvPr/>
          </p:nvSpPr>
          <p:spPr>
            <a:xfrm>
              <a:off x="4256442" y="455921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6A7519-A632-4B92-8DC2-ED1E534D490B}"/>
                </a:ext>
              </a:extLst>
            </p:cNvPr>
            <p:cNvSpPr txBox="1"/>
            <p:nvPr/>
          </p:nvSpPr>
          <p:spPr>
            <a:xfrm>
              <a:off x="6014421" y="45493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617563-46E7-41FC-A9E0-D859E038FCF0}"/>
                </a:ext>
              </a:extLst>
            </p:cNvPr>
            <p:cNvSpPr txBox="1"/>
            <p:nvPr/>
          </p:nvSpPr>
          <p:spPr>
            <a:xfrm>
              <a:off x="7772400" y="451007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Noun</a:t>
              </a:r>
            </a:p>
          </p:txBody>
        </p:sp>
      </p:grp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8266DB12-0B28-4CA3-89C9-FE2D90BF0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3" y="3187659"/>
            <a:ext cx="5514975" cy="962025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F8B49BA6-33ED-4D1B-A735-62162FC77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7" y="1586994"/>
            <a:ext cx="1590675" cy="988002"/>
          </a:xfrm>
          <a:prstGeom prst="rect">
            <a:avLst/>
          </a:prstGeom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FA862392-4BE3-4D6A-B0C7-D9B273254F8E}"/>
              </a:ext>
            </a:extLst>
          </p:cNvPr>
          <p:cNvGrpSpPr/>
          <p:nvPr/>
        </p:nvGrpSpPr>
        <p:grpSpPr>
          <a:xfrm>
            <a:off x="6088305" y="1466295"/>
            <a:ext cx="2774670" cy="2603647"/>
            <a:chOff x="6088305" y="1466295"/>
            <a:chExt cx="2774670" cy="2603647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FFAD306E-265D-41CD-9B70-FF3C3F174C99}"/>
                </a:ext>
              </a:extLst>
            </p:cNvPr>
            <p:cNvGrpSpPr/>
            <p:nvPr/>
          </p:nvGrpSpPr>
          <p:grpSpPr>
            <a:xfrm>
              <a:off x="6088305" y="1466295"/>
              <a:ext cx="2774670" cy="2603647"/>
              <a:chOff x="5730145" y="1333371"/>
              <a:chExt cx="2774670" cy="260364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F5D6D43-3843-440C-A511-176058E07A66}"/>
                  </a:ext>
                </a:extLst>
              </p:cNvPr>
              <p:cNvGrpSpPr/>
              <p:nvPr/>
            </p:nvGrpSpPr>
            <p:grpSpPr>
              <a:xfrm>
                <a:off x="6005456" y="1333371"/>
                <a:ext cx="2332169" cy="1265050"/>
                <a:chOff x="6005456" y="1333371"/>
                <a:chExt cx="2332169" cy="1265050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0D86128-90F9-41E3-921C-8A117BD70D79}"/>
                    </a:ext>
                  </a:extLst>
                </p:cNvPr>
                <p:cNvSpPr/>
                <p:nvPr/>
              </p:nvSpPr>
              <p:spPr>
                <a:xfrm>
                  <a:off x="7766125" y="2369821"/>
                  <a:ext cx="3048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E64AD03B-9D58-40C2-9A59-D1F07828F5B4}"/>
                    </a:ext>
                  </a:extLst>
                </p:cNvPr>
                <p:cNvSpPr/>
                <p:nvPr/>
              </p:nvSpPr>
              <p:spPr>
                <a:xfrm>
                  <a:off x="7804225" y="1527586"/>
                  <a:ext cx="533400" cy="2250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END</a:t>
                  </a: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A6A29D6-5E8B-42AC-996A-815A50748855}"/>
                    </a:ext>
                  </a:extLst>
                </p:cNvPr>
                <p:cNvSpPr/>
                <p:nvPr/>
              </p:nvSpPr>
              <p:spPr>
                <a:xfrm>
                  <a:off x="6005456" y="1767313"/>
                  <a:ext cx="3048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37C7730A-E4FF-4550-88A3-B7C778C3FD89}"/>
                    </a:ext>
                  </a:extLst>
                </p:cNvPr>
                <p:cNvSpPr/>
                <p:nvPr/>
              </p:nvSpPr>
              <p:spPr>
                <a:xfrm>
                  <a:off x="6553200" y="1333371"/>
                  <a:ext cx="3048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CB3A6BE-17BB-4BD0-B65C-EDCC82661325}"/>
                    </a:ext>
                  </a:extLst>
                </p:cNvPr>
                <p:cNvSpPr/>
                <p:nvPr/>
              </p:nvSpPr>
              <p:spPr>
                <a:xfrm>
                  <a:off x="6553200" y="2306832"/>
                  <a:ext cx="5334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ST</a:t>
                  </a: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B3E3430-2DC2-447C-A1C9-BB2D096EBAF6}"/>
                  </a:ext>
                </a:extLst>
              </p:cNvPr>
              <p:cNvGrpSpPr/>
              <p:nvPr/>
            </p:nvGrpSpPr>
            <p:grpSpPr>
              <a:xfrm>
                <a:off x="6310256" y="1881613"/>
                <a:ext cx="1455869" cy="602508"/>
                <a:chOff x="6310256" y="1881613"/>
                <a:chExt cx="1455869" cy="602508"/>
              </a:xfrm>
            </p:grpSpPr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783D2B83-2100-4E69-92D1-AE37525E4096}"/>
                    </a:ext>
                  </a:extLst>
                </p:cNvPr>
                <p:cNvCxnSpPr>
                  <a:stCxn id="79" idx="6"/>
                  <a:endCxn id="77" idx="2"/>
                </p:cNvCxnSpPr>
                <p:nvPr/>
              </p:nvCxnSpPr>
              <p:spPr>
                <a:xfrm>
                  <a:off x="6310256" y="1881613"/>
                  <a:ext cx="1455869" cy="6025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249F5D4-1449-4D4B-86E1-69E7DD641352}"/>
                    </a:ext>
                  </a:extLst>
                </p:cNvPr>
                <p:cNvSpPr txBox="1"/>
                <p:nvPr/>
              </p:nvSpPr>
              <p:spPr>
                <a:xfrm>
                  <a:off x="6819900" y="1995913"/>
                  <a:ext cx="4191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0.1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9A95424-473E-4BFC-8CDA-688A56C67102}"/>
                  </a:ext>
                </a:extLst>
              </p:cNvPr>
              <p:cNvGrpSpPr/>
              <p:nvPr/>
            </p:nvGrpSpPr>
            <p:grpSpPr>
              <a:xfrm>
                <a:off x="7086600" y="2421132"/>
                <a:ext cx="724162" cy="339988"/>
                <a:chOff x="7086600" y="2421132"/>
                <a:chExt cx="724162" cy="339988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D7B130D8-9590-4A8F-BEA2-53D1D8EF5C34}"/>
                    </a:ext>
                  </a:extLst>
                </p:cNvPr>
                <p:cNvCxnSpPr>
                  <a:stCxn id="81" idx="6"/>
                  <a:endCxn id="77" idx="3"/>
                </p:cNvCxnSpPr>
                <p:nvPr/>
              </p:nvCxnSpPr>
              <p:spPr>
                <a:xfrm>
                  <a:off x="7086600" y="2421132"/>
                  <a:ext cx="724162" cy="1438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ADEDDE2-FA90-48A6-A353-15F8F7CF82DF}"/>
                    </a:ext>
                  </a:extLst>
                </p:cNvPr>
                <p:cNvSpPr txBox="1"/>
                <p:nvPr/>
              </p:nvSpPr>
              <p:spPr>
                <a:xfrm>
                  <a:off x="7232725" y="2484121"/>
                  <a:ext cx="3872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0.4</a:t>
                  </a:r>
                  <a:endParaRPr lang="en-US" sz="1000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A7F2F3-B397-4D67-A8CA-F4FD69951272}"/>
                  </a:ext>
                </a:extLst>
              </p:cNvPr>
              <p:cNvGrpSpPr/>
              <p:nvPr/>
            </p:nvGrpSpPr>
            <p:grpSpPr>
              <a:xfrm>
                <a:off x="6310255" y="1528493"/>
                <a:ext cx="465007" cy="353120"/>
                <a:chOff x="6310255" y="1528493"/>
                <a:chExt cx="465007" cy="353120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4B452DF1-DD46-4480-AC2C-1F45FF3B2ADA}"/>
                    </a:ext>
                  </a:extLst>
                </p:cNvPr>
                <p:cNvCxnSpPr>
                  <a:stCxn id="79" idx="6"/>
                  <a:endCxn id="80" idx="3"/>
                </p:cNvCxnSpPr>
                <p:nvPr/>
              </p:nvCxnSpPr>
              <p:spPr>
                <a:xfrm flipV="1">
                  <a:off x="6310256" y="1528493"/>
                  <a:ext cx="287581" cy="3531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CDF9166-C31E-47DE-956A-CC9683DB591B}"/>
                    </a:ext>
                  </a:extLst>
                </p:cNvPr>
                <p:cNvSpPr txBox="1"/>
                <p:nvPr/>
              </p:nvSpPr>
              <p:spPr>
                <a:xfrm>
                  <a:off x="6310255" y="1561971"/>
                  <a:ext cx="4650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0.6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6FB14FC-9A96-4B4F-893B-FB2ADD3B790D}"/>
                  </a:ext>
                </a:extLst>
              </p:cNvPr>
              <p:cNvGrpSpPr/>
              <p:nvPr/>
            </p:nvGrpSpPr>
            <p:grpSpPr>
              <a:xfrm>
                <a:off x="6813363" y="1491047"/>
                <a:ext cx="1068977" cy="276999"/>
                <a:chOff x="6813363" y="1491047"/>
                <a:chExt cx="1068977" cy="276999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B118B963-EAD5-47E4-9492-D2D730B6CC8B}"/>
                    </a:ext>
                  </a:extLst>
                </p:cNvPr>
                <p:cNvCxnSpPr>
                  <a:stCxn id="80" idx="5"/>
                  <a:endCxn id="78" idx="3"/>
                </p:cNvCxnSpPr>
                <p:nvPr/>
              </p:nvCxnSpPr>
              <p:spPr>
                <a:xfrm>
                  <a:off x="6813363" y="1528493"/>
                  <a:ext cx="1068977" cy="1911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C9EAC6-48FE-4286-8471-B6E445E9503E}"/>
                    </a:ext>
                  </a:extLst>
                </p:cNvPr>
                <p:cNvSpPr txBox="1"/>
                <p:nvPr/>
              </p:nvSpPr>
              <p:spPr>
                <a:xfrm>
                  <a:off x="7118163" y="1491047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0.1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E30D2CF-1E0C-4ECA-BFB6-653D5E892D6A}"/>
                  </a:ext>
                </a:extLst>
              </p:cNvPr>
              <p:cNvGrpSpPr/>
              <p:nvPr/>
            </p:nvGrpSpPr>
            <p:grpSpPr>
              <a:xfrm>
                <a:off x="6067312" y="1995913"/>
                <a:ext cx="895949" cy="1296187"/>
                <a:chOff x="6067312" y="1995913"/>
                <a:chExt cx="895949" cy="1296187"/>
              </a:xfrm>
            </p:grpSpPr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06EE5CF-8D37-42FF-A2BB-14E521D53FE6}"/>
                    </a:ext>
                  </a:extLst>
                </p:cNvPr>
                <p:cNvCxnSpPr>
                  <a:cxnSpLocks/>
                  <a:stCxn id="79" idx="4"/>
                </p:cNvCxnSpPr>
                <p:nvPr/>
              </p:nvCxnSpPr>
              <p:spPr>
                <a:xfrm>
                  <a:off x="6157856" y="1995913"/>
                  <a:ext cx="149263" cy="83515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A71A171-706C-441C-A10C-B7188FED3054}"/>
                    </a:ext>
                  </a:extLst>
                </p:cNvPr>
                <p:cNvSpPr txBox="1"/>
                <p:nvPr/>
              </p:nvSpPr>
              <p:spPr>
                <a:xfrm>
                  <a:off x="6211868" y="2922768"/>
                  <a:ext cx="7513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show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C7417ED-57FA-4748-B045-5F6AF36638EB}"/>
                    </a:ext>
                  </a:extLst>
                </p:cNvPr>
                <p:cNvSpPr txBox="1"/>
                <p:nvPr/>
              </p:nvSpPr>
              <p:spPr>
                <a:xfrm>
                  <a:off x="6067312" y="2283242"/>
                  <a:ext cx="5177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0.1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30FA844-4E78-48FE-B971-E55912665FE7}"/>
                  </a:ext>
                </a:extLst>
              </p:cNvPr>
              <p:cNvGrpSpPr/>
              <p:nvPr/>
            </p:nvGrpSpPr>
            <p:grpSpPr>
              <a:xfrm>
                <a:off x="5730145" y="1962435"/>
                <a:ext cx="840515" cy="1605251"/>
                <a:chOff x="5730145" y="1962435"/>
                <a:chExt cx="840515" cy="1605251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626C93EE-4AFE-4582-8AF7-F65D460D6FDB}"/>
                    </a:ext>
                  </a:extLst>
                </p:cNvPr>
                <p:cNvCxnSpPr>
                  <a:stCxn id="79" idx="3"/>
                </p:cNvCxnSpPr>
                <p:nvPr/>
              </p:nvCxnSpPr>
              <p:spPr>
                <a:xfrm flipH="1">
                  <a:off x="5943600" y="1962435"/>
                  <a:ext cx="106493" cy="123796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1C600AFE-B1C7-44B2-B8EE-F7C9806FC190}"/>
                    </a:ext>
                  </a:extLst>
                </p:cNvPr>
                <p:cNvSpPr txBox="1"/>
                <p:nvPr/>
              </p:nvSpPr>
              <p:spPr>
                <a:xfrm>
                  <a:off x="5730145" y="3198354"/>
                  <a:ext cx="840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Jessica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565E229-1F84-4A46-8B4C-8A9A677132A3}"/>
                    </a:ext>
                  </a:extLst>
                </p:cNvPr>
                <p:cNvSpPr txBox="1"/>
                <p:nvPr/>
              </p:nvSpPr>
              <p:spPr>
                <a:xfrm>
                  <a:off x="5796037" y="2527185"/>
                  <a:ext cx="6683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0.05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7F30CA4-F97A-4D5C-AE67-9F79DE790E6F}"/>
                  </a:ext>
                </a:extLst>
              </p:cNvPr>
              <p:cNvGrpSpPr/>
              <p:nvPr/>
            </p:nvGrpSpPr>
            <p:grpSpPr>
              <a:xfrm>
                <a:off x="7742817" y="1752600"/>
                <a:ext cx="761998" cy="1744141"/>
                <a:chOff x="7742817" y="1752600"/>
                <a:chExt cx="761998" cy="1744141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FFDBA743-A69A-46E9-8EE4-D346574165D9}"/>
                    </a:ext>
                  </a:extLst>
                </p:cNvPr>
                <p:cNvCxnSpPr>
                  <a:stCxn id="78" idx="4"/>
                </p:cNvCxnSpPr>
                <p:nvPr/>
              </p:nvCxnSpPr>
              <p:spPr>
                <a:xfrm>
                  <a:off x="8070925" y="1752600"/>
                  <a:ext cx="0" cy="144575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4B06EAA-33C3-4141-B8F9-27BF11217EA5}"/>
                    </a:ext>
                  </a:extLst>
                </p:cNvPr>
                <p:cNvSpPr txBox="1"/>
                <p:nvPr/>
              </p:nvSpPr>
              <p:spPr>
                <a:xfrm>
                  <a:off x="7742817" y="3188964"/>
                  <a:ext cx="7619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&lt;END&gt;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AFBC436-5980-41A5-87BC-8D0A4BF0392F}"/>
                    </a:ext>
                  </a:extLst>
                </p:cNvPr>
                <p:cNvSpPr txBox="1"/>
                <p:nvPr/>
              </p:nvSpPr>
              <p:spPr>
                <a:xfrm>
                  <a:off x="8008575" y="2003145"/>
                  <a:ext cx="1247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C4DD589-8F7D-4FC3-8F34-EE82205AE506}"/>
                  </a:ext>
                </a:extLst>
              </p:cNvPr>
              <p:cNvGrpSpPr/>
              <p:nvPr/>
            </p:nvGrpSpPr>
            <p:grpSpPr>
              <a:xfrm>
                <a:off x="6899461" y="2598421"/>
                <a:ext cx="1019064" cy="1338597"/>
                <a:chOff x="6899461" y="2598421"/>
                <a:chExt cx="1019064" cy="1338597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D8AAA8A-3033-4D5C-B4C4-B197044A6FED}"/>
                    </a:ext>
                  </a:extLst>
                </p:cNvPr>
                <p:cNvSpPr txBox="1"/>
                <p:nvPr/>
              </p:nvSpPr>
              <p:spPr>
                <a:xfrm>
                  <a:off x="6899461" y="3567686"/>
                  <a:ext cx="7133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the</a:t>
                  </a:r>
                </a:p>
              </p:txBody>
            </p: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BF0E2BC2-8023-4FB4-86E3-DEDDCCE118A3}"/>
                    </a:ext>
                  </a:extLst>
                </p:cNvPr>
                <p:cNvCxnSpPr>
                  <a:stCxn id="77" idx="4"/>
                  <a:endCxn id="107" idx="0"/>
                </p:cNvCxnSpPr>
                <p:nvPr/>
              </p:nvCxnSpPr>
              <p:spPr>
                <a:xfrm flipH="1">
                  <a:off x="7256145" y="2598421"/>
                  <a:ext cx="662380" cy="96926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108F7EF-6C7C-459E-BD81-353EAD43B14C}"/>
                    </a:ext>
                  </a:extLst>
                </p:cNvPr>
                <p:cNvSpPr txBox="1"/>
                <p:nvPr/>
              </p:nvSpPr>
              <p:spPr>
                <a:xfrm>
                  <a:off x="7361873" y="2996909"/>
                  <a:ext cx="5170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0.6</a:t>
                  </a:r>
                  <a:endParaRPr lang="en-US" dirty="0"/>
                </a:p>
              </p:txBody>
            </p:sp>
          </p:grp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C3FC500-4E83-4093-AFB6-939E7E28179B}"/>
                </a:ext>
              </a:extLst>
            </p:cNvPr>
            <p:cNvCxnSpPr/>
            <p:nvPr/>
          </p:nvCxnSpPr>
          <p:spPr>
            <a:xfrm flipH="1">
              <a:off x="6894036" y="1717056"/>
              <a:ext cx="106493" cy="1237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70A8E1DF-BECF-4A51-A1BF-033D24E2B4FB}"/>
                </a:ext>
              </a:extLst>
            </p:cNvPr>
            <p:cNvSpPr txBox="1"/>
            <p:nvPr/>
          </p:nvSpPr>
          <p:spPr>
            <a:xfrm>
              <a:off x="6758164" y="2235926"/>
              <a:ext cx="455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9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FDAE-F7EB-445E-BC69-6823D3F0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– Viterbi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74AE-0D42-44C3-A683-0AEC477E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we want to know what the most likely POS tags are.</a:t>
            </a:r>
          </a:p>
          <a:p>
            <a:r>
              <a:rPr lang="en-US" dirty="0"/>
              <a:t>Assume the following sentence: “the dog walked in the park”</a:t>
            </a:r>
          </a:p>
          <a:p>
            <a:r>
              <a:rPr lang="en-US" dirty="0"/>
              <a:t>We use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789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348B-1EA7-41BB-97C7-AFFDA6AA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365"/>
            <a:ext cx="8229600" cy="1143000"/>
          </a:xfrm>
        </p:spPr>
        <p:txBody>
          <a:bodyPr/>
          <a:lstStyle/>
          <a:p>
            <a:r>
              <a:rPr lang="en-US" dirty="0"/>
              <a:t>POS - Viterbi Algorithm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95BDB95-E85E-4771-92EE-AC6B5359D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02841"/>
            <a:ext cx="8610599" cy="157044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18DF61-80E4-4027-B7C8-FAD35162304A}"/>
              </a:ext>
            </a:extLst>
          </p:cNvPr>
          <p:cNvSpPr txBox="1"/>
          <p:nvPr/>
        </p:nvSpPr>
        <p:spPr>
          <a:xfrm>
            <a:off x="4800600" y="6531446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https://pydecode.readthedocs.io/en/latest/notebooks/hmm.html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B75940-58E8-4C18-AD37-B1EDE0EC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87812"/>
              </p:ext>
            </p:extLst>
          </p:nvPr>
        </p:nvGraphicFramePr>
        <p:xfrm>
          <a:off x="457200" y="1645841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140987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55439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8721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43523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27925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94084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2239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285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54647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84380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6876681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676FFB0D-A9FB-406C-92D2-ED5745353687}"/>
              </a:ext>
            </a:extLst>
          </p:cNvPr>
          <p:cNvGrpSpPr/>
          <p:nvPr/>
        </p:nvGrpSpPr>
        <p:grpSpPr>
          <a:xfrm>
            <a:off x="6005456" y="1333371"/>
            <a:ext cx="2332169" cy="1265050"/>
            <a:chOff x="6005456" y="1333371"/>
            <a:chExt cx="2332169" cy="12650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4209DE-C2D4-4C6D-82E8-04D8C92CBDFE}"/>
                </a:ext>
              </a:extLst>
            </p:cNvPr>
            <p:cNvSpPr/>
            <p:nvPr/>
          </p:nvSpPr>
          <p:spPr>
            <a:xfrm>
              <a:off x="7766125" y="2369821"/>
              <a:ext cx="3048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C2A32B-39AA-41E5-B876-12FA0A11E516}"/>
                </a:ext>
              </a:extLst>
            </p:cNvPr>
            <p:cNvSpPr/>
            <p:nvPr/>
          </p:nvSpPr>
          <p:spPr>
            <a:xfrm>
              <a:off x="7804225" y="1527586"/>
              <a:ext cx="533400" cy="225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END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56160F-2E3F-44AD-80C4-6BEC351C50EC}"/>
                </a:ext>
              </a:extLst>
            </p:cNvPr>
            <p:cNvSpPr/>
            <p:nvPr/>
          </p:nvSpPr>
          <p:spPr>
            <a:xfrm>
              <a:off x="6005456" y="1767313"/>
              <a:ext cx="3048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6D999F-CE11-4A39-9E89-87957B685B9E}"/>
                </a:ext>
              </a:extLst>
            </p:cNvPr>
            <p:cNvSpPr/>
            <p:nvPr/>
          </p:nvSpPr>
          <p:spPr>
            <a:xfrm>
              <a:off x="6553200" y="1333371"/>
              <a:ext cx="3048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E274C8-91C5-4A59-8A80-02C627910817}"/>
                </a:ext>
              </a:extLst>
            </p:cNvPr>
            <p:cNvSpPr/>
            <p:nvPr/>
          </p:nvSpPr>
          <p:spPr>
            <a:xfrm>
              <a:off x="6553200" y="2306832"/>
              <a:ext cx="5334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A1BF6D-C8CE-40D8-97B3-6C447DA34BE6}"/>
              </a:ext>
            </a:extLst>
          </p:cNvPr>
          <p:cNvGrpSpPr/>
          <p:nvPr/>
        </p:nvGrpSpPr>
        <p:grpSpPr>
          <a:xfrm>
            <a:off x="6310256" y="1881613"/>
            <a:ext cx="1455869" cy="602508"/>
            <a:chOff x="6310256" y="1881613"/>
            <a:chExt cx="1455869" cy="60250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4E509E-956F-4D8B-BBA6-7AAE835D4133}"/>
                </a:ext>
              </a:extLst>
            </p:cNvPr>
            <p:cNvCxnSpPr>
              <a:stCxn id="16" idx="6"/>
              <a:endCxn id="12" idx="2"/>
            </p:cNvCxnSpPr>
            <p:nvPr/>
          </p:nvCxnSpPr>
          <p:spPr>
            <a:xfrm>
              <a:off x="6310256" y="1881613"/>
              <a:ext cx="1455869" cy="602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C1526-5AC9-4C4B-8E21-762840FA655F}"/>
                </a:ext>
              </a:extLst>
            </p:cNvPr>
            <p:cNvSpPr txBox="1"/>
            <p:nvPr/>
          </p:nvSpPr>
          <p:spPr>
            <a:xfrm>
              <a:off x="6819900" y="1995913"/>
              <a:ext cx="419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BAE799-E827-43C5-87BD-D7DF26FFA00B}"/>
              </a:ext>
            </a:extLst>
          </p:cNvPr>
          <p:cNvGrpSpPr/>
          <p:nvPr/>
        </p:nvGrpSpPr>
        <p:grpSpPr>
          <a:xfrm>
            <a:off x="7086600" y="2421132"/>
            <a:ext cx="724162" cy="339988"/>
            <a:chOff x="7086600" y="2421132"/>
            <a:chExt cx="724162" cy="33998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8B3A9FA-F6BC-415D-B593-CCB64932453B}"/>
                </a:ext>
              </a:extLst>
            </p:cNvPr>
            <p:cNvCxnSpPr>
              <a:stCxn id="20" idx="6"/>
              <a:endCxn id="12" idx="3"/>
            </p:cNvCxnSpPr>
            <p:nvPr/>
          </p:nvCxnSpPr>
          <p:spPr>
            <a:xfrm>
              <a:off x="7086600" y="2421132"/>
              <a:ext cx="724162" cy="143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55DC36-CC70-4569-B44E-3C7FC9762267}"/>
                </a:ext>
              </a:extLst>
            </p:cNvPr>
            <p:cNvSpPr txBox="1"/>
            <p:nvPr/>
          </p:nvSpPr>
          <p:spPr>
            <a:xfrm>
              <a:off x="7232725" y="2484121"/>
              <a:ext cx="387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0.4</a:t>
              </a:r>
              <a:endParaRPr lang="en-US" sz="1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C3FBAD-7DDF-4FDC-A8C1-5609A53AE5A4}"/>
              </a:ext>
            </a:extLst>
          </p:cNvPr>
          <p:cNvGrpSpPr/>
          <p:nvPr/>
        </p:nvGrpSpPr>
        <p:grpSpPr>
          <a:xfrm>
            <a:off x="6310255" y="1528493"/>
            <a:ext cx="465007" cy="353120"/>
            <a:chOff x="6310255" y="1528493"/>
            <a:chExt cx="465007" cy="35312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E8A90B-0438-443F-B519-1AF36CE1E757}"/>
                </a:ext>
              </a:extLst>
            </p:cNvPr>
            <p:cNvCxnSpPr>
              <a:stCxn id="16" idx="6"/>
              <a:endCxn id="18" idx="3"/>
            </p:cNvCxnSpPr>
            <p:nvPr/>
          </p:nvCxnSpPr>
          <p:spPr>
            <a:xfrm flipV="1">
              <a:off x="6310256" y="1528493"/>
              <a:ext cx="287581" cy="35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7C1D0F-906C-43EB-9BDC-14B1AC355A2B}"/>
                </a:ext>
              </a:extLst>
            </p:cNvPr>
            <p:cNvSpPr txBox="1"/>
            <p:nvPr/>
          </p:nvSpPr>
          <p:spPr>
            <a:xfrm>
              <a:off x="6310255" y="1561971"/>
              <a:ext cx="465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6731E0-521E-4E5C-B8CF-0199BE5C1DAA}"/>
              </a:ext>
            </a:extLst>
          </p:cNvPr>
          <p:cNvGrpSpPr/>
          <p:nvPr/>
        </p:nvGrpSpPr>
        <p:grpSpPr>
          <a:xfrm>
            <a:off x="6813363" y="1491047"/>
            <a:ext cx="1068977" cy="276999"/>
            <a:chOff x="6813363" y="1491047"/>
            <a:chExt cx="1068977" cy="276999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30DCA3A-1E37-47CB-8CFC-D73DBFD0F1C9}"/>
                </a:ext>
              </a:extLst>
            </p:cNvPr>
            <p:cNvCxnSpPr>
              <a:stCxn id="18" idx="5"/>
              <a:endCxn id="14" idx="3"/>
            </p:cNvCxnSpPr>
            <p:nvPr/>
          </p:nvCxnSpPr>
          <p:spPr>
            <a:xfrm>
              <a:off x="6813363" y="1528493"/>
              <a:ext cx="1068977" cy="191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8E2053-DAE8-478F-889A-DBC88ABD95B5}"/>
                </a:ext>
              </a:extLst>
            </p:cNvPr>
            <p:cNvSpPr txBox="1"/>
            <p:nvPr/>
          </p:nvSpPr>
          <p:spPr>
            <a:xfrm>
              <a:off x="7118163" y="1491047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F02696-CE5A-4405-BA77-D42F31DE3D56}"/>
              </a:ext>
            </a:extLst>
          </p:cNvPr>
          <p:cNvGrpSpPr/>
          <p:nvPr/>
        </p:nvGrpSpPr>
        <p:grpSpPr>
          <a:xfrm>
            <a:off x="6067312" y="1995913"/>
            <a:ext cx="805833" cy="1296187"/>
            <a:chOff x="6067312" y="1995913"/>
            <a:chExt cx="805833" cy="129618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5C3F681-D971-458D-ADD0-6819A8D31AF4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6157856" y="1995913"/>
              <a:ext cx="149263" cy="8351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8C41E5-B4AC-4341-9ED6-3E5DDBFA4355}"/>
                </a:ext>
              </a:extLst>
            </p:cNvPr>
            <p:cNvSpPr txBox="1"/>
            <p:nvPr/>
          </p:nvSpPr>
          <p:spPr>
            <a:xfrm>
              <a:off x="6211868" y="2922768"/>
              <a:ext cx="661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67C2E0-F060-49BD-8EA7-741ED1170358}"/>
                </a:ext>
              </a:extLst>
            </p:cNvPr>
            <p:cNvSpPr txBox="1"/>
            <p:nvPr/>
          </p:nvSpPr>
          <p:spPr>
            <a:xfrm>
              <a:off x="6067312" y="2283242"/>
              <a:ext cx="517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A7919F-0DE2-4FD5-8E01-49894D99803A}"/>
              </a:ext>
            </a:extLst>
          </p:cNvPr>
          <p:cNvGrpSpPr/>
          <p:nvPr/>
        </p:nvGrpSpPr>
        <p:grpSpPr>
          <a:xfrm>
            <a:off x="5730146" y="1962435"/>
            <a:ext cx="734210" cy="1605251"/>
            <a:chOff x="5730146" y="1962435"/>
            <a:chExt cx="734210" cy="160525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87546A5-E83D-4582-AFDC-29113B48B1AE}"/>
                </a:ext>
              </a:extLst>
            </p:cNvPr>
            <p:cNvCxnSpPr>
              <a:stCxn id="16" idx="3"/>
            </p:cNvCxnSpPr>
            <p:nvPr/>
          </p:nvCxnSpPr>
          <p:spPr>
            <a:xfrm flipH="1">
              <a:off x="5943600" y="1962435"/>
              <a:ext cx="106493" cy="12379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2B52FC-E32E-433A-AF84-37768D34F1A7}"/>
                </a:ext>
              </a:extLst>
            </p:cNvPr>
            <p:cNvSpPr txBox="1"/>
            <p:nvPr/>
          </p:nvSpPr>
          <p:spPr>
            <a:xfrm>
              <a:off x="5730146" y="319835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B235ED-1FED-47C8-8E2A-905F0B910081}"/>
                </a:ext>
              </a:extLst>
            </p:cNvPr>
            <p:cNvSpPr txBox="1"/>
            <p:nvPr/>
          </p:nvSpPr>
          <p:spPr>
            <a:xfrm>
              <a:off x="5796037" y="2527185"/>
              <a:ext cx="6683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0.8</a:t>
              </a:r>
            </a:p>
          </p:txBody>
        </p: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3A384C17-D0CB-440D-B85E-88E469BF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12265"/>
              </p:ext>
            </p:extLst>
          </p:nvPr>
        </p:nvGraphicFramePr>
        <p:xfrm>
          <a:off x="457200" y="2685291"/>
          <a:ext cx="3657600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38532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5132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42653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94592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371252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582459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Emission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733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&lt;END&gt;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8840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&lt;START&gt;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040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dog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436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0735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0061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142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u="none" strike="noStrike">
                          <a:effectLst/>
                        </a:rPr>
                        <a:t>walked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effectLst/>
                        </a:rPr>
                        <a:t>0.8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8453774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F8367E66-7179-4549-B528-6124E6D13937}"/>
              </a:ext>
            </a:extLst>
          </p:cNvPr>
          <p:cNvGrpSpPr/>
          <p:nvPr/>
        </p:nvGrpSpPr>
        <p:grpSpPr>
          <a:xfrm>
            <a:off x="7742817" y="1752600"/>
            <a:ext cx="761998" cy="1744141"/>
            <a:chOff x="7742817" y="1752600"/>
            <a:chExt cx="761998" cy="1744141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1E985F1-57A5-41E4-8620-51667C1422A2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8070925" y="1752600"/>
              <a:ext cx="0" cy="14457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0B8A83-83E8-45F8-AF2E-5258CA93CB9E}"/>
                </a:ext>
              </a:extLst>
            </p:cNvPr>
            <p:cNvSpPr txBox="1"/>
            <p:nvPr/>
          </p:nvSpPr>
          <p:spPr>
            <a:xfrm>
              <a:off x="7742817" y="3188964"/>
              <a:ext cx="761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&lt;END&gt;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83F4E8-6379-4C0A-9A03-F0D21EE284A7}"/>
                </a:ext>
              </a:extLst>
            </p:cNvPr>
            <p:cNvSpPr txBox="1"/>
            <p:nvPr/>
          </p:nvSpPr>
          <p:spPr>
            <a:xfrm>
              <a:off x="8008575" y="2003145"/>
              <a:ext cx="124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E446B1-4E54-4550-BD3C-FA2CFE3D46F9}"/>
              </a:ext>
            </a:extLst>
          </p:cNvPr>
          <p:cNvGrpSpPr/>
          <p:nvPr/>
        </p:nvGrpSpPr>
        <p:grpSpPr>
          <a:xfrm>
            <a:off x="6899461" y="2598421"/>
            <a:ext cx="1019064" cy="1338597"/>
            <a:chOff x="6899461" y="2598421"/>
            <a:chExt cx="1019064" cy="133859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B31CD-8CAD-4546-86D7-514DDD5B057F}"/>
                </a:ext>
              </a:extLst>
            </p:cNvPr>
            <p:cNvSpPr txBox="1"/>
            <p:nvPr/>
          </p:nvSpPr>
          <p:spPr>
            <a:xfrm>
              <a:off x="6899461" y="3567686"/>
              <a:ext cx="71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70B38B-0290-46C2-927E-AD61C8B7E62F}"/>
                </a:ext>
              </a:extLst>
            </p:cNvPr>
            <p:cNvCxnSpPr>
              <a:stCxn id="12" idx="4"/>
              <a:endCxn id="56" idx="0"/>
            </p:cNvCxnSpPr>
            <p:nvPr/>
          </p:nvCxnSpPr>
          <p:spPr>
            <a:xfrm flipH="1">
              <a:off x="7256145" y="2598421"/>
              <a:ext cx="662380" cy="969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09D147-FFEE-42B1-8A98-C3FCE5D1AF87}"/>
                </a:ext>
              </a:extLst>
            </p:cNvPr>
            <p:cNvSpPr txBox="1"/>
            <p:nvPr/>
          </p:nvSpPr>
          <p:spPr>
            <a:xfrm>
              <a:off x="7361873" y="2996909"/>
              <a:ext cx="5170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99E43C2-5187-416E-A485-CE8544A3A2B4}"/>
              </a:ext>
            </a:extLst>
          </p:cNvPr>
          <p:cNvSpPr txBox="1"/>
          <p:nvPr/>
        </p:nvSpPr>
        <p:spPr>
          <a:xfrm>
            <a:off x="2263588" y="4515553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EBA91F-4C81-4B1A-97A3-061FB833039B}"/>
              </a:ext>
            </a:extLst>
          </p:cNvPr>
          <p:cNvSpPr txBox="1"/>
          <p:nvPr/>
        </p:nvSpPr>
        <p:spPr>
          <a:xfrm>
            <a:off x="2636518" y="4619192"/>
            <a:ext cx="632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9BA11B-2C08-4D8B-A65F-B630F9160ED7}"/>
              </a:ext>
            </a:extLst>
          </p:cNvPr>
          <p:cNvSpPr txBox="1"/>
          <p:nvPr/>
        </p:nvSpPr>
        <p:spPr>
          <a:xfrm>
            <a:off x="1219200" y="4931484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383CF2-9810-438F-8C9D-DD3C07FEDE42}"/>
              </a:ext>
            </a:extLst>
          </p:cNvPr>
          <p:cNvSpPr txBox="1"/>
          <p:nvPr/>
        </p:nvSpPr>
        <p:spPr>
          <a:xfrm>
            <a:off x="1524000" y="47522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53E3ED-199F-4A46-9FC9-D7140CBE64F1}"/>
              </a:ext>
            </a:extLst>
          </p:cNvPr>
          <p:cNvSpPr txBox="1"/>
          <p:nvPr/>
        </p:nvSpPr>
        <p:spPr>
          <a:xfrm>
            <a:off x="1219200" y="537856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0.4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79B95F-4C4A-4C51-8C98-80721D56A5D9}"/>
              </a:ext>
            </a:extLst>
          </p:cNvPr>
          <p:cNvSpPr txBox="1"/>
          <p:nvPr/>
        </p:nvSpPr>
        <p:spPr>
          <a:xfrm>
            <a:off x="1295400" y="51332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45846C-7E8C-43BF-A987-BA1024B1C407}"/>
              </a:ext>
            </a:extLst>
          </p:cNvPr>
          <p:cNvSpPr txBox="1"/>
          <p:nvPr/>
        </p:nvSpPr>
        <p:spPr>
          <a:xfrm>
            <a:off x="1638300" y="511607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CA19DC-B204-442A-91B6-AAA9226802F5}"/>
              </a:ext>
            </a:extLst>
          </p:cNvPr>
          <p:cNvSpPr txBox="1"/>
          <p:nvPr/>
        </p:nvSpPr>
        <p:spPr>
          <a:xfrm>
            <a:off x="1600200" y="5456286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0.6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0D6F3F-DDCA-440E-9193-C55C1EA13C8A}"/>
              </a:ext>
            </a:extLst>
          </p:cNvPr>
          <p:cNvSpPr txBox="1"/>
          <p:nvPr/>
        </p:nvSpPr>
        <p:spPr>
          <a:xfrm>
            <a:off x="304800" y="597329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node holds the most probable path up-to it.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7F6203-C25E-46FB-96A9-2E25F5EC325C}"/>
              </a:ext>
            </a:extLst>
          </p:cNvPr>
          <p:cNvSpPr txBox="1"/>
          <p:nvPr/>
        </p:nvSpPr>
        <p:spPr>
          <a:xfrm>
            <a:off x="1794735" y="4613701"/>
            <a:ext cx="655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0. 015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3C524B-C1B5-4D66-82BD-BA078910FB58}"/>
              </a:ext>
            </a:extLst>
          </p:cNvPr>
          <p:cNvSpPr txBox="1"/>
          <p:nvPr/>
        </p:nvSpPr>
        <p:spPr>
          <a:xfrm>
            <a:off x="1828800" y="499755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3295A7-B853-4F84-A3E8-E39C790B1FEA}"/>
              </a:ext>
            </a:extLst>
          </p:cNvPr>
          <p:cNvSpPr txBox="1"/>
          <p:nvPr/>
        </p:nvSpPr>
        <p:spPr>
          <a:xfrm>
            <a:off x="1847850" y="538992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B5216C-D30D-4102-8B01-4CAAB92F7959}"/>
              </a:ext>
            </a:extLst>
          </p:cNvPr>
          <p:cNvSpPr txBox="1"/>
          <p:nvPr/>
        </p:nvSpPr>
        <p:spPr>
          <a:xfrm>
            <a:off x="2292275" y="480392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BEBEA6-0938-4866-873A-25076BD96F50}"/>
              </a:ext>
            </a:extLst>
          </p:cNvPr>
          <p:cNvSpPr txBox="1"/>
          <p:nvPr/>
        </p:nvSpPr>
        <p:spPr>
          <a:xfrm>
            <a:off x="2354580" y="502929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94CEDA-8508-43F6-A6A9-80B496170800}"/>
              </a:ext>
            </a:extLst>
          </p:cNvPr>
          <p:cNvSpPr txBox="1"/>
          <p:nvPr/>
        </p:nvSpPr>
        <p:spPr>
          <a:xfrm>
            <a:off x="4610099" y="3884675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0.1536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D69C43-E833-422F-B507-26762A6F4CCB}"/>
              </a:ext>
            </a:extLst>
          </p:cNvPr>
          <p:cNvSpPr txBox="1"/>
          <p:nvPr/>
        </p:nvSpPr>
        <p:spPr>
          <a:xfrm>
            <a:off x="4617980" y="3289822"/>
            <a:ext cx="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0.0036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61C3B4-B543-4A59-9CE6-92A302DC5B8E}"/>
              </a:ext>
            </a:extLst>
          </p:cNvPr>
          <p:cNvSpPr txBox="1"/>
          <p:nvPr/>
        </p:nvSpPr>
        <p:spPr>
          <a:xfrm>
            <a:off x="4617980" y="3567686"/>
            <a:ext cx="107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0.0024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F410FA-3A09-4F28-8D0C-359FCFAED858}"/>
              </a:ext>
            </a:extLst>
          </p:cNvPr>
          <p:cNvCxnSpPr/>
          <p:nvPr/>
        </p:nvCxnSpPr>
        <p:spPr>
          <a:xfrm flipH="1">
            <a:off x="2305050" y="4931484"/>
            <a:ext cx="666750" cy="72407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A96B0C1-5284-476E-95F9-EBCC36024837}"/>
              </a:ext>
            </a:extLst>
          </p:cNvPr>
          <p:cNvSpPr/>
          <p:nvPr/>
        </p:nvSpPr>
        <p:spPr>
          <a:xfrm>
            <a:off x="5730146" y="5973290"/>
            <a:ext cx="1525999" cy="336286"/>
          </a:xfrm>
          <a:prstGeom prst="wedgeRectCallout">
            <a:avLst>
              <a:gd name="adj1" fmla="val -58066"/>
              <a:gd name="adj2" fmla="val -51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Complexity?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403B6D2-A714-4808-9B54-03C62A20447B}"/>
              </a:ext>
            </a:extLst>
          </p:cNvPr>
          <p:cNvSpPr/>
          <p:nvPr/>
        </p:nvSpPr>
        <p:spPr>
          <a:xfrm>
            <a:off x="7313201" y="5973290"/>
            <a:ext cx="1525999" cy="336286"/>
          </a:xfrm>
          <a:prstGeom prst="wedgeRectCallout">
            <a:avLst>
              <a:gd name="adj1" fmla="val -49340"/>
              <a:gd name="adj2" fmla="val -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30000" dirty="0"/>
              <a:t>2</a:t>
            </a: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097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38 0.01365 L -0.03038 0.01365 C -0.03681 0.01319 -0.04306 0.01203 -0.04931 0.01203 C -0.10851 0.01203 -0.09184 0.00694 -0.11632 0.01527 C -0.11753 0.0162 -0.11858 0.01759 -0.11997 0.01828 C -0.12101 0.01898 -0.1224 0.01921 -0.12344 0.0199 C -0.12587 0.02176 -0.12795 0.02453 -0.13056 0.02615 C -0.13212 0.02731 -0.13368 0.02824 -0.13524 0.0294 C -0.13646 0.03032 -0.1375 0.03171 -0.13872 0.0324 C -0.14097 0.03379 -0.14358 0.03402 -0.14583 0.03565 C -0.1474 0.03657 -0.14896 0.03773 -0.15052 0.03865 C -0.15156 0.03935 -0.15295 0.03958 -0.15399 0.04027 C -0.16736 0.04838 -0.15868 0.0456 -0.17049 0.04815 C -0.18056 0.05717 -0.16493 0.04236 -0.17865 0.06065 C -0.18316 0.06643 -0.18056 0.06273 -0.18576 0.07338 C -0.18576 0.07338 -0.19045 0.08264 -0.19045 0.08264 C -0.19167 0.08333 -0.19288 0.08356 -0.1941 0.08426 C -0.19826 0.08703 -0.19861 0.09051 -0.20469 0.09051 L -0.21042 0.09051 L -0.21042 0.09537 " pathEditMode="relative" ptsTypes="AAAAAAAAAAAAAAAAAAAA">
                                      <p:cBhvr>
                                        <p:cTn id="1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7" grpId="1"/>
      <p:bldP spid="78" grpId="0"/>
      <p:bldP spid="78" grpId="1"/>
      <p:bldP spid="79" grpId="0"/>
      <p:bldP spid="79" grpId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Lemmatization is very similar to stemming but is more complex (heavier, slower but better results).</a:t>
            </a:r>
          </a:p>
          <a:p>
            <a:r>
              <a:rPr lang="en-US" dirty="0"/>
              <a:t>A </a:t>
            </a:r>
            <a:r>
              <a:rPr lang="en-US" dirty="0" err="1"/>
              <a:t>Lemmitizer</a:t>
            </a:r>
            <a:r>
              <a:rPr lang="en-US" dirty="0"/>
              <a:t> is "familiar" with the words, so words like "going" and "went" are </a:t>
            </a:r>
            <a:r>
              <a:rPr lang="en-US" dirty="0" err="1"/>
              <a:t>lemitized</a:t>
            </a:r>
            <a:r>
              <a:rPr lang="en-US" dirty="0"/>
              <a:t> to the same lemma: "go".</a:t>
            </a:r>
          </a:p>
          <a:p>
            <a:r>
              <a:rPr lang="en-US" dirty="0"/>
              <a:t>A </a:t>
            </a:r>
            <a:r>
              <a:rPr lang="en-US" dirty="0" err="1"/>
              <a:t>Lemmitizer</a:t>
            </a:r>
            <a:r>
              <a:rPr lang="en-US" dirty="0"/>
              <a:t> must know the POS of the word in order to lemmatize it.</a:t>
            </a:r>
          </a:p>
          <a:p>
            <a:r>
              <a:rPr lang="en-US" dirty="0"/>
              <a:t>The </a:t>
            </a:r>
            <a:r>
              <a:rPr lang="en-US" dirty="0" err="1"/>
              <a:t>WordNetLemmatizer</a:t>
            </a:r>
            <a:r>
              <a:rPr lang="en-US" dirty="0"/>
              <a:t> in NLTK uses a shorter list of part of speech tags than the Penn </a:t>
            </a:r>
            <a:r>
              <a:rPr lang="en-US" dirty="0" err="1"/>
              <a:t>TreeBank</a:t>
            </a:r>
            <a:r>
              <a:rPr lang="en-US" dirty="0"/>
              <a:t>, (so we use a short function to make the conversion).</a:t>
            </a:r>
          </a:p>
        </p:txBody>
      </p:sp>
    </p:spTree>
    <p:extLst>
      <p:ext uri="{BB962C8B-B14F-4D97-AF65-F5344CB8AC3E}">
        <p14:creationId xmlns:p14="http://schemas.microsoft.com/office/powerpoint/2010/main" val="39763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 in NLTK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305800" cy="56015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nltk.corpus</a:t>
            </a:r>
            <a:r>
              <a:rPr lang="en-US" sz="1400" dirty="0"/>
              <a:t> import </a:t>
            </a:r>
            <a:r>
              <a:rPr lang="en-US" sz="1400" dirty="0" err="1"/>
              <a:t>wordnet</a:t>
            </a:r>
            <a:r>
              <a:rPr lang="en-US" sz="1400" dirty="0"/>
              <a:t> as </a:t>
            </a:r>
            <a:r>
              <a:rPr lang="en-US" sz="1400" dirty="0" err="1"/>
              <a:t>wn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is_noun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['NN', 'NNS', 'NNP', 'NNPS']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['VB', 'VBD', 'VBG', 'VBN', 'VBP', 'VBZ']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is_adverb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['RB', 'RBR', 'RBS']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is_adjective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return tag in ['JJ', 'JJR', 'JJS']</a:t>
            </a:r>
          </a:p>
          <a:p>
            <a:endParaRPr lang="en-US" sz="1400" dirty="0"/>
          </a:p>
          <a:p>
            <a:r>
              <a:rPr lang="en-US" sz="1400" dirty="0" err="1"/>
              <a:t>def</a:t>
            </a:r>
            <a:r>
              <a:rPr lang="en-US" sz="1400" dirty="0"/>
              <a:t> penn2wn(tag):</a:t>
            </a:r>
          </a:p>
          <a:p>
            <a:r>
              <a:rPr lang="en-US" sz="1400" dirty="0"/>
              <a:t>    if </a:t>
            </a:r>
            <a:r>
              <a:rPr lang="en-US" sz="1400" dirty="0" err="1"/>
              <a:t>is_adjective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wn.ADJ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is_noun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wn.NOUN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is_adverb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wn.ADV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is_verb</a:t>
            </a:r>
            <a:r>
              <a:rPr lang="en-US" sz="1400" dirty="0"/>
              <a:t>(tag):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wn.VERB</a:t>
            </a:r>
            <a:endParaRPr lang="en-US" sz="1400" dirty="0"/>
          </a:p>
          <a:p>
            <a:r>
              <a:rPr lang="en-US" sz="1400" dirty="0"/>
              <a:t>    return </a:t>
            </a:r>
            <a:r>
              <a:rPr lang="en-US" sz="1400" dirty="0" err="1"/>
              <a:t>wn.NOUN</a:t>
            </a:r>
            <a:endParaRPr lang="en-US" sz="1400" dirty="0"/>
          </a:p>
          <a:p>
            <a:r>
              <a:rPr lang="en-US" sz="1400" dirty="0"/>
              <a:t>	                              </a:t>
            </a:r>
            <a:r>
              <a:rPr lang="en-US" sz="1000" dirty="0"/>
              <a:t>from: </a:t>
            </a:r>
            <a:r>
              <a:rPr lang="en-US" sz="500" dirty="0"/>
              <a:t>http://stackoverflow.com/questions/25534214/nltk-wordnet-lemmatizer-shouldnt-it-lemmatize-all-inflections-of-a-word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339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</a:t>
            </a:r>
            <a:r>
              <a:rPr lang="en-US" dirty="0"/>
              <a:t> import </a:t>
            </a:r>
            <a:r>
              <a:rPr lang="en-US" dirty="0" err="1"/>
              <a:t>pos_tag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nltk.stem.wordnet</a:t>
            </a:r>
            <a:r>
              <a:rPr lang="en-US" dirty="0"/>
              <a:t> import </a:t>
            </a:r>
            <a:r>
              <a:rPr lang="en-US" dirty="0" err="1"/>
              <a:t>WordNetLemmatizer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lzr</a:t>
            </a:r>
            <a:r>
              <a:rPr lang="en-US" dirty="0"/>
              <a:t> = </a:t>
            </a:r>
            <a:r>
              <a:rPr lang="en-US" dirty="0" err="1"/>
              <a:t>WordNetLemmatizer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my_text</a:t>
            </a:r>
            <a:r>
              <a:rPr lang="en-US" dirty="0"/>
              <a:t> = “Many smart students are sitting here." </a:t>
            </a:r>
          </a:p>
          <a:p>
            <a:pPr marL="0" indent="0">
              <a:buNone/>
            </a:pPr>
            <a:r>
              <a:rPr lang="en-US" dirty="0" err="1"/>
              <a:t>lemed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word,pos</a:t>
            </a:r>
            <a:r>
              <a:rPr lang="en-US" dirty="0"/>
              <a:t>) in </a:t>
            </a:r>
            <a:r>
              <a:rPr lang="en-US" dirty="0" err="1"/>
              <a:t>pos_tag</a:t>
            </a:r>
            <a:r>
              <a:rPr lang="en-US" dirty="0"/>
              <a:t>(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lemed.append</a:t>
            </a:r>
            <a:r>
              <a:rPr lang="en-US" dirty="0"/>
              <a:t>(</a:t>
            </a:r>
            <a:r>
              <a:rPr lang="en-US" dirty="0" err="1"/>
              <a:t>lzr.lemmatize</a:t>
            </a:r>
            <a:r>
              <a:rPr lang="en-US" dirty="0"/>
              <a:t>(word,penn2wn(</a:t>
            </a:r>
            <a:r>
              <a:rPr lang="en-US" dirty="0" err="1"/>
              <a:t>pos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lemed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['many', 'smart', 'student', 'be', 'sit', 'here', '.']</a:t>
            </a:r>
          </a:p>
        </p:txBody>
      </p:sp>
    </p:spTree>
    <p:extLst>
      <p:ext uri="{BB962C8B-B14F-4D97-AF65-F5344CB8AC3E}">
        <p14:creationId xmlns:p14="http://schemas.microsoft.com/office/powerpoint/2010/main" val="316264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Chunking is a method to chunk a sentence (or a set of sentences), into different chunks (groups).</a:t>
            </a:r>
          </a:p>
          <a:p>
            <a:r>
              <a:rPr lang="en-US" dirty="0"/>
              <a:t>Chunking uses regular expressions (templates) on the parts of speech.</a:t>
            </a:r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NP: {&lt;DT&gt;?&lt;JJ&gt;*&lt;NN&gt;} : a chunk (noun phrase)</a:t>
            </a:r>
            <a:r>
              <a:rPr lang="en-US" b="1" dirty="0"/>
              <a:t> </a:t>
            </a:r>
            <a:r>
              <a:rPr lang="en-US" dirty="0"/>
              <a:t>is composed of an optional </a:t>
            </a:r>
            <a:r>
              <a:rPr lang="en-US" b="1" dirty="0"/>
              <a:t>determiner</a:t>
            </a:r>
            <a:r>
              <a:rPr lang="en-US" dirty="0"/>
              <a:t>, zero or more </a:t>
            </a:r>
            <a:r>
              <a:rPr lang="en-US" b="1" dirty="0"/>
              <a:t>adjectives</a:t>
            </a:r>
            <a:r>
              <a:rPr lang="en-US" dirty="0"/>
              <a:t> and a </a:t>
            </a:r>
            <a:r>
              <a:rPr lang="en-US" b="1" dirty="0"/>
              <a:t>noun</a:t>
            </a:r>
            <a:r>
              <a:rPr lang="en-US" dirty="0"/>
              <a:t>. E.g.: "The nice big boy"</a:t>
            </a:r>
          </a:p>
          <a:p>
            <a:pPr lvl="1"/>
            <a:r>
              <a:rPr lang="en-US" dirty="0" err="1"/>
              <a:t>NounList</a:t>
            </a:r>
            <a:r>
              <a:rPr lang="en-US" dirty="0"/>
              <a:t>: {(&lt;DT&gt;?&lt;NN.?&gt;&lt;,&gt;?)+&lt;CC&gt;&lt;DT&gt;?&lt;NN.?&gt;}  :</a:t>
            </a:r>
          </a:p>
          <a:p>
            <a:pPr lvl="2"/>
            <a:r>
              <a:rPr lang="en-US" dirty="0"/>
              <a:t>&lt;NN.?&gt;* = one or more of different types of nouns, with an optional determiner before and an optional comma after (.? Means that there can be another character here: NN, NNP, NNS)</a:t>
            </a:r>
          </a:p>
          <a:p>
            <a:pPr lvl="2"/>
            <a:r>
              <a:rPr lang="en-US" dirty="0"/>
              <a:t>&lt;CC&gt; = Coordination conjunction</a:t>
            </a:r>
          </a:p>
          <a:p>
            <a:pPr lvl="2"/>
            <a:r>
              <a:rPr lang="en-US" dirty="0"/>
              <a:t>E.g.: </a:t>
            </a:r>
          </a:p>
          <a:p>
            <a:pPr lvl="3"/>
            <a:r>
              <a:rPr lang="en-US" dirty="0"/>
              <a:t>"Sara, John, Tom, the girl and the bat"</a:t>
            </a:r>
          </a:p>
          <a:p>
            <a:pPr lvl="3"/>
            <a:r>
              <a:rPr lang="en-US" dirty="0"/>
              <a:t>"Dogs or cats"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</a:t>
            </a:r>
            <a:r>
              <a:rPr lang="en-US" dirty="0"/>
              <a:t> = "the big red cow jumped over the bright moon"</a:t>
            </a:r>
          </a:p>
          <a:p>
            <a:pPr marL="0" indent="0">
              <a:buNone/>
            </a:pPr>
            <a:r>
              <a:rPr lang="en-US" dirty="0"/>
              <a:t>&gt;&gt;&gt; tagged = 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nltk.tokenize.word_tokenize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&gt;&gt;&gt; grammar = "NP: {&lt;DT&gt;?&lt;JJ&gt;*&lt;NN&gt;}"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cp</a:t>
            </a:r>
            <a:r>
              <a:rPr lang="en-US" dirty="0"/>
              <a:t> = </a:t>
            </a:r>
            <a:r>
              <a:rPr lang="en-US" dirty="0" err="1"/>
              <a:t>nltk.RegexpParser</a:t>
            </a:r>
            <a:r>
              <a:rPr lang="en-US" dirty="0"/>
              <a:t>(grammar)</a:t>
            </a:r>
          </a:p>
          <a:p>
            <a:pPr marL="0" indent="0">
              <a:buNone/>
            </a:pPr>
            <a:r>
              <a:rPr lang="en-US" dirty="0"/>
              <a:t>&gt;&gt;&gt; result = </a:t>
            </a:r>
            <a:r>
              <a:rPr lang="en-US" dirty="0" err="1"/>
              <a:t>cp.parse</a:t>
            </a:r>
            <a:r>
              <a:rPr lang="en-US" dirty="0"/>
              <a:t>(tagged)</a:t>
            </a:r>
          </a:p>
          <a:p>
            <a:pPr marL="0" indent="0">
              <a:buNone/>
            </a:pPr>
            <a:r>
              <a:rPr lang="en-US" dirty="0"/>
              <a:t>&gt;&gt;&gt; print(result)</a:t>
            </a:r>
          </a:p>
          <a:p>
            <a:pPr marL="0" indent="0">
              <a:buNone/>
            </a:pPr>
            <a:r>
              <a:rPr lang="en-US" dirty="0"/>
              <a:t>(S</a:t>
            </a:r>
          </a:p>
          <a:p>
            <a:pPr marL="0" indent="0">
              <a:buNone/>
            </a:pPr>
            <a:r>
              <a:rPr lang="en-US" dirty="0"/>
              <a:t>  (NP the/DT big/JJ red/JJ cow/NN)</a:t>
            </a:r>
          </a:p>
          <a:p>
            <a:pPr marL="0" indent="0">
              <a:buNone/>
            </a:pPr>
            <a:r>
              <a:rPr lang="en-US" dirty="0"/>
              <a:t>  jumped/VBD</a:t>
            </a:r>
          </a:p>
          <a:p>
            <a:pPr marL="0" indent="0">
              <a:buNone/>
            </a:pPr>
            <a:r>
              <a:rPr lang="en-US" dirty="0"/>
              <a:t>  over/IN</a:t>
            </a:r>
          </a:p>
          <a:p>
            <a:pPr marL="0" indent="0">
              <a:buNone/>
            </a:pPr>
            <a:r>
              <a:rPr lang="en-US" dirty="0"/>
              <a:t>  (NP the/DT bright/JJ moon/NN))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result.draw</a:t>
            </a:r>
            <a:r>
              <a:rPr lang="en-US" dirty="0"/>
              <a:t>()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24400"/>
            <a:ext cx="58197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0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 (Additional examples)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2462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my_text</a:t>
            </a:r>
            <a:r>
              <a:rPr lang="en-US" dirty="0"/>
              <a:t> = "Dogs or cats saw Sara, John, Tom, the girl and the bat"</a:t>
            </a:r>
          </a:p>
          <a:p>
            <a:r>
              <a:rPr lang="en-US" dirty="0"/>
              <a:t>grammar = "</a:t>
            </a:r>
            <a:r>
              <a:rPr lang="en-US" dirty="0" err="1"/>
              <a:t>NounList</a:t>
            </a:r>
            <a:r>
              <a:rPr lang="en-US" dirty="0"/>
              <a:t>: {(&lt;DT&gt;?&lt;NN.?&gt;&lt;,&gt;?)+&lt;CC&gt;&lt;DT&gt;?&lt;NN.?&gt;}"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967" y="3886200"/>
            <a:ext cx="7891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my_text</a:t>
            </a:r>
            <a:r>
              <a:rPr lang="en-US" dirty="0"/>
              <a:t> = "Dogs or small cats saw Sara, John, Tom, the </a:t>
            </a:r>
            <a:r>
              <a:rPr lang="en-US" i="1" dirty="0"/>
              <a:t>pretty</a:t>
            </a:r>
            <a:r>
              <a:rPr lang="en-US" dirty="0"/>
              <a:t> girl and the </a:t>
            </a:r>
            <a:r>
              <a:rPr lang="en-US" i="1" dirty="0"/>
              <a:t>big</a:t>
            </a:r>
            <a:r>
              <a:rPr lang="en-US" dirty="0"/>
              <a:t> bat"</a:t>
            </a:r>
          </a:p>
          <a:p>
            <a:r>
              <a:rPr lang="en-US" dirty="0"/>
              <a:t>grammar = """NP: {&lt;DT&gt;?&lt;JJ&gt;*&lt;NN.?&gt;}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NounList</a:t>
            </a:r>
            <a:r>
              <a:rPr lang="en-US" dirty="0"/>
              <a:t>: {(&lt;NP&gt;&lt;,&gt;?)+&lt;CC&gt;&lt;NP&gt;}"""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8" y="2647950"/>
            <a:ext cx="81915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7" y="5334000"/>
            <a:ext cx="875621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1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result = </a:t>
            </a:r>
            <a:r>
              <a:rPr lang="en-US" dirty="0" err="1"/>
              <a:t>nltk.ne_chunk</a:t>
            </a:r>
            <a:r>
              <a:rPr lang="en-US" dirty="0"/>
              <a:t>(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nltk.word_tokenize</a:t>
            </a:r>
            <a:r>
              <a:rPr lang="en-US" dirty="0"/>
              <a:t>("Bill Clinton is the president of the United States")))</a:t>
            </a:r>
          </a:p>
          <a:p>
            <a:pPr marL="0" indent="0">
              <a:buNone/>
            </a:pPr>
            <a:r>
              <a:rPr lang="en-US" dirty="0"/>
              <a:t>&gt;&gt;&gt; print (result)</a:t>
            </a:r>
          </a:p>
          <a:p>
            <a:pPr marL="0" indent="0">
              <a:buNone/>
            </a:pPr>
            <a:r>
              <a:rPr lang="en-US" dirty="0"/>
              <a:t>(S</a:t>
            </a:r>
          </a:p>
          <a:p>
            <a:pPr marL="0" indent="0">
              <a:buNone/>
            </a:pPr>
            <a:r>
              <a:rPr lang="en-US" dirty="0"/>
              <a:t>  (PERSON Bill/NNP)</a:t>
            </a:r>
          </a:p>
          <a:p>
            <a:pPr marL="0" indent="0">
              <a:buNone/>
            </a:pPr>
            <a:r>
              <a:rPr lang="en-US" dirty="0"/>
              <a:t>  (PERSON Clinton/NNP)</a:t>
            </a:r>
          </a:p>
          <a:p>
            <a:pPr marL="0" indent="0">
              <a:buNone/>
            </a:pPr>
            <a:r>
              <a:rPr lang="en-US" dirty="0"/>
              <a:t>  is/VBZ</a:t>
            </a:r>
          </a:p>
          <a:p>
            <a:pPr marL="0" indent="0">
              <a:buNone/>
            </a:pPr>
            <a:r>
              <a:rPr lang="en-US" dirty="0"/>
              <a:t>  the/DT</a:t>
            </a:r>
          </a:p>
          <a:p>
            <a:pPr marL="0" indent="0">
              <a:buNone/>
            </a:pPr>
            <a:r>
              <a:rPr lang="en-US" dirty="0"/>
              <a:t>  president/NN</a:t>
            </a:r>
          </a:p>
          <a:p>
            <a:pPr marL="0" indent="0">
              <a:buNone/>
            </a:pPr>
            <a:r>
              <a:rPr lang="en-US" dirty="0"/>
              <a:t>  of/IN</a:t>
            </a:r>
          </a:p>
          <a:p>
            <a:pPr marL="0" indent="0">
              <a:buNone/>
            </a:pPr>
            <a:r>
              <a:rPr lang="en-US" dirty="0"/>
              <a:t>  the/DT</a:t>
            </a:r>
          </a:p>
          <a:p>
            <a:pPr marL="0" indent="0">
              <a:buNone/>
            </a:pPr>
            <a:r>
              <a:rPr lang="en-US" dirty="0"/>
              <a:t>  (GPE United/NNP States/NNPS))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result.draw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0"/>
            <a:ext cx="67913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2286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geo</a:t>
            </a:r>
            <a:r>
              <a:rPr lang="en-US" dirty="0"/>
              <a:t> = Geographical Entity</a:t>
            </a:r>
          </a:p>
          <a:p>
            <a:r>
              <a:rPr lang="en-US" b="1" dirty="0"/>
              <a:t>org</a:t>
            </a:r>
            <a:r>
              <a:rPr lang="en-US" dirty="0"/>
              <a:t> = Organization</a:t>
            </a:r>
          </a:p>
          <a:p>
            <a:r>
              <a:rPr lang="en-US" b="1" dirty="0"/>
              <a:t>per</a:t>
            </a:r>
            <a:r>
              <a:rPr lang="en-US" dirty="0"/>
              <a:t> = Person</a:t>
            </a:r>
          </a:p>
          <a:p>
            <a:r>
              <a:rPr lang="en-US" b="1" dirty="0" err="1"/>
              <a:t>gpe</a:t>
            </a:r>
            <a:r>
              <a:rPr lang="en-US" dirty="0"/>
              <a:t> = Geopolitical Entity</a:t>
            </a:r>
          </a:p>
          <a:p>
            <a:r>
              <a:rPr lang="en-US" b="1" dirty="0" err="1"/>
              <a:t>tim</a:t>
            </a:r>
            <a:r>
              <a:rPr lang="en-US" dirty="0"/>
              <a:t> = Time indicator</a:t>
            </a:r>
          </a:p>
          <a:p>
            <a:r>
              <a:rPr lang="en-US" b="1" dirty="0"/>
              <a:t>art</a:t>
            </a:r>
            <a:r>
              <a:rPr lang="en-US" dirty="0"/>
              <a:t> = Artifact</a:t>
            </a:r>
          </a:p>
          <a:p>
            <a:r>
              <a:rPr lang="en-US" b="1" dirty="0"/>
              <a:t>eve</a:t>
            </a:r>
            <a:r>
              <a:rPr lang="en-US" dirty="0"/>
              <a:t> = Event</a:t>
            </a:r>
          </a:p>
          <a:p>
            <a:r>
              <a:rPr lang="en-US" b="1" dirty="0" err="1"/>
              <a:t>nat</a:t>
            </a:r>
            <a:r>
              <a:rPr lang="en-US" dirty="0"/>
              <a:t> = Natural Phenomenon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Tool-Kit: tokenization, stemming, POS, preprocessing in general…</a:t>
            </a:r>
          </a:p>
          <a:p>
            <a:r>
              <a:rPr lang="en-US" dirty="0"/>
              <a:t>pip install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 err="1"/>
              <a:t>nltk.download</a:t>
            </a:r>
            <a:r>
              <a:rPr lang="en-US" dirty="0"/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3757612" cy="239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owchart: Process 3"/>
          <p:cNvSpPr/>
          <p:nvPr/>
        </p:nvSpPr>
        <p:spPr>
          <a:xfrm>
            <a:off x="3657600" y="2743200"/>
            <a:ext cx="5334000" cy="1676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NLTK is in English. It has some limited support for other languages such as French, Spanish, German and more, but not for Hebrew. </a:t>
            </a:r>
          </a:p>
          <a:p>
            <a:pPr algn="ctr"/>
            <a:r>
              <a:rPr lang="en-US" dirty="0"/>
              <a:t>Here is a link for some Hebrew NLP (not using NLTK): </a:t>
            </a:r>
            <a:r>
              <a:rPr lang="en-US" dirty="0">
                <a:hlinkClick r:id="rId4"/>
              </a:rPr>
              <a:t>https://github.com/iddoberger/awesome-hebrew-nlp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35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natural language processing, we many times are interested in the appearances of pairs of words (bi-grams).</a:t>
            </a:r>
          </a:p>
          <a:p>
            <a:r>
              <a:rPr lang="en-US" dirty="0"/>
              <a:t>For example, for the following sentence:</a:t>
            </a:r>
          </a:p>
          <a:p>
            <a:pPr marL="457200" lvl="1" indent="0">
              <a:buNone/>
            </a:pPr>
            <a:r>
              <a:rPr lang="en-US" dirty="0"/>
              <a:t>"I did it you did it you did it"</a:t>
            </a:r>
          </a:p>
          <a:p>
            <a:pPr marL="457200" lvl="1" indent="0">
              <a:buNone/>
            </a:pPr>
            <a:r>
              <a:rPr lang="en-US" dirty="0"/>
              <a:t>We get the following bi-grams count:</a:t>
            </a:r>
          </a:p>
          <a:p>
            <a:pPr marL="914400" lvl="2" indent="0">
              <a:buNone/>
            </a:pPr>
            <a:r>
              <a:rPr lang="en-US" dirty="0"/>
              <a:t>[((I, did), 1), ((did, it), 3), ((it, you), 2), ((you, did), 2)]</a:t>
            </a:r>
          </a:p>
          <a:p>
            <a:r>
              <a:rPr lang="en-US" dirty="0"/>
              <a:t>This is useful for part of speech tagging, feature extraction, story generation, etc.</a:t>
            </a:r>
          </a:p>
          <a:p>
            <a:r>
              <a:rPr lang="en-US" dirty="0"/>
              <a:t>Tri-grams are the same with triples, and in general, we call these sequences n-grams.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&gt;&gt;&gt; text = "It is a simple text this, this is a simple text, is it simple?"</a:t>
            </a:r>
          </a:p>
          <a:p>
            <a:pPr marL="57150" indent="0">
              <a:buNone/>
            </a:pPr>
            <a:r>
              <a:rPr lang="en-US" dirty="0"/>
              <a:t>&gt;&gt;&gt; list(</a:t>
            </a:r>
            <a:r>
              <a:rPr lang="en-US" dirty="0" err="1"/>
              <a:t>nltk.ngrams</a:t>
            </a:r>
            <a:r>
              <a:rPr lang="en-US" dirty="0"/>
              <a:t>(</a:t>
            </a:r>
            <a:r>
              <a:rPr lang="en-US" dirty="0" err="1"/>
              <a:t>nltk.word_tokenize</a:t>
            </a:r>
            <a:r>
              <a:rPr lang="en-US" dirty="0"/>
              <a:t>(text),3))</a:t>
            </a:r>
          </a:p>
          <a:p>
            <a:pPr marL="57150" indent="0">
              <a:buNone/>
            </a:pPr>
            <a:r>
              <a:rPr lang="en-US" dirty="0"/>
              <a:t>[('It', 'is', 'a'), ('is', 'a', 'simple'), ('a', 'simple', 'text'), ('simple', 'text', 'this'), ('text', 'this', ','), ('this', ',', 'this'), (',', 'this', 'is'), ('this', 'is', 'a'), ('is', 'a', 'simple'), ('a', 'simple', 'text'), ('simple', 'text', ','), ('text', ',', 'is'), (',', 'is', 'it'), ('is', 'it', 'simple'), ('it', 'simple', '?')]</a:t>
            </a:r>
          </a:p>
        </p:txBody>
      </p:sp>
    </p:spTree>
    <p:extLst>
      <p:ext uri="{BB962C8B-B14F-4D97-AF65-F5344CB8AC3E}">
        <p14:creationId xmlns:p14="http://schemas.microsoft.com/office/powerpoint/2010/main" val="9134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– Text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text data, we would like to generate new text which would look similar to the given text.</a:t>
            </a:r>
          </a:p>
          <a:p>
            <a:pPr lvl="1"/>
            <a:r>
              <a:rPr lang="en-US" dirty="0"/>
              <a:t>Auto completion, predicting next words when writing</a:t>
            </a:r>
          </a:p>
          <a:p>
            <a:pPr lvl="1"/>
            <a:r>
              <a:rPr lang="en-US" dirty="0"/>
              <a:t>Games and entertainment</a:t>
            </a:r>
          </a:p>
          <a:p>
            <a:r>
              <a:rPr lang="en-US" dirty="0"/>
              <a:t>We will use the following algorithm:</a:t>
            </a:r>
          </a:p>
          <a:p>
            <a:pPr lvl="1"/>
            <a:r>
              <a:rPr lang="en-US" dirty="0"/>
              <a:t>Split the data into tri-grams.</a:t>
            </a:r>
          </a:p>
          <a:p>
            <a:pPr lvl="1"/>
            <a:r>
              <a:rPr lang="en-US" dirty="0"/>
              <a:t>Start with two words, then every time sample the next word, given the previous two words, according to the data distribution.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nltk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urllib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random import </a:t>
            </a:r>
            <a:r>
              <a:rPr lang="en-US" sz="1800" dirty="0" err="1"/>
              <a:t>randint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paragraph_len</a:t>
            </a:r>
            <a:r>
              <a:rPr lang="en-US" sz="1800" dirty="0"/>
              <a:t> = 100</a:t>
            </a:r>
          </a:p>
          <a:p>
            <a:pPr marL="0" indent="0">
              <a:buNone/>
            </a:pPr>
            <a:r>
              <a:rPr lang="en-US" sz="1800" dirty="0" err="1"/>
              <a:t>all_text</a:t>
            </a:r>
            <a:r>
              <a:rPr lang="en-US" sz="1800" dirty="0"/>
              <a:t> = </a:t>
            </a:r>
            <a:r>
              <a:rPr lang="en-US" sz="1800" dirty="0" err="1"/>
              <a:t>urllib.request.urlopen</a:t>
            </a:r>
            <a:r>
              <a:rPr lang="en-US" sz="1800" dirty="0"/>
              <a:t>("https://s3.amazonaws.com/text-datasets/nietzsche.txt").read().decode("utf-8") #for Python 2 remove "request"</a:t>
            </a:r>
          </a:p>
          <a:p>
            <a:pPr marL="0" indent="0">
              <a:buNone/>
            </a:pPr>
            <a:r>
              <a:rPr lang="en-US" sz="1800" dirty="0"/>
              <a:t>tokens = </a:t>
            </a:r>
            <a:r>
              <a:rPr lang="en-US" sz="1800" dirty="0" err="1"/>
              <a:t>nltk.word_tokenize</a:t>
            </a:r>
            <a:r>
              <a:rPr lang="en-US" sz="1800" dirty="0"/>
              <a:t>(</a:t>
            </a:r>
            <a:r>
              <a:rPr lang="en-US" sz="1800" dirty="0" err="1"/>
              <a:t>all_text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err="1"/>
              <a:t>my_grams</a:t>
            </a:r>
            <a:r>
              <a:rPr lang="en-US" sz="1800" dirty="0"/>
              <a:t> = list(</a:t>
            </a:r>
            <a:r>
              <a:rPr lang="en-US" sz="1800" dirty="0" err="1"/>
              <a:t>nltk.ngrams</a:t>
            </a:r>
            <a:r>
              <a:rPr lang="en-US" sz="1800" dirty="0"/>
              <a:t>(tokens,3))</a:t>
            </a:r>
          </a:p>
          <a:p>
            <a:pPr marL="0" indent="0">
              <a:buNone/>
            </a:pPr>
            <a:r>
              <a:rPr lang="en-US" sz="1800" dirty="0"/>
              <a:t>sentence = ["It", "is"]</a:t>
            </a:r>
          </a:p>
          <a:p>
            <a:pPr marL="0" indent="0">
              <a:buNone/>
            </a:pPr>
            <a:r>
              <a:rPr lang="en-US" sz="1800" dirty="0"/>
              <a:t>for i in range(</a:t>
            </a:r>
            <a:r>
              <a:rPr lang="en-US" sz="1800" dirty="0" err="1"/>
              <a:t>paragraph_len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    options = []</a:t>
            </a:r>
          </a:p>
          <a:p>
            <a:pPr marL="0" indent="0">
              <a:buNone/>
            </a:pPr>
            <a:r>
              <a:rPr lang="en-US" sz="1800" dirty="0"/>
              <a:t>    for trig in </a:t>
            </a:r>
            <a:r>
              <a:rPr lang="en-US" sz="1800" dirty="0" err="1"/>
              <a:t>my_grams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if trig[0].</a:t>
            </a:r>
            <a:r>
              <a:rPr lang="en-US" sz="1800" dirty="0">
                <a:solidFill>
                  <a:srgbClr val="FF0000"/>
                </a:solidFill>
              </a:rPr>
              <a:t>lower()</a:t>
            </a:r>
            <a:r>
              <a:rPr lang="en-US" sz="1800" dirty="0"/>
              <a:t> == sentence[</a:t>
            </a:r>
            <a:r>
              <a:rPr lang="en-US" sz="1800" dirty="0" err="1"/>
              <a:t>len</a:t>
            </a:r>
            <a:r>
              <a:rPr lang="en-US" sz="1800" dirty="0"/>
              <a:t>(sentence)-2].lower() and trig[1].lower() == sentence[</a:t>
            </a:r>
            <a:r>
              <a:rPr lang="en-US" sz="1800" dirty="0" err="1"/>
              <a:t>len</a:t>
            </a:r>
            <a:r>
              <a:rPr lang="en-US" sz="1800" dirty="0"/>
              <a:t>(sentence)-1].lower():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options.append</a:t>
            </a:r>
            <a:r>
              <a:rPr lang="en-US" sz="1800" dirty="0"/>
              <a:t>(trig[2])</a:t>
            </a:r>
          </a:p>
          <a:p>
            <a:pPr marL="0" indent="0">
              <a:buNone/>
            </a:pPr>
            <a:r>
              <a:rPr lang="en-US" sz="1800" dirty="0"/>
              <a:t>    if </a:t>
            </a:r>
            <a:r>
              <a:rPr lang="en-US" sz="1800" dirty="0" err="1"/>
              <a:t>len</a:t>
            </a:r>
            <a:r>
              <a:rPr lang="en-US" sz="1800" dirty="0"/>
              <a:t>(options) &gt; 0: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sentence.append</a:t>
            </a:r>
            <a:r>
              <a:rPr lang="en-US" sz="1800" dirty="0"/>
              <a:t>(options[</a:t>
            </a:r>
            <a:r>
              <a:rPr lang="en-US" sz="1800" dirty="0" err="1"/>
              <a:t>randint</a:t>
            </a:r>
            <a:r>
              <a:rPr lang="en-US" sz="1800" dirty="0"/>
              <a:t>(0, </a:t>
            </a:r>
            <a:r>
              <a:rPr lang="en-US" sz="1800" dirty="0" err="1"/>
              <a:t>len</a:t>
            </a:r>
            <a:r>
              <a:rPr lang="en-US" sz="1800" dirty="0"/>
              <a:t>(options)-1)])</a:t>
            </a:r>
          </a:p>
          <a:p>
            <a:pPr marL="0" indent="0">
              <a:buNone/>
            </a:pPr>
            <a:r>
              <a:rPr lang="en-US" sz="1800" dirty="0"/>
              <a:t>print(" ".join(sentence))</a:t>
            </a:r>
          </a:p>
        </p:txBody>
      </p:sp>
    </p:spTree>
    <p:extLst>
      <p:ext uri="{BB962C8B-B14F-4D97-AF65-F5344CB8AC3E}">
        <p14:creationId xmlns:p14="http://schemas.microsoft.com/office/powerpoint/2010/main" val="34314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C:\&gt;python text_generator.py</a:t>
            </a:r>
          </a:p>
          <a:p>
            <a:pPr marL="0" indent="0">
              <a:buNone/>
            </a:pPr>
            <a:r>
              <a:rPr lang="en-US" dirty="0"/>
              <a:t>It is a categorical imperative but to a stronger one may place oneself nowadays , throughout almost the opposite : there are certain insipid , traffic-virtuous people to pose , and turning thereof , is shown by children and childish , light-minded toleration , on the other hand , gait , face , changed ? And our silence , at the very opposite </a:t>
            </a:r>
            <a:r>
              <a:rPr lang="en-US" dirty="0" err="1"/>
              <a:t>realises</a:t>
            </a:r>
            <a:r>
              <a:rPr lang="en-US" dirty="0"/>
              <a:t> itself with all our senses learn late , very human -- all-too-human facts . It is impossible for a phantom of disbelief , which are not the case of priests who , owing to the point of Honor</a:t>
            </a:r>
          </a:p>
        </p:txBody>
      </p:sp>
    </p:spTree>
    <p:extLst>
      <p:ext uri="{BB962C8B-B14F-4D97-AF65-F5344CB8AC3E}">
        <p14:creationId xmlns:p14="http://schemas.microsoft.com/office/powerpoint/2010/main" val="2178303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Free-Grammar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you have learned in Automatons and Formal Languages. CFG are composed of four components:</a:t>
            </a:r>
          </a:p>
          <a:p>
            <a:pPr lvl="1"/>
            <a:r>
              <a:rPr lang="en-US" dirty="0"/>
              <a:t>T: terminal vocabulary (the words of the language being defined)</a:t>
            </a:r>
          </a:p>
          <a:p>
            <a:pPr lvl="1"/>
            <a:r>
              <a:rPr lang="en-US" dirty="0"/>
              <a:t>V: non-terminal vocabulary</a:t>
            </a:r>
          </a:p>
          <a:p>
            <a:pPr lvl="1"/>
            <a:r>
              <a:rPr lang="en-US" dirty="0"/>
              <a:t>P: a set of productions of the form a -&gt; b, (a is a non-terminal and b is a sequence of one or more symbols from T U V)</a:t>
            </a:r>
          </a:p>
          <a:p>
            <a:pPr lvl="1"/>
            <a:r>
              <a:rPr lang="en-US" dirty="0"/>
              <a:t>S: the start symbol (member of 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9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&gt;&gt;&gt; grammar1 = </a:t>
            </a:r>
            <a:r>
              <a:rPr lang="en-US" dirty="0" err="1"/>
              <a:t>nltk.CFG.fromstring</a:t>
            </a:r>
            <a:r>
              <a:rPr lang="en-US" dirty="0"/>
              <a:t>(""" </a:t>
            </a:r>
          </a:p>
          <a:p>
            <a:pPr marL="0" indent="0">
              <a:buNone/>
            </a:pPr>
            <a:r>
              <a:rPr lang="en-US" dirty="0"/>
              <a:t>S -&gt; NP VP </a:t>
            </a:r>
          </a:p>
          <a:p>
            <a:pPr marL="0" indent="0">
              <a:buNone/>
            </a:pPr>
            <a:r>
              <a:rPr lang="en-US" dirty="0"/>
              <a:t>VP -&gt; V NP | V NP PP </a:t>
            </a:r>
          </a:p>
          <a:p>
            <a:pPr marL="0" indent="0">
              <a:buNone/>
            </a:pPr>
            <a:r>
              <a:rPr lang="en-US" dirty="0"/>
              <a:t>PP -&gt; P NP </a:t>
            </a:r>
          </a:p>
          <a:p>
            <a:pPr marL="0" indent="0">
              <a:buNone/>
            </a:pPr>
            <a:r>
              <a:rPr lang="en-US" dirty="0"/>
              <a:t>V -&gt; "saw" | "ate" | "walked" </a:t>
            </a:r>
          </a:p>
          <a:p>
            <a:pPr marL="0" indent="0">
              <a:buNone/>
            </a:pPr>
            <a:r>
              <a:rPr lang="en-US" dirty="0"/>
              <a:t>NP -&gt; "John" | "Mary" | "Bob" | </a:t>
            </a:r>
            <a:r>
              <a:rPr lang="en-US" dirty="0" err="1"/>
              <a:t>Det</a:t>
            </a:r>
            <a:r>
              <a:rPr lang="en-US" dirty="0"/>
              <a:t> N | </a:t>
            </a:r>
            <a:r>
              <a:rPr lang="en-US" dirty="0" err="1"/>
              <a:t>Det</a:t>
            </a:r>
            <a:r>
              <a:rPr lang="en-US" dirty="0"/>
              <a:t> N PP </a:t>
            </a:r>
          </a:p>
          <a:p>
            <a:pPr marL="0" indent="0">
              <a:buNone/>
            </a:pPr>
            <a:r>
              <a:rPr lang="en-US" dirty="0" err="1"/>
              <a:t>Det</a:t>
            </a:r>
            <a:r>
              <a:rPr lang="en-US" dirty="0"/>
              <a:t> -&gt; "a" | "an" | "the" | "my" </a:t>
            </a:r>
          </a:p>
          <a:p>
            <a:pPr marL="0" indent="0">
              <a:buNone/>
            </a:pPr>
            <a:r>
              <a:rPr lang="en-US" dirty="0"/>
              <a:t>N -&gt; "man" | "dog" | "cat" | "telescope" | "park" </a:t>
            </a:r>
          </a:p>
          <a:p>
            <a:pPr marL="0" indent="0">
              <a:buNone/>
            </a:pPr>
            <a:r>
              <a:rPr lang="en-US" dirty="0"/>
              <a:t>P -&gt; "in" | "on" | "by" | "with" """)</a:t>
            </a:r>
          </a:p>
          <a:p>
            <a:pPr marL="0" indent="0">
              <a:buNone/>
            </a:pPr>
            <a:r>
              <a:rPr lang="en-US" dirty="0"/>
              <a:t>&gt;&gt;&gt; sentence = "Mary saw </a:t>
            </a:r>
            <a:r>
              <a:rPr lang="en-US" dirty="0" err="1"/>
              <a:t>Bob".split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rd_parser</a:t>
            </a:r>
            <a:r>
              <a:rPr lang="en-US" dirty="0"/>
              <a:t> = </a:t>
            </a:r>
            <a:r>
              <a:rPr lang="en-US" dirty="0" err="1"/>
              <a:t>nltk.RecursiveDescentParser</a:t>
            </a:r>
            <a:r>
              <a:rPr lang="en-US" dirty="0"/>
              <a:t>(grammar1) </a:t>
            </a:r>
          </a:p>
          <a:p>
            <a:pPr marL="0" indent="0">
              <a:buNone/>
            </a:pPr>
            <a:r>
              <a:rPr lang="en-US" dirty="0"/>
              <a:t>&gt;&gt;&gt; print(list(</a:t>
            </a:r>
            <a:r>
              <a:rPr lang="en-US" dirty="0" err="1"/>
              <a:t>rd_parser.parse</a:t>
            </a:r>
            <a:r>
              <a:rPr lang="en-US" dirty="0"/>
              <a:t>(sentence))[0]) </a:t>
            </a:r>
          </a:p>
          <a:p>
            <a:pPr marL="0" indent="0">
              <a:buNone/>
            </a:pPr>
            <a:r>
              <a:rPr lang="en-US" dirty="0"/>
              <a:t>(S (NP Mary) (VP (V saw) (NP Bob)))</a:t>
            </a:r>
          </a:p>
          <a:p>
            <a:pPr marL="0" indent="0">
              <a:buNone/>
            </a:pPr>
            <a:r>
              <a:rPr lang="en-US" dirty="0"/>
              <a:t>&gt;&gt;&gt;print(list(</a:t>
            </a:r>
            <a:r>
              <a:rPr lang="en-US" dirty="0" err="1"/>
              <a:t>rd_parser.parse</a:t>
            </a:r>
            <a:r>
              <a:rPr lang="en-US" dirty="0"/>
              <a:t>("Mary saw a dog with my </a:t>
            </a:r>
            <a:r>
              <a:rPr lang="en-US" dirty="0" err="1"/>
              <a:t>telescope".split</a:t>
            </a:r>
            <a:r>
              <a:rPr lang="en-US" dirty="0"/>
              <a:t>()))[0])</a:t>
            </a:r>
          </a:p>
          <a:p>
            <a:pPr marL="0" indent="0">
              <a:buNone/>
            </a:pPr>
            <a:r>
              <a:rPr lang="en-US" dirty="0"/>
              <a:t>(S (NP Mary)  (VP (V saw)</a:t>
            </a:r>
          </a:p>
          <a:p>
            <a:pPr marL="0" indent="0">
              <a:buNone/>
            </a:pPr>
            <a:r>
              <a:rPr lang="en-US" dirty="0"/>
              <a:t>    (NP (</a:t>
            </a:r>
            <a:r>
              <a:rPr lang="en-US" dirty="0" err="1"/>
              <a:t>Det</a:t>
            </a:r>
            <a:r>
              <a:rPr lang="en-US" dirty="0"/>
              <a:t> a) (N dog) (PP (P with) (NP (</a:t>
            </a:r>
            <a:r>
              <a:rPr lang="en-US" dirty="0" err="1"/>
              <a:t>Det</a:t>
            </a:r>
            <a:r>
              <a:rPr lang="en-US" dirty="0"/>
              <a:t> my) (N telescope))))))</a:t>
            </a:r>
          </a:p>
          <a:p>
            <a:pPr marL="0" indent="0">
              <a:buNone/>
            </a:pPr>
            <a:r>
              <a:rPr lang="en-US" dirty="0"/>
              <a:t>&gt;&gt;&gt;(list(</a:t>
            </a:r>
            <a:r>
              <a:rPr lang="en-US" dirty="0" err="1"/>
              <a:t>rd_parser.parse</a:t>
            </a:r>
            <a:r>
              <a:rPr lang="en-US" dirty="0"/>
              <a:t>("Mary saw a dog with my </a:t>
            </a:r>
            <a:r>
              <a:rPr lang="en-US" dirty="0" err="1"/>
              <a:t>telescope".split</a:t>
            </a:r>
            <a:r>
              <a:rPr lang="en-US" dirty="0"/>
              <a:t>()))[0]).draw()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3718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with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groucho_grammar</a:t>
            </a:r>
            <a:r>
              <a:rPr lang="en-US" dirty="0"/>
              <a:t> = </a:t>
            </a:r>
            <a:r>
              <a:rPr lang="en-US" dirty="0" err="1"/>
              <a:t>nltk.CFG.fromstring</a:t>
            </a:r>
            <a:r>
              <a:rPr lang="en-US" dirty="0"/>
              <a:t>("""</a:t>
            </a:r>
          </a:p>
          <a:p>
            <a:pPr marL="0" indent="0">
              <a:buNone/>
            </a:pPr>
            <a:r>
              <a:rPr lang="en-US" dirty="0"/>
              <a:t>... S -&gt; NP VP</a:t>
            </a:r>
          </a:p>
          <a:p>
            <a:pPr marL="0" indent="0">
              <a:buNone/>
            </a:pPr>
            <a:r>
              <a:rPr lang="en-US" dirty="0"/>
              <a:t>... PP -&gt; P NP</a:t>
            </a:r>
          </a:p>
          <a:p>
            <a:pPr marL="0" indent="0">
              <a:buNone/>
            </a:pPr>
            <a:r>
              <a:rPr lang="en-US" dirty="0"/>
              <a:t>... NP -&gt; </a:t>
            </a:r>
            <a:r>
              <a:rPr lang="en-US" dirty="0" err="1"/>
              <a:t>Det</a:t>
            </a:r>
            <a:r>
              <a:rPr lang="en-US" dirty="0"/>
              <a:t> N | </a:t>
            </a:r>
            <a:r>
              <a:rPr lang="en-US" dirty="0" err="1"/>
              <a:t>Det</a:t>
            </a:r>
            <a:r>
              <a:rPr lang="en-US" dirty="0"/>
              <a:t> N PP | 'I'</a:t>
            </a:r>
          </a:p>
          <a:p>
            <a:pPr marL="0" indent="0">
              <a:buNone/>
            </a:pPr>
            <a:r>
              <a:rPr lang="en-US" dirty="0"/>
              <a:t>... VP -&gt; V NP | VP PP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Det</a:t>
            </a:r>
            <a:r>
              <a:rPr lang="en-US" dirty="0"/>
              <a:t> -&gt; 'an' | 'my'</a:t>
            </a:r>
          </a:p>
          <a:p>
            <a:pPr marL="0" indent="0">
              <a:buNone/>
            </a:pPr>
            <a:r>
              <a:rPr lang="en-US" dirty="0"/>
              <a:t>... N -&gt; 'elephant' | 'pajamas'</a:t>
            </a:r>
          </a:p>
          <a:p>
            <a:pPr marL="0" indent="0">
              <a:buNone/>
            </a:pPr>
            <a:r>
              <a:rPr lang="en-US" dirty="0"/>
              <a:t>... V -&gt; 'shot'</a:t>
            </a:r>
          </a:p>
          <a:p>
            <a:pPr marL="0" indent="0">
              <a:buNone/>
            </a:pPr>
            <a:r>
              <a:rPr lang="en-US" dirty="0"/>
              <a:t>... P -&gt; 'in'</a:t>
            </a:r>
          </a:p>
          <a:p>
            <a:pPr marL="0" indent="0">
              <a:buNone/>
            </a:pPr>
            <a:r>
              <a:rPr lang="en-US" dirty="0"/>
              <a:t>... """)</a:t>
            </a:r>
          </a:p>
          <a:p>
            <a:pPr marL="0" indent="0">
              <a:buNone/>
            </a:pPr>
            <a:r>
              <a:rPr lang="en-US" dirty="0"/>
              <a:t>&gt;&gt;&gt; sent = ['I', 'shot', 'an', 'elephant', 'in', 'my', 'pajamas'] </a:t>
            </a:r>
          </a:p>
          <a:p>
            <a:pPr marL="0" indent="0">
              <a:buNone/>
            </a:pPr>
            <a:r>
              <a:rPr lang="en-US" dirty="0"/>
              <a:t>&gt;&gt;&gt; parser = </a:t>
            </a:r>
            <a:r>
              <a:rPr lang="en-US" dirty="0" err="1"/>
              <a:t>nltk.ChartParser</a:t>
            </a:r>
            <a:r>
              <a:rPr lang="en-US" dirty="0"/>
              <a:t>(</a:t>
            </a:r>
            <a:r>
              <a:rPr lang="en-US" dirty="0" err="1"/>
              <a:t>groucho_grammar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&gt;&gt;&gt; for tree in </a:t>
            </a:r>
            <a:r>
              <a:rPr lang="en-US" dirty="0" err="1"/>
              <a:t>parser.parse</a:t>
            </a:r>
            <a:r>
              <a:rPr lang="en-US" dirty="0"/>
              <a:t>(sent): </a:t>
            </a:r>
          </a:p>
          <a:p>
            <a:pPr marL="0" indent="0">
              <a:buNone/>
            </a:pPr>
            <a:r>
              <a:rPr lang="en-US" dirty="0"/>
              <a:t>...      print(tree) #</a:t>
            </a:r>
            <a:r>
              <a:rPr lang="en-US" dirty="0" err="1"/>
              <a:t>tree.draw</a:t>
            </a:r>
            <a:r>
              <a:rPr lang="en-US" dirty="0"/>
              <a:t>()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143000"/>
            <a:ext cx="3238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05200"/>
            <a:ext cx="33337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3273" y="6428601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http://www.nltk.org/book/ch08.html</a:t>
            </a:r>
          </a:p>
        </p:txBody>
      </p:sp>
    </p:spTree>
    <p:extLst>
      <p:ext uri="{BB962C8B-B14F-4D97-AF65-F5344CB8AC3E}">
        <p14:creationId xmlns:p14="http://schemas.microsoft.com/office/powerpoint/2010/main" val="224069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CYK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CYK algorithm which uses dynamic programing is used in order to find a tree (a constituency parse) </a:t>
            </a:r>
          </a:p>
          <a:p>
            <a:r>
              <a:rPr lang="en-US" dirty="0"/>
              <a:t>Complexity of the CYK is O(n</a:t>
            </a:r>
            <a:r>
              <a:rPr lang="en-US" baseline="30000" dirty="0"/>
              <a:t>3 </a:t>
            </a:r>
            <a:r>
              <a:rPr lang="en-US" dirty="0"/>
              <a:t>|G|), where n is the length of the sentence, and G is the grammar size.</a:t>
            </a:r>
          </a:p>
        </p:txBody>
      </p:sp>
    </p:spTree>
    <p:extLst>
      <p:ext uri="{BB962C8B-B14F-4D97-AF65-F5344CB8AC3E}">
        <p14:creationId xmlns:p14="http://schemas.microsoft.com/office/powerpoint/2010/main" val="2754327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CYK is used to find a parse tree in a context free grammar.</a:t>
            </a:r>
          </a:p>
          <a:p>
            <a:r>
              <a:rPr lang="en-US" dirty="0"/>
              <a:t>Before we can run the algorithm, we need to convert all the grammar to Chomsky normal form (CNF).</a:t>
            </a:r>
          </a:p>
          <a:p>
            <a:r>
              <a:rPr lang="en-US" dirty="0"/>
              <a:t>This conversion does not change the strings that can be reached with the grammar.</a:t>
            </a:r>
          </a:p>
        </p:txBody>
      </p:sp>
    </p:spTree>
    <p:extLst>
      <p:ext uri="{BB962C8B-B14F-4D97-AF65-F5344CB8AC3E}">
        <p14:creationId xmlns:p14="http://schemas.microsoft.com/office/powerpoint/2010/main" val="2618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we process sentences, the most basic operation we usually do is tokenization: split a sentence to tokens (words).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Natural language processing.</a:t>
            </a:r>
          </a:p>
          <a:p>
            <a:pPr lvl="1"/>
            <a:r>
              <a:rPr lang="en-US" dirty="0"/>
              <a:t>Time for a break, it's 7 o'clock!</a:t>
            </a:r>
          </a:p>
          <a:p>
            <a:pPr lvl="1"/>
            <a:r>
              <a:rPr lang="en-US" dirty="0"/>
              <a:t>Ask Mr. Cohen for help!</a:t>
            </a:r>
          </a:p>
          <a:p>
            <a:r>
              <a:rPr lang="en-US" dirty="0"/>
              <a:t>Many times we also want to split a document into sentences.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Where did Mrs. Levi go? I'm looking for her.</a:t>
            </a:r>
          </a:p>
          <a:p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5257800" y="2362200"/>
            <a:ext cx="2137064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just split on spaces?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5715000" y="2895600"/>
            <a:ext cx="2137064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period is not a part of the word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943600" y="3429000"/>
            <a:ext cx="26670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it's is actually two tokens (it 's) while o'clock is one.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953000" y="4038600"/>
            <a:ext cx="3733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Mr. the period is a part of the word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505200" y="5029200"/>
            <a:ext cx="41910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just split on periods? What about question and exclamation marks?</a:t>
            </a:r>
          </a:p>
        </p:txBody>
      </p:sp>
    </p:spTree>
    <p:extLst>
      <p:ext uri="{BB962C8B-B14F-4D97-AF65-F5344CB8AC3E}">
        <p14:creationId xmlns:p14="http://schemas.microsoft.com/office/powerpoint/2010/main" val="32544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Chomsky normal form, all production rules are either from a nonterminal symbol to a (single) terminal symbol, or from a nonterminal symbol to 2 nonterminal symbols. That is:</a:t>
            </a:r>
          </a:p>
          <a:p>
            <a:pPr lvl="1"/>
            <a:r>
              <a:rPr lang="en-US" dirty="0"/>
              <a:t>A → BC  (A → AB etc. is also ok)</a:t>
            </a:r>
          </a:p>
          <a:p>
            <a:pPr lvl="1"/>
            <a:r>
              <a:rPr lang="en-US" dirty="0"/>
              <a:t>A → a</a:t>
            </a:r>
          </a:p>
          <a:p>
            <a:pPr lvl="1"/>
            <a:r>
              <a:rPr lang="en-US" dirty="0"/>
              <a:t>(or S → </a:t>
            </a:r>
            <a:r>
              <a:rPr lang="el-GR" dirty="0"/>
              <a:t>ε</a:t>
            </a:r>
            <a:r>
              <a:rPr lang="en-US" dirty="0"/>
              <a:t>, where </a:t>
            </a:r>
            <a:r>
              <a:rPr lang="el-GR" dirty="0"/>
              <a:t>ε</a:t>
            </a:r>
            <a:r>
              <a:rPr lang="en-US" dirty="0"/>
              <a:t> is the empty sentence)</a:t>
            </a:r>
          </a:p>
          <a:p>
            <a:pPr lvl="1"/>
            <a:r>
              <a:rPr lang="en-US" dirty="0"/>
              <a:t>The start symbol must only appear on the left.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7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Grammar to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Change all occurrences of S to S</a:t>
            </a:r>
            <a:r>
              <a:rPr lang="en-US" baseline="-25000" dirty="0"/>
              <a:t>1</a:t>
            </a:r>
            <a:r>
              <a:rPr lang="en-US" dirty="0"/>
              <a:t> and add the following rule:</a:t>
            </a:r>
          </a:p>
          <a:p>
            <a:pPr marL="0" indent="0">
              <a:buNone/>
            </a:pPr>
            <a:r>
              <a:rPr lang="en-US" dirty="0"/>
              <a:t>	S → S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2) Create a special rule for any terminal on the right, and use the nonterminal instead. E.g. A → </a:t>
            </a:r>
            <a:r>
              <a:rPr lang="en-US" dirty="0" err="1"/>
              <a:t>BcD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baseline="-25000" dirty="0"/>
              <a:t>t</a:t>
            </a:r>
            <a:r>
              <a:rPr lang="en-US" dirty="0"/>
              <a:t> → c</a:t>
            </a:r>
          </a:p>
          <a:p>
            <a:pPr marL="0" indent="0">
              <a:buNone/>
            </a:pPr>
            <a:r>
              <a:rPr lang="en-US" dirty="0"/>
              <a:t>3) Eliminate rules with more than 2 non-terminals on right. E.g. A → BCD… :</a:t>
            </a:r>
          </a:p>
          <a:p>
            <a:pPr marL="0" indent="0">
              <a:buNone/>
            </a:pPr>
            <a:r>
              <a:rPr lang="en-US" dirty="0"/>
              <a:t>	A → BA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baseline="-25000" dirty="0"/>
              <a:t>1</a:t>
            </a:r>
            <a:r>
              <a:rPr lang="en-US" dirty="0"/>
              <a:t> → CA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4) Eliminate </a:t>
            </a:r>
            <a:r>
              <a:rPr lang="el-GR" dirty="0"/>
              <a:t>ε</a:t>
            </a:r>
            <a:r>
              <a:rPr lang="en-US" dirty="0"/>
              <a:t> rules and unit rules (not too complex, but won't be covered)</a:t>
            </a:r>
          </a:p>
        </p:txBody>
      </p:sp>
    </p:spTree>
    <p:extLst>
      <p:ext uri="{BB962C8B-B14F-4D97-AF65-F5344CB8AC3E}">
        <p14:creationId xmlns:p14="http://schemas.microsoft.com/office/powerpoint/2010/main" val="317843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CYK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we have the following grammar: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would like to determine whether the following sentence is in the grammar:</a:t>
            </a:r>
          </a:p>
          <a:p>
            <a:pPr marL="0" indent="0">
              <a:buNone/>
            </a:pPr>
            <a:r>
              <a:rPr lang="en-US" dirty="0"/>
              <a:t>	"she eats fish with a fork"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9625" y="1708234"/>
            <a:ext cx="2848663" cy="3717573"/>
            <a:chOff x="809625" y="1708234"/>
            <a:chExt cx="2848663" cy="3717573"/>
          </a:xfrm>
        </p:grpSpPr>
        <p:grpSp>
          <p:nvGrpSpPr>
            <p:cNvPr id="6" name="Group 5"/>
            <p:cNvGrpSpPr/>
            <p:nvPr/>
          </p:nvGrpSpPr>
          <p:grpSpPr>
            <a:xfrm>
              <a:off x="809625" y="1708234"/>
              <a:ext cx="2848663" cy="3659865"/>
              <a:chOff x="838200" y="2438400"/>
              <a:chExt cx="2848663" cy="3659865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38400"/>
                <a:ext cx="1724025" cy="3448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620063" y="5844349"/>
                <a:ext cx="1066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From Wikipedia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23396" y="5056475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NP    →    fish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2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274638"/>
            <a:ext cx="7467600" cy="1143000"/>
          </a:xfrm>
        </p:spPr>
        <p:txBody>
          <a:bodyPr/>
          <a:lstStyle/>
          <a:p>
            <a:r>
              <a:rPr lang="en-US" dirty="0"/>
              <a:t>CYK Algorithm Example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4038600"/>
          <a:ext cx="8229600" cy="2595880"/>
        </p:xfrm>
        <a:graphic>
          <a:graphicData uri="http://schemas.openxmlformats.org/drawingml/2006/table">
            <a:tbl>
              <a:tblPr lastRow="1">
                <a:tableStyleId>{616DA210-FB5B-4158-B5E0-FEB733F419BA}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96165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5867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V, VP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867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N,NP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5879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5879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76829" y="5879068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" y="6236732"/>
            <a:ext cx="25146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0" y="30480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17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4600" y="5498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</a:t>
            </a:r>
          </a:p>
        </p:txBody>
      </p:sp>
      <p:sp>
        <p:nvSpPr>
          <p:cNvPr id="21" name="Oval 20"/>
          <p:cNvSpPr/>
          <p:nvPr/>
        </p:nvSpPr>
        <p:spPr>
          <a:xfrm>
            <a:off x="6019800" y="167640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3400" y="6248400"/>
            <a:ext cx="38100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91250" y="3669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          --→       fish</a:t>
            </a:r>
          </a:p>
        </p:txBody>
      </p:sp>
      <p:sp>
        <p:nvSpPr>
          <p:cNvPr id="25" name="Oval 24"/>
          <p:cNvSpPr/>
          <p:nvPr/>
        </p:nvSpPr>
        <p:spPr>
          <a:xfrm>
            <a:off x="6019800" y="83820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3890" y="5585460"/>
            <a:ext cx="38100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29000" y="5909072"/>
            <a:ext cx="76200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43890" y="51816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9" name="Oval 28"/>
          <p:cNvSpPr/>
          <p:nvPr/>
        </p:nvSpPr>
        <p:spPr>
          <a:xfrm>
            <a:off x="544830" y="5890260"/>
            <a:ext cx="76200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95500" y="5532120"/>
            <a:ext cx="651510" cy="316468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2910" y="1533435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 entry in the table will hold all possible </a:t>
            </a:r>
            <a:r>
              <a:rPr lang="en-US" sz="2400" dirty="0" err="1"/>
              <a:t>nonterminals</a:t>
            </a:r>
            <a:r>
              <a:rPr lang="en-US" sz="2400" dirty="0"/>
              <a:t> that can derive the words underneath it.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33600" y="5105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0" y="51816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0600" y="513969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</a:t>
            </a:r>
          </a:p>
        </p:txBody>
      </p:sp>
      <p:sp>
        <p:nvSpPr>
          <p:cNvPr id="36" name="Oval 35"/>
          <p:cNvSpPr/>
          <p:nvPr/>
        </p:nvSpPr>
        <p:spPr>
          <a:xfrm>
            <a:off x="5974080" y="139446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9600" y="4736068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57400" y="4724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3290" y="4724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4343400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7400" y="4419600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</a:t>
            </a:r>
          </a:p>
        </p:txBody>
      </p:sp>
      <p:sp>
        <p:nvSpPr>
          <p:cNvPr id="43" name="Oval 42"/>
          <p:cNvSpPr/>
          <p:nvPr/>
        </p:nvSpPr>
        <p:spPr>
          <a:xfrm>
            <a:off x="5985510" y="556260"/>
            <a:ext cx="3124200" cy="457200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3890" y="4050268"/>
            <a:ext cx="4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357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375 0.0016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0.00162 L 0.2875 0.0016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162 L 0.44584 0.0016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84 0.00162 L 0.5875 0.0016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1375 0.001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5 0.00162 L 0.2875 0.0016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5 0.00162 L 0.44584 0.00162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/>
      <p:bldP spid="17" grpId="0"/>
      <p:bldP spid="18" grpId="0"/>
      <p:bldP spid="19" grpId="0"/>
      <p:bldP spid="20" grpId="0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9" grpId="0" animBg="1"/>
      <p:bldP spid="29" grpId="1" animBg="1"/>
      <p:bldP spid="30" grpId="0" animBg="1"/>
      <p:bldP spid="30" grpId="1" animBg="1"/>
      <p:bldP spid="33" grpId="0"/>
      <p:bldP spid="34" grpId="0"/>
      <p:bldP spid="35" grpId="0"/>
      <p:bldP spid="36" grpId="0" animBg="1"/>
      <p:bldP spid="36" grpId="1" animBg="1"/>
      <p:bldP spid="38" grpId="0"/>
      <p:bldP spid="39" grpId="0"/>
      <p:bldP spid="40" grpId="0"/>
      <p:bldP spid="41" grpId="0"/>
      <p:bldP spid="42" grpId="0"/>
      <p:bldP spid="43" grpId="0" animBg="1"/>
      <p:bldP spid="43" grpId="1" animBg="1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obtain the parse tree, every node must not only hold the non-terminals that can be used to derive the words, but also pointers to the sub-trees (i.e. the nodes below that were used to obtain the result).</a:t>
            </a:r>
          </a:p>
        </p:txBody>
      </p:sp>
    </p:spTree>
    <p:extLst>
      <p:ext uri="{BB962C8B-B14F-4D97-AF65-F5344CB8AC3E}">
        <p14:creationId xmlns:p14="http://schemas.microsoft.com/office/powerpoint/2010/main" val="3303820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Probabilistic Context Free Grammar (</a:t>
            </a:r>
            <a:r>
              <a:rPr lang="en-US" sz="3600" i="1" dirty="0"/>
              <a:t>PCFG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grammar = </a:t>
            </a:r>
            <a:r>
              <a:rPr lang="en-US" dirty="0" err="1"/>
              <a:t>nltk.PCFG.fromstring</a:t>
            </a:r>
            <a:r>
              <a:rPr lang="en-US" dirty="0"/>
              <a:t>("""</a:t>
            </a:r>
          </a:p>
          <a:p>
            <a:pPr marL="0" indent="0">
              <a:buNone/>
            </a:pPr>
            <a:r>
              <a:rPr lang="en-US" dirty="0"/>
              <a:t>    S    -&gt; NP VP              [1.0]</a:t>
            </a:r>
          </a:p>
          <a:p>
            <a:pPr marL="0" indent="0">
              <a:buNone/>
            </a:pPr>
            <a:r>
              <a:rPr lang="en-US" dirty="0"/>
              <a:t>    VP   -&gt; TV NP              [0.4]</a:t>
            </a:r>
          </a:p>
          <a:p>
            <a:pPr marL="0" indent="0">
              <a:buNone/>
            </a:pPr>
            <a:r>
              <a:rPr lang="en-US" dirty="0"/>
              <a:t>    VP   -&gt; IV                 [0.3]</a:t>
            </a:r>
          </a:p>
          <a:p>
            <a:pPr marL="0" indent="0">
              <a:buNone/>
            </a:pPr>
            <a:r>
              <a:rPr lang="en-US" dirty="0"/>
              <a:t>    VP   -&gt; </a:t>
            </a:r>
            <a:r>
              <a:rPr lang="en-US" dirty="0" err="1"/>
              <a:t>DatV</a:t>
            </a:r>
            <a:r>
              <a:rPr lang="en-US" dirty="0"/>
              <a:t> NP </a:t>
            </a:r>
            <a:r>
              <a:rPr lang="en-US" dirty="0" err="1"/>
              <a:t>NP</a:t>
            </a:r>
            <a:r>
              <a:rPr lang="en-US" dirty="0"/>
              <a:t>         [0.3]</a:t>
            </a:r>
          </a:p>
          <a:p>
            <a:pPr marL="0" indent="0">
              <a:buNone/>
            </a:pPr>
            <a:r>
              <a:rPr lang="en-US" dirty="0"/>
              <a:t>    TV   -&gt; 'saw'              [1.0]</a:t>
            </a:r>
          </a:p>
          <a:p>
            <a:pPr marL="0" indent="0">
              <a:buNone/>
            </a:pPr>
            <a:r>
              <a:rPr lang="en-US" dirty="0"/>
              <a:t>    IV   -&gt; 'ate'              [1.0]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DatV</a:t>
            </a:r>
            <a:r>
              <a:rPr lang="en-US" dirty="0"/>
              <a:t> -&gt; 'gave'             [1.0]</a:t>
            </a:r>
          </a:p>
          <a:p>
            <a:pPr marL="0" indent="0">
              <a:buNone/>
            </a:pPr>
            <a:r>
              <a:rPr lang="en-US" dirty="0"/>
              <a:t>    NP   -&gt; 'telescopes'       [0.8]</a:t>
            </a:r>
          </a:p>
          <a:p>
            <a:pPr marL="0" indent="0">
              <a:buNone/>
            </a:pPr>
            <a:r>
              <a:rPr lang="en-US" dirty="0"/>
              <a:t>    NP   -&gt; 'Jack'             [0.2] """)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viterbi_parser</a:t>
            </a:r>
            <a:r>
              <a:rPr lang="en-US" dirty="0"/>
              <a:t> = </a:t>
            </a:r>
            <a:r>
              <a:rPr lang="en-US" dirty="0" err="1"/>
              <a:t>nltk.ViterbiParser</a:t>
            </a:r>
            <a:r>
              <a:rPr lang="en-US" dirty="0"/>
              <a:t>(grammar)</a:t>
            </a:r>
          </a:p>
          <a:p>
            <a:pPr marL="0" indent="0">
              <a:buNone/>
            </a:pPr>
            <a:r>
              <a:rPr lang="en-US" dirty="0"/>
              <a:t>&gt;&gt;&gt; for tree in </a:t>
            </a:r>
            <a:r>
              <a:rPr lang="en-US" dirty="0" err="1"/>
              <a:t>viterbi_parser.parse</a:t>
            </a:r>
            <a:r>
              <a:rPr lang="en-US" dirty="0"/>
              <a:t>(['Jack', 'saw', 'telescopes']):</a:t>
            </a:r>
          </a:p>
          <a:p>
            <a:pPr marL="0" indent="0">
              <a:buNone/>
            </a:pPr>
            <a:r>
              <a:rPr lang="en-US" dirty="0"/>
              <a:t>...     print(tree)</a:t>
            </a:r>
          </a:p>
          <a:p>
            <a:pPr marL="0" indent="0">
              <a:buNone/>
            </a:pPr>
            <a:r>
              <a:rPr lang="en-US" dirty="0"/>
              <a:t>(S (NP Jack) (VP (TV saw) (NP telescopes))) (p=0.064)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6402288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http://www.nltk.org/book/ch08.html</a:t>
            </a:r>
          </a:p>
        </p:txBody>
      </p:sp>
    </p:spTree>
    <p:extLst>
      <p:ext uri="{BB962C8B-B14F-4D97-AF65-F5344CB8AC3E}">
        <p14:creationId xmlns:p14="http://schemas.microsoft.com/office/powerpoint/2010/main" val="3331816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Probabilistic Context Free Grammar (</a:t>
            </a:r>
            <a:r>
              <a:rPr lang="en-US" sz="3600" i="1" dirty="0"/>
              <a:t>PCFG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grammar = </a:t>
            </a:r>
            <a:r>
              <a:rPr lang="en-US" dirty="0" err="1"/>
              <a:t>nltk.PCFG.fromstring</a:t>
            </a:r>
            <a:r>
              <a:rPr lang="en-US" dirty="0"/>
              <a:t>("""</a:t>
            </a:r>
          </a:p>
          <a:p>
            <a:pPr marL="0" indent="0">
              <a:buNone/>
            </a:pPr>
            <a:r>
              <a:rPr lang="en-US" dirty="0"/>
              <a:t>    S    -&gt; NP VP              [1.0]</a:t>
            </a:r>
          </a:p>
          <a:p>
            <a:pPr marL="0" indent="0">
              <a:buNone/>
            </a:pPr>
            <a:r>
              <a:rPr lang="en-US" dirty="0"/>
              <a:t>    VP   -&gt; VBP NP              [0.50]</a:t>
            </a:r>
          </a:p>
          <a:p>
            <a:pPr marL="0" indent="0">
              <a:buNone/>
            </a:pPr>
            <a:r>
              <a:rPr lang="en-US" dirty="0"/>
              <a:t>    VP   -&gt; VBP NP PP       [0.50]</a:t>
            </a:r>
          </a:p>
          <a:p>
            <a:pPr marL="0" indent="0">
              <a:buNone/>
            </a:pPr>
            <a:r>
              <a:rPr lang="en-US" dirty="0"/>
              <a:t>    TV   -&gt; 'saw'              [1.0]</a:t>
            </a:r>
          </a:p>
          <a:p>
            <a:pPr marL="0" indent="0">
              <a:buNone/>
            </a:pPr>
            <a:r>
              <a:rPr lang="en-US" dirty="0"/>
              <a:t>    VBP   -&gt; 'ate'              [1.0]</a:t>
            </a:r>
          </a:p>
          <a:p>
            <a:pPr marL="0" indent="0">
              <a:buNone/>
            </a:pPr>
            <a:r>
              <a:rPr lang="en-US" dirty="0"/>
              <a:t>    NP   -&gt; NP PP         [0.3]</a:t>
            </a:r>
          </a:p>
          <a:p>
            <a:pPr marL="0" indent="0">
              <a:buNone/>
            </a:pPr>
            <a:r>
              <a:rPr lang="en-US" dirty="0"/>
              <a:t>    PP   -&gt; IN NP           [1.0]</a:t>
            </a:r>
          </a:p>
          <a:p>
            <a:pPr marL="0" indent="0">
              <a:buNone/>
            </a:pPr>
            <a:r>
              <a:rPr lang="en-US" dirty="0"/>
              <a:t>    NP   -&gt; 'spaghetti'       [0.2]</a:t>
            </a:r>
          </a:p>
          <a:p>
            <a:pPr marL="0" indent="0">
              <a:buNone/>
            </a:pPr>
            <a:r>
              <a:rPr lang="en-US" dirty="0"/>
              <a:t>    NP   -&gt; 'they'             [0.3]</a:t>
            </a:r>
          </a:p>
          <a:p>
            <a:pPr marL="0" indent="0">
              <a:buNone/>
            </a:pPr>
            <a:r>
              <a:rPr lang="en-US" dirty="0"/>
              <a:t>    NP   -&gt; 'meatballs'    [0.2]</a:t>
            </a:r>
          </a:p>
          <a:p>
            <a:pPr marL="0" indent="0">
              <a:buNone/>
            </a:pPr>
            <a:r>
              <a:rPr lang="en-US" dirty="0"/>
              <a:t>    IN   -&gt; 'with'             [1.0]</a:t>
            </a:r>
          </a:p>
          <a:p>
            <a:pPr marL="0" indent="0">
              <a:buNone/>
            </a:pPr>
            <a:r>
              <a:rPr lang="en-US" dirty="0"/>
              <a:t>""")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312420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</a:t>
            </a:r>
          </a:p>
          <a:p>
            <a:r>
              <a:rPr lang="en-US" dirty="0"/>
              <a:t>  (NP they)</a:t>
            </a:r>
          </a:p>
          <a:p>
            <a:r>
              <a:rPr lang="en-US" dirty="0"/>
              <a:t>  (VP</a:t>
            </a:r>
          </a:p>
          <a:p>
            <a:r>
              <a:rPr lang="en-US" dirty="0"/>
              <a:t>    (VBP ate)</a:t>
            </a:r>
          </a:p>
          <a:p>
            <a:r>
              <a:rPr lang="en-US" dirty="0"/>
              <a:t>    (NP spaghetti)</a:t>
            </a:r>
          </a:p>
          <a:p>
            <a:r>
              <a:rPr lang="en-US" dirty="0"/>
              <a:t>    (PP (IN with) (NP meatballs)))) (p=0.0108)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9055" y="5534561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</a:t>
            </a:r>
          </a:p>
          <a:p>
            <a:r>
              <a:rPr lang="en-US" sz="1600" dirty="0"/>
              <a:t>  (NP they)</a:t>
            </a:r>
          </a:p>
          <a:p>
            <a:r>
              <a:rPr lang="en-US" sz="1600" dirty="0"/>
              <a:t>  (VP</a:t>
            </a:r>
          </a:p>
          <a:p>
            <a:r>
              <a:rPr lang="en-US" sz="1600" dirty="0"/>
              <a:t>    (VBP ate)</a:t>
            </a:r>
          </a:p>
          <a:p>
            <a:r>
              <a:rPr lang="en-US" sz="1600" dirty="0"/>
              <a:t>    (NP (NP spaghetti) (PP (IN with) (NP meatballs))))) (p=0.00288)</a:t>
            </a:r>
          </a:p>
        </p:txBody>
      </p:sp>
    </p:spTree>
    <p:extLst>
      <p:ext uri="{BB962C8B-B14F-4D97-AF65-F5344CB8AC3E}">
        <p14:creationId xmlns:p14="http://schemas.microsoft.com/office/powerpoint/2010/main" val="7529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CoreNLP</a:t>
            </a:r>
            <a:r>
              <a:rPr lang="en-US" dirty="0"/>
              <a:t> is a </a:t>
            </a:r>
            <a:r>
              <a:rPr lang="en-US" dirty="0" err="1"/>
              <a:t>stanford</a:t>
            </a:r>
            <a:r>
              <a:rPr lang="en-US" dirty="0"/>
              <a:t> library that is written in Java but can be called by different programming languages including Python.</a:t>
            </a:r>
          </a:p>
          <a:p>
            <a:r>
              <a:rPr lang="en-US" dirty="0" err="1"/>
              <a:t>CoreNLP</a:t>
            </a:r>
            <a:r>
              <a:rPr lang="en-US" dirty="0"/>
              <a:t> is more powerful than NLTK, and includes the following features, which we will examine next:</a:t>
            </a:r>
          </a:p>
          <a:p>
            <a:pPr lvl="1"/>
            <a:r>
              <a:rPr lang="en-US" dirty="0"/>
              <a:t>A large built-in grammar</a:t>
            </a:r>
          </a:p>
          <a:p>
            <a:pPr lvl="1"/>
            <a:r>
              <a:rPr lang="en-US" dirty="0"/>
              <a:t>Dependency Parsing </a:t>
            </a:r>
          </a:p>
          <a:p>
            <a:pPr lvl="1"/>
            <a:r>
              <a:rPr lang="en-US" dirty="0" err="1"/>
              <a:t>Coreference</a:t>
            </a:r>
            <a:r>
              <a:rPr lang="en-US" dirty="0"/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18164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we may sometimes want to create the grammar ourselves (for a specific domain), in many cases we want to load a grammar.</a:t>
            </a:r>
          </a:p>
          <a:p>
            <a:r>
              <a:rPr lang="en-US" dirty="0"/>
              <a:t>While NLTK comes with some grammar files (which can be obtained from </a:t>
            </a:r>
            <a:r>
              <a:rPr lang="en-US" dirty="0" err="1"/>
              <a:t>nltk_data</a:t>
            </a:r>
            <a:r>
              <a:rPr lang="en-US" dirty="0"/>
              <a:t>), these are rather small.</a:t>
            </a:r>
          </a:p>
          <a:p>
            <a:r>
              <a:rPr lang="en-US" dirty="0"/>
              <a:t>Fortunately, Stanford </a:t>
            </a:r>
            <a:r>
              <a:rPr lang="en-US" dirty="0" err="1"/>
              <a:t>CoreNLP</a:t>
            </a:r>
            <a:r>
              <a:rPr lang="en-US" dirty="0"/>
              <a:t>, can be used also via Python (see: </a:t>
            </a:r>
            <a:r>
              <a:rPr lang="en-US" dirty="0">
                <a:hlinkClick r:id="rId2"/>
              </a:rPr>
              <a:t>https://github.com/dasmith/stanford-corenlp-python</a:t>
            </a:r>
            <a:r>
              <a:rPr lang="en-US" dirty="0"/>
              <a:t>) 	</a:t>
            </a:r>
          </a:p>
        </p:txBody>
      </p:sp>
    </p:spTree>
    <p:extLst>
      <p:ext uri="{BB962C8B-B14F-4D97-AF65-F5344CB8AC3E}">
        <p14:creationId xmlns:p14="http://schemas.microsoft.com/office/powerpoint/2010/main" val="25899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 (</a:t>
            </a:r>
            <a:r>
              <a:rPr lang="en-US" dirty="0" err="1"/>
              <a:t>CoreNLP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Words are dependent of other head words.</a:t>
            </a:r>
          </a:p>
          <a:p>
            <a:r>
              <a:rPr lang="en-US" sz="2800" dirty="0"/>
              <a:t>Dependency parsing is much faster than constituency parsing.</a:t>
            </a:r>
          </a:p>
          <a:p>
            <a:r>
              <a:rPr lang="en-US" sz="2800" dirty="0"/>
              <a:t>Jumped=root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From: </a:t>
            </a:r>
            <a:r>
              <a:rPr lang="en-US" sz="2800" dirty="0">
                <a:hlinkClick r:id="rId2"/>
              </a:rPr>
              <a:t>http://nlp.stanford.edu:8080/corenlp/process</a:t>
            </a:r>
            <a:r>
              <a:rPr lang="en-US" sz="2800" dirty="0"/>
              <a:t> (</a:t>
            </a:r>
            <a:r>
              <a:rPr lang="en-US" sz="2800" dirty="0" err="1"/>
              <a:t>CoreNLP</a:t>
            </a:r>
            <a:r>
              <a:rPr lang="en-US" sz="2800" dirty="0"/>
              <a:t> demo)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525833"/>
            <a:ext cx="8001000" cy="3031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nltk.parse.stanford</a:t>
            </a:r>
            <a:r>
              <a:rPr lang="en-US" dirty="0"/>
              <a:t> import </a:t>
            </a:r>
            <a:r>
              <a:rPr lang="en-US" dirty="0" err="1"/>
              <a:t>StanfordDependencyParser</a:t>
            </a:r>
            <a:endParaRPr lang="en-US" dirty="0"/>
          </a:p>
          <a:p>
            <a:r>
              <a:rPr lang="en-US" dirty="0" err="1"/>
              <a:t>path_to_jar</a:t>
            </a:r>
            <a:r>
              <a:rPr lang="en-US" dirty="0"/>
              <a:t> = '</a:t>
            </a:r>
            <a:r>
              <a:rPr lang="en-US" dirty="0" err="1"/>
              <a:t>path_to</a:t>
            </a:r>
            <a:r>
              <a:rPr lang="en-US" dirty="0"/>
              <a:t>/stanford-parser-full-2014-08-27/stanford-parser.jar'</a:t>
            </a:r>
          </a:p>
          <a:p>
            <a:r>
              <a:rPr lang="en-US" dirty="0" err="1"/>
              <a:t>path_to_models_jar</a:t>
            </a:r>
            <a:r>
              <a:rPr lang="en-US" dirty="0"/>
              <a:t> = '</a:t>
            </a:r>
            <a:r>
              <a:rPr lang="en-US" dirty="0" err="1"/>
              <a:t>path_to</a:t>
            </a:r>
            <a:r>
              <a:rPr lang="en-US" dirty="0"/>
              <a:t>/stanford-parser-full-2014-08-27/</a:t>
            </a:r>
            <a:r>
              <a:rPr lang="en-US" dirty="0" err="1"/>
              <a:t>stanford</a:t>
            </a:r>
            <a:r>
              <a:rPr lang="en-US" dirty="0"/>
              <a:t>-parser-	3.4.1-models.jar'</a:t>
            </a:r>
          </a:p>
          <a:p>
            <a:r>
              <a:rPr lang="en-US" dirty="0" err="1"/>
              <a:t>dependency_parser</a:t>
            </a:r>
            <a:r>
              <a:rPr lang="en-US" dirty="0"/>
              <a:t> = </a:t>
            </a:r>
            <a:r>
              <a:rPr lang="en-US" dirty="0" err="1"/>
              <a:t>StanfordDependencyParser</a:t>
            </a:r>
            <a:r>
              <a:rPr lang="en-US" dirty="0"/>
              <a:t>(</a:t>
            </a:r>
            <a:r>
              <a:rPr lang="en-US" dirty="0" err="1"/>
              <a:t>path_to_jar</a:t>
            </a:r>
            <a:r>
              <a:rPr lang="en-US" dirty="0"/>
              <a:t>=</a:t>
            </a:r>
            <a:r>
              <a:rPr lang="en-US" dirty="0" err="1"/>
              <a:t>path_to_jar</a:t>
            </a:r>
            <a:r>
              <a:rPr lang="en-US" dirty="0"/>
              <a:t>, 	</a:t>
            </a:r>
            <a:r>
              <a:rPr lang="en-US" dirty="0" err="1"/>
              <a:t>path_to_models_jar</a:t>
            </a:r>
            <a:r>
              <a:rPr lang="en-US" dirty="0"/>
              <a:t>=</a:t>
            </a:r>
            <a:r>
              <a:rPr lang="en-US" dirty="0" err="1"/>
              <a:t>path_to_models_jar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result = </a:t>
            </a:r>
            <a:r>
              <a:rPr lang="en-US" dirty="0" err="1"/>
              <a:t>dependency_parser.raw_parse</a:t>
            </a:r>
            <a:r>
              <a:rPr lang="en-US" dirty="0"/>
              <a:t>('I shot an elephant in my sleep')</a:t>
            </a:r>
          </a:p>
          <a:p>
            <a:r>
              <a:rPr lang="en-US" dirty="0" err="1"/>
              <a:t>dep</a:t>
            </a:r>
            <a:r>
              <a:rPr lang="en-US" dirty="0"/>
              <a:t> = </a:t>
            </a:r>
            <a:r>
              <a:rPr lang="en-US" dirty="0" err="1"/>
              <a:t>result.next</a:t>
            </a:r>
            <a:r>
              <a:rPr lang="en-US" dirty="0"/>
              <a:t>()</a:t>
            </a:r>
          </a:p>
          <a:p>
            <a:r>
              <a:rPr lang="en-US" dirty="0"/>
              <a:t>list(</a:t>
            </a:r>
            <a:r>
              <a:rPr lang="en-US" dirty="0" err="1"/>
              <a:t>dep.triples</a:t>
            </a:r>
            <a:r>
              <a:rPr lang="en-US" dirty="0"/>
              <a:t>())</a:t>
            </a:r>
          </a:p>
          <a:p>
            <a:r>
              <a:rPr lang="en-US" sz="900" dirty="0"/>
              <a:t>	</a:t>
            </a:r>
            <a:r>
              <a:rPr lang="en-US" sz="1200" dirty="0"/>
              <a:t>credit: http://stackoverflow.com/questions/7443330/how-do-i-do-dependency-parsing-in-nltk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55049"/>
            <a:ext cx="3657600" cy="97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7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</a:t>
            </a:r>
            <a:r>
              <a:rPr lang="en-US" dirty="0"/>
              <a:t> = "Where is St. Paul located? I don't seem to find it. It isn't in my map."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my_text.split</a:t>
            </a:r>
            <a:r>
              <a:rPr lang="en-US" dirty="0"/>
              <a:t>(" ") # or </a:t>
            </a:r>
            <a:r>
              <a:rPr lang="en-US" dirty="0" err="1"/>
              <a:t>my_text.split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['Where', 'is', 'St.', 'Paul', 'located?', 'I', "don't", 'seem', 'to', 'find', '</a:t>
            </a:r>
          </a:p>
          <a:p>
            <a:pPr marL="0" indent="0">
              <a:buNone/>
            </a:pPr>
            <a:r>
              <a:rPr lang="en-US" dirty="0"/>
              <a:t>it.', 'It', "isn't", 'in', 'my', 'map.']</a:t>
            </a:r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nltk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r>
              <a:rPr lang="en-US" dirty="0"/>
              <a:t>, </a:t>
            </a:r>
            <a:r>
              <a:rPr lang="en-US" dirty="0" err="1"/>
              <a:t>sent_tokenize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['Where', 'is', 'St.', 'Paul', 'located', '?', 'I', 'do', "</a:t>
            </a:r>
            <a:r>
              <a:rPr lang="en-US" dirty="0" err="1"/>
              <a:t>n't</a:t>
            </a:r>
            <a:r>
              <a:rPr lang="en-US" dirty="0"/>
              <a:t>", 'seem', 'to', 'find', 'it', '.', 'It', 'is', "</a:t>
            </a:r>
            <a:r>
              <a:rPr lang="en-US" dirty="0" err="1"/>
              <a:t>n't</a:t>
            </a:r>
            <a:r>
              <a:rPr lang="en-US" dirty="0"/>
              <a:t>", 'in', 'my', 'map', '.']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sent_tokenize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['Where is St. Paul located?', "I don't seem to find it.", "It isn't in my map."]</a:t>
            </a:r>
          </a:p>
        </p:txBody>
      </p:sp>
    </p:spTree>
    <p:extLst>
      <p:ext uri="{BB962C8B-B14F-4D97-AF65-F5344CB8AC3E}">
        <p14:creationId xmlns:p14="http://schemas.microsoft.com/office/powerpoint/2010/main" val="36087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Co-reference Resolution (</a:t>
            </a:r>
            <a:r>
              <a:rPr lang="en-US" dirty="0" err="1"/>
              <a:t>CoreNLP</a:t>
            </a:r>
            <a:r>
              <a:rPr lang="en-US" dirty="0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"The bus was full. </a:t>
            </a:r>
            <a:r>
              <a:rPr lang="en-US" b="1" dirty="0"/>
              <a:t>It</a:t>
            </a:r>
            <a:r>
              <a:rPr lang="en-US" dirty="0"/>
              <a:t> drove very fast." </a:t>
            </a:r>
          </a:p>
          <a:p>
            <a:r>
              <a:rPr lang="en-US" dirty="0"/>
              <a:t>"Emma was happy. </a:t>
            </a:r>
            <a:r>
              <a:rPr lang="en-US" b="1" dirty="0"/>
              <a:t>She</a:t>
            </a:r>
            <a:r>
              <a:rPr lang="en-US" dirty="0"/>
              <a:t> didn't say a word."</a:t>
            </a:r>
          </a:p>
          <a:p>
            <a:r>
              <a:rPr lang="en-US" dirty="0"/>
              <a:t>"The cow ate a lot of grass. </a:t>
            </a:r>
            <a:r>
              <a:rPr lang="en-US" b="1" dirty="0"/>
              <a:t>It</a:t>
            </a:r>
            <a:r>
              <a:rPr lang="en-US" dirty="0"/>
              <a:t> was hungry."</a:t>
            </a:r>
          </a:p>
          <a:p>
            <a:r>
              <a:rPr lang="en-US" dirty="0"/>
              <a:t>"The cow ate a lot of grass. </a:t>
            </a:r>
            <a:r>
              <a:rPr lang="en-US" b="1" dirty="0"/>
              <a:t>It</a:t>
            </a:r>
            <a:r>
              <a:rPr lang="en-US" dirty="0"/>
              <a:t> was very green."</a:t>
            </a:r>
          </a:p>
          <a:p>
            <a:r>
              <a:rPr lang="en-US" dirty="0"/>
              <a:t>"Tom Cruise is an actor. </a:t>
            </a:r>
            <a:r>
              <a:rPr lang="en-US" b="1" dirty="0"/>
              <a:t>Tom</a:t>
            </a:r>
            <a:r>
              <a:rPr lang="en-US" dirty="0"/>
              <a:t> stars in many movies."</a:t>
            </a:r>
          </a:p>
          <a:p>
            <a:r>
              <a:rPr lang="en-US" sz="2200" dirty="0"/>
              <a:t>["John Mill Married Rachel. Mrs. Mill / John's wife was very smart."]</a:t>
            </a:r>
          </a:p>
          <a:p>
            <a:r>
              <a:rPr lang="en-US" sz="2800" dirty="0"/>
              <a:t>See </a:t>
            </a:r>
            <a:r>
              <a:rPr lang="en-US" sz="2800" dirty="0">
                <a:hlinkClick r:id="rId2"/>
              </a:rPr>
              <a:t>http://stanfordnlp.github.io/CoreNLP/coref.html</a:t>
            </a:r>
            <a:r>
              <a:rPr lang="en-US" sz="2800" dirty="0"/>
              <a:t> for usage example (in Java)</a:t>
            </a:r>
          </a:p>
        </p:txBody>
      </p:sp>
    </p:spTree>
    <p:extLst>
      <p:ext uri="{BB962C8B-B14F-4D97-AF65-F5344CB8AC3E}">
        <p14:creationId xmlns:p14="http://schemas.microsoft.com/office/powerpoint/2010/main" val="16191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CCG parsing can natural language to logical forms.</a:t>
            </a:r>
          </a:p>
          <a:p>
            <a:r>
              <a:rPr lang="en-US" dirty="0"/>
              <a:t>Words acts like functions, in which other words or part of sentences as arguments.</a:t>
            </a:r>
          </a:p>
          <a:p>
            <a:r>
              <a:rPr lang="en-US" dirty="0"/>
              <a:t>Parsing tokens derives both syntactic category and logical form.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Combinatory Categorical Grammar (CCG) Parsing</a:t>
            </a:r>
          </a:p>
        </p:txBody>
      </p:sp>
    </p:spTree>
    <p:extLst>
      <p:ext uri="{BB962C8B-B14F-4D97-AF65-F5344CB8AC3E}">
        <p14:creationId xmlns:p14="http://schemas.microsoft.com/office/powerpoint/2010/main" val="2449419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534811"/>
              </p:ext>
            </p:extLst>
          </p:nvPr>
        </p:nvGraphicFramePr>
        <p:xfrm>
          <a:off x="457200" y="2461578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set the subject to time to go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setFieldFromString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getMutableFieldByFieldName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subject) (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stringValue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”time to go”))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CCG Parsing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88741"/>
              </p:ext>
            </p:extLst>
          </p:nvPr>
        </p:nvGraphicFramePr>
        <p:xfrm>
          <a:off x="457200" y="34950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((S/</a:t>
                      </a:r>
                      <a:r>
                        <a:rPr lang="en-US" dirty="0" err="1">
                          <a:latin typeface="Calibri" pitchFamily="34" charset="0"/>
                        </a:rPr>
                        <a:t>PP_StringV</a:t>
                      </a:r>
                      <a:r>
                        <a:rPr lang="en-US" dirty="0">
                          <a:latin typeface="Calibri" pitchFamily="34" charset="0"/>
                        </a:rPr>
                        <a:t>)/</a:t>
                      </a:r>
                      <a:r>
                        <a:rPr lang="en-US" dirty="0" err="1">
                          <a:latin typeface="Calibri" pitchFamily="34" charset="0"/>
                        </a:rPr>
                        <a:t>MutableField</a:t>
                      </a:r>
                      <a:r>
                        <a:rPr lang="en-US" dirty="0">
                          <a:latin typeface="Calibri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(lambda x y (</a:t>
                      </a:r>
                      <a:r>
                        <a:rPr lang="en-US" dirty="0" err="1">
                          <a:latin typeface="Calibri" pitchFamily="34" charset="0"/>
                        </a:rPr>
                        <a:t>setFieldFromString</a:t>
                      </a:r>
                      <a:r>
                        <a:rPr lang="en-US" dirty="0">
                          <a:latin typeface="Calibri" pitchFamily="34" charset="0"/>
                        </a:rPr>
                        <a:t> x y))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PP_StringV</a:t>
                      </a:r>
                      <a:r>
                        <a:rPr lang="en-US" dirty="0">
                          <a:latin typeface="Calibri" pitchFamily="34" charset="0"/>
                        </a:rPr>
                        <a:t>/</a:t>
                      </a:r>
                      <a:r>
                        <a:rPr lang="en-US" dirty="0" err="1">
                          <a:latin typeface="Calibri" pitchFamily="34" charset="0"/>
                        </a:rPr>
                        <a:t>StringV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(lambda x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FieldName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55161"/>
              </p:ext>
            </p:extLst>
          </p:nvPr>
        </p:nvGraphicFramePr>
        <p:xfrm>
          <a:off x="457200" y="501904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Syntactic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Syntactic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FieldName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MutableField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(lambda x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getMutableFieldByFieldName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x))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any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seq. 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itchFamily="34" charset="0"/>
                        </a:rPr>
                        <a:t>StringV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(lambda x (</a:t>
                      </a:r>
                      <a:r>
                        <a:rPr lang="en-US" dirty="0" err="1">
                          <a:latin typeface="Calibri" pitchFamily="34" charset="0"/>
                        </a:rPr>
                        <a:t>stringValue</a:t>
                      </a:r>
                      <a:r>
                        <a:rPr lang="en-US" dirty="0">
                          <a:latin typeface="Calibri" pitchFamily="34" charset="0"/>
                        </a:rPr>
                        <a:t> “x“))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0456" y="1443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3456" y="1447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the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43656" y="1447800"/>
            <a:ext cx="115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subject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5856" y="14478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0256" y="1447800"/>
            <a:ext cx="153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time to go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3056" y="1514491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alibri" pitchFamily="34" charset="0"/>
              </a:rPr>
              <a:t>getMutableFieldByFieldName</a:t>
            </a:r>
            <a:r>
              <a:rPr lang="en-US" sz="1600" dirty="0">
                <a:solidFill>
                  <a:schemeClr val="dk1"/>
                </a:solidFill>
                <a:latin typeface="Calibri" pitchFamily="34" charset="0"/>
              </a:rPr>
              <a:t> subject)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148723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</a:rPr>
              <a:t>stringValue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 ”time to go”)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" y="1478973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alibri" pitchFamily="34" charset="0"/>
              </a:rPr>
              <a:t>setFieldFromString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</a:rPr>
              <a:t>                                                                                                                        ) 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3656" y="18096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FieldName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0626" y="1809690"/>
            <a:ext cx="15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MutableField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05956" y="183007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StringV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184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PP_StringV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57956" y="1905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669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101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1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101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13" grpId="0"/>
      <p:bldP spid="13" grpId="1"/>
      <p:bldP spid="14" grpId="0"/>
      <p:bldP spid="14" grpId="1"/>
      <p:bldP spid="14" grpId="2"/>
      <p:bldP spid="15" grpId="0"/>
      <p:bldP spid="15" grpId="1"/>
      <p:bldP spid="15" grpId="2"/>
      <p:bldP spid="17" grpId="0"/>
      <p:bldP spid="17" grpId="1"/>
      <p:bldP spid="17" grpId="2"/>
      <p:bldP spid="18" grpId="0"/>
      <p:bldP spid="19" grpId="0"/>
      <p:bldP spid="20" grpId="0"/>
      <p:bldP spid="3" grpId="0"/>
      <p:bldP spid="3" grpId="1"/>
      <p:bldP spid="16" grpId="0"/>
      <p:bldP spid="16" grpId="1"/>
      <p:bldP spid="21" grpId="0"/>
      <p:bldP spid="21" grpId="1"/>
      <p:bldP spid="22" grpId="0"/>
      <p:bldP spid="22" grpId="1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1786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many times want to know the sentiment of a sentence (is it positive or negative).</a:t>
            </a:r>
          </a:p>
          <a:p>
            <a:r>
              <a:rPr lang="en-US" dirty="0"/>
              <a:t>We may have many reviews on a camera, and would like to separate them to positive and negative.</a:t>
            </a:r>
          </a:p>
          <a:p>
            <a:r>
              <a:rPr lang="en-US" dirty="0"/>
              <a:t>Another example, we have many reviews on a phone, we may want to output the sentiment over each of its features.</a:t>
            </a:r>
          </a:p>
        </p:txBody>
      </p:sp>
      <p:pic>
        <p:nvPicPr>
          <p:cNvPr id="1026" name="Picture 2" descr="Image result for sentiment analysis features product review dura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8067"/>
            <a:ext cx="5791200" cy="226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98104"/>
            <a:ext cx="6105525" cy="21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5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&gt;&gt;&gt;from </a:t>
            </a:r>
            <a:r>
              <a:rPr lang="en-US" sz="2400" dirty="0" err="1"/>
              <a:t>nltk.sentiment.vader</a:t>
            </a:r>
            <a:r>
              <a:rPr lang="en-US" sz="2400" dirty="0"/>
              <a:t> import </a:t>
            </a:r>
            <a:r>
              <a:rPr lang="en-US" sz="2400" dirty="0" err="1"/>
              <a:t>SentimentIntensityAnalyzer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</a:t>
            </a:r>
            <a:r>
              <a:rPr lang="en-US" sz="2400" dirty="0" err="1"/>
              <a:t>sna</a:t>
            </a:r>
            <a:r>
              <a:rPr lang="en-US" sz="2400" dirty="0"/>
              <a:t> = </a:t>
            </a:r>
            <a:r>
              <a:rPr lang="en-US" sz="2400" dirty="0" err="1"/>
              <a:t>SentimentIntensityAnalyzer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sna.polarity_scores</a:t>
            </a:r>
            <a:r>
              <a:rPr lang="en-US" sz="2400" dirty="0"/>
              <a:t>("The movie was great!")</a:t>
            </a:r>
          </a:p>
          <a:p>
            <a:pPr marL="0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neu</a:t>
            </a:r>
            <a:r>
              <a:rPr lang="en-US" sz="2400" dirty="0"/>
              <a:t>': 0.406, '</a:t>
            </a:r>
            <a:r>
              <a:rPr lang="en-US" sz="2400" dirty="0" err="1"/>
              <a:t>neg</a:t>
            </a:r>
            <a:r>
              <a:rPr lang="en-US" sz="2400" dirty="0"/>
              <a:t>': 0.0, 'compound': 0.6588, '</a:t>
            </a:r>
            <a:r>
              <a:rPr lang="en-US" sz="2400" dirty="0" err="1"/>
              <a:t>pos</a:t>
            </a:r>
            <a:r>
              <a:rPr lang="en-US" sz="2400" dirty="0"/>
              <a:t>': 0.594}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sna.polarity_scores</a:t>
            </a:r>
            <a:r>
              <a:rPr lang="en-US" sz="2400" dirty="0"/>
              <a:t>("I liked the book, especially the ending.")</a:t>
            </a:r>
          </a:p>
          <a:p>
            <a:pPr marL="0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neu</a:t>
            </a:r>
            <a:r>
              <a:rPr lang="en-US" sz="2400" dirty="0"/>
              <a:t>': 0.641, '</a:t>
            </a:r>
            <a:r>
              <a:rPr lang="en-US" sz="2400" dirty="0" err="1"/>
              <a:t>neg</a:t>
            </a:r>
            <a:r>
              <a:rPr lang="en-US" sz="2400" dirty="0"/>
              <a:t>': 0.0, 'compound': 0.4215, '</a:t>
            </a:r>
            <a:r>
              <a:rPr lang="en-US" sz="2400" dirty="0" err="1"/>
              <a:t>pos</a:t>
            </a:r>
            <a:r>
              <a:rPr lang="en-US" sz="2400" dirty="0"/>
              <a:t>': 0.359}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sna.polarity_scores</a:t>
            </a:r>
            <a:r>
              <a:rPr lang="en-US" sz="2400" dirty="0"/>
              <a:t>("The staff were nice, but the food was terrible.")</a:t>
            </a:r>
          </a:p>
          <a:p>
            <a:pPr marL="0" indent="0">
              <a:buNone/>
            </a:pPr>
            <a:r>
              <a:rPr lang="en-US" sz="2400" dirty="0"/>
              <a:t>{'</a:t>
            </a:r>
            <a:r>
              <a:rPr lang="en-US" sz="2400" dirty="0" err="1"/>
              <a:t>neu</a:t>
            </a:r>
            <a:r>
              <a:rPr lang="en-US" sz="2400" dirty="0"/>
              <a:t>': 0.536, '</a:t>
            </a:r>
            <a:r>
              <a:rPr lang="en-US" sz="2400" dirty="0" err="1"/>
              <a:t>neg</a:t>
            </a:r>
            <a:r>
              <a:rPr lang="en-US" sz="2400" dirty="0"/>
              <a:t>': 0.318, 'compound': -0.5023, '</a:t>
            </a:r>
            <a:r>
              <a:rPr lang="en-US" sz="2400" dirty="0" err="1"/>
              <a:t>pos</a:t>
            </a:r>
            <a:r>
              <a:rPr lang="en-US" sz="2400" dirty="0"/>
              <a:t>': 0.146}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733800" y="5943600"/>
            <a:ext cx="3810000" cy="685800"/>
          </a:xfrm>
          <a:prstGeom prst="wedgeRectCallout">
            <a:avLst>
              <a:gd name="adj1" fmla="val -19924"/>
              <a:gd name="adj2" fmla="val -70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Compound is a normalized value between -1 (negative) to +1 (positive).</a:t>
            </a:r>
          </a:p>
        </p:txBody>
      </p:sp>
    </p:spTree>
    <p:extLst>
      <p:ext uri="{BB962C8B-B14F-4D97-AF65-F5344CB8AC3E}">
        <p14:creationId xmlns:p14="http://schemas.microsoft.com/office/powerpoint/2010/main" val="16141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Bag-of-words Naïve Bayes.</a:t>
            </a:r>
          </a:p>
          <a:p>
            <a:pPr lvl="1"/>
            <a:r>
              <a:rPr lang="en-US" dirty="0"/>
              <a:t>"it wasn't good, it was actually bad." = "it wasn't bad, it was actually good."</a:t>
            </a:r>
          </a:p>
          <a:p>
            <a:r>
              <a:rPr lang="en-US" dirty="0"/>
              <a:t>Combine negation with next word (e.g. "</a:t>
            </a:r>
            <a:r>
              <a:rPr lang="en-US" dirty="0" err="1"/>
              <a:t>n't</a:t>
            </a:r>
            <a:r>
              <a:rPr lang="en-US" dirty="0"/>
              <a:t> good", "not good", "</a:t>
            </a:r>
            <a:r>
              <a:rPr lang="en-US" dirty="0" err="1"/>
              <a:t>n't</a:t>
            </a:r>
            <a:r>
              <a:rPr lang="en-US" dirty="0"/>
              <a:t> bad").</a:t>
            </a:r>
          </a:p>
          <a:p>
            <a:pPr lvl="1"/>
            <a:r>
              <a:rPr lang="en-US" dirty="0"/>
              <a:t>"Most of the story was very good, though parts of it were not as good".</a:t>
            </a:r>
          </a:p>
          <a:p>
            <a:pPr lvl="2"/>
            <a:r>
              <a:rPr lang="en-US" dirty="0"/>
              <a:t> (not … good)</a:t>
            </a:r>
          </a:p>
          <a:p>
            <a:pPr lvl="2"/>
            <a:r>
              <a:rPr lang="en-US" dirty="0"/>
              <a:t>Very good &gt; slightly good</a:t>
            </a:r>
          </a:p>
          <a:p>
            <a:r>
              <a:rPr lang="en-US" dirty="0"/>
              <a:t>Use bag of n-grams.</a:t>
            </a:r>
          </a:p>
          <a:p>
            <a:r>
              <a:rPr lang="en-US" dirty="0"/>
              <a:t>Other machine learning methods (e.g. deep learning, depending on the size of the data).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times we want to treat close words as identical, for example, when we run a search query.</a:t>
            </a:r>
          </a:p>
          <a:p>
            <a:r>
              <a:rPr lang="en-US" dirty="0"/>
              <a:t>The words: "walking, walk, walks" can be all stemmed to: "walk". House, houses, housing, can be all stemmed to </a:t>
            </a:r>
            <a:r>
              <a:rPr lang="en-US" dirty="0" err="1"/>
              <a:t>hous</a:t>
            </a:r>
            <a:r>
              <a:rPr lang="en-US" dirty="0"/>
              <a:t> (which is not a word).</a:t>
            </a:r>
          </a:p>
          <a:p>
            <a:r>
              <a:rPr lang="en-US" dirty="0"/>
              <a:t>We must first tokenize the sentence before we can stem the words in it (since the stemmers work on each word separately).</a:t>
            </a:r>
          </a:p>
          <a:p>
            <a:r>
              <a:rPr lang="en-US" dirty="0"/>
              <a:t>There exist several stemming algorithms: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nltk.stem.porter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nltk.stem.lancaster</a:t>
            </a:r>
            <a:r>
              <a:rPr lang="en-US" dirty="0"/>
              <a:t> import </a:t>
            </a:r>
            <a:r>
              <a:rPr lang="en-US" dirty="0" err="1"/>
              <a:t>LancasterStemmer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SnowballStemmer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1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in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nltk.stem</a:t>
            </a:r>
            <a:r>
              <a:rPr lang="en-US" dirty="0"/>
              <a:t> import </a:t>
            </a:r>
            <a:r>
              <a:rPr lang="en-US" dirty="0" err="1"/>
              <a:t>PorterStemmer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word_tokenize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PorterStemmer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my_text</a:t>
            </a:r>
            <a:r>
              <a:rPr lang="en-US" dirty="0"/>
              <a:t> = “Many smart students are sitting here."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stemmed_sentence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&gt;&gt;&gt; for word in 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stemmed_sentence.append</a:t>
            </a:r>
            <a:r>
              <a:rPr lang="en-US" dirty="0"/>
              <a:t>(</a:t>
            </a:r>
            <a:r>
              <a:rPr lang="en-US" dirty="0" err="1"/>
              <a:t>ps.stem</a:t>
            </a:r>
            <a:r>
              <a:rPr lang="en-US" dirty="0"/>
              <a:t>(word))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stemmed_sentence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</a:t>
            </a:r>
            <a:r>
              <a:rPr lang="en-US" dirty="0" err="1"/>
              <a:t>mani</a:t>
            </a:r>
            <a:r>
              <a:rPr lang="en-US" dirty="0"/>
              <a:t>', 'smart', 'student', 'are', 'sit', 'here', '.']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ps.stem</a:t>
            </a:r>
            <a:r>
              <a:rPr lang="en-US" dirty="0"/>
              <a:t>("</a:t>
            </a:r>
            <a:r>
              <a:rPr lang="en-US" dirty="0" err="1"/>
              <a:t>fdskjhnating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fdskjhnate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9909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 (POS)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Part of speech is a category assigned to words based on their syntactic function.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Noun: boy, John, birthday</a:t>
            </a:r>
          </a:p>
          <a:p>
            <a:pPr lvl="1"/>
            <a:r>
              <a:rPr lang="en-US" dirty="0"/>
              <a:t>Verb:  went, ate, is</a:t>
            </a:r>
          </a:p>
          <a:p>
            <a:pPr lvl="1"/>
            <a:r>
              <a:rPr lang="en-US" dirty="0"/>
              <a:t>Pronoun: it, she, ours</a:t>
            </a:r>
          </a:p>
          <a:p>
            <a:pPr lvl="1"/>
            <a:r>
              <a:rPr lang="en-US" dirty="0"/>
              <a:t>Adjective: big, smart, five</a:t>
            </a:r>
          </a:p>
          <a:p>
            <a:pPr lvl="1"/>
            <a:r>
              <a:rPr lang="en-US" dirty="0"/>
              <a:t>Adverb: well, quickly</a:t>
            </a:r>
          </a:p>
          <a:p>
            <a:pPr lvl="1"/>
            <a:r>
              <a:rPr lang="en-US" dirty="0"/>
              <a:t>Determiner: the, an, this, few</a:t>
            </a:r>
          </a:p>
          <a:p>
            <a:pPr lvl="1"/>
            <a:r>
              <a:rPr lang="en-US" dirty="0"/>
              <a:t>Preposition: over, to, at</a:t>
            </a:r>
          </a:p>
          <a:p>
            <a:pPr lvl="1"/>
            <a:r>
              <a:rPr lang="en-US" dirty="0"/>
              <a:t>Conjunction: and, or, but</a:t>
            </a:r>
          </a:p>
          <a:p>
            <a:pPr lvl="1"/>
            <a:r>
              <a:rPr lang="en-US" dirty="0"/>
              <a:t>Interjection:  Hurray!</a:t>
            </a:r>
          </a:p>
          <a:p>
            <a:r>
              <a:rPr lang="en-US" dirty="0"/>
              <a:t>When processing natural language, knowing the part of speech part is often very useful.</a:t>
            </a:r>
          </a:p>
          <a:p>
            <a:r>
              <a:rPr lang="en-US" dirty="0"/>
              <a:t>E.g.:</a:t>
            </a:r>
          </a:p>
          <a:p>
            <a:pPr lvl="1"/>
            <a:r>
              <a:rPr lang="en-US" dirty="0"/>
              <a:t>I saw the </a:t>
            </a:r>
            <a:r>
              <a:rPr lang="en-US" b="1" dirty="0"/>
              <a:t>show</a:t>
            </a:r>
          </a:p>
          <a:p>
            <a:pPr lvl="1"/>
            <a:r>
              <a:rPr lang="en-US" b="1" dirty="0"/>
              <a:t>Show</a:t>
            </a:r>
            <a:r>
              <a:rPr lang="en-US" dirty="0"/>
              <a:t> me where to go</a:t>
            </a:r>
          </a:p>
        </p:txBody>
      </p:sp>
    </p:spTree>
    <p:extLst>
      <p:ext uri="{BB962C8B-B14F-4D97-AF65-F5344CB8AC3E}">
        <p14:creationId xmlns:p14="http://schemas.microsoft.com/office/powerpoint/2010/main" val="18020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 Tagging in NLTK (Penn </a:t>
            </a:r>
            <a:r>
              <a:rPr lang="en-US" dirty="0" err="1"/>
              <a:t>TreeBank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my_tokenized_text</a:t>
            </a:r>
            <a:r>
              <a:rPr lang="en-US" dirty="0"/>
              <a:t> = </a:t>
            </a:r>
            <a:r>
              <a:rPr lang="en-US" dirty="0" err="1"/>
              <a:t>word_tokenize</a:t>
            </a:r>
            <a:r>
              <a:rPr lang="en-US" dirty="0"/>
              <a:t>(</a:t>
            </a:r>
            <a:r>
              <a:rPr lang="en-US" dirty="0" err="1"/>
              <a:t>my_text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nltk.pos_tag</a:t>
            </a:r>
            <a:r>
              <a:rPr lang="en-US" dirty="0"/>
              <a:t>(</a:t>
            </a:r>
            <a:r>
              <a:rPr lang="en-US" dirty="0" err="1"/>
              <a:t>my_tokenized_text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[('many', 'JJ'), ('smart', 'JJ'), ('students', 'NNS'), ('are', 'VBP'), ('sitting', 'VBG'), ('here', 'RB'), ('.', '.')] 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 err="1"/>
              <a:t>nltk.help.upenn_tagset</a:t>
            </a:r>
            <a:r>
              <a:rPr lang="en-US" dirty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7693"/>
            <a:ext cx="5874011" cy="300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7693"/>
            <a:ext cx="3505200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CC - Coordinating conjunction</a:t>
            </a:r>
          </a:p>
          <a:p>
            <a:r>
              <a:rPr lang="en-US" sz="1200" dirty="0"/>
              <a:t>CD - Cardinal number</a:t>
            </a:r>
          </a:p>
          <a:p>
            <a:r>
              <a:rPr lang="en-US" sz="1200" dirty="0"/>
              <a:t>DT - Determiner</a:t>
            </a:r>
          </a:p>
          <a:p>
            <a:r>
              <a:rPr lang="en-US" sz="1200" dirty="0"/>
              <a:t>EX - Existential there</a:t>
            </a:r>
          </a:p>
          <a:p>
            <a:r>
              <a:rPr lang="en-US" sz="1200" dirty="0"/>
              <a:t>FW - Foreign word</a:t>
            </a:r>
          </a:p>
          <a:p>
            <a:r>
              <a:rPr lang="en-US" sz="1200" dirty="0"/>
              <a:t>IN - Preposition or subordinating conjunction</a:t>
            </a:r>
          </a:p>
          <a:p>
            <a:r>
              <a:rPr lang="en-US" sz="1200" dirty="0"/>
              <a:t>JJ - Adjective</a:t>
            </a:r>
          </a:p>
          <a:p>
            <a:r>
              <a:rPr lang="en-US" sz="1200" dirty="0"/>
              <a:t>JJR - Adjective, comparative</a:t>
            </a:r>
          </a:p>
          <a:p>
            <a:r>
              <a:rPr lang="en-US" sz="1200" dirty="0"/>
              <a:t>JJS - Adjective, superlative</a:t>
            </a:r>
          </a:p>
          <a:p>
            <a:r>
              <a:rPr lang="en-US" sz="1200" dirty="0"/>
              <a:t>LS - List item marker</a:t>
            </a:r>
          </a:p>
          <a:p>
            <a:r>
              <a:rPr lang="en-US" sz="1200" dirty="0"/>
              <a:t>MD - Modal</a:t>
            </a:r>
          </a:p>
          <a:p>
            <a:r>
              <a:rPr lang="en-US" sz="1200" dirty="0"/>
              <a:t>NN - Noun, singular or mass</a:t>
            </a:r>
          </a:p>
          <a:p>
            <a:r>
              <a:rPr lang="en-US" sz="1200" dirty="0"/>
              <a:t>NNS - Noun, plural</a:t>
            </a:r>
          </a:p>
          <a:p>
            <a:r>
              <a:rPr lang="en-US" sz="1200" dirty="0"/>
              <a:t>NNP - Proper noun, singular</a:t>
            </a:r>
          </a:p>
          <a:p>
            <a:r>
              <a:rPr lang="en-US" sz="1200" dirty="0"/>
              <a:t>NNPS - Proper noun, plural</a:t>
            </a:r>
          </a:p>
          <a:p>
            <a:r>
              <a:rPr lang="en-US" sz="1200" dirty="0"/>
              <a:t>PDT - </a:t>
            </a:r>
            <a:r>
              <a:rPr lang="en-US" sz="1200" dirty="0" err="1"/>
              <a:t>Predeterminer</a:t>
            </a:r>
            <a:endParaRPr lang="en-US" sz="1200" dirty="0"/>
          </a:p>
          <a:p>
            <a:r>
              <a:rPr lang="en-US" sz="1200" dirty="0"/>
              <a:t>POS - Possessive ending</a:t>
            </a:r>
          </a:p>
          <a:p>
            <a:r>
              <a:rPr lang="en-US" sz="1200" dirty="0"/>
              <a:t>PRP - </a:t>
            </a:r>
            <a:r>
              <a:rPr lang="en-US" sz="1200" dirty="0" err="1"/>
              <a:t>Persol</a:t>
            </a:r>
            <a:r>
              <a:rPr lang="en-US" sz="1200" dirty="0"/>
              <a:t> pronoun</a:t>
            </a:r>
          </a:p>
          <a:p>
            <a:r>
              <a:rPr lang="en-US" sz="1200" dirty="0"/>
              <a:t>PRP$ - Possessive pronoun (prolog version PRP-S)</a:t>
            </a:r>
          </a:p>
          <a:p>
            <a:r>
              <a:rPr lang="en-US" sz="1200" dirty="0"/>
              <a:t>RB - Adverb</a:t>
            </a:r>
          </a:p>
          <a:p>
            <a:r>
              <a:rPr lang="en-US" sz="1200" dirty="0"/>
              <a:t>RBR - Adverb, comparative</a:t>
            </a:r>
          </a:p>
          <a:p>
            <a:r>
              <a:rPr lang="en-US" sz="1200" dirty="0"/>
              <a:t>RBS - Adverb, superlative</a:t>
            </a:r>
          </a:p>
          <a:p>
            <a:r>
              <a:rPr lang="en-US" sz="1200" dirty="0"/>
              <a:t>RP - Particle</a:t>
            </a:r>
          </a:p>
          <a:p>
            <a:r>
              <a:rPr lang="en-US" sz="1200" dirty="0"/>
              <a:t>SYM - Symbol</a:t>
            </a:r>
          </a:p>
          <a:p>
            <a:r>
              <a:rPr lang="en-US" sz="1200" dirty="0"/>
              <a:t>TO - to</a:t>
            </a:r>
          </a:p>
          <a:p>
            <a:r>
              <a:rPr lang="en-US" sz="1200" dirty="0"/>
              <a:t>UH - Interjection</a:t>
            </a:r>
          </a:p>
          <a:p>
            <a:r>
              <a:rPr lang="en-US" sz="1200" dirty="0"/>
              <a:t>VB - Verb, base form</a:t>
            </a:r>
          </a:p>
          <a:p>
            <a:r>
              <a:rPr lang="en-US" sz="1200" dirty="0"/>
              <a:t>VBD - Verb, past tense</a:t>
            </a:r>
          </a:p>
          <a:p>
            <a:r>
              <a:rPr lang="en-US" sz="1200" dirty="0"/>
              <a:t>VBG - Verb, gerund or present participle</a:t>
            </a:r>
          </a:p>
          <a:p>
            <a:r>
              <a:rPr lang="en-US" sz="1200" dirty="0"/>
              <a:t>VBN - Verb, past participle</a:t>
            </a:r>
          </a:p>
          <a:p>
            <a:r>
              <a:rPr lang="en-US" sz="1200" dirty="0"/>
              <a:t>VBP - Verb, non-3rd person singular present</a:t>
            </a:r>
          </a:p>
          <a:p>
            <a:r>
              <a:rPr lang="en-US" sz="1200" dirty="0"/>
              <a:t>VBZ - Verb, 3rd person singular present</a:t>
            </a:r>
          </a:p>
          <a:p>
            <a:r>
              <a:rPr lang="en-US" sz="1200" dirty="0"/>
              <a:t>WDT - </a:t>
            </a:r>
            <a:r>
              <a:rPr lang="en-US" sz="1200" dirty="0" err="1"/>
              <a:t>Wh</a:t>
            </a:r>
            <a:r>
              <a:rPr lang="en-US" sz="1200" dirty="0"/>
              <a:t>-determiner</a:t>
            </a:r>
          </a:p>
          <a:p>
            <a:r>
              <a:rPr lang="en-US" sz="1200" dirty="0"/>
              <a:t>WP - </a:t>
            </a:r>
            <a:r>
              <a:rPr lang="en-US" sz="1200" dirty="0" err="1"/>
              <a:t>Wh</a:t>
            </a:r>
            <a:r>
              <a:rPr lang="en-US" sz="1200" dirty="0"/>
              <a:t>-pronoun</a:t>
            </a:r>
          </a:p>
          <a:p>
            <a:r>
              <a:rPr lang="en-US" sz="1200" dirty="0"/>
              <a:t>WP$ - Possessive </a:t>
            </a:r>
            <a:r>
              <a:rPr lang="en-US" sz="1200" dirty="0" err="1"/>
              <a:t>wh</a:t>
            </a:r>
            <a:r>
              <a:rPr lang="en-US" sz="1200" dirty="0"/>
              <a:t>-pronoun (prolog version WP-S)</a:t>
            </a:r>
          </a:p>
          <a:p>
            <a:r>
              <a:rPr lang="en-US" sz="1200" dirty="0"/>
              <a:t>WRB - </a:t>
            </a:r>
            <a:r>
              <a:rPr lang="en-US" sz="1200" dirty="0" err="1"/>
              <a:t>Wh</a:t>
            </a:r>
            <a:r>
              <a:rPr lang="en-US" sz="1200" dirty="0"/>
              <a:t>-adverb</a:t>
            </a:r>
          </a:p>
        </p:txBody>
      </p:sp>
    </p:spTree>
    <p:extLst>
      <p:ext uri="{BB962C8B-B14F-4D97-AF65-F5344CB8AC3E}">
        <p14:creationId xmlns:p14="http://schemas.microsoft.com/office/powerpoint/2010/main" val="284706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BC02-2E1A-4FD3-87E7-EDF2D6B4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 algorithms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F3A414-A97C-44BF-8A40-0C4FB711B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98492"/>
              </p:ext>
            </p:extLst>
          </p:nvPr>
        </p:nvGraphicFramePr>
        <p:xfrm>
          <a:off x="2426579" y="4388783"/>
          <a:ext cx="5105400" cy="117348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264685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980586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977326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MLP with neural character embeddings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CharWNN</a:t>
                      </a:r>
                      <a:r>
                        <a:rPr lang="en-US" dirty="0"/>
                        <a:t>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97.32% 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89.86% 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286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B15BDA-19FB-4EB3-A450-E60D74A6F409}"/>
              </a:ext>
            </a:extLst>
          </p:cNvPr>
          <p:cNvSpPr txBox="1"/>
          <p:nvPr/>
        </p:nvSpPr>
        <p:spPr>
          <a:xfrm>
            <a:off x="3048000" y="6305498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https://nlp.stanford.edu/courses/cs224n/2011/reports/highfill.pdf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http://proceedings.mlr.press/v32/santos14.html</a:t>
            </a:r>
            <a:r>
              <a:rPr lang="en-US" sz="16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8BEF6-2F96-4519-8493-864E5EE42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2057400"/>
            <a:ext cx="4657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67717</TotalTime>
  <Words>5168</Words>
  <Application>Microsoft Office PowerPoint</Application>
  <PresentationFormat>‫הצגה על המסך (4:3)</PresentationFormat>
  <Paragraphs>695</Paragraphs>
  <Slides>45</Slides>
  <Notes>18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Natural Language Tool-Kit (NLTK)</vt:lpstr>
      <vt:lpstr>NLTK</vt:lpstr>
      <vt:lpstr>Tokenization</vt:lpstr>
      <vt:lpstr>Tokenization in NLTK</vt:lpstr>
      <vt:lpstr>Stemming</vt:lpstr>
      <vt:lpstr>Stemming in NLTK</vt:lpstr>
      <vt:lpstr>Part of Speech Tagging (POS)</vt:lpstr>
      <vt:lpstr>POS Tagging in NLTK (Penn TreeBank)</vt:lpstr>
      <vt:lpstr>POS tagging algorithms</vt:lpstr>
      <vt:lpstr>POS – Hidden Markov Model</vt:lpstr>
      <vt:lpstr>POS – Viterbi Algorithm</vt:lpstr>
      <vt:lpstr>POS - Viterbi Algorithm</vt:lpstr>
      <vt:lpstr>Lemmatization</vt:lpstr>
      <vt:lpstr>Lemmatization in NLTK</vt:lpstr>
      <vt:lpstr>Lemmatization in NLTK</vt:lpstr>
      <vt:lpstr>Chunking</vt:lpstr>
      <vt:lpstr>Chunking in NLTK</vt:lpstr>
      <vt:lpstr>Chunking (Additional examples)</vt:lpstr>
      <vt:lpstr>Named Entity Recognition (NER)</vt:lpstr>
      <vt:lpstr>Bi-Grams</vt:lpstr>
      <vt:lpstr>N-Grams</vt:lpstr>
      <vt:lpstr>N-Grams – Text Generation</vt:lpstr>
      <vt:lpstr>N-Grams (Cont.)</vt:lpstr>
      <vt:lpstr>Running Example</vt:lpstr>
      <vt:lpstr>Context Free-Grammar (CFG)</vt:lpstr>
      <vt:lpstr>CFG Parser</vt:lpstr>
      <vt:lpstr>Ambiguity with CFG</vt:lpstr>
      <vt:lpstr>CYK Algorithm</vt:lpstr>
      <vt:lpstr>CYK</vt:lpstr>
      <vt:lpstr>Chomsky Normal Form (CNF)</vt:lpstr>
      <vt:lpstr>Converting a Grammar to CNF</vt:lpstr>
      <vt:lpstr>The CYK Algorithm</vt:lpstr>
      <vt:lpstr>CYK Algorithm Example  </vt:lpstr>
      <vt:lpstr>Parse Tree</vt:lpstr>
      <vt:lpstr>Probabilistic Context Free Grammar (PCFG)</vt:lpstr>
      <vt:lpstr>Probabilistic Context Free Grammar (PCFG)</vt:lpstr>
      <vt:lpstr>CoreNLP</vt:lpstr>
      <vt:lpstr>Loading a Grammar</vt:lpstr>
      <vt:lpstr>Dependency Parsing (CoreNLP)</vt:lpstr>
      <vt:lpstr>Co-reference Resolution (CoreNLP)</vt:lpstr>
      <vt:lpstr>Combinatory Categorical Grammar (CCG) Parsing</vt:lpstr>
      <vt:lpstr>CCG Parsing Example</vt:lpstr>
      <vt:lpstr>Sentiment Analysis</vt:lpstr>
      <vt:lpstr>Sentiment Analysis in NLTK</vt:lpstr>
      <vt:lpstr>Sentiment Analysis – 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Tool-Kit (NLTK)</dc:title>
  <dc:creator>User</dc:creator>
  <cp:lastModifiedBy>Avigail Stekel</cp:lastModifiedBy>
  <cp:revision>198</cp:revision>
  <dcterms:created xsi:type="dcterms:W3CDTF">2006-08-16T00:00:00Z</dcterms:created>
  <dcterms:modified xsi:type="dcterms:W3CDTF">2022-10-23T10:23:28Z</dcterms:modified>
</cp:coreProperties>
</file>