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3" r:id="rId3"/>
    <p:sldId id="264" r:id="rId4"/>
    <p:sldId id="265" r:id="rId5"/>
    <p:sldId id="266" r:id="rId6"/>
    <p:sldId id="274" r:id="rId7"/>
    <p:sldId id="282" r:id="rId8"/>
    <p:sldId id="281" r:id="rId9"/>
    <p:sldId id="280" r:id="rId10"/>
    <p:sldId id="267" r:id="rId11"/>
    <p:sldId id="268" r:id="rId12"/>
    <p:sldId id="273" r:id="rId13"/>
    <p:sldId id="277" r:id="rId14"/>
    <p:sldId id="269" r:id="rId15"/>
    <p:sldId id="271" r:id="rId16"/>
    <p:sldId id="272" r:id="rId17"/>
    <p:sldId id="276"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40" autoAdjust="0"/>
  </p:normalViewPr>
  <p:slideViewPr>
    <p:cSldViewPr>
      <p:cViewPr varScale="1">
        <p:scale>
          <a:sx n="70" d="100"/>
          <a:sy n="70" d="100"/>
        </p:scale>
        <p:origin x="1810"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907512-5342-435D-B3A2-4CD2F0985ED6}" type="datetimeFigureOut">
              <a:rPr lang="en-US" smtClean="0"/>
              <a:t>11/15/2021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C5AA99-1341-4D06-BF61-7EC4313DB60B}" type="slidenum">
              <a:rPr lang="en-US" smtClean="0"/>
              <a:t>‹#›</a:t>
            </a:fld>
            <a:endParaRPr lang="en-US"/>
          </a:p>
        </p:txBody>
      </p:sp>
    </p:spTree>
    <p:extLst>
      <p:ext uri="{BB962C8B-B14F-4D97-AF65-F5344CB8AC3E}">
        <p14:creationId xmlns:p14="http://schemas.microsoft.com/office/powerpoint/2010/main" val="3533112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Vary</a:t>
            </a:r>
            <a:r>
              <a:rPr lang="en-US" baseline="0" dirty="0"/>
              <a:t> similar, just with variables which must be initialized</a:t>
            </a:r>
            <a:endParaRPr lang="en-US" dirty="0"/>
          </a:p>
        </p:txBody>
      </p:sp>
      <p:sp>
        <p:nvSpPr>
          <p:cNvPr id="4" name="Slide Number Placeholder 3"/>
          <p:cNvSpPr>
            <a:spLocks noGrp="1"/>
          </p:cNvSpPr>
          <p:nvPr>
            <p:ph type="sldNum" sz="quarter" idx="10"/>
          </p:nvPr>
        </p:nvSpPr>
        <p:spPr/>
        <p:txBody>
          <a:bodyPr/>
          <a:lstStyle/>
          <a:p>
            <a:fld id="{C3C5AA99-1341-4D06-BF61-7EC4313DB60B}" type="slidenum">
              <a:rPr lang="en-US" smtClean="0"/>
              <a:t>4</a:t>
            </a:fld>
            <a:endParaRPr lang="en-US"/>
          </a:p>
        </p:txBody>
      </p:sp>
    </p:spTree>
    <p:extLst>
      <p:ext uri="{BB962C8B-B14F-4D97-AF65-F5344CB8AC3E}">
        <p14:creationId xmlns:p14="http://schemas.microsoft.com/office/powerpoint/2010/main" val="183045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 x=y=5 is not legal in Pascal, as an assignment is not </a:t>
            </a:r>
            <a:r>
              <a:rPr lang="en-US"/>
              <a:t>an expression.</a:t>
            </a:r>
          </a:p>
        </p:txBody>
      </p:sp>
      <p:sp>
        <p:nvSpPr>
          <p:cNvPr id="4" name="Slide Number Placeholder 3"/>
          <p:cNvSpPr>
            <a:spLocks noGrp="1"/>
          </p:cNvSpPr>
          <p:nvPr>
            <p:ph type="sldNum" sz="quarter" idx="10"/>
          </p:nvPr>
        </p:nvSpPr>
        <p:spPr/>
        <p:txBody>
          <a:bodyPr/>
          <a:lstStyle/>
          <a:p>
            <a:fld id="{C3C5AA99-1341-4D06-BF61-7EC4313DB60B}" type="slidenum">
              <a:rPr lang="en-US" smtClean="0"/>
              <a:t>5</a:t>
            </a:fld>
            <a:endParaRPr lang="en-US"/>
          </a:p>
        </p:txBody>
      </p:sp>
    </p:spTree>
    <p:extLst>
      <p:ext uri="{BB962C8B-B14F-4D97-AF65-F5344CB8AC3E}">
        <p14:creationId xmlns:p14="http://schemas.microsoft.com/office/powerpoint/2010/main" val="734545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minimize the mean squared error.</a:t>
            </a:r>
          </a:p>
          <a:p>
            <a:r>
              <a:rPr lang="en-US" dirty="0"/>
              <a:t>This has been proven that</a:t>
            </a:r>
            <a:r>
              <a:rPr lang="en-US" baseline="0" dirty="0"/>
              <a:t> minimizing MSE is optimal if we assume Gaussian Noise.</a:t>
            </a:r>
            <a:endParaRPr lang="en-US" dirty="0"/>
          </a:p>
          <a:p>
            <a:r>
              <a:rPr lang="en-US" dirty="0"/>
              <a:t>This slide</a:t>
            </a:r>
            <a:r>
              <a:rPr lang="en-US" baseline="0" dirty="0"/>
              <a:t> you don't have to fully understand, but it should help you later when we use TensorFlow for Linear and Logistic Regression.</a:t>
            </a:r>
          </a:p>
          <a:p>
            <a:r>
              <a:rPr lang="en-US" baseline="0" dirty="0"/>
              <a:t>[If we don't use the dot in "m", it will assume that "m" is an integer and later fail, because it doesn't cast to float automatically.</a:t>
            </a:r>
          </a:p>
          <a:p>
            <a:r>
              <a:rPr lang="en-US" baseline="0" dirty="0"/>
              <a:t>However, the integers in "x" and "y_" will work also without the dots (they will be casted to float)]</a:t>
            </a:r>
            <a:endParaRPr lang="en-US" dirty="0"/>
          </a:p>
        </p:txBody>
      </p:sp>
      <p:sp>
        <p:nvSpPr>
          <p:cNvPr id="4" name="Slide Number Placeholder 3"/>
          <p:cNvSpPr>
            <a:spLocks noGrp="1"/>
          </p:cNvSpPr>
          <p:nvPr>
            <p:ph type="sldNum" sz="quarter" idx="10"/>
          </p:nvPr>
        </p:nvSpPr>
        <p:spPr/>
        <p:txBody>
          <a:bodyPr/>
          <a:lstStyle/>
          <a:p>
            <a:fld id="{C3C5AA99-1341-4D06-BF61-7EC4313DB60B}" type="slidenum">
              <a:rPr lang="en-US" smtClean="0"/>
              <a:t>8</a:t>
            </a:fld>
            <a:endParaRPr lang="en-US"/>
          </a:p>
        </p:txBody>
      </p:sp>
    </p:spTree>
    <p:extLst>
      <p:ext uri="{BB962C8B-B14F-4D97-AF65-F5344CB8AC3E}">
        <p14:creationId xmlns:p14="http://schemas.microsoft.com/office/powerpoint/2010/main" val="1660826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minimize the mean squared error.</a:t>
            </a:r>
          </a:p>
          <a:p>
            <a:r>
              <a:rPr lang="en-US" dirty="0"/>
              <a:t>This has been proven that</a:t>
            </a:r>
            <a:r>
              <a:rPr lang="en-US" baseline="0" dirty="0"/>
              <a:t> minimizing MSE is optimal if we assume Gaussian Noise.</a:t>
            </a:r>
            <a:endParaRPr lang="en-US" dirty="0"/>
          </a:p>
          <a:p>
            <a:r>
              <a:rPr lang="en-US" dirty="0"/>
              <a:t>This slide</a:t>
            </a:r>
            <a:r>
              <a:rPr lang="en-US" baseline="0" dirty="0"/>
              <a:t> you don't have to fully understand, but it should help you later when we use TensorFlow for Linear and Logistic Regression.</a:t>
            </a:r>
          </a:p>
          <a:p>
            <a:r>
              <a:rPr lang="en-US" baseline="0" dirty="0"/>
              <a:t>[If we don't use the dot in "m", it will assume that "m" is an integer and later fail, because it doesn't cast to float automatically.</a:t>
            </a:r>
          </a:p>
          <a:p>
            <a:r>
              <a:rPr lang="en-US" baseline="0" dirty="0"/>
              <a:t>However, the integers in "x" and "y_" will work also without the dots (they will be casted to float)]</a:t>
            </a:r>
            <a:endParaRPr lang="en-US" dirty="0"/>
          </a:p>
        </p:txBody>
      </p:sp>
      <p:sp>
        <p:nvSpPr>
          <p:cNvPr id="4" name="Slide Number Placeholder 3"/>
          <p:cNvSpPr>
            <a:spLocks noGrp="1"/>
          </p:cNvSpPr>
          <p:nvPr>
            <p:ph type="sldNum" sz="quarter" idx="10"/>
          </p:nvPr>
        </p:nvSpPr>
        <p:spPr/>
        <p:txBody>
          <a:bodyPr/>
          <a:lstStyle/>
          <a:p>
            <a:fld id="{C3C5AA99-1341-4D06-BF61-7EC4313DB60B}" type="slidenum">
              <a:rPr lang="en-US" smtClean="0"/>
              <a:t>10</a:t>
            </a:fld>
            <a:endParaRPr lang="en-US"/>
          </a:p>
        </p:txBody>
      </p:sp>
    </p:spTree>
    <p:extLst>
      <p:ext uri="{BB962C8B-B14F-4D97-AF65-F5344CB8AC3E}">
        <p14:creationId xmlns:p14="http://schemas.microsoft.com/office/powerpoint/2010/main" val="1660826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0.0.0.0:6006/#graph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imon-pikalov/deep_learning_course_matirial" TargetMode="External"/><Relationship Id="rId2" Type="http://schemas.openxmlformats.org/officeDocument/2006/relationships/hyperlink" Target="https://www.tensorflow.org/instal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Tensor-Flow (1.x)</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4096357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 TensorFlow compute the Gradients!</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x = </a:t>
            </a:r>
            <a:r>
              <a:rPr lang="en-US" dirty="0" err="1"/>
              <a:t>tf.constant</a:t>
            </a:r>
            <a:r>
              <a:rPr lang="en-US" dirty="0"/>
              <a:t>([7.01, 3.02, 4.99, 8.])</a:t>
            </a:r>
          </a:p>
          <a:p>
            <a:pPr marL="0" indent="0">
              <a:buNone/>
            </a:pPr>
            <a:r>
              <a:rPr lang="en-US" dirty="0"/>
              <a:t>y_ = </a:t>
            </a:r>
            <a:r>
              <a:rPr lang="en-US" dirty="0" err="1"/>
              <a:t>tf.constant</a:t>
            </a:r>
            <a:r>
              <a:rPr lang="en-US" dirty="0"/>
              <a:t>([14.01, 6.01, 10., 16.04])</a:t>
            </a:r>
          </a:p>
          <a:p>
            <a:pPr marL="0" indent="0">
              <a:buNone/>
            </a:pPr>
            <a:r>
              <a:rPr lang="en-US" dirty="0"/>
              <a:t>w = </a:t>
            </a:r>
            <a:r>
              <a:rPr lang="en-US" dirty="0" err="1"/>
              <a:t>tf.Variable</a:t>
            </a:r>
            <a:r>
              <a:rPr lang="en-US" dirty="0"/>
              <a:t>(0</a:t>
            </a:r>
            <a:r>
              <a:rPr lang="en-US" dirty="0">
                <a:solidFill>
                  <a:srgbClr val="FF0000"/>
                </a:solidFill>
              </a:rPr>
              <a:t>.</a:t>
            </a:r>
            <a:r>
              <a:rPr lang="en-US" dirty="0"/>
              <a:t>) #note the dot</a:t>
            </a:r>
          </a:p>
          <a:p>
            <a:pPr marL="0" indent="0">
              <a:buNone/>
            </a:pPr>
            <a:r>
              <a:rPr lang="en-US" dirty="0"/>
              <a:t>pred = w*x</a:t>
            </a:r>
          </a:p>
          <a:p>
            <a:pPr marL="0" indent="0">
              <a:buNone/>
            </a:pPr>
            <a:r>
              <a:rPr lang="en-US" dirty="0"/>
              <a:t>loss = </a:t>
            </a:r>
            <a:r>
              <a:rPr lang="en-US" dirty="0" err="1"/>
              <a:t>tf.reduce_mean</a:t>
            </a:r>
            <a:r>
              <a:rPr lang="en-US" dirty="0"/>
              <a:t>(</a:t>
            </a:r>
            <a:r>
              <a:rPr lang="en-US" dirty="0" err="1"/>
              <a:t>tf.pow</a:t>
            </a:r>
            <a:r>
              <a:rPr lang="en-US" dirty="0"/>
              <a:t>(pred - y_, 2))</a:t>
            </a:r>
          </a:p>
          <a:p>
            <a:pPr marL="0" indent="0">
              <a:buNone/>
            </a:pPr>
            <a:r>
              <a:rPr lang="en-US" dirty="0"/>
              <a:t>update = </a:t>
            </a:r>
            <a:r>
              <a:rPr lang="en-US" dirty="0" err="1"/>
              <a:t>tf.train.GradientDescentOptimizer</a:t>
            </a:r>
            <a:r>
              <a:rPr lang="en-US" dirty="0"/>
              <a:t>(0.0001).minimize(loss)</a:t>
            </a:r>
          </a:p>
          <a:p>
            <a:pPr marL="0" indent="0">
              <a:buNone/>
            </a:pPr>
            <a:r>
              <a:rPr lang="en-US" dirty="0" err="1"/>
              <a:t>sess</a:t>
            </a:r>
            <a:r>
              <a:rPr lang="en-US" dirty="0"/>
              <a:t> = </a:t>
            </a:r>
            <a:r>
              <a:rPr lang="en-US" dirty="0" err="1"/>
              <a:t>tf.Session</a:t>
            </a:r>
            <a:r>
              <a:rPr lang="en-US" dirty="0"/>
              <a:t>()</a:t>
            </a:r>
          </a:p>
          <a:p>
            <a:pPr marL="0" indent="0">
              <a:buNone/>
            </a:pPr>
            <a:r>
              <a:rPr lang="en-US" dirty="0" err="1"/>
              <a:t>sess.run</a:t>
            </a:r>
            <a:r>
              <a:rPr lang="en-US" dirty="0"/>
              <a:t>(</a:t>
            </a:r>
            <a:r>
              <a:rPr lang="en-US" dirty="0" err="1"/>
              <a:t>tf.global_variables_initializer</a:t>
            </a:r>
            <a:r>
              <a:rPr lang="en-US" dirty="0"/>
              <a:t>())</a:t>
            </a:r>
          </a:p>
          <a:p>
            <a:pPr marL="0" indent="0">
              <a:buNone/>
            </a:pPr>
            <a:r>
              <a:rPr lang="en-US" dirty="0"/>
              <a:t>for _ in range(0,1000):</a:t>
            </a:r>
          </a:p>
          <a:p>
            <a:pPr marL="0" indent="0">
              <a:buNone/>
            </a:pPr>
            <a:r>
              <a:rPr lang="en-US" dirty="0"/>
              <a:t>	</a:t>
            </a:r>
            <a:r>
              <a:rPr lang="en-US" dirty="0" err="1"/>
              <a:t>sess.run</a:t>
            </a:r>
            <a:r>
              <a:rPr lang="en-US" dirty="0"/>
              <a:t>(update)</a:t>
            </a:r>
          </a:p>
          <a:p>
            <a:pPr marL="0" indent="0">
              <a:buNone/>
            </a:pPr>
            <a:r>
              <a:rPr lang="en-US" dirty="0"/>
              <a:t>print(</a:t>
            </a:r>
            <a:r>
              <a:rPr lang="en-US" dirty="0" err="1"/>
              <a:t>sess.run</a:t>
            </a:r>
            <a:r>
              <a:rPr lang="en-US" dirty="0"/>
              <a:t>(w))</a:t>
            </a:r>
          </a:p>
        </p:txBody>
      </p:sp>
      <p:sp>
        <p:nvSpPr>
          <p:cNvPr id="4" name="TextBox 3"/>
          <p:cNvSpPr txBox="1"/>
          <p:nvPr/>
        </p:nvSpPr>
        <p:spPr>
          <a:xfrm>
            <a:off x="5791200" y="5029200"/>
            <a:ext cx="2895600" cy="646331"/>
          </a:xfrm>
          <a:prstGeom prst="rect">
            <a:avLst/>
          </a:prstGeom>
          <a:noFill/>
        </p:spPr>
        <p:txBody>
          <a:bodyPr wrap="square" rtlCol="0">
            <a:spAutoFit/>
          </a:bodyPr>
          <a:lstStyle/>
          <a:p>
            <a:r>
              <a:rPr lang="en-US" dirty="0"/>
              <a:t>Result:</a:t>
            </a:r>
          </a:p>
          <a:p>
            <a:r>
              <a:rPr lang="en-US" dirty="0"/>
              <a:t>2.00052</a:t>
            </a:r>
          </a:p>
        </p:txBody>
      </p:sp>
    </p:spTree>
    <p:extLst>
      <p:ext uri="{BB962C8B-B14F-4D97-AF65-F5344CB8AC3E}">
        <p14:creationId xmlns:p14="http://schemas.microsoft.com/office/powerpoint/2010/main" val="32386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Same Program with </a:t>
            </a:r>
            <a:r>
              <a:rPr lang="en-US" dirty="0" err="1"/>
              <a:t>PlaceHolders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solidFill>
                  <a:srgbClr val="FF0000"/>
                </a:solidFill>
              </a:rPr>
              <a:t>x = </a:t>
            </a:r>
            <a:r>
              <a:rPr lang="en-US" dirty="0" err="1">
                <a:solidFill>
                  <a:srgbClr val="FF0000"/>
                </a:solidFill>
              </a:rPr>
              <a:t>tf.placeholder</a:t>
            </a:r>
            <a:r>
              <a:rPr lang="en-US" dirty="0">
                <a:solidFill>
                  <a:srgbClr val="FF0000"/>
                </a:solidFill>
              </a:rPr>
              <a:t>(tf.float32, [None, 1])</a:t>
            </a:r>
          </a:p>
          <a:p>
            <a:pPr marL="0" indent="0">
              <a:buNone/>
            </a:pPr>
            <a:r>
              <a:rPr lang="en-US" dirty="0">
                <a:solidFill>
                  <a:srgbClr val="FF0000"/>
                </a:solidFill>
              </a:rPr>
              <a:t>y_ = </a:t>
            </a:r>
            <a:r>
              <a:rPr lang="en-US" dirty="0" err="1">
                <a:solidFill>
                  <a:srgbClr val="FF0000"/>
                </a:solidFill>
              </a:rPr>
              <a:t>tf.placeholder</a:t>
            </a:r>
            <a:r>
              <a:rPr lang="en-US" dirty="0">
                <a:solidFill>
                  <a:srgbClr val="FF0000"/>
                </a:solidFill>
              </a:rPr>
              <a:t>(tf.float32, [None, 1])</a:t>
            </a:r>
          </a:p>
          <a:p>
            <a:pPr marL="0" indent="0">
              <a:buNone/>
            </a:pPr>
            <a:r>
              <a:rPr lang="en-US" dirty="0"/>
              <a:t>w = </a:t>
            </a:r>
            <a:r>
              <a:rPr lang="en-US" dirty="0" err="1"/>
              <a:t>tf.Variable</a:t>
            </a:r>
            <a:r>
              <a:rPr lang="en-US" dirty="0"/>
              <a:t>(0.) #note the dot</a:t>
            </a:r>
          </a:p>
          <a:p>
            <a:pPr marL="0" indent="0">
              <a:buNone/>
            </a:pPr>
            <a:r>
              <a:rPr lang="en-US" dirty="0"/>
              <a:t>pred = w*x</a:t>
            </a:r>
          </a:p>
          <a:p>
            <a:pPr marL="0" indent="0">
              <a:buNone/>
            </a:pPr>
            <a:r>
              <a:rPr lang="en-US" dirty="0"/>
              <a:t>loss = </a:t>
            </a:r>
            <a:r>
              <a:rPr lang="en-US" dirty="0" err="1"/>
              <a:t>tf.reduce_mean</a:t>
            </a:r>
            <a:r>
              <a:rPr lang="en-US" dirty="0"/>
              <a:t>(</a:t>
            </a:r>
            <a:r>
              <a:rPr lang="en-US" dirty="0" err="1"/>
              <a:t>tf.pow</a:t>
            </a:r>
            <a:r>
              <a:rPr lang="en-US" dirty="0"/>
              <a:t>(pred - y_, 2))</a:t>
            </a:r>
          </a:p>
          <a:p>
            <a:pPr marL="0" indent="0">
              <a:buNone/>
            </a:pPr>
            <a:r>
              <a:rPr lang="en-US" dirty="0"/>
              <a:t>update = </a:t>
            </a:r>
            <a:r>
              <a:rPr lang="en-US" dirty="0" err="1"/>
              <a:t>tf.train.GradientDescentOptimizer</a:t>
            </a:r>
            <a:r>
              <a:rPr lang="en-US" dirty="0"/>
              <a:t>(0.0001).minimize(loss)</a:t>
            </a:r>
          </a:p>
          <a:p>
            <a:pPr marL="0" indent="0">
              <a:buNone/>
            </a:pPr>
            <a:endParaRPr lang="en-US" dirty="0"/>
          </a:p>
          <a:p>
            <a:pPr marL="0" indent="0">
              <a:buNone/>
            </a:pPr>
            <a:r>
              <a:rPr lang="en-US" dirty="0" err="1"/>
              <a:t>sess</a:t>
            </a:r>
            <a:r>
              <a:rPr lang="en-US" dirty="0"/>
              <a:t> = </a:t>
            </a:r>
            <a:r>
              <a:rPr lang="en-US" dirty="0" err="1"/>
              <a:t>tf.Session</a:t>
            </a:r>
            <a:r>
              <a:rPr lang="en-US" dirty="0"/>
              <a:t>()</a:t>
            </a:r>
          </a:p>
          <a:p>
            <a:pPr marL="0" indent="0">
              <a:buNone/>
            </a:pPr>
            <a:r>
              <a:rPr lang="en-US" dirty="0" err="1"/>
              <a:t>sess.run</a:t>
            </a:r>
            <a:r>
              <a:rPr lang="en-US" dirty="0"/>
              <a:t>(</a:t>
            </a:r>
            <a:r>
              <a:rPr lang="en-US" dirty="0" err="1"/>
              <a:t>tf.global_variables_initializer</a:t>
            </a:r>
            <a:r>
              <a:rPr lang="en-US" dirty="0"/>
              <a:t>())</a:t>
            </a:r>
          </a:p>
          <a:p>
            <a:pPr marL="0" indent="0">
              <a:buNone/>
            </a:pPr>
            <a:r>
              <a:rPr lang="en-US" dirty="0"/>
              <a:t>for _ in range(0,1000):</a:t>
            </a:r>
          </a:p>
          <a:p>
            <a:pPr marL="0" indent="0">
              <a:buNone/>
            </a:pPr>
            <a:r>
              <a:rPr lang="en-US" dirty="0">
                <a:solidFill>
                  <a:srgbClr val="FF0000"/>
                </a:solidFill>
              </a:rPr>
              <a:t>       </a:t>
            </a:r>
            <a:r>
              <a:rPr lang="en-US" dirty="0" err="1">
                <a:solidFill>
                  <a:srgbClr val="FF0000"/>
                </a:solidFill>
              </a:rPr>
              <a:t>sess.run</a:t>
            </a:r>
            <a:r>
              <a:rPr lang="en-US" dirty="0">
                <a:solidFill>
                  <a:srgbClr val="FF0000"/>
                </a:solidFill>
              </a:rPr>
              <a:t>(update, </a:t>
            </a:r>
            <a:r>
              <a:rPr lang="en-US" dirty="0" err="1">
                <a:solidFill>
                  <a:srgbClr val="FF0000"/>
                </a:solidFill>
              </a:rPr>
              <a:t>feed_dict</a:t>
            </a:r>
            <a:r>
              <a:rPr lang="en-US" dirty="0">
                <a:solidFill>
                  <a:srgbClr val="FF0000"/>
                </a:solidFill>
              </a:rPr>
              <a:t> = {x:[[7.01], [3.02], [4.99], [8.]], y_:[[14.01], [6.01], [10.], [16.04]]})</a:t>
            </a:r>
          </a:p>
          <a:p>
            <a:pPr marL="0" indent="0">
              <a:buNone/>
            </a:pPr>
            <a:endParaRPr lang="en-US" dirty="0">
              <a:solidFill>
                <a:srgbClr val="FF0000"/>
              </a:solidFill>
            </a:endParaRPr>
          </a:p>
          <a:p>
            <a:pPr marL="0" indent="0">
              <a:buNone/>
            </a:pPr>
            <a:r>
              <a:rPr lang="en-US" dirty="0"/>
              <a:t>print(</a:t>
            </a:r>
            <a:r>
              <a:rPr lang="en-US" dirty="0" err="1"/>
              <a:t>sess.run</a:t>
            </a:r>
            <a:r>
              <a:rPr lang="en-US" dirty="0"/>
              <a:t>(w))</a:t>
            </a:r>
          </a:p>
        </p:txBody>
      </p:sp>
      <p:sp>
        <p:nvSpPr>
          <p:cNvPr id="4" name="TextBox 3"/>
          <p:cNvSpPr txBox="1"/>
          <p:nvPr/>
        </p:nvSpPr>
        <p:spPr>
          <a:xfrm>
            <a:off x="5562600" y="5486400"/>
            <a:ext cx="2895600" cy="646331"/>
          </a:xfrm>
          <a:prstGeom prst="rect">
            <a:avLst/>
          </a:prstGeom>
          <a:noFill/>
        </p:spPr>
        <p:txBody>
          <a:bodyPr wrap="square" rtlCol="0">
            <a:spAutoFit/>
          </a:bodyPr>
          <a:lstStyle/>
          <a:p>
            <a:r>
              <a:rPr lang="en-US" dirty="0"/>
              <a:t>Result:</a:t>
            </a:r>
          </a:p>
          <a:p>
            <a:r>
              <a:rPr lang="en-US" dirty="0"/>
              <a:t>2.00052</a:t>
            </a:r>
          </a:p>
        </p:txBody>
      </p:sp>
      <p:sp>
        <p:nvSpPr>
          <p:cNvPr id="5" name="Speech Bubble: Rectangle 4">
            <a:extLst>
              <a:ext uri="{FF2B5EF4-FFF2-40B4-BE49-F238E27FC236}">
                <a16:creationId xmlns:a16="http://schemas.microsoft.com/office/drawing/2014/main" id="{FE1B1AE3-ECFE-425A-909C-CCA0E116F0EA}"/>
              </a:ext>
            </a:extLst>
          </p:cNvPr>
          <p:cNvSpPr/>
          <p:nvPr/>
        </p:nvSpPr>
        <p:spPr>
          <a:xfrm>
            <a:off x="5410200" y="1752599"/>
            <a:ext cx="3048000" cy="646331"/>
          </a:xfrm>
          <a:prstGeom prst="wedgeRectCallout">
            <a:avLst>
              <a:gd name="adj1" fmla="val -62416"/>
              <a:gd name="adj2" fmla="val -190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a:t>
            </a:r>
            <a:r>
              <a:rPr lang="en-US" dirty="0" err="1"/>
              <a:t>Tensorflow</a:t>
            </a:r>
            <a:r>
              <a:rPr lang="en-US" dirty="0"/>
              <a:t> 2.X we would define an input layer instead</a:t>
            </a:r>
          </a:p>
        </p:txBody>
      </p:sp>
    </p:spTree>
    <p:extLst>
      <p:ext uri="{BB962C8B-B14F-4D97-AF65-F5344CB8AC3E}">
        <p14:creationId xmlns:p14="http://schemas.microsoft.com/office/powerpoint/2010/main" val="291424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tensorflow.train.Saver</a:t>
            </a:r>
            <a:endParaRPr lang="en-US" dirty="0"/>
          </a:p>
        </p:txBody>
      </p:sp>
      <p:sp>
        <p:nvSpPr>
          <p:cNvPr id="3" name="Content Placeholder 2"/>
          <p:cNvSpPr>
            <a:spLocks noGrp="1"/>
          </p:cNvSpPr>
          <p:nvPr>
            <p:ph idx="1"/>
          </p:nvPr>
        </p:nvSpPr>
        <p:spPr>
          <a:xfrm>
            <a:off x="457200" y="1600200"/>
            <a:ext cx="8305800" cy="5105400"/>
          </a:xfrm>
        </p:spPr>
        <p:txBody>
          <a:bodyPr>
            <a:normAutofit/>
          </a:bodyPr>
          <a:lstStyle/>
          <a:p>
            <a:r>
              <a:rPr lang="en-US" dirty="0"/>
              <a:t>Training large datasets takes a while, so we would like to use the weights we have learned:</a:t>
            </a:r>
          </a:p>
          <a:p>
            <a:pPr lvl="1"/>
            <a:r>
              <a:rPr lang="en-US" dirty="0"/>
              <a:t>In order to make new predictions</a:t>
            </a:r>
          </a:p>
          <a:p>
            <a:pPr lvl="1"/>
            <a:r>
              <a:rPr lang="en-US" dirty="0"/>
              <a:t>To resume training.</a:t>
            </a:r>
          </a:p>
          <a:p>
            <a:r>
              <a:rPr lang="en-US" dirty="0"/>
              <a:t>A good practice is to save checkpoints every X updates.</a:t>
            </a:r>
          </a:p>
          <a:p>
            <a:r>
              <a:rPr lang="en-US" dirty="0"/>
              <a:t>saver = </a:t>
            </a:r>
            <a:r>
              <a:rPr lang="en-US" dirty="0" err="1"/>
              <a:t>tf.train.Saver</a:t>
            </a:r>
            <a:r>
              <a:rPr lang="en-US" dirty="0"/>
              <a:t>()</a:t>
            </a:r>
          </a:p>
          <a:p>
            <a:pPr lvl="1"/>
            <a:r>
              <a:rPr lang="en-US" dirty="0" err="1"/>
              <a:t>saver.save</a:t>
            </a:r>
            <a:r>
              <a:rPr lang="en-US" dirty="0"/>
              <a:t>(</a:t>
            </a:r>
            <a:r>
              <a:rPr lang="en-US" dirty="0" err="1"/>
              <a:t>sess</a:t>
            </a:r>
            <a:r>
              <a:rPr lang="en-US" dirty="0"/>
              <a:t>, filename)</a:t>
            </a:r>
          </a:p>
          <a:p>
            <a:pPr lvl="1"/>
            <a:r>
              <a:rPr lang="en-US" dirty="0" err="1"/>
              <a:t>saver.restore</a:t>
            </a:r>
            <a:r>
              <a:rPr lang="en-US" dirty="0"/>
              <a:t>(</a:t>
            </a:r>
            <a:r>
              <a:rPr lang="en-US" dirty="0" err="1"/>
              <a:t>sess</a:t>
            </a:r>
            <a:r>
              <a:rPr lang="en-US" dirty="0"/>
              <a:t>, filename)</a:t>
            </a:r>
          </a:p>
          <a:p>
            <a:pPr lvl="1"/>
            <a:endParaRPr lang="en-US" dirty="0"/>
          </a:p>
        </p:txBody>
      </p:sp>
    </p:spTree>
    <p:extLst>
      <p:ext uri="{BB962C8B-B14F-4D97-AF65-F5344CB8AC3E}">
        <p14:creationId xmlns:p14="http://schemas.microsoft.com/office/powerpoint/2010/main" val="176320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TensorBoard</a:t>
            </a:r>
            <a:endParaRPr lang="en-US" dirty="0"/>
          </a:p>
        </p:txBody>
      </p:sp>
      <p:sp>
        <p:nvSpPr>
          <p:cNvPr id="3" name="Content Placeholder 2"/>
          <p:cNvSpPr>
            <a:spLocks noGrp="1"/>
          </p:cNvSpPr>
          <p:nvPr>
            <p:ph idx="1"/>
          </p:nvPr>
        </p:nvSpPr>
        <p:spPr/>
        <p:txBody>
          <a:bodyPr>
            <a:normAutofit/>
          </a:bodyPr>
          <a:lstStyle/>
          <a:p>
            <a:r>
              <a:rPr lang="en-US" dirty="0" err="1"/>
              <a:t>TensorBoard</a:t>
            </a:r>
            <a:r>
              <a:rPr lang="en-US" dirty="0"/>
              <a:t> can help visualize the built graph along with presenting different charts</a:t>
            </a:r>
          </a:p>
          <a:p>
            <a:pPr marL="0" indent="0">
              <a:buNone/>
            </a:pPr>
            <a:r>
              <a:rPr lang="en-US" sz="2800" dirty="0"/>
              <a:t>&gt;&gt;&gt; </a:t>
            </a:r>
            <a:r>
              <a:rPr lang="en-US" sz="2800" dirty="0" err="1"/>
              <a:t>tf.summary.FileWriter</a:t>
            </a:r>
            <a:r>
              <a:rPr lang="en-US" sz="2800" dirty="0"/>
              <a:t>('./</a:t>
            </a:r>
            <a:r>
              <a:rPr lang="en-US" sz="2800" dirty="0" err="1"/>
              <a:t>my_graph</a:t>
            </a:r>
            <a:r>
              <a:rPr lang="en-US" sz="2800" dirty="0"/>
              <a:t>', </a:t>
            </a:r>
            <a:r>
              <a:rPr lang="en-US" sz="2800" dirty="0" err="1"/>
              <a:t>sess.graph</a:t>
            </a:r>
            <a:r>
              <a:rPr lang="en-US" sz="2800" dirty="0"/>
              <a:t>)</a:t>
            </a:r>
          </a:p>
          <a:p>
            <a:pPr marL="0" indent="0">
              <a:buNone/>
            </a:pPr>
            <a:r>
              <a:rPr lang="en-US" dirty="0"/>
              <a:t>~$ </a:t>
            </a:r>
            <a:r>
              <a:rPr lang="en-US" dirty="0" err="1"/>
              <a:t>tensorboard</a:t>
            </a:r>
            <a:r>
              <a:rPr lang="en-US" dirty="0"/>
              <a:t> --</a:t>
            </a:r>
            <a:r>
              <a:rPr lang="en-US" dirty="0" err="1"/>
              <a:t>logdir</a:t>
            </a:r>
            <a:r>
              <a:rPr lang="en-US" dirty="0"/>
              <a:t> ./</a:t>
            </a:r>
            <a:r>
              <a:rPr lang="en-US" dirty="0" err="1"/>
              <a:t>my_graph</a:t>
            </a:r>
            <a:r>
              <a:rPr lang="en-US" dirty="0"/>
              <a:t>/</a:t>
            </a:r>
          </a:p>
          <a:p>
            <a:r>
              <a:rPr lang="en-US" dirty="0"/>
              <a:t>Open browser to </a:t>
            </a:r>
            <a:r>
              <a:rPr lang="en-US" dirty="0">
                <a:hlinkClick r:id="rId2"/>
              </a:rPr>
              <a:t>http://0.0.0.0:6006/#graphs</a:t>
            </a:r>
            <a:endParaRPr lang="en-US" dirty="0"/>
          </a:p>
          <a:p>
            <a:r>
              <a:rPr lang="en-US" dirty="0"/>
              <a:t>Graph is clearer if you give the variables/objects names e.g.:</a:t>
            </a:r>
          </a:p>
          <a:p>
            <a:pPr lvl="1"/>
            <a:r>
              <a:rPr lang="en-US" dirty="0"/>
              <a:t>m = </a:t>
            </a:r>
            <a:r>
              <a:rPr lang="en-US" dirty="0" err="1"/>
              <a:t>tf.Variable</a:t>
            </a:r>
            <a:r>
              <a:rPr lang="en-US" dirty="0"/>
              <a:t>(0., name="multiplier")</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466343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TensorBoard</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717550"/>
            <a:ext cx="8940800" cy="542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971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SummaryWriter</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0" indent="0">
              <a:buNone/>
            </a:pPr>
            <a:r>
              <a:rPr lang="en-US" sz="2400" dirty="0"/>
              <a:t>…</a:t>
            </a:r>
          </a:p>
          <a:p>
            <a:pPr marL="0" indent="0">
              <a:buNone/>
            </a:pPr>
            <a:r>
              <a:rPr lang="en-US" sz="2400" dirty="0" err="1"/>
              <a:t>msum</a:t>
            </a:r>
            <a:r>
              <a:rPr lang="en-US" sz="2400" dirty="0"/>
              <a:t> = </a:t>
            </a:r>
            <a:r>
              <a:rPr lang="en-US" sz="2400" dirty="0" err="1"/>
              <a:t>tf.summary.scalar</a:t>
            </a:r>
            <a:r>
              <a:rPr lang="en-US" sz="2400" dirty="0"/>
              <a:t>('m', w)</a:t>
            </a:r>
          </a:p>
          <a:p>
            <a:pPr marL="0" indent="0">
              <a:buNone/>
            </a:pPr>
            <a:endParaRPr lang="en-US" sz="2400" dirty="0"/>
          </a:p>
          <a:p>
            <a:pPr marL="0" indent="0">
              <a:buNone/>
            </a:pPr>
            <a:r>
              <a:rPr lang="en-US" sz="2400" dirty="0" err="1"/>
              <a:t>sess</a:t>
            </a:r>
            <a:r>
              <a:rPr lang="en-US" sz="2400" dirty="0"/>
              <a:t> = </a:t>
            </a:r>
            <a:r>
              <a:rPr lang="en-US" sz="2400" dirty="0" err="1"/>
              <a:t>tf.Session</a:t>
            </a:r>
            <a:r>
              <a:rPr lang="en-US" sz="2400" dirty="0"/>
              <a:t>()</a:t>
            </a:r>
          </a:p>
          <a:p>
            <a:pPr marL="0" indent="0">
              <a:buNone/>
            </a:pPr>
            <a:r>
              <a:rPr lang="en-US" sz="2400" dirty="0" err="1"/>
              <a:t>file_writer</a:t>
            </a:r>
            <a:r>
              <a:rPr lang="en-US" sz="2400" dirty="0"/>
              <a:t> = </a:t>
            </a:r>
            <a:r>
              <a:rPr lang="en-US" sz="2400" dirty="0" err="1"/>
              <a:t>tf.summary.FileWriter</a:t>
            </a:r>
            <a:r>
              <a:rPr lang="en-US" sz="2400" dirty="0"/>
              <a:t>('./</a:t>
            </a:r>
            <a:r>
              <a:rPr lang="en-US" sz="2400" dirty="0" err="1"/>
              <a:t>my_graph</a:t>
            </a:r>
            <a:r>
              <a:rPr lang="en-US" sz="2400" dirty="0"/>
              <a:t>', </a:t>
            </a:r>
            <a:r>
              <a:rPr lang="en-US" sz="2400" dirty="0" err="1"/>
              <a:t>sess.graph</a:t>
            </a:r>
            <a:r>
              <a:rPr lang="en-US" sz="2400" dirty="0"/>
              <a:t>)</a:t>
            </a:r>
          </a:p>
          <a:p>
            <a:pPr marL="0" indent="0">
              <a:buNone/>
            </a:pPr>
            <a:r>
              <a:rPr lang="en-US" sz="2400" dirty="0"/>
              <a:t>for i in range(0,1000):</a:t>
            </a:r>
          </a:p>
          <a:p>
            <a:pPr marL="0" indent="0">
              <a:buNone/>
            </a:pPr>
            <a:r>
              <a:rPr lang="en-US" sz="2400" dirty="0"/>
              <a:t>	</a:t>
            </a:r>
            <a:r>
              <a:rPr lang="en-US" sz="2400" dirty="0" err="1"/>
              <a:t>curr_sammary</a:t>
            </a:r>
            <a:r>
              <a:rPr lang="en-US" sz="2400" dirty="0"/>
              <a:t> = </a:t>
            </a:r>
            <a:r>
              <a:rPr lang="en-US" sz="2400" dirty="0" err="1"/>
              <a:t>sess.run</a:t>
            </a:r>
            <a:r>
              <a:rPr lang="en-US" sz="2400" dirty="0"/>
              <a:t>(</a:t>
            </a:r>
            <a:r>
              <a:rPr lang="en-US" sz="2400" dirty="0" err="1"/>
              <a:t>msum</a:t>
            </a:r>
            <a:r>
              <a:rPr lang="en-US" sz="2400" dirty="0"/>
              <a:t>)</a:t>
            </a:r>
          </a:p>
          <a:p>
            <a:pPr marL="0" indent="0">
              <a:buNone/>
            </a:pPr>
            <a:r>
              <a:rPr lang="en-US" sz="2400" dirty="0"/>
              <a:t>	 </a:t>
            </a:r>
            <a:r>
              <a:rPr lang="en-US" sz="2400" dirty="0" err="1"/>
              <a:t>file_writer.add_summary</a:t>
            </a:r>
            <a:r>
              <a:rPr lang="en-US" sz="2400" dirty="0"/>
              <a:t>(</a:t>
            </a:r>
            <a:r>
              <a:rPr lang="en-US" sz="2400" dirty="0" err="1"/>
              <a:t>curr_sammary</a:t>
            </a:r>
            <a:r>
              <a:rPr lang="en-US" sz="2400" dirty="0"/>
              <a:t>, i)</a:t>
            </a:r>
          </a:p>
          <a:p>
            <a:pPr marL="0" indent="0">
              <a:buNone/>
            </a:pPr>
            <a:r>
              <a:rPr lang="en-US" sz="2400" dirty="0"/>
              <a:t>	</a:t>
            </a:r>
            <a:r>
              <a:rPr lang="en-US" sz="2400" dirty="0" err="1"/>
              <a:t>sess.run</a:t>
            </a:r>
            <a:r>
              <a:rPr lang="en-US" sz="2400" dirty="0"/>
              <a:t>(update, …)</a:t>
            </a:r>
          </a:p>
          <a:p>
            <a:pPr marL="0" indent="0">
              <a:buNone/>
            </a:pPr>
            <a:r>
              <a:rPr lang="en-US" sz="2400" dirty="0" err="1"/>
              <a:t>file_writer.close</a:t>
            </a:r>
            <a:r>
              <a:rPr lang="en-US" sz="2400"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15485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Writer Graph</a:t>
            </a:r>
          </a:p>
        </p:txBody>
      </p:sp>
      <p:sp>
        <p:nvSpPr>
          <p:cNvPr id="3" name="Content Placeholder 2"/>
          <p:cNvSpPr>
            <a:spLocks noGrp="1"/>
          </p:cNvSpPr>
          <p:nvPr>
            <p:ph idx="1"/>
          </p:nvPr>
        </p:nvSpPr>
        <p:spPr/>
        <p:txBody>
          <a:bodyPr/>
          <a:lstStyle/>
          <a:p>
            <a:pPr marL="0" indent="0">
              <a:buNone/>
            </a:pPr>
            <a:r>
              <a:rPr lang="en-US" dirty="0"/>
              <a:t>$ </a:t>
            </a:r>
            <a:r>
              <a:rPr lang="en-US" dirty="0" err="1"/>
              <a:t>tensorboard</a:t>
            </a:r>
            <a:r>
              <a:rPr lang="en-US" dirty="0"/>
              <a:t> --</a:t>
            </a:r>
            <a:r>
              <a:rPr lang="en-US" dirty="0" err="1"/>
              <a:t>logdir</a:t>
            </a:r>
            <a:r>
              <a:rPr lang="en-US" dirty="0"/>
              <a:t> ./</a:t>
            </a:r>
            <a:r>
              <a:rPr lang="en-US" dirty="0" err="1"/>
              <a:t>my_graph</a:t>
            </a:r>
            <a:r>
              <a:rPr lang="en-US"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38400"/>
            <a:ext cx="6997700" cy="41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0887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Merged Summary</a:t>
            </a:r>
          </a:p>
        </p:txBody>
      </p:sp>
      <p:sp>
        <p:nvSpPr>
          <p:cNvPr id="3" name="Content Placeholder 2"/>
          <p:cNvSpPr>
            <a:spLocks noGrp="1"/>
          </p:cNvSpPr>
          <p:nvPr>
            <p:ph idx="1"/>
          </p:nvPr>
        </p:nvSpPr>
        <p:spPr/>
        <p:txBody>
          <a:bodyPr>
            <a:normAutofit fontScale="32500" lnSpcReduction="20000"/>
          </a:bodyPr>
          <a:lstStyle/>
          <a:p>
            <a:pPr marL="0" indent="0">
              <a:buNone/>
            </a:pPr>
            <a:r>
              <a:rPr lang="en-US" dirty="0"/>
              <a:t>import </a:t>
            </a:r>
            <a:r>
              <a:rPr lang="en-US" dirty="0" err="1"/>
              <a:t>tensorflow</a:t>
            </a:r>
            <a:r>
              <a:rPr lang="en-US" dirty="0"/>
              <a:t> as </a:t>
            </a:r>
            <a:r>
              <a:rPr lang="en-US" dirty="0" err="1"/>
              <a:t>tf</a:t>
            </a:r>
            <a:endParaRPr lang="en-US" dirty="0"/>
          </a:p>
          <a:p>
            <a:pPr marL="0" indent="0">
              <a:buNone/>
            </a:pPr>
            <a:endParaRPr lang="en-US" dirty="0"/>
          </a:p>
          <a:p>
            <a:pPr marL="0" indent="0">
              <a:buNone/>
            </a:pPr>
            <a:r>
              <a:rPr lang="en-US" dirty="0"/>
              <a:t>x = </a:t>
            </a:r>
            <a:r>
              <a:rPr lang="en-US" dirty="0" err="1"/>
              <a:t>tf.placeholder</a:t>
            </a:r>
            <a:r>
              <a:rPr lang="en-US" dirty="0"/>
              <a:t>(tf.float32, [None, 1])</a:t>
            </a:r>
          </a:p>
          <a:p>
            <a:pPr marL="0" indent="0">
              <a:buNone/>
            </a:pPr>
            <a:r>
              <a:rPr lang="en-US" dirty="0"/>
              <a:t>y_ = </a:t>
            </a:r>
            <a:r>
              <a:rPr lang="en-US" dirty="0" err="1"/>
              <a:t>tf.placeholder</a:t>
            </a:r>
            <a:r>
              <a:rPr lang="en-US" dirty="0"/>
              <a:t>(tf.float32, [None, 1])</a:t>
            </a:r>
          </a:p>
          <a:p>
            <a:pPr marL="0" indent="0">
              <a:buNone/>
            </a:pPr>
            <a:r>
              <a:rPr lang="en-US" dirty="0"/>
              <a:t>w = </a:t>
            </a:r>
            <a:r>
              <a:rPr lang="en-US" dirty="0" err="1"/>
              <a:t>tf.Variable</a:t>
            </a:r>
            <a:r>
              <a:rPr lang="en-US" dirty="0"/>
              <a:t>(0.)</a:t>
            </a:r>
          </a:p>
          <a:p>
            <a:pPr marL="0" indent="0">
              <a:buNone/>
            </a:pPr>
            <a:r>
              <a:rPr lang="en-US" dirty="0"/>
              <a:t>y = w*x</a:t>
            </a:r>
          </a:p>
          <a:p>
            <a:pPr marL="0" indent="0">
              <a:buNone/>
            </a:pPr>
            <a:r>
              <a:rPr lang="en-US" dirty="0"/>
              <a:t>loss = </a:t>
            </a:r>
            <a:r>
              <a:rPr lang="en-US" dirty="0" err="1"/>
              <a:t>tf.reduce_mean</a:t>
            </a:r>
            <a:r>
              <a:rPr lang="en-US" dirty="0"/>
              <a:t>(</a:t>
            </a:r>
            <a:r>
              <a:rPr lang="en-US" dirty="0" err="1"/>
              <a:t>tf.pow</a:t>
            </a:r>
            <a:r>
              <a:rPr lang="en-US" dirty="0"/>
              <a:t>(y - y_, 2))</a:t>
            </a:r>
          </a:p>
          <a:p>
            <a:pPr marL="0" indent="0">
              <a:buNone/>
            </a:pPr>
            <a:r>
              <a:rPr lang="en-US" dirty="0"/>
              <a:t>update = </a:t>
            </a:r>
            <a:r>
              <a:rPr lang="en-US" dirty="0" err="1"/>
              <a:t>tf.train.GradientDescentOptimizer</a:t>
            </a:r>
            <a:r>
              <a:rPr lang="en-US" dirty="0"/>
              <a:t>(0.0001).minimize(loss)</a:t>
            </a:r>
          </a:p>
          <a:p>
            <a:pPr marL="0" indent="0">
              <a:buNone/>
            </a:pPr>
            <a:endParaRPr lang="en-US" dirty="0"/>
          </a:p>
          <a:p>
            <a:pPr marL="0" indent="0">
              <a:buNone/>
            </a:pPr>
            <a:r>
              <a:rPr lang="en-US" sz="4900" dirty="0" err="1"/>
              <a:t>msum</a:t>
            </a:r>
            <a:r>
              <a:rPr lang="en-US" sz="4900" dirty="0"/>
              <a:t> = </a:t>
            </a:r>
            <a:r>
              <a:rPr lang="en-US" sz="4900" dirty="0" err="1"/>
              <a:t>tf.summary.scalar</a:t>
            </a:r>
            <a:r>
              <a:rPr lang="en-US" sz="4900" dirty="0"/>
              <a:t>('m', w)</a:t>
            </a:r>
          </a:p>
          <a:p>
            <a:pPr marL="0" indent="0">
              <a:buNone/>
            </a:pPr>
            <a:r>
              <a:rPr lang="en-US" sz="4900" dirty="0" err="1"/>
              <a:t>losssum</a:t>
            </a:r>
            <a:r>
              <a:rPr lang="en-US" sz="4900" dirty="0"/>
              <a:t> = </a:t>
            </a:r>
            <a:r>
              <a:rPr lang="en-US" sz="4900" dirty="0" err="1"/>
              <a:t>tf.summary.scalar</a:t>
            </a:r>
            <a:r>
              <a:rPr lang="en-US" sz="4900" dirty="0"/>
              <a:t>('loss', loss)</a:t>
            </a:r>
          </a:p>
          <a:p>
            <a:pPr marL="0" indent="0">
              <a:buNone/>
            </a:pPr>
            <a:r>
              <a:rPr lang="en-US" sz="4900" dirty="0"/>
              <a:t>merged = </a:t>
            </a:r>
            <a:r>
              <a:rPr lang="en-US" sz="4900" dirty="0" err="1"/>
              <a:t>tf.summary.merge_all</a:t>
            </a:r>
            <a:r>
              <a:rPr lang="en-US" sz="4900" dirty="0"/>
              <a:t>()</a:t>
            </a:r>
          </a:p>
          <a:p>
            <a:pPr marL="0" indent="0">
              <a:buNone/>
            </a:pPr>
            <a:endParaRPr lang="en-US" dirty="0"/>
          </a:p>
          <a:p>
            <a:pPr marL="0" indent="0">
              <a:buNone/>
            </a:pPr>
            <a:r>
              <a:rPr lang="en-US" dirty="0" err="1"/>
              <a:t>sess</a:t>
            </a:r>
            <a:r>
              <a:rPr lang="en-US" dirty="0"/>
              <a:t> = </a:t>
            </a:r>
            <a:r>
              <a:rPr lang="en-US" dirty="0" err="1"/>
              <a:t>tf.Session</a:t>
            </a:r>
            <a:r>
              <a:rPr lang="en-US" dirty="0"/>
              <a:t>()</a:t>
            </a:r>
          </a:p>
          <a:p>
            <a:pPr marL="0" indent="0">
              <a:buNone/>
            </a:pPr>
            <a:r>
              <a:rPr lang="en-US" dirty="0" err="1"/>
              <a:t>file_writer</a:t>
            </a:r>
            <a:r>
              <a:rPr lang="en-US" dirty="0"/>
              <a:t> = </a:t>
            </a:r>
            <a:r>
              <a:rPr lang="en-US" dirty="0" err="1"/>
              <a:t>tf.summary.FileWriter</a:t>
            </a:r>
            <a:r>
              <a:rPr lang="en-US" dirty="0"/>
              <a:t>('./</a:t>
            </a:r>
            <a:r>
              <a:rPr lang="en-US" dirty="0" err="1"/>
              <a:t>my_graph</a:t>
            </a:r>
            <a:r>
              <a:rPr lang="en-US" dirty="0"/>
              <a:t>', </a:t>
            </a:r>
            <a:r>
              <a:rPr lang="en-US" dirty="0" err="1"/>
              <a:t>sess.graph</a:t>
            </a:r>
            <a:r>
              <a:rPr lang="en-US" dirty="0"/>
              <a:t>)</a:t>
            </a:r>
          </a:p>
          <a:p>
            <a:pPr marL="0" indent="0">
              <a:buNone/>
            </a:pPr>
            <a:r>
              <a:rPr lang="en-US" dirty="0" err="1"/>
              <a:t>sess.run</a:t>
            </a:r>
            <a:r>
              <a:rPr lang="en-US" dirty="0"/>
              <a:t>(</a:t>
            </a:r>
            <a:r>
              <a:rPr lang="en-US" dirty="0" err="1"/>
              <a:t>tf.global_variables_initializer</a:t>
            </a:r>
            <a:r>
              <a:rPr lang="en-US" dirty="0"/>
              <a:t>())</a:t>
            </a:r>
          </a:p>
          <a:p>
            <a:pPr marL="0" indent="0">
              <a:buNone/>
            </a:pPr>
            <a:r>
              <a:rPr lang="en-US" dirty="0" err="1"/>
              <a:t>data_dict</a:t>
            </a:r>
            <a:r>
              <a:rPr lang="en-US" dirty="0"/>
              <a:t> = {x:[[7.01], [3.02], [4.99], [8.]], y_:[[14.01], [6.01], [10.], [16.04]]}</a:t>
            </a:r>
          </a:p>
          <a:p>
            <a:pPr marL="0" indent="0">
              <a:buNone/>
            </a:pPr>
            <a:r>
              <a:rPr lang="en-US" dirty="0"/>
              <a:t>for i in range(0,1000):</a:t>
            </a:r>
          </a:p>
          <a:p>
            <a:pPr marL="0" indent="0">
              <a:buNone/>
            </a:pPr>
            <a:r>
              <a:rPr lang="en-US" sz="5500" dirty="0"/>
              <a:t>   [_,</a:t>
            </a:r>
            <a:r>
              <a:rPr lang="en-US" sz="5500" dirty="0" err="1"/>
              <a:t>curr_sammary</a:t>
            </a:r>
            <a:r>
              <a:rPr lang="en-US" sz="5500" dirty="0"/>
              <a:t>] = </a:t>
            </a:r>
            <a:r>
              <a:rPr lang="en-US" sz="5500" dirty="0" err="1"/>
              <a:t>sess.run</a:t>
            </a:r>
            <a:r>
              <a:rPr lang="en-US" sz="5500" dirty="0"/>
              <a:t>([</a:t>
            </a:r>
            <a:r>
              <a:rPr lang="en-US" sz="5500" dirty="0" err="1"/>
              <a:t>update,merged</a:t>
            </a:r>
            <a:r>
              <a:rPr lang="en-US" sz="5500" dirty="0"/>
              <a:t>], </a:t>
            </a:r>
            <a:r>
              <a:rPr lang="en-US" sz="5500" dirty="0" err="1"/>
              <a:t>feed_dict</a:t>
            </a:r>
            <a:r>
              <a:rPr lang="en-US" sz="5500" dirty="0"/>
              <a:t> = </a:t>
            </a:r>
            <a:r>
              <a:rPr lang="en-US" sz="5500" dirty="0" err="1"/>
              <a:t>data_dict</a:t>
            </a:r>
            <a:r>
              <a:rPr lang="en-US" sz="5500" dirty="0"/>
              <a:t>)</a:t>
            </a:r>
          </a:p>
          <a:p>
            <a:pPr marL="0" indent="0">
              <a:buNone/>
            </a:pPr>
            <a:r>
              <a:rPr lang="en-US" sz="5500" dirty="0"/>
              <a:t>   </a:t>
            </a:r>
            <a:r>
              <a:rPr lang="en-US" sz="5500" dirty="0" err="1"/>
              <a:t>file_writer.add_summary</a:t>
            </a:r>
            <a:r>
              <a:rPr lang="en-US" sz="5500" dirty="0"/>
              <a:t>(</a:t>
            </a:r>
            <a:r>
              <a:rPr lang="en-US" sz="5500" dirty="0" err="1"/>
              <a:t>curr_sammary</a:t>
            </a:r>
            <a:r>
              <a:rPr lang="en-US" sz="5500" dirty="0"/>
              <a:t>, i)</a:t>
            </a:r>
          </a:p>
          <a:p>
            <a:pPr marL="0" indent="0">
              <a:buNone/>
            </a:pPr>
            <a:endParaRPr lang="en-US" dirty="0"/>
          </a:p>
          <a:p>
            <a:pPr marL="0" indent="0">
              <a:buNone/>
            </a:pPr>
            <a:r>
              <a:rPr lang="en-US" dirty="0" err="1"/>
              <a:t>file_writer.close</a:t>
            </a:r>
            <a:r>
              <a:rPr lang="en-US" dirty="0"/>
              <a:t>()</a:t>
            </a:r>
          </a:p>
          <a:p>
            <a:pPr marL="0" indent="0">
              <a:buNone/>
            </a:pPr>
            <a:r>
              <a:rPr lang="en-US" dirty="0"/>
              <a:t>print(</a:t>
            </a:r>
            <a:r>
              <a:rPr lang="en-US" dirty="0" err="1"/>
              <a:t>sess.run</a:t>
            </a:r>
            <a:r>
              <a:rPr lang="en-US" dirty="0"/>
              <a:t>(m))</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70466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023100"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67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TensorFlow (1.x)</a:t>
            </a:r>
          </a:p>
        </p:txBody>
      </p:sp>
      <p:sp>
        <p:nvSpPr>
          <p:cNvPr id="3" name="Content Placeholder 2"/>
          <p:cNvSpPr>
            <a:spLocks noGrp="1"/>
          </p:cNvSpPr>
          <p:nvPr>
            <p:ph idx="1"/>
          </p:nvPr>
        </p:nvSpPr>
        <p:spPr/>
        <p:txBody>
          <a:bodyPr>
            <a:normAutofit fontScale="92500" lnSpcReduction="20000"/>
          </a:bodyPr>
          <a:lstStyle/>
          <a:p>
            <a:r>
              <a:rPr lang="en-US" dirty="0"/>
              <a:t>Open source (in Python)</a:t>
            </a:r>
          </a:p>
          <a:p>
            <a:r>
              <a:rPr lang="en-US" dirty="0"/>
              <a:t>Machine learning (mostly used for deep-learning)</a:t>
            </a:r>
          </a:p>
          <a:p>
            <a:r>
              <a:rPr lang="en-US" dirty="0"/>
              <a:t>Ubuntu, other Linux distributions, Windows or Mac +</a:t>
            </a:r>
          </a:p>
          <a:p>
            <a:r>
              <a:rPr lang="en-US" dirty="0"/>
              <a:t>VirtualBox / Docker (or other VM / </a:t>
            </a:r>
            <a:r>
              <a:rPr lang="en-US" dirty="0" err="1"/>
              <a:t>Containerizers</a:t>
            </a:r>
            <a:r>
              <a:rPr lang="en-US" dirty="0"/>
              <a:t>) or </a:t>
            </a:r>
            <a:r>
              <a:rPr lang="en-US" dirty="0" err="1"/>
              <a:t>Colab</a:t>
            </a:r>
            <a:endParaRPr lang="en-US" dirty="0"/>
          </a:p>
          <a:p>
            <a:r>
              <a:rPr lang="en-US" dirty="0"/>
              <a:t>Installation, “pip install </a:t>
            </a:r>
            <a:r>
              <a:rPr lang="en-US" dirty="0" err="1"/>
              <a:t>tensorflow</a:t>
            </a:r>
            <a:r>
              <a:rPr lang="en-US" dirty="0"/>
              <a:t>” or see:</a:t>
            </a:r>
          </a:p>
          <a:p>
            <a:pPr lvl="1"/>
            <a:r>
              <a:rPr lang="en-US" dirty="0">
                <a:hlinkClick r:id="rId2"/>
              </a:rPr>
              <a:t>https://www.tensorflow.org/install/</a:t>
            </a:r>
            <a:r>
              <a:rPr lang="en-US" dirty="0"/>
              <a:t> </a:t>
            </a:r>
          </a:p>
          <a:p>
            <a:r>
              <a:rPr lang="en-US" dirty="0"/>
              <a:t>GPU's can be 10 times faster…</a:t>
            </a:r>
          </a:p>
          <a:p>
            <a:r>
              <a:rPr lang="en-US" sz="1700" dirty="0"/>
              <a:t>Some of the code in the following slides is available also on: </a:t>
            </a:r>
            <a:r>
              <a:rPr lang="en-US" sz="1700" dirty="0">
                <a:hlinkClick r:id="rId3"/>
              </a:rPr>
              <a:t>https://github.com/simon-pikalov/deep_learning_course_matirial</a:t>
            </a:r>
            <a:r>
              <a:rPr lang="en-US" sz="1700" dirty="0"/>
              <a:t> </a:t>
            </a:r>
          </a:p>
        </p:txBody>
      </p:sp>
    </p:spTree>
    <p:extLst>
      <p:ext uri="{BB962C8B-B14F-4D97-AF65-F5344CB8AC3E}">
        <p14:creationId xmlns:p14="http://schemas.microsoft.com/office/powerpoint/2010/main" val="16258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&gt;&gt;&gt; import tensorflow.compat.v1 as </a:t>
            </a:r>
            <a:r>
              <a:rPr lang="en-US" dirty="0" err="1"/>
              <a:t>tf</a:t>
            </a:r>
            <a:endParaRPr lang="en-US" dirty="0"/>
          </a:p>
          <a:p>
            <a:pPr marL="0" indent="0">
              <a:buNone/>
            </a:pPr>
            <a:r>
              <a:rPr lang="en-US" dirty="0"/>
              <a:t>&gt;&gt;&gt; tf.disable_v2_behavior()</a:t>
            </a:r>
          </a:p>
          <a:p>
            <a:pPr marL="0" indent="0">
              <a:buNone/>
            </a:pPr>
            <a:r>
              <a:rPr lang="en-US" dirty="0"/>
              <a:t>&gt;&gt;&gt; a = </a:t>
            </a:r>
            <a:r>
              <a:rPr lang="en-US" dirty="0" err="1"/>
              <a:t>tf.constant</a:t>
            </a:r>
            <a:r>
              <a:rPr lang="en-US" dirty="0"/>
              <a:t>(3)</a:t>
            </a:r>
          </a:p>
          <a:p>
            <a:pPr marL="0" indent="0">
              <a:buNone/>
            </a:pPr>
            <a:r>
              <a:rPr lang="en-US" dirty="0"/>
              <a:t>&gt;&gt;&gt; a</a:t>
            </a:r>
          </a:p>
          <a:p>
            <a:pPr marL="0" indent="0">
              <a:buNone/>
            </a:pPr>
            <a:r>
              <a:rPr lang="en-US" dirty="0"/>
              <a:t>&lt;</a:t>
            </a:r>
            <a:r>
              <a:rPr lang="en-US" dirty="0" err="1"/>
              <a:t>tf.Tensor</a:t>
            </a:r>
            <a:r>
              <a:rPr lang="en-US" dirty="0"/>
              <a:t> 'Const:0' shape=() </a:t>
            </a:r>
            <a:r>
              <a:rPr lang="en-US" dirty="0" err="1"/>
              <a:t>dtype</a:t>
            </a:r>
            <a:r>
              <a:rPr lang="en-US" dirty="0"/>
              <a:t>=int32&gt;</a:t>
            </a:r>
          </a:p>
          <a:p>
            <a:pPr marL="0" indent="0">
              <a:buNone/>
            </a:pPr>
            <a:r>
              <a:rPr lang="en-US" dirty="0"/>
              <a:t>&gt;&gt;&gt; b = </a:t>
            </a:r>
            <a:r>
              <a:rPr lang="en-US" dirty="0" err="1"/>
              <a:t>tf.constant</a:t>
            </a:r>
            <a:r>
              <a:rPr lang="en-US" dirty="0"/>
              <a:t>(4)</a:t>
            </a:r>
          </a:p>
          <a:p>
            <a:pPr marL="0" indent="0">
              <a:buNone/>
            </a:pPr>
            <a:r>
              <a:rPr lang="en-US" dirty="0"/>
              <a:t>&gt;&gt;&gt; c = a*b</a:t>
            </a:r>
          </a:p>
          <a:p>
            <a:pPr marL="0" indent="0">
              <a:buNone/>
            </a:pPr>
            <a:r>
              <a:rPr lang="en-US" dirty="0"/>
              <a:t>&gt;&gt;&gt; c</a:t>
            </a:r>
          </a:p>
          <a:p>
            <a:pPr marL="0" indent="0">
              <a:buNone/>
            </a:pPr>
            <a:r>
              <a:rPr lang="en-US" dirty="0"/>
              <a:t>&lt;</a:t>
            </a:r>
            <a:r>
              <a:rPr lang="en-US" dirty="0" err="1"/>
              <a:t>tf.Tensor</a:t>
            </a:r>
            <a:r>
              <a:rPr lang="en-US" dirty="0"/>
              <a:t> 'mul:0' shape=() </a:t>
            </a:r>
            <a:r>
              <a:rPr lang="en-US" dirty="0" err="1"/>
              <a:t>dtype</a:t>
            </a:r>
            <a:r>
              <a:rPr lang="en-US" dirty="0"/>
              <a:t>=int32&gt;</a:t>
            </a:r>
          </a:p>
          <a:p>
            <a:pPr marL="0" indent="0">
              <a:buNone/>
            </a:pPr>
            <a:r>
              <a:rPr lang="en-US" dirty="0"/>
              <a:t>&gt;&gt;&gt; print(c)</a:t>
            </a:r>
          </a:p>
          <a:p>
            <a:pPr marL="0" indent="0">
              <a:buNone/>
            </a:pPr>
            <a:r>
              <a:rPr lang="en-US" dirty="0"/>
              <a:t>Tensor("mul:0", shape=(), </a:t>
            </a:r>
            <a:r>
              <a:rPr lang="en-US" dirty="0" err="1"/>
              <a:t>dtype</a:t>
            </a:r>
            <a:r>
              <a:rPr lang="en-US" dirty="0"/>
              <a:t>=int32)</a:t>
            </a:r>
          </a:p>
          <a:p>
            <a:pPr marL="0" indent="0">
              <a:buNone/>
            </a:pPr>
            <a:r>
              <a:rPr lang="en-US" dirty="0"/>
              <a:t>&gt;&gt;&gt; </a:t>
            </a:r>
            <a:r>
              <a:rPr lang="en-US" dirty="0" err="1"/>
              <a:t>sess</a:t>
            </a:r>
            <a:r>
              <a:rPr lang="en-US" dirty="0"/>
              <a:t> = </a:t>
            </a:r>
            <a:r>
              <a:rPr lang="en-US" dirty="0" err="1"/>
              <a:t>tf.Session</a:t>
            </a:r>
            <a:r>
              <a:rPr lang="en-US" dirty="0"/>
              <a:t>()</a:t>
            </a:r>
          </a:p>
          <a:p>
            <a:pPr marL="0" indent="0">
              <a:buNone/>
            </a:pPr>
            <a:r>
              <a:rPr lang="en-US" dirty="0"/>
              <a:t>&gt;&gt;&gt; </a:t>
            </a:r>
            <a:r>
              <a:rPr lang="en-US" dirty="0" err="1"/>
              <a:t>sess.run</a:t>
            </a:r>
            <a:r>
              <a:rPr lang="en-US" dirty="0"/>
              <a:t>(a)</a:t>
            </a:r>
          </a:p>
          <a:p>
            <a:pPr marL="0" indent="0">
              <a:buNone/>
            </a:pPr>
            <a:r>
              <a:rPr lang="en-US" dirty="0"/>
              <a:t>3</a:t>
            </a:r>
          </a:p>
          <a:p>
            <a:pPr marL="0" indent="0">
              <a:buNone/>
            </a:pPr>
            <a:r>
              <a:rPr lang="en-US" dirty="0"/>
              <a:t>&gt;&gt;&gt; </a:t>
            </a:r>
            <a:r>
              <a:rPr lang="en-US" dirty="0" err="1"/>
              <a:t>sess.run</a:t>
            </a:r>
            <a:r>
              <a:rPr lang="en-US" dirty="0"/>
              <a:t>(c)</a:t>
            </a:r>
          </a:p>
          <a:p>
            <a:pPr marL="0" indent="0">
              <a:buNone/>
            </a:pPr>
            <a:r>
              <a:rPr lang="en-US" dirty="0"/>
              <a:t>12</a:t>
            </a:r>
          </a:p>
          <a:p>
            <a:pPr marL="0" indent="0">
              <a:buNone/>
            </a:pPr>
            <a:endParaRPr lang="en-US" dirty="0"/>
          </a:p>
        </p:txBody>
      </p:sp>
      <p:sp>
        <p:nvSpPr>
          <p:cNvPr id="6" name="Speech Bubble: Rectangle 5">
            <a:extLst>
              <a:ext uri="{FF2B5EF4-FFF2-40B4-BE49-F238E27FC236}">
                <a16:creationId xmlns:a16="http://schemas.microsoft.com/office/drawing/2014/main" id="{C58624A6-652B-4257-A317-97CB629FFB13}"/>
              </a:ext>
            </a:extLst>
          </p:cNvPr>
          <p:cNvSpPr/>
          <p:nvPr/>
        </p:nvSpPr>
        <p:spPr>
          <a:xfrm>
            <a:off x="4876800" y="4114800"/>
            <a:ext cx="2590800" cy="533400"/>
          </a:xfrm>
          <a:prstGeom prst="wedgeRectCallout">
            <a:avLst>
              <a:gd name="adj1" fmla="val -68311"/>
              <a:gd name="adj2" fmla="val 19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a:t>
            </a:r>
            <a:r>
              <a:rPr lang="en-US" dirty="0" err="1"/>
              <a:t>Tensoflow</a:t>
            </a:r>
            <a:r>
              <a:rPr lang="en-US" dirty="0"/>
              <a:t> 2.x it will print 12</a:t>
            </a:r>
          </a:p>
        </p:txBody>
      </p:sp>
      <p:sp>
        <p:nvSpPr>
          <p:cNvPr id="7" name="Speech Bubble: Rectangle 6">
            <a:extLst>
              <a:ext uri="{FF2B5EF4-FFF2-40B4-BE49-F238E27FC236}">
                <a16:creationId xmlns:a16="http://schemas.microsoft.com/office/drawing/2014/main" id="{5534DE6F-28D6-4EA9-BD74-91352A7F2E2C}"/>
              </a:ext>
            </a:extLst>
          </p:cNvPr>
          <p:cNvSpPr/>
          <p:nvPr/>
        </p:nvSpPr>
        <p:spPr>
          <a:xfrm>
            <a:off x="4876800" y="4724399"/>
            <a:ext cx="2590800" cy="533399"/>
          </a:xfrm>
          <a:prstGeom prst="wedgeRectCallout">
            <a:avLst>
              <a:gd name="adj1" fmla="val -77977"/>
              <a:gd name="adj2" fmla="val -301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Tensorflow</a:t>
            </a:r>
            <a:r>
              <a:rPr lang="en-US" dirty="0"/>
              <a:t> 2.x has no “Session”</a:t>
            </a:r>
          </a:p>
        </p:txBody>
      </p:sp>
      <p:sp>
        <p:nvSpPr>
          <p:cNvPr id="8" name="Speech Bubble: Rectangle 7">
            <a:extLst>
              <a:ext uri="{FF2B5EF4-FFF2-40B4-BE49-F238E27FC236}">
                <a16:creationId xmlns:a16="http://schemas.microsoft.com/office/drawing/2014/main" id="{A0647894-08DC-49EE-BAE7-DC881D0E81C7}"/>
              </a:ext>
            </a:extLst>
          </p:cNvPr>
          <p:cNvSpPr/>
          <p:nvPr/>
        </p:nvSpPr>
        <p:spPr>
          <a:xfrm>
            <a:off x="4876800" y="1562100"/>
            <a:ext cx="2590800" cy="1143000"/>
          </a:xfrm>
          <a:prstGeom prst="wedgeRectCallout">
            <a:avLst>
              <a:gd name="adj1" fmla="val -75875"/>
              <a:gd name="adj2" fmla="val -151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 </a:t>
            </a:r>
            <a:r>
              <a:rPr lang="en-US" dirty="0" err="1"/>
              <a:t>tensorflow</a:t>
            </a:r>
            <a:r>
              <a:rPr lang="en-US" dirty="0"/>
              <a:t> as </a:t>
            </a:r>
            <a:r>
              <a:rPr lang="en-US" dirty="0" err="1"/>
              <a:t>tf</a:t>
            </a:r>
            <a:r>
              <a:rPr lang="en-US" dirty="0"/>
              <a:t> will use </a:t>
            </a:r>
            <a:r>
              <a:rPr lang="en-US" dirty="0" err="1"/>
              <a:t>Tensorflow</a:t>
            </a:r>
            <a:r>
              <a:rPr lang="en-US" dirty="0"/>
              <a:t> 2.x</a:t>
            </a:r>
          </a:p>
          <a:p>
            <a:pPr algn="ctr"/>
            <a:r>
              <a:rPr lang="en-US" dirty="0"/>
              <a:t>Add these two rows to use </a:t>
            </a:r>
            <a:r>
              <a:rPr lang="en-US" dirty="0" err="1"/>
              <a:t>Tensorflow</a:t>
            </a:r>
            <a:r>
              <a:rPr lang="en-US" dirty="0"/>
              <a:t> 1.x</a:t>
            </a:r>
          </a:p>
        </p:txBody>
      </p:sp>
    </p:spTree>
    <p:extLst>
      <p:ext uri="{BB962C8B-B14F-4D97-AF65-F5344CB8AC3E}">
        <p14:creationId xmlns:p14="http://schemas.microsoft.com/office/powerpoint/2010/main" val="370819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fade">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Effect transition="in" filter="fade">
                                      <p:cBhvr>
                                        <p:cTn id="87" dur="500"/>
                                        <p:tgtEl>
                                          <p:spTgt spid="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500"/>
                                        <p:tgtEl>
                                          <p:spTgt spid="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7"/>
                                        </p:tgtEl>
                                        <p:attrNameLst>
                                          <p:attrName>style.visibility</p:attrName>
                                        </p:attrNameLst>
                                      </p:cBhvr>
                                      <p:to>
                                        <p:strVal val="visible"/>
                                      </p:to>
                                    </p:set>
                                    <p:animEffect transition="in" filter="fade">
                                      <p:cBhvr>
                                        <p:cTn id="9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&gt;&gt;&gt; var1 = </a:t>
            </a:r>
            <a:r>
              <a:rPr lang="en-US" dirty="0" err="1"/>
              <a:t>tf.Variable</a:t>
            </a:r>
            <a:r>
              <a:rPr lang="en-US" dirty="0"/>
              <a:t>(3)</a:t>
            </a:r>
          </a:p>
          <a:p>
            <a:pPr marL="0" indent="0">
              <a:buNone/>
            </a:pPr>
            <a:r>
              <a:rPr lang="en-US" dirty="0"/>
              <a:t>&gt;&gt;&gt; var1</a:t>
            </a:r>
          </a:p>
          <a:p>
            <a:pPr marL="0" indent="0">
              <a:buNone/>
            </a:pPr>
            <a:r>
              <a:rPr lang="en-US" dirty="0"/>
              <a:t>&lt;</a:t>
            </a:r>
            <a:r>
              <a:rPr lang="en-US" dirty="0" err="1"/>
              <a:t>tensorflow.python.ops.variables.Variable</a:t>
            </a:r>
            <a:r>
              <a:rPr lang="en-US" dirty="0"/>
              <a:t> object at 0x7f41f00abd10&gt;</a:t>
            </a:r>
          </a:p>
          <a:p>
            <a:pPr marL="0" indent="0">
              <a:buNone/>
            </a:pPr>
            <a:r>
              <a:rPr lang="en-US" dirty="0"/>
              <a:t>&gt;&gt;&gt; var2 = </a:t>
            </a:r>
            <a:r>
              <a:rPr lang="en-US" dirty="0" err="1"/>
              <a:t>tf.Variable</a:t>
            </a:r>
            <a:r>
              <a:rPr lang="en-US" dirty="0"/>
              <a:t>(4)</a:t>
            </a:r>
          </a:p>
          <a:p>
            <a:pPr marL="0" indent="0">
              <a:buNone/>
            </a:pPr>
            <a:r>
              <a:rPr lang="en-US" dirty="0"/>
              <a:t>&gt;&gt;&gt; c2 = var1 * var2</a:t>
            </a:r>
          </a:p>
          <a:p>
            <a:pPr marL="0" indent="0">
              <a:buNone/>
            </a:pPr>
            <a:r>
              <a:rPr lang="en-US" dirty="0"/>
              <a:t>&gt;&gt;&gt; c2</a:t>
            </a:r>
          </a:p>
          <a:p>
            <a:pPr marL="0" indent="0">
              <a:buNone/>
            </a:pPr>
            <a:r>
              <a:rPr lang="en-US" dirty="0"/>
              <a:t>&lt;</a:t>
            </a:r>
            <a:r>
              <a:rPr lang="en-US" dirty="0" err="1"/>
              <a:t>tf.Tensor</a:t>
            </a:r>
            <a:r>
              <a:rPr lang="en-US" dirty="0"/>
              <a:t> 'mul_1:0' shape=() </a:t>
            </a:r>
            <a:r>
              <a:rPr lang="en-US" dirty="0" err="1"/>
              <a:t>dtype</a:t>
            </a:r>
            <a:r>
              <a:rPr lang="en-US" dirty="0"/>
              <a:t>=int32&gt;</a:t>
            </a:r>
          </a:p>
          <a:p>
            <a:pPr marL="0" indent="0">
              <a:buNone/>
            </a:pPr>
            <a:r>
              <a:rPr lang="en-US" dirty="0"/>
              <a:t>&gt;&gt;&gt; </a:t>
            </a:r>
            <a:r>
              <a:rPr lang="en-US" dirty="0" err="1"/>
              <a:t>sess.run</a:t>
            </a:r>
            <a:r>
              <a:rPr lang="en-US" dirty="0"/>
              <a:t>(</a:t>
            </a:r>
            <a:r>
              <a:rPr lang="en-US" dirty="0" err="1">
                <a:solidFill>
                  <a:srgbClr val="FF0000"/>
                </a:solidFill>
              </a:rPr>
              <a:t>tf.global_variables_initializer</a:t>
            </a:r>
            <a:r>
              <a:rPr lang="en-US" dirty="0">
                <a:solidFill>
                  <a:srgbClr val="FF0000"/>
                </a:solidFill>
              </a:rPr>
              <a:t>()</a:t>
            </a:r>
            <a:r>
              <a:rPr lang="en-US" dirty="0"/>
              <a:t>)</a:t>
            </a:r>
          </a:p>
          <a:p>
            <a:pPr marL="0" indent="0">
              <a:buNone/>
            </a:pPr>
            <a:r>
              <a:rPr lang="en-US" dirty="0"/>
              <a:t>&gt;&gt;&gt; </a:t>
            </a:r>
            <a:r>
              <a:rPr lang="en-US" dirty="0" err="1"/>
              <a:t>sess.run</a:t>
            </a:r>
            <a:r>
              <a:rPr lang="en-US" dirty="0"/>
              <a:t>(var1)</a:t>
            </a:r>
          </a:p>
          <a:p>
            <a:pPr marL="0" indent="0">
              <a:buNone/>
            </a:pPr>
            <a:r>
              <a:rPr lang="en-US" dirty="0"/>
              <a:t>3</a:t>
            </a:r>
          </a:p>
          <a:p>
            <a:pPr marL="0" indent="0">
              <a:buNone/>
            </a:pPr>
            <a:r>
              <a:rPr lang="en-US" dirty="0"/>
              <a:t>&gt;&gt;&gt; </a:t>
            </a:r>
            <a:r>
              <a:rPr lang="en-US" dirty="0" err="1"/>
              <a:t>sess.run</a:t>
            </a:r>
            <a:r>
              <a:rPr lang="en-US" dirty="0"/>
              <a:t>(c2)</a:t>
            </a:r>
          </a:p>
          <a:p>
            <a:pPr marL="0" indent="0">
              <a:buNone/>
            </a:pPr>
            <a:r>
              <a:rPr lang="en-US" dirty="0"/>
              <a:t>12</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9465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Counting Program</a:t>
            </a:r>
          </a:p>
        </p:txBody>
      </p:sp>
      <p:sp>
        <p:nvSpPr>
          <p:cNvPr id="3" name="Content Placeholder 2"/>
          <p:cNvSpPr>
            <a:spLocks noGrp="1"/>
          </p:cNvSpPr>
          <p:nvPr>
            <p:ph idx="1"/>
          </p:nvPr>
        </p:nvSpPr>
        <p:spPr>
          <a:xfrm>
            <a:off x="457200" y="1371600"/>
            <a:ext cx="8229600" cy="5029200"/>
          </a:xfrm>
        </p:spPr>
        <p:txBody>
          <a:bodyPr>
            <a:normAutofit fontScale="25000" lnSpcReduction="20000"/>
          </a:bodyPr>
          <a:lstStyle/>
          <a:p>
            <a:pPr marL="0" indent="0">
              <a:buNone/>
            </a:pPr>
            <a:r>
              <a:rPr lang="en-US" sz="6600" dirty="0"/>
              <a:t>&gt;&gt;&gt; import tensorflow.compat.v1 as </a:t>
            </a:r>
            <a:r>
              <a:rPr lang="en-US" sz="6600" dirty="0" err="1"/>
              <a:t>tf</a:t>
            </a:r>
            <a:endParaRPr lang="en-US" sz="6600" dirty="0"/>
          </a:p>
          <a:p>
            <a:pPr marL="0" indent="0">
              <a:buNone/>
            </a:pPr>
            <a:r>
              <a:rPr lang="en-US" sz="6600" dirty="0"/>
              <a:t>&gt;&gt;&gt; tf.disable_v2_behavior()</a:t>
            </a:r>
          </a:p>
          <a:p>
            <a:pPr marL="0" indent="0">
              <a:buNone/>
            </a:pPr>
            <a:r>
              <a:rPr lang="en-US" sz="6400" dirty="0"/>
              <a:t>&gt;&gt;&gt; x = </a:t>
            </a:r>
            <a:r>
              <a:rPr lang="en-US" sz="6400" dirty="0" err="1"/>
              <a:t>tf.Variable</a:t>
            </a:r>
            <a:r>
              <a:rPr lang="en-US" sz="6400" dirty="0"/>
              <a:t>(1)</a:t>
            </a:r>
          </a:p>
          <a:p>
            <a:pPr marL="0" indent="0">
              <a:buNone/>
            </a:pPr>
            <a:r>
              <a:rPr lang="en-US" sz="6400" dirty="0"/>
              <a:t>&gt;&gt;&gt; step = </a:t>
            </a:r>
            <a:r>
              <a:rPr lang="en-US" sz="6400" dirty="0" err="1"/>
              <a:t>tf.constant</a:t>
            </a:r>
            <a:r>
              <a:rPr lang="en-US" sz="6400" dirty="0"/>
              <a:t>(2)</a:t>
            </a:r>
          </a:p>
          <a:p>
            <a:pPr marL="0" indent="0">
              <a:buNone/>
            </a:pPr>
            <a:r>
              <a:rPr lang="en-US" sz="6400" dirty="0"/>
              <a:t>&gt;&gt;&gt; update = </a:t>
            </a:r>
            <a:r>
              <a:rPr lang="en-US" sz="6400" dirty="0" err="1"/>
              <a:t>tf.assign</a:t>
            </a:r>
            <a:r>
              <a:rPr lang="en-US" sz="6400" dirty="0"/>
              <a:t>(x, </a:t>
            </a:r>
            <a:r>
              <a:rPr lang="en-US" sz="6400" dirty="0" err="1"/>
              <a:t>x+step</a:t>
            </a:r>
            <a:r>
              <a:rPr lang="en-US" sz="6400" dirty="0"/>
              <a:t>)</a:t>
            </a:r>
          </a:p>
          <a:p>
            <a:pPr marL="0" indent="0">
              <a:buNone/>
            </a:pPr>
            <a:r>
              <a:rPr lang="en-US" sz="6400" dirty="0"/>
              <a:t>&gt;&gt;&gt; </a:t>
            </a:r>
            <a:r>
              <a:rPr lang="en-US" sz="6400" dirty="0" err="1"/>
              <a:t>sess</a:t>
            </a:r>
            <a:r>
              <a:rPr lang="en-US" sz="6400" dirty="0"/>
              <a:t> = </a:t>
            </a:r>
            <a:r>
              <a:rPr lang="en-US" sz="6400" dirty="0" err="1"/>
              <a:t>tf.Session</a:t>
            </a:r>
            <a:r>
              <a:rPr lang="en-US" sz="6400" dirty="0"/>
              <a:t>()</a:t>
            </a:r>
          </a:p>
          <a:p>
            <a:pPr marL="0" indent="0">
              <a:buNone/>
            </a:pPr>
            <a:r>
              <a:rPr lang="en-US" sz="6400" dirty="0"/>
              <a:t>&gt;&gt;&gt; </a:t>
            </a:r>
            <a:r>
              <a:rPr lang="en-US" sz="6400" dirty="0" err="1"/>
              <a:t>sess.run</a:t>
            </a:r>
            <a:r>
              <a:rPr lang="en-US" sz="6400" dirty="0"/>
              <a:t>(</a:t>
            </a:r>
            <a:r>
              <a:rPr lang="en-US" sz="6400" dirty="0" err="1"/>
              <a:t>tf.global_variables_initializer</a:t>
            </a:r>
            <a:r>
              <a:rPr lang="en-US" sz="6400" dirty="0"/>
              <a:t>())</a:t>
            </a:r>
          </a:p>
          <a:p>
            <a:pPr marL="0" indent="0">
              <a:buNone/>
            </a:pPr>
            <a:r>
              <a:rPr lang="en-US" sz="6400" dirty="0"/>
              <a:t>&gt;&gt;&gt; for i in range(4):</a:t>
            </a:r>
          </a:p>
          <a:p>
            <a:pPr marL="0" indent="0">
              <a:buNone/>
            </a:pPr>
            <a:r>
              <a:rPr lang="en-US" sz="6400" dirty="0"/>
              <a:t>...        print(</a:t>
            </a:r>
            <a:r>
              <a:rPr lang="en-US" sz="6400" dirty="0" err="1"/>
              <a:t>sess.run</a:t>
            </a:r>
            <a:r>
              <a:rPr lang="en-US" sz="6400" dirty="0"/>
              <a:t>(update))</a:t>
            </a:r>
          </a:p>
          <a:p>
            <a:pPr marL="0" indent="0">
              <a:buNone/>
            </a:pPr>
            <a:r>
              <a:rPr lang="en-US" sz="6400" dirty="0"/>
              <a:t>3</a:t>
            </a:r>
          </a:p>
          <a:p>
            <a:pPr marL="0" indent="0">
              <a:buNone/>
            </a:pPr>
            <a:r>
              <a:rPr lang="en-US" sz="6400" dirty="0"/>
              <a:t>5</a:t>
            </a:r>
          </a:p>
          <a:p>
            <a:pPr marL="0" indent="0">
              <a:buNone/>
            </a:pPr>
            <a:r>
              <a:rPr lang="en-US" sz="6400" dirty="0"/>
              <a:t>7</a:t>
            </a:r>
          </a:p>
          <a:p>
            <a:pPr marL="0" indent="0">
              <a:buNone/>
            </a:pPr>
            <a:r>
              <a:rPr lang="en-US" sz="6400" dirty="0"/>
              <a:t>9</a:t>
            </a:r>
          </a:p>
          <a:p>
            <a:pPr marL="0" indent="0">
              <a:buNone/>
            </a:pPr>
            <a:r>
              <a:rPr lang="en-US" sz="6400" dirty="0"/>
              <a:t>&gt;&gt;&gt; </a:t>
            </a:r>
            <a:r>
              <a:rPr lang="en-US" sz="6400" dirty="0" err="1"/>
              <a:t>sess.run</a:t>
            </a:r>
            <a:r>
              <a:rPr lang="en-US" sz="6400" dirty="0"/>
              <a:t>(update)</a:t>
            </a:r>
          </a:p>
          <a:p>
            <a:pPr marL="0" indent="0">
              <a:buNone/>
            </a:pPr>
            <a:r>
              <a:rPr lang="en-US" sz="6400" dirty="0"/>
              <a:t>11</a:t>
            </a:r>
          </a:p>
          <a:p>
            <a:pPr marL="0" indent="0">
              <a:buNone/>
            </a:pPr>
            <a:r>
              <a:rPr lang="en-US" sz="6400" dirty="0"/>
              <a:t>&gt;&gt;&gt; </a:t>
            </a:r>
            <a:r>
              <a:rPr lang="en-US" sz="6400" dirty="0" err="1"/>
              <a:t>sess.run</a:t>
            </a:r>
            <a:r>
              <a:rPr lang="en-US" sz="6400" dirty="0"/>
              <a:t>(x)</a:t>
            </a:r>
          </a:p>
          <a:p>
            <a:pPr marL="0" indent="0">
              <a:buNone/>
            </a:pPr>
            <a:r>
              <a:rPr lang="en-US" sz="6400" dirty="0"/>
              <a:t>11</a:t>
            </a:r>
          </a:p>
          <a:p>
            <a:pPr marL="0" indent="0">
              <a:buNone/>
            </a:pPr>
            <a:r>
              <a:rPr lang="en-US" sz="6400" dirty="0"/>
              <a:t>&gt;&gt;&gt; </a:t>
            </a:r>
            <a:r>
              <a:rPr lang="en-US" sz="6400" dirty="0" err="1"/>
              <a:t>sess.run</a:t>
            </a:r>
            <a:r>
              <a:rPr lang="en-US" sz="6400" dirty="0"/>
              <a:t>(x)</a:t>
            </a:r>
          </a:p>
          <a:p>
            <a:pPr marL="0" indent="0">
              <a:buNone/>
            </a:pPr>
            <a:r>
              <a:rPr lang="en-US" sz="6400" dirty="0"/>
              <a:t>11</a:t>
            </a:r>
          </a:p>
          <a:p>
            <a:pPr marL="0" indent="0">
              <a:buNone/>
            </a:pPr>
            <a:r>
              <a:rPr lang="en-US" sz="6400" dirty="0"/>
              <a:t>&gt;&gt;&gt; </a:t>
            </a:r>
            <a:r>
              <a:rPr lang="en-US" sz="6400" dirty="0" err="1"/>
              <a:t>sess.run</a:t>
            </a:r>
            <a:r>
              <a:rPr lang="en-US" sz="6400" dirty="0"/>
              <a:t>(</a:t>
            </a:r>
            <a:r>
              <a:rPr lang="en-US" sz="6400" dirty="0" err="1"/>
              <a:t>tf.global_variables_initializer</a:t>
            </a:r>
            <a:r>
              <a:rPr lang="en-US" sz="6400" dirty="0"/>
              <a:t>())</a:t>
            </a:r>
          </a:p>
          <a:p>
            <a:pPr marL="0" indent="0">
              <a:buNone/>
            </a:pPr>
            <a:r>
              <a:rPr lang="en-US" sz="6400" dirty="0"/>
              <a:t>&gt;&gt;&gt; </a:t>
            </a:r>
            <a:r>
              <a:rPr lang="en-US" sz="6400" dirty="0" err="1"/>
              <a:t>sess.run</a:t>
            </a:r>
            <a:r>
              <a:rPr lang="en-US" sz="6400" dirty="0"/>
              <a:t>(x)</a:t>
            </a:r>
          </a:p>
          <a:p>
            <a:pPr marL="0" indent="0">
              <a:buNone/>
            </a:pPr>
            <a:r>
              <a:rPr lang="en-US" sz="6400" dirty="0"/>
              <a:t>1</a:t>
            </a:r>
          </a:p>
          <a:p>
            <a:pPr marL="0" indent="0">
              <a:buNone/>
            </a:pPr>
            <a:endParaRPr lang="en-US" sz="4000" dirty="0"/>
          </a:p>
          <a:p>
            <a:pPr marL="0" indent="0">
              <a:buNone/>
            </a:pPr>
            <a:endParaRPr lang="en-US" dirty="0"/>
          </a:p>
        </p:txBody>
      </p:sp>
      <p:sp>
        <p:nvSpPr>
          <p:cNvPr id="4" name="Rectangular Callout 3"/>
          <p:cNvSpPr/>
          <p:nvPr/>
        </p:nvSpPr>
        <p:spPr>
          <a:xfrm>
            <a:off x="3962400" y="3124200"/>
            <a:ext cx="3886200" cy="1143000"/>
          </a:xfrm>
          <a:prstGeom prst="wedgeRectCallout">
            <a:avLst>
              <a:gd name="adj1" fmla="val -74805"/>
              <a:gd name="adj2" fmla="val -416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Assign returns the value after assignment (just like in Python/c/Java, where can write x=y=5)</a:t>
            </a:r>
          </a:p>
        </p:txBody>
      </p:sp>
    </p:spTree>
    <p:extLst>
      <p:ext uri="{BB962C8B-B14F-4D97-AF65-F5344CB8AC3E}">
        <p14:creationId xmlns:p14="http://schemas.microsoft.com/office/powerpoint/2010/main" val="361393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fade">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Effect transition="in" filter="fade">
                                      <p:cBhvr>
                                        <p:cTn id="87" dur="500"/>
                                        <p:tgtEl>
                                          <p:spTgt spid="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6" end="16"/>
                                            </p:txEl>
                                          </p:spTgt>
                                        </p:tgtEl>
                                        <p:attrNameLst>
                                          <p:attrName>style.visibility</p:attrName>
                                        </p:attrNameLst>
                                      </p:cBhvr>
                                      <p:to>
                                        <p:strVal val="visible"/>
                                      </p:to>
                                    </p:set>
                                    <p:animEffect transition="in" filter="fade">
                                      <p:cBhvr>
                                        <p:cTn id="92" dur="500"/>
                                        <p:tgtEl>
                                          <p:spTgt spid="3">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17" end="17"/>
                                            </p:txEl>
                                          </p:spTgt>
                                        </p:tgtEl>
                                        <p:attrNameLst>
                                          <p:attrName>style.visibility</p:attrName>
                                        </p:attrNameLst>
                                      </p:cBhvr>
                                      <p:to>
                                        <p:strVal val="visible"/>
                                      </p:to>
                                    </p:set>
                                    <p:animEffect transition="in" filter="fade">
                                      <p:cBhvr>
                                        <p:cTn id="97" dur="500"/>
                                        <p:tgtEl>
                                          <p:spTgt spid="3">
                                            <p:txEl>
                                              <p:pRg st="17" end="1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
                                            <p:txEl>
                                              <p:pRg st="18" end="18"/>
                                            </p:txEl>
                                          </p:spTgt>
                                        </p:tgtEl>
                                        <p:attrNameLst>
                                          <p:attrName>style.visibility</p:attrName>
                                        </p:attrNameLst>
                                      </p:cBhvr>
                                      <p:to>
                                        <p:strVal val="visible"/>
                                      </p:to>
                                    </p:set>
                                    <p:animEffect transition="in" filter="fade">
                                      <p:cBhvr>
                                        <p:cTn id="102" dur="500"/>
                                        <p:tgtEl>
                                          <p:spTgt spid="3">
                                            <p:txEl>
                                              <p:pRg st="18" end="1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
                                            <p:txEl>
                                              <p:pRg st="19" end="19"/>
                                            </p:txEl>
                                          </p:spTgt>
                                        </p:tgtEl>
                                        <p:attrNameLst>
                                          <p:attrName>style.visibility</p:attrName>
                                        </p:attrNameLst>
                                      </p:cBhvr>
                                      <p:to>
                                        <p:strVal val="visible"/>
                                      </p:to>
                                    </p:set>
                                    <p:animEffect transition="in" filter="fade">
                                      <p:cBhvr>
                                        <p:cTn id="107" dur="500"/>
                                        <p:tgtEl>
                                          <p:spTgt spid="3">
                                            <p:txEl>
                                              <p:pRg st="19" end="19"/>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
                                            <p:txEl>
                                              <p:pRg st="20" end="20"/>
                                            </p:txEl>
                                          </p:spTgt>
                                        </p:tgtEl>
                                        <p:attrNameLst>
                                          <p:attrName>style.visibility</p:attrName>
                                        </p:attrNameLst>
                                      </p:cBhvr>
                                      <p:to>
                                        <p:strVal val="visible"/>
                                      </p:to>
                                    </p:set>
                                    <p:animEffect transition="in" filter="fade">
                                      <p:cBhvr>
                                        <p:cTn id="112" dur="500"/>
                                        <p:tgtEl>
                                          <p:spTgt spid="3">
                                            <p:txEl>
                                              <p:pRg st="20" end="2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
                                            <p:txEl>
                                              <p:pRg st="21" end="21"/>
                                            </p:txEl>
                                          </p:spTgt>
                                        </p:tgtEl>
                                        <p:attrNameLst>
                                          <p:attrName>style.visibility</p:attrName>
                                        </p:attrNameLst>
                                      </p:cBhvr>
                                      <p:to>
                                        <p:strVal val="visible"/>
                                      </p:to>
                                    </p:set>
                                    <p:animEffect transition="in" filter="fade">
                                      <p:cBhvr>
                                        <p:cTn id="117" dur="500"/>
                                        <p:tgtEl>
                                          <p:spTgt spid="3">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 Loss, Algorithm</a:t>
            </a:r>
          </a:p>
        </p:txBody>
      </p:sp>
      <p:sp>
        <p:nvSpPr>
          <p:cNvPr id="3" name="Content Placeholder 2"/>
          <p:cNvSpPr>
            <a:spLocks noGrp="1"/>
          </p:cNvSpPr>
          <p:nvPr>
            <p:ph idx="1"/>
          </p:nvPr>
        </p:nvSpPr>
        <p:spPr>
          <a:xfrm>
            <a:off x="457200" y="1646237"/>
            <a:ext cx="8229600" cy="4525963"/>
          </a:xfrm>
        </p:spPr>
        <p:txBody>
          <a:bodyPr>
            <a:normAutofit fontScale="92500" lnSpcReduction="10000"/>
          </a:bodyPr>
          <a:lstStyle/>
          <a:p>
            <a:r>
              <a:rPr lang="en-US" b="1" dirty="0"/>
              <a:t>Data</a:t>
            </a:r>
            <a:r>
              <a:rPr lang="en-US" dirty="0"/>
              <a:t>: set of </a:t>
            </a:r>
            <a:r>
              <a:rPr lang="en-US" b="1" dirty="0"/>
              <a:t>x's</a:t>
            </a:r>
            <a:r>
              <a:rPr lang="en-US" dirty="0"/>
              <a:t> and their true labels/values (</a:t>
            </a:r>
            <a:r>
              <a:rPr lang="en-US" b="1" dirty="0"/>
              <a:t>y's</a:t>
            </a:r>
            <a:r>
              <a:rPr lang="en-US" dirty="0"/>
              <a:t>).</a:t>
            </a:r>
          </a:p>
          <a:p>
            <a:r>
              <a:rPr lang="en-US" b="1" dirty="0"/>
              <a:t>Model Function</a:t>
            </a:r>
            <a:r>
              <a:rPr lang="en-US" dirty="0"/>
              <a:t>: A function we use to get the y from the x. (We will use this function to predict the y's, when we don't have them, or during the test phase). As we will see this model may be very complex.</a:t>
            </a:r>
          </a:p>
          <a:p>
            <a:r>
              <a:rPr lang="en-US" b="1" dirty="0"/>
              <a:t>Loss Function</a:t>
            </a:r>
            <a:r>
              <a:rPr lang="en-US" dirty="0"/>
              <a:t>: a function that determines the error which we intend to minimize.</a:t>
            </a:r>
          </a:p>
          <a:p>
            <a:r>
              <a:rPr lang="en-US" b="1" dirty="0"/>
              <a:t>Algorithm:</a:t>
            </a:r>
            <a:r>
              <a:rPr lang="en-US" dirty="0"/>
              <a:t> The algorithm that will be used to find the minimal loss.</a:t>
            </a:r>
          </a:p>
          <a:p>
            <a:endParaRPr lang="en-US" dirty="0"/>
          </a:p>
        </p:txBody>
      </p:sp>
    </p:spTree>
    <p:extLst>
      <p:ext uri="{BB962C8B-B14F-4D97-AF65-F5344CB8AC3E}">
        <p14:creationId xmlns:p14="http://schemas.microsoft.com/office/powerpoint/2010/main" val="365055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a:t>Data: </a:t>
                </a:r>
              </a:p>
              <a:p>
                <a:pPr lvl="1"/>
                <a:r>
                  <a:rPr lang="en-US" dirty="0"/>
                  <a:t>x's: [[7.01], [3.02], [4.99], [8.]]</a:t>
                </a:r>
              </a:p>
              <a:p>
                <a:pPr lvl="1"/>
                <a:r>
                  <a:rPr lang="en-US" dirty="0"/>
                  <a:t>y's: [[14.01], [6.01], [10.], [16.04]</a:t>
                </a:r>
              </a:p>
              <a:p>
                <a:r>
                  <a:rPr lang="en-US" dirty="0"/>
                  <a:t>Model / hypothesis:</a:t>
                </a:r>
              </a:p>
              <a:p>
                <a:pPr lvl="1"/>
                <a:r>
                  <a:rPr lang="en-US" dirty="0"/>
                  <a:t>h(x) = </a:t>
                </a:r>
                <a:r>
                  <a:rPr lang="en-US" dirty="0" err="1"/>
                  <a:t>wx</a:t>
                </a:r>
                <a:r>
                  <a:rPr lang="en-US" dirty="0"/>
                  <a:t> (w is a weight we would like to learn)</a:t>
                </a:r>
              </a:p>
              <a:p>
                <a:r>
                  <a:rPr lang="en-US" dirty="0"/>
                  <a:t>Loss: Mean squared error</a:t>
                </a:r>
              </a:p>
              <a:p>
                <a:pPr lvl="1"/>
                <a14:m>
                  <m:oMath xmlns:m="http://schemas.openxmlformats.org/officeDocument/2006/math">
                    <m:f>
                      <m:fPr>
                        <m:ctrlPr>
                          <a:rPr lang="pt-BR" i="1" smtClean="0">
                            <a:latin typeface="Cambria Math" panose="02040503050406030204" pitchFamily="18" charset="0"/>
                          </a:rPr>
                        </m:ctrlPr>
                      </m:fPr>
                      <m:num>
                        <m:r>
                          <a:rPr lang="en-US" b="0" i="1" smtClean="0">
                            <a:latin typeface="Cambria Math"/>
                          </a:rPr>
                          <m:t>1</m:t>
                        </m:r>
                      </m:num>
                      <m:den>
                        <m:r>
                          <a:rPr lang="en-US" b="0" i="1" smtClean="0">
                            <a:latin typeface="Cambria Math"/>
                          </a:rPr>
                          <m:t>𝑚</m:t>
                        </m:r>
                      </m:den>
                    </m:f>
                    <m:nary>
                      <m:naryPr>
                        <m:chr m:val="∑"/>
                        <m:ctrlPr>
                          <a:rPr lang="pt-BR" i="1" smtClean="0">
                            <a:latin typeface="Cambria Math" panose="02040503050406030204" pitchFamily="18" charset="0"/>
                          </a:rPr>
                        </m:ctrlPr>
                      </m:naryPr>
                      <m:sub>
                        <m:r>
                          <m:rPr>
                            <m:brk m:alnAt="23"/>
                          </m:rPr>
                          <a:rPr lang="en-US" b="0" i="1" smtClean="0">
                            <a:latin typeface="Cambria Math"/>
                          </a:rPr>
                          <m:t>𝑖</m:t>
                        </m:r>
                        <m:r>
                          <a:rPr lang="pt-BR" i="1" smtClean="0">
                            <a:latin typeface="Cambria Math"/>
                          </a:rPr>
                          <m:t>=</m:t>
                        </m:r>
                        <m:r>
                          <a:rPr lang="en-US" b="0" i="1" smtClean="0">
                            <a:latin typeface="Cambria Math"/>
                          </a:rPr>
                          <m:t>1</m:t>
                        </m:r>
                      </m:sub>
                      <m:sup>
                        <m:r>
                          <a:rPr lang="en-US" b="0" i="1" smtClean="0">
                            <a:latin typeface="Cambria Math"/>
                          </a:rPr>
                          <m:t>𝑚</m:t>
                        </m:r>
                      </m:sup>
                      <m:e>
                        <m:r>
                          <a:rPr lang="en-US" b="0" i="1" smtClean="0">
                            <a:latin typeface="Cambria Math"/>
                          </a:rPr>
                          <m:t> </m:t>
                        </m:r>
                        <m:sSup>
                          <m:sSupPr>
                            <m:ctrlPr>
                              <a:rPr lang="en-US" b="0" i="1" smtClean="0">
                                <a:latin typeface="Cambria Math" panose="02040503050406030204" pitchFamily="18" charset="0"/>
                              </a:rPr>
                            </m:ctrlPr>
                          </m:sSupPr>
                          <m:e>
                            <m:r>
                              <a:rPr lang="en-US" i="1">
                                <a:latin typeface="Cambria Math"/>
                              </a:rPr>
                              <m:t>(</m:t>
                            </m:r>
                            <m:r>
                              <a:rPr lang="en-US" i="1">
                                <a:latin typeface="Cambria Math"/>
                              </a:rPr>
                              <m:t>h</m:t>
                            </m:r>
                            <m:d>
                              <m:dPr>
                                <m:ctrlPr>
                                  <a:rPr lang="en-US" i="1">
                                    <a:latin typeface="Cambria Math" panose="02040503050406030204" pitchFamily="18" charset="0"/>
                                  </a:rPr>
                                </m:ctrlPr>
                              </m:dPr>
                              <m:e>
                                <m:r>
                                  <a:rPr lang="en-US" i="1">
                                    <a:latin typeface="Cambria Math"/>
                                  </a:rPr>
                                  <m:t>𝑥</m:t>
                                </m:r>
                              </m:e>
                            </m:d>
                            <m:r>
                              <a:rPr lang="en-US" i="1">
                                <a:latin typeface="Cambria Math"/>
                              </a:rPr>
                              <m:t>−</m:t>
                            </m:r>
                            <m:r>
                              <a:rPr lang="en-US" i="1">
                                <a:latin typeface="Cambria Math"/>
                              </a:rPr>
                              <m:t>𝑦</m:t>
                            </m:r>
                            <m:r>
                              <a:rPr lang="en-US" i="1">
                                <a:latin typeface="Cambria Math"/>
                              </a:rPr>
                              <m:t>)</m:t>
                            </m:r>
                          </m:e>
                          <m:sup>
                            <m:r>
                              <a:rPr lang="en-US" b="0" i="1" smtClean="0">
                                <a:latin typeface="Cambria Math"/>
                              </a:rPr>
                              <m:t>2</m:t>
                            </m:r>
                          </m:sup>
                        </m:sSup>
                      </m:e>
                    </m:nary>
                  </m:oMath>
                </a14:m>
                <a:endParaRPr lang="en-US" baseline="30000" dirty="0"/>
              </a:p>
              <a:p>
                <a:r>
                  <a:rPr lang="en-US" dirty="0"/>
                  <a:t>Algorithm: gradient descent</a:t>
                </a:r>
              </a:p>
              <a:p>
                <a:pPr lvl="1"/>
                <a:r>
                  <a:rPr lang="en-US" dirty="0"/>
                  <a:t>Gradient of loss is: </a:t>
                </a:r>
                <a14:m>
                  <m:oMath xmlns:m="http://schemas.openxmlformats.org/officeDocument/2006/math">
                    <m:f>
                      <m:fPr>
                        <m:ctrlPr>
                          <a:rPr lang="pt-BR" i="1">
                            <a:latin typeface="Cambria Math" panose="02040503050406030204" pitchFamily="18" charset="0"/>
                          </a:rPr>
                        </m:ctrlPr>
                      </m:fPr>
                      <m:num>
                        <m:r>
                          <a:rPr lang="en-US" b="0" i="1" smtClean="0">
                            <a:latin typeface="Cambria Math"/>
                          </a:rPr>
                          <m:t>2</m:t>
                        </m:r>
                      </m:num>
                      <m:den>
                        <m:r>
                          <a:rPr lang="en-US" i="1">
                            <a:latin typeface="Cambria Math"/>
                          </a:rPr>
                          <m:t>𝑚</m:t>
                        </m:r>
                      </m:den>
                    </m:f>
                    <m:nary>
                      <m:naryPr>
                        <m:chr m:val="∑"/>
                        <m:ctrlPr>
                          <a:rPr lang="pt-BR" i="1">
                            <a:latin typeface="Cambria Math" panose="02040503050406030204" pitchFamily="18" charset="0"/>
                          </a:rPr>
                        </m:ctrlPr>
                      </m:naryPr>
                      <m:sub>
                        <m:r>
                          <m:rPr>
                            <m:brk m:alnAt="23"/>
                          </m:rPr>
                          <a:rPr lang="en-US" i="1">
                            <a:latin typeface="Cambria Math"/>
                          </a:rPr>
                          <m:t>𝑖</m:t>
                        </m:r>
                        <m:r>
                          <a:rPr lang="pt-BR" i="1">
                            <a:latin typeface="Cambria Math"/>
                          </a:rPr>
                          <m:t>=</m:t>
                        </m:r>
                        <m:r>
                          <a:rPr lang="en-US" i="1">
                            <a:latin typeface="Cambria Math"/>
                          </a:rPr>
                          <m:t>1</m:t>
                        </m:r>
                      </m:sub>
                      <m:sup>
                        <m:r>
                          <a:rPr lang="en-US" i="1">
                            <a:latin typeface="Cambria Math"/>
                          </a:rPr>
                          <m:t>𝑚</m:t>
                        </m:r>
                      </m:sup>
                      <m:e>
                        <m:r>
                          <a:rPr lang="en-US" i="1">
                            <a:latin typeface="Cambria Math"/>
                          </a:rPr>
                          <m:t>(</m:t>
                        </m:r>
                        <m:r>
                          <a:rPr lang="en-US" i="1">
                            <a:latin typeface="Cambria Math"/>
                          </a:rPr>
                          <m:t>𝑤𝑥</m:t>
                        </m:r>
                        <m:r>
                          <a:rPr lang="en-US" i="1">
                            <a:latin typeface="Cambria Math"/>
                          </a:rPr>
                          <m:t>−</m:t>
                        </m:r>
                        <m:r>
                          <a:rPr lang="en-US" i="1">
                            <a:latin typeface="Cambria Math"/>
                          </a:rPr>
                          <m:t>𝑦</m:t>
                        </m:r>
                        <m:r>
                          <a:rPr lang="en-US" i="1">
                            <a:latin typeface="Cambria Math"/>
                          </a:rPr>
                          <m:t>)</m:t>
                        </m:r>
                        <m:r>
                          <a:rPr lang="en-US" i="1">
                            <a:latin typeface="Cambria Math"/>
                          </a:rPr>
                          <m:t>𝑥</m:t>
                        </m:r>
                      </m:e>
                    </m:nary>
                  </m:oMath>
                </a14:m>
                <a:endParaRPr lang="en-US" baseline="30000" dirty="0"/>
              </a:p>
              <a:p>
                <a:pPr lvl="1"/>
                <a:r>
                  <a:rPr lang="en-US" dirty="0"/>
                  <a:t>We will use alpha of 0.001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2695"/>
                </a:stretch>
              </a:blipFill>
            </p:spPr>
            <p:txBody>
              <a:bodyPr/>
              <a:lstStyle/>
              <a:p>
                <a:r>
                  <a:rPr lang="en-US">
                    <a:noFill/>
                  </a:rPr>
                  <a:t> </a:t>
                </a:r>
              </a:p>
            </p:txBody>
          </p:sp>
        </mc:Fallback>
      </mc:AlternateContent>
      <p:sp>
        <p:nvSpPr>
          <p:cNvPr id="4" name="Title 1"/>
          <p:cNvSpPr txBox="1">
            <a:spLocks/>
          </p:cNvSpPr>
          <p:nvPr/>
        </p:nvSpPr>
        <p:spPr>
          <a:xfrm>
            <a:off x="76200" y="274638"/>
            <a:ext cx="87630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a:t>Learning What Numbers Were Noisily Multiplied by</a:t>
            </a:r>
            <a:endParaRPr lang="en-US" sz="3200" dirty="0"/>
          </a:p>
        </p:txBody>
      </p:sp>
    </p:spTree>
    <p:extLst>
      <p:ext uri="{BB962C8B-B14F-4D97-AF65-F5344CB8AC3E}">
        <p14:creationId xmlns:p14="http://schemas.microsoft.com/office/powerpoint/2010/main" val="2432805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763000" cy="1143000"/>
          </a:xfrm>
        </p:spPr>
        <p:txBody>
          <a:bodyPr>
            <a:noAutofit/>
          </a:bodyPr>
          <a:lstStyle/>
          <a:p>
            <a:r>
              <a:rPr lang="en-US" sz="3200" dirty="0"/>
              <a:t>Learning the Multiplying Number in TensorFlow</a:t>
            </a:r>
          </a:p>
        </p:txBody>
      </p:sp>
      <p:sp>
        <p:nvSpPr>
          <p:cNvPr id="3" name="Content Placeholder 2"/>
          <p:cNvSpPr>
            <a:spLocks noGrp="1"/>
          </p:cNvSpPr>
          <p:nvPr>
            <p:ph idx="1"/>
          </p:nvPr>
        </p:nvSpPr>
        <p:spPr>
          <a:xfrm>
            <a:off x="304800" y="1371600"/>
            <a:ext cx="8534400" cy="4953000"/>
          </a:xfrm>
        </p:spPr>
        <p:txBody>
          <a:bodyPr>
            <a:noAutofit/>
          </a:bodyPr>
          <a:lstStyle/>
          <a:p>
            <a:pPr marL="0" indent="0">
              <a:buNone/>
            </a:pPr>
            <a:r>
              <a:rPr lang="en-US" sz="1600" dirty="0"/>
              <a:t>@tf.custom_gradient</a:t>
            </a:r>
          </a:p>
          <a:p>
            <a:pPr marL="0" indent="0">
              <a:buNone/>
            </a:pPr>
            <a:r>
              <a:rPr lang="en-US" sz="1600" b="1" dirty="0" err="1"/>
              <a:t>def</a:t>
            </a:r>
            <a:r>
              <a:rPr lang="en-US" sz="1600" b="1" dirty="0"/>
              <a:t> </a:t>
            </a:r>
            <a:r>
              <a:rPr lang="en-US" sz="1600" dirty="0" err="1"/>
              <a:t>loss_layer</a:t>
            </a:r>
            <a:r>
              <a:rPr lang="en-US" sz="1600" dirty="0"/>
              <a:t>(</a:t>
            </a:r>
            <a:r>
              <a:rPr lang="en-US" sz="1600" dirty="0" err="1"/>
              <a:t>var_w</a:t>
            </a:r>
            <a:r>
              <a:rPr lang="en-US" sz="1600" dirty="0"/>
              <a:t>, </a:t>
            </a:r>
            <a:r>
              <a:rPr lang="en-US" sz="1600" dirty="0" err="1"/>
              <a:t>const_x</a:t>
            </a:r>
            <a:r>
              <a:rPr lang="en-US" sz="1600" dirty="0"/>
              <a:t>, </a:t>
            </a:r>
            <a:r>
              <a:rPr lang="en-US" sz="1600" dirty="0" err="1"/>
              <a:t>const_y</a:t>
            </a:r>
            <a:r>
              <a:rPr lang="en-US" sz="1600" dirty="0"/>
              <a:t>):</a:t>
            </a:r>
            <a:endParaRPr lang="en-US" sz="1600" i="1" dirty="0"/>
          </a:p>
          <a:p>
            <a:pPr marL="0" indent="0">
              <a:buNone/>
            </a:pPr>
            <a:r>
              <a:rPr lang="en-US" sz="1600" b="1" i="1" dirty="0"/>
              <a:t>  </a:t>
            </a:r>
            <a:r>
              <a:rPr lang="en-US" sz="1600" b="1" dirty="0" err="1"/>
              <a:t>def</a:t>
            </a:r>
            <a:r>
              <a:rPr lang="en-US" sz="1600" b="1" dirty="0"/>
              <a:t> </a:t>
            </a:r>
            <a:r>
              <a:rPr lang="en-US" sz="1600" dirty="0"/>
              <a:t>grad(delta):</a:t>
            </a:r>
          </a:p>
          <a:p>
            <a:pPr marL="0" indent="0">
              <a:buNone/>
            </a:pPr>
            <a:r>
              <a:rPr lang="en-US" sz="1600" i="1" dirty="0"/>
              <a:t>     #partial derivative according to </a:t>
            </a:r>
            <a:r>
              <a:rPr lang="en-US" sz="1600" i="1" dirty="0" err="1"/>
              <a:t>var_w</a:t>
            </a:r>
            <a:r>
              <a:rPr lang="en-US" sz="1600" i="1" dirty="0"/>
              <a:t>, and according to </a:t>
            </a:r>
            <a:r>
              <a:rPr lang="en-US" sz="1600" dirty="0" err="1"/>
              <a:t>const_x</a:t>
            </a:r>
            <a:r>
              <a:rPr lang="en-US" sz="1600" dirty="0"/>
              <a:t>, </a:t>
            </a:r>
            <a:r>
              <a:rPr lang="en-US" sz="1600" dirty="0" err="1"/>
              <a:t>const_y</a:t>
            </a:r>
            <a:r>
              <a:rPr lang="en-US" sz="1600" dirty="0"/>
              <a:t> </a:t>
            </a:r>
            <a:r>
              <a:rPr lang="en-US" sz="1600" i="1" dirty="0"/>
              <a:t>(which aren't in use)</a:t>
            </a:r>
            <a:endParaRPr lang="en-US" sz="1600" dirty="0"/>
          </a:p>
          <a:p>
            <a:pPr marL="0" indent="0">
              <a:buNone/>
            </a:pPr>
            <a:r>
              <a:rPr lang="en-US" sz="1600" b="1" dirty="0"/>
              <a:t>     return </a:t>
            </a:r>
            <a:r>
              <a:rPr lang="en-US" sz="1600" dirty="0" err="1"/>
              <a:t>tf.reduce_mean</a:t>
            </a:r>
            <a:r>
              <a:rPr lang="en-US" sz="1600" dirty="0"/>
              <a:t>(2*((</a:t>
            </a:r>
            <a:r>
              <a:rPr lang="en-US" sz="1600" dirty="0" err="1"/>
              <a:t>var_w</a:t>
            </a:r>
            <a:r>
              <a:rPr lang="en-US" sz="1600" dirty="0"/>
              <a:t> * </a:t>
            </a:r>
            <a:r>
              <a:rPr lang="en-US" sz="1600" dirty="0" err="1"/>
              <a:t>const_x</a:t>
            </a:r>
            <a:r>
              <a:rPr lang="en-US" sz="1600" dirty="0"/>
              <a:t>) - </a:t>
            </a:r>
            <a:r>
              <a:rPr lang="en-US" sz="1600" dirty="0" err="1"/>
              <a:t>const_y</a:t>
            </a:r>
            <a:r>
              <a:rPr lang="en-US" sz="1600" dirty="0"/>
              <a:t>) * </a:t>
            </a:r>
            <a:r>
              <a:rPr lang="en-US" sz="1600" dirty="0" err="1"/>
              <a:t>const_x</a:t>
            </a:r>
            <a:r>
              <a:rPr lang="en-US" sz="1600" dirty="0"/>
              <a:t> * delta), </a:t>
            </a:r>
            <a:r>
              <a:rPr lang="en-US" sz="1600" b="1" dirty="0"/>
              <a:t>None</a:t>
            </a:r>
            <a:r>
              <a:rPr lang="en-US" sz="1600" dirty="0"/>
              <a:t>, </a:t>
            </a:r>
            <a:r>
              <a:rPr lang="en-US" sz="1600" b="1" dirty="0"/>
              <a:t>None</a:t>
            </a:r>
          </a:p>
          <a:p>
            <a:pPr marL="0" indent="0">
              <a:buNone/>
            </a:pPr>
            <a:r>
              <a:rPr lang="en-US" sz="1600" b="1" dirty="0"/>
              <a:t>  return </a:t>
            </a:r>
            <a:r>
              <a:rPr lang="en-US" sz="1600" dirty="0" err="1"/>
              <a:t>tf.reduce_mean</a:t>
            </a:r>
            <a:r>
              <a:rPr lang="en-US" sz="1600" dirty="0"/>
              <a:t>(</a:t>
            </a:r>
            <a:r>
              <a:rPr lang="en-US" sz="1600" dirty="0" err="1"/>
              <a:t>tf.pow</a:t>
            </a:r>
            <a:r>
              <a:rPr lang="en-US" sz="1600" dirty="0"/>
              <a:t>(</a:t>
            </a:r>
            <a:r>
              <a:rPr lang="en-US" sz="1600" dirty="0" err="1"/>
              <a:t>tf.multiply</a:t>
            </a:r>
            <a:r>
              <a:rPr lang="en-US" sz="1600" dirty="0"/>
              <a:t>(</a:t>
            </a:r>
            <a:r>
              <a:rPr lang="en-US" sz="1600" dirty="0" err="1"/>
              <a:t>var_w</a:t>
            </a:r>
            <a:r>
              <a:rPr lang="en-US" sz="1600" dirty="0"/>
              <a:t>, </a:t>
            </a:r>
            <a:r>
              <a:rPr lang="en-US" sz="1600" dirty="0" err="1"/>
              <a:t>const_x</a:t>
            </a:r>
            <a:r>
              <a:rPr lang="en-US" sz="1600" dirty="0"/>
              <a:t>)- </a:t>
            </a:r>
            <a:r>
              <a:rPr lang="en-US" sz="1600" dirty="0" err="1"/>
              <a:t>const_y</a:t>
            </a:r>
            <a:r>
              <a:rPr lang="en-US" sz="1600" dirty="0"/>
              <a:t>, 2)), grad</a:t>
            </a:r>
            <a:br>
              <a:rPr lang="en-US" sz="1600" dirty="0"/>
            </a:br>
            <a:endParaRPr lang="en-US" sz="600" i="1" dirty="0"/>
          </a:p>
          <a:p>
            <a:pPr marL="0" indent="0">
              <a:buNone/>
            </a:pPr>
            <a:r>
              <a:rPr lang="en-US" sz="1600" dirty="0"/>
              <a:t>x = </a:t>
            </a:r>
            <a:r>
              <a:rPr lang="en-US" sz="1600" dirty="0" err="1"/>
              <a:t>tf.constant</a:t>
            </a:r>
            <a:r>
              <a:rPr lang="en-US" sz="1600" dirty="0"/>
              <a:t>([[7.01], [3.02], [4.99], [8.]])</a:t>
            </a:r>
            <a:endParaRPr lang="en-US" sz="1600" i="1" dirty="0"/>
          </a:p>
          <a:p>
            <a:pPr marL="0" indent="0">
              <a:buNone/>
            </a:pPr>
            <a:r>
              <a:rPr lang="en-US" sz="1600" dirty="0"/>
              <a:t>y_ = </a:t>
            </a:r>
            <a:r>
              <a:rPr lang="en-US" sz="1600" dirty="0" err="1"/>
              <a:t>tf.constant</a:t>
            </a:r>
            <a:r>
              <a:rPr lang="en-US" sz="1600" dirty="0"/>
              <a:t>([[14.01], [6.01], [10.], [16.04]])</a:t>
            </a:r>
            <a:endParaRPr lang="en-US" sz="1600" i="1" dirty="0"/>
          </a:p>
          <a:p>
            <a:pPr marL="0" indent="0">
              <a:buNone/>
            </a:pPr>
            <a:r>
              <a:rPr lang="en-US" sz="1600" dirty="0"/>
              <a:t>w = </a:t>
            </a:r>
            <a:r>
              <a:rPr lang="en-US" sz="1600" dirty="0" err="1"/>
              <a:t>tf.Variable</a:t>
            </a:r>
            <a:r>
              <a:rPr lang="en-US" sz="1600" dirty="0"/>
              <a:t>(0.1)  </a:t>
            </a:r>
            <a:r>
              <a:rPr lang="en-US" sz="1600" i="1" dirty="0"/>
              <a:t># note the dot</a:t>
            </a:r>
            <a:endParaRPr lang="en-US" sz="500" i="1" dirty="0"/>
          </a:p>
          <a:p>
            <a:pPr marL="0" indent="0">
              <a:buNone/>
            </a:pPr>
            <a:r>
              <a:rPr lang="en-US" sz="1600" dirty="0"/>
              <a:t>loss = </a:t>
            </a:r>
            <a:r>
              <a:rPr lang="en-US" sz="1600" dirty="0" err="1"/>
              <a:t>loss_layer</a:t>
            </a:r>
            <a:r>
              <a:rPr lang="en-US" sz="1600" dirty="0"/>
              <a:t>(w, x, y_)</a:t>
            </a:r>
          </a:p>
          <a:p>
            <a:pPr marL="0" indent="0">
              <a:buNone/>
            </a:pPr>
            <a:r>
              <a:rPr lang="en-US" sz="1600" dirty="0" err="1"/>
              <a:t>grad_loss</a:t>
            </a:r>
            <a:r>
              <a:rPr lang="en-US" sz="1600" dirty="0"/>
              <a:t> = </a:t>
            </a:r>
            <a:r>
              <a:rPr lang="en-US" sz="1600" dirty="0" err="1"/>
              <a:t>tf.gradients</a:t>
            </a:r>
            <a:r>
              <a:rPr lang="en-US" sz="1600" dirty="0"/>
              <a:t>(loss, w)</a:t>
            </a:r>
          </a:p>
          <a:p>
            <a:pPr marL="0" indent="0">
              <a:buNone/>
            </a:pPr>
            <a:r>
              <a:rPr lang="en-US" sz="1600" dirty="0"/>
              <a:t>update = </a:t>
            </a:r>
            <a:r>
              <a:rPr lang="en-US" sz="1600" dirty="0" err="1"/>
              <a:t>tf.train.GradientDescentOptimizer</a:t>
            </a:r>
            <a:r>
              <a:rPr lang="en-US" sz="1600" dirty="0"/>
              <a:t>(0.001).minimize(loss)</a:t>
            </a:r>
            <a:br>
              <a:rPr lang="en-US" sz="1600" dirty="0"/>
            </a:br>
            <a:endParaRPr lang="en-US" sz="100" dirty="0"/>
          </a:p>
          <a:p>
            <a:pPr marL="0" indent="0">
              <a:buNone/>
            </a:pPr>
            <a:r>
              <a:rPr lang="en-US" sz="1600" dirty="0" err="1"/>
              <a:t>sess</a:t>
            </a:r>
            <a:r>
              <a:rPr lang="en-US" sz="1600" dirty="0"/>
              <a:t> = </a:t>
            </a:r>
            <a:r>
              <a:rPr lang="en-US" sz="1600" dirty="0" err="1"/>
              <a:t>tf.Session</a:t>
            </a:r>
            <a:r>
              <a:rPr lang="en-US" sz="1600" dirty="0"/>
              <a:t>()</a:t>
            </a:r>
          </a:p>
          <a:p>
            <a:pPr marL="0" indent="0">
              <a:buNone/>
            </a:pPr>
            <a:r>
              <a:rPr lang="en-US" sz="1600" dirty="0" err="1"/>
              <a:t>sess.run</a:t>
            </a:r>
            <a:r>
              <a:rPr lang="en-US" sz="1600" dirty="0"/>
              <a:t>(</a:t>
            </a:r>
            <a:r>
              <a:rPr lang="en-US" sz="1600" dirty="0" err="1"/>
              <a:t>tf.global_variables_initializer</a:t>
            </a:r>
            <a:r>
              <a:rPr lang="en-US" sz="1600" dirty="0"/>
              <a:t>())</a:t>
            </a:r>
          </a:p>
          <a:p>
            <a:pPr marL="0" indent="0">
              <a:buNone/>
            </a:pPr>
            <a:r>
              <a:rPr lang="en-US" sz="1600" b="1" dirty="0"/>
              <a:t>for </a:t>
            </a:r>
            <a:r>
              <a:rPr lang="en-US" sz="1600" dirty="0"/>
              <a:t>i </a:t>
            </a:r>
            <a:r>
              <a:rPr lang="en-US" sz="1600" b="1" dirty="0"/>
              <a:t>in </a:t>
            </a:r>
            <a:r>
              <a:rPr lang="en-US" sz="1600" dirty="0"/>
              <a:t>range(0, 400):</a:t>
            </a:r>
          </a:p>
          <a:p>
            <a:pPr marL="0" indent="0">
              <a:buNone/>
            </a:pPr>
            <a:r>
              <a:rPr lang="en-US" sz="1600" dirty="0"/>
              <a:t>  print(</a:t>
            </a:r>
            <a:r>
              <a:rPr lang="en-US" sz="1600" dirty="0" err="1"/>
              <a:t>sess.run</a:t>
            </a:r>
            <a:r>
              <a:rPr lang="en-US" sz="1600" dirty="0"/>
              <a:t>([</a:t>
            </a:r>
            <a:r>
              <a:rPr lang="en-US" sz="1600" dirty="0" err="1"/>
              <a:t>w,grad_loss</a:t>
            </a:r>
            <a:r>
              <a:rPr lang="en-US" sz="1600" dirty="0"/>
              <a:t>, loss, update]))</a:t>
            </a:r>
            <a:endParaRPr lang="en-US" sz="1600" i="1" dirty="0"/>
          </a:p>
          <a:p>
            <a:pPr marL="0" indent="0">
              <a:buNone/>
            </a:pPr>
            <a:r>
              <a:rPr lang="en-US" sz="1600" dirty="0"/>
              <a:t>print(</a:t>
            </a:r>
            <a:r>
              <a:rPr lang="en-US" sz="1600" dirty="0" err="1"/>
              <a:t>sess.run</a:t>
            </a:r>
            <a:r>
              <a:rPr lang="en-US" sz="1600" dirty="0"/>
              <a:t>(w))</a:t>
            </a:r>
          </a:p>
        </p:txBody>
      </p:sp>
    </p:spTree>
    <p:extLst>
      <p:ext uri="{BB962C8B-B14F-4D97-AF65-F5344CB8AC3E}">
        <p14:creationId xmlns:p14="http://schemas.microsoft.com/office/powerpoint/2010/main" val="215392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381000" y="1295400"/>
            <a:ext cx="8229600" cy="5410200"/>
          </a:xfrm>
        </p:spPr>
        <p:txBody>
          <a:bodyPr>
            <a:noAutofit/>
          </a:bodyPr>
          <a:lstStyle/>
          <a:p>
            <a:pPr marL="0" indent="0">
              <a:buNone/>
            </a:pPr>
            <a:r>
              <a:rPr lang="en-US" sz="1100" dirty="0"/>
              <a:t>[0.16996607, [-69.966064], 133.05936, None]</a:t>
            </a:r>
            <a:br>
              <a:rPr lang="en-US" sz="1100" dirty="0"/>
            </a:br>
            <a:r>
              <a:rPr lang="en-US" sz="1100" dirty="0"/>
              <a:t>[0.23735806, [-67.392], 123.448944, None]</a:t>
            </a:r>
            <a:br>
              <a:rPr lang="en-US" sz="1100" dirty="0"/>
            </a:br>
            <a:r>
              <a:rPr lang="en-US" sz="1100" dirty="0"/>
              <a:t>[0.3022707, [-64.912636], 114.53267, None]</a:t>
            </a:r>
            <a:br>
              <a:rPr lang="en-US" sz="1100" dirty="0"/>
            </a:br>
            <a:r>
              <a:rPr lang="en-US" sz="1100" dirty="0"/>
              <a:t>[0.3647952, [-62.524494], 106.26039, None]</a:t>
            </a:r>
            <a:br>
              <a:rPr lang="en-US" sz="1100" dirty="0"/>
            </a:br>
            <a:r>
              <a:rPr lang="en-US" sz="1100" dirty="0"/>
              <a:t>[0.4250194, [-60.224205], 98.58559, None]</a:t>
            </a:r>
            <a:br>
              <a:rPr lang="en-US" sz="1100" dirty="0"/>
            </a:br>
            <a:r>
              <a:rPr lang="en-US" sz="1100" dirty="0"/>
              <a:t>[0.48302796, [-58.008553], 91.46512, None]</a:t>
            </a:r>
            <a:br>
              <a:rPr lang="en-US" sz="1100" dirty="0"/>
            </a:br>
            <a:r>
              <a:rPr lang="en-US" sz="1100" dirty="0"/>
              <a:t>[0.5389024, [-55.874405], 84.858925, None]</a:t>
            </a:r>
            <a:br>
              <a:rPr lang="en-US" sz="1100" dirty="0"/>
            </a:br>
            <a:r>
              <a:rPr lang="en-US" sz="1100" dirty="0"/>
              <a:t>[0.59272116, [-53.81878], 78.72987, None]</a:t>
            </a:r>
            <a:br>
              <a:rPr lang="en-US" sz="1100" dirty="0"/>
            </a:br>
            <a:r>
              <a:rPr lang="en-US" sz="1100" dirty="0"/>
              <a:t>[0.6445599, [-51.838776], 73.04352, None]</a:t>
            </a:r>
            <a:br>
              <a:rPr lang="en-US" sz="1100" dirty="0"/>
            </a:br>
            <a:r>
              <a:rPr lang="en-US" sz="1100" dirty="0"/>
              <a:t>[0.69449157, [-49.93162], 67.76787, None]</a:t>
            </a:r>
            <a:br>
              <a:rPr lang="en-US" sz="1100" dirty="0"/>
            </a:br>
            <a:br>
              <a:rPr lang="en-US" sz="600" dirty="0"/>
            </a:br>
            <a:r>
              <a:rPr lang="en-US" sz="1100" dirty="0"/>
              <a:t>[1.0331879, [-36.994995], 37.201614, None]</a:t>
            </a:r>
            <a:br>
              <a:rPr lang="en-US" sz="1100" dirty="0"/>
            </a:br>
            <a:br>
              <a:rPr lang="en-US" sz="700" dirty="0"/>
            </a:br>
            <a:r>
              <a:rPr lang="en-US" sz="1100" dirty="0"/>
              <a:t>[1.4700603, [-20.308489], 11.211102, None]</a:t>
            </a:r>
            <a:br>
              <a:rPr lang="en-US" sz="1100" dirty="0"/>
            </a:br>
            <a:endParaRPr lang="en-US" sz="700" dirty="0"/>
          </a:p>
          <a:p>
            <a:pPr marL="0" indent="0">
              <a:buNone/>
            </a:pPr>
            <a:r>
              <a:rPr lang="en-US" sz="1100" dirty="0"/>
              <a:t>[1.6871599, [-12.016294], 3.9253635, None]</a:t>
            </a:r>
            <a:br>
              <a:rPr lang="en-US" sz="1100" dirty="0"/>
            </a:br>
            <a:endParaRPr lang="en-US" sz="700" dirty="0"/>
          </a:p>
          <a:p>
            <a:pPr marL="0" indent="0">
              <a:buNone/>
            </a:pPr>
            <a:r>
              <a:rPr lang="en-US" sz="1100" dirty="0"/>
              <a:t>[1.8638432, [-5.2678113], 0.7549095, None]</a:t>
            </a:r>
            <a:br>
              <a:rPr lang="en-US" sz="1100" dirty="0"/>
            </a:br>
            <a:endParaRPr lang="en-US" sz="700" dirty="0"/>
          </a:p>
          <a:p>
            <a:pPr marL="0" indent="0">
              <a:buNone/>
            </a:pPr>
            <a:r>
              <a:rPr lang="en-US" sz="1100" dirty="0"/>
              <a:t>[1.9601994, [-1.587449], 0.06913242, None]</a:t>
            </a:r>
            <a:br>
              <a:rPr lang="en-US" sz="1100" dirty="0"/>
            </a:br>
            <a:endParaRPr lang="en-US" sz="600" dirty="0"/>
          </a:p>
          <a:p>
            <a:pPr marL="0" indent="0">
              <a:buNone/>
            </a:pPr>
            <a:r>
              <a:rPr lang="en-US" sz="1100" dirty="0"/>
              <a:t>[1.9937731, [-0.30508846], 0.0031659706, None]</a:t>
            </a:r>
            <a:br>
              <a:rPr lang="en-US" sz="1100" dirty="0"/>
            </a:br>
            <a:endParaRPr lang="en-US" sz="600" dirty="0"/>
          </a:p>
          <a:p>
            <a:pPr marL="0" indent="0">
              <a:buNone/>
            </a:pPr>
            <a:r>
              <a:rPr lang="en-US" sz="1100" dirty="0"/>
              <a:t>[2.0007818, [-0.037392944], 0.00067396427, None]</a:t>
            </a:r>
            <a:br>
              <a:rPr lang="en-US" sz="1100" dirty="0"/>
            </a:br>
            <a:endParaRPr lang="en-US" sz="600" dirty="0"/>
          </a:p>
          <a:p>
            <a:pPr marL="0" indent="0">
              <a:buNone/>
            </a:pPr>
            <a:r>
              <a:rPr lang="en-US" sz="1100" dirty="0"/>
              <a:t>[2.0016158, [-0.005534813], 0.00063679577, None]</a:t>
            </a:r>
            <a:br>
              <a:rPr lang="en-US" sz="1100" dirty="0"/>
            </a:br>
            <a:endParaRPr lang="en-US" sz="600" dirty="0"/>
          </a:p>
          <a:p>
            <a:pPr marL="0" indent="0">
              <a:buNone/>
            </a:pPr>
            <a:r>
              <a:rPr lang="en-US" sz="1100" dirty="0"/>
              <a:t>[2.0017455, [-0.000578586], 0.0006359844, None]</a:t>
            </a:r>
            <a:br>
              <a:rPr lang="en-US" sz="1100" dirty="0"/>
            </a:br>
            <a:endParaRPr lang="en-US" sz="600" dirty="0"/>
          </a:p>
          <a:p>
            <a:pPr marL="0" indent="0">
              <a:buNone/>
            </a:pPr>
            <a:r>
              <a:rPr lang="en-US" sz="1100" dirty="0"/>
              <a:t>[2.0017576, [-0.000114135444], 0.0006359613, None]</a:t>
            </a:r>
            <a:br>
              <a:rPr lang="en-US" sz="1100" dirty="0"/>
            </a:br>
            <a:r>
              <a:rPr lang="en-US" sz="1100" dirty="0"/>
              <a:t>[2.0017576, [-0.000114135444], 0.0006359613, None]</a:t>
            </a:r>
            <a:br>
              <a:rPr lang="en-US" sz="1100" dirty="0"/>
            </a:br>
            <a:r>
              <a:rPr lang="en-US" sz="1100" dirty="0"/>
              <a:t>[2.0017576, [-0.000114135444], 0.0006359613, None]</a:t>
            </a:r>
            <a:br>
              <a:rPr lang="en-US" sz="1100" dirty="0"/>
            </a:br>
            <a:r>
              <a:rPr lang="en-US" sz="1100" dirty="0"/>
              <a:t>[2.0017576, [-0.000114135444], 0.0006359613, None]</a:t>
            </a:r>
          </a:p>
        </p:txBody>
      </p:sp>
    </p:spTree>
    <p:extLst>
      <p:ext uri="{BB962C8B-B14F-4D97-AF65-F5344CB8AC3E}">
        <p14:creationId xmlns:p14="http://schemas.microsoft.com/office/powerpoint/2010/main" val="209614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28095</TotalTime>
  <Words>2236</Words>
  <Application>Microsoft Office PowerPoint</Application>
  <PresentationFormat>On-screen Show (4:3)</PresentationFormat>
  <Paragraphs>214</Paragraphs>
  <Slides>18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Cambria Math</vt:lpstr>
      <vt:lpstr>Office Theme</vt:lpstr>
      <vt:lpstr>Tensor-Flow (1.x)</vt:lpstr>
      <vt:lpstr>TensorFlow (1.x)</vt:lpstr>
      <vt:lpstr>Constants</vt:lpstr>
      <vt:lpstr>Variables</vt:lpstr>
      <vt:lpstr>Simple Counting Program</vt:lpstr>
      <vt:lpstr>Data, Model, Loss, Algorithm</vt:lpstr>
      <vt:lpstr>PowerPoint Presentation</vt:lpstr>
      <vt:lpstr>Learning the Multiplying Number in TensorFlow</vt:lpstr>
      <vt:lpstr>Results</vt:lpstr>
      <vt:lpstr>Let TensorFlow compute the Gradients!</vt:lpstr>
      <vt:lpstr>Same Program with PlaceHolders</vt:lpstr>
      <vt:lpstr>tensorflow.train.Saver</vt:lpstr>
      <vt:lpstr>TensorBoard</vt:lpstr>
      <vt:lpstr>TensorBoard</vt:lpstr>
      <vt:lpstr>SummaryWriter</vt:lpstr>
      <vt:lpstr>Summary Writer Graph</vt:lpstr>
      <vt:lpstr>Merged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 and Tensor-Flow</dc:title>
  <dc:creator>User</dc:creator>
  <cp:lastModifiedBy>עמוס יהודה עזריה/Amos Yehuda Azaria</cp:lastModifiedBy>
  <cp:revision>105</cp:revision>
  <dcterms:created xsi:type="dcterms:W3CDTF">2006-08-16T00:00:00Z</dcterms:created>
  <dcterms:modified xsi:type="dcterms:W3CDTF">2021-11-15T10:43:25Z</dcterms:modified>
</cp:coreProperties>
</file>