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305" r:id="rId3"/>
    <p:sldId id="306" r:id="rId4"/>
    <p:sldId id="301" r:id="rId5"/>
    <p:sldId id="327" r:id="rId6"/>
    <p:sldId id="328" r:id="rId7"/>
    <p:sldId id="307" r:id="rId8"/>
    <p:sldId id="308" r:id="rId9"/>
    <p:sldId id="309" r:id="rId10"/>
    <p:sldId id="310" r:id="rId11"/>
    <p:sldId id="311" r:id="rId12"/>
    <p:sldId id="312" r:id="rId13"/>
    <p:sldId id="313" r:id="rId14"/>
    <p:sldId id="314" r:id="rId15"/>
    <p:sldId id="264" r:id="rId16"/>
    <p:sldId id="315" r:id="rId17"/>
    <p:sldId id="316" r:id="rId18"/>
    <p:sldId id="317" r:id="rId19"/>
    <p:sldId id="318" r:id="rId20"/>
    <p:sldId id="267" r:id="rId21"/>
    <p:sldId id="269" r:id="rId22"/>
    <p:sldId id="295" r:id="rId23"/>
    <p:sldId id="283" r:id="rId24"/>
    <p:sldId id="285" r:id="rId25"/>
    <p:sldId id="300" r:id="rId26"/>
    <p:sldId id="286" r:id="rId27"/>
    <p:sldId id="284" r:id="rId28"/>
    <p:sldId id="296" r:id="rId29"/>
    <p:sldId id="297" r:id="rId30"/>
    <p:sldId id="299" r:id="rId31"/>
    <p:sldId id="337" r:id="rId32"/>
    <p:sldId id="338" r:id="rId33"/>
    <p:sldId id="333" r:id="rId34"/>
    <p:sldId id="263" r:id="rId35"/>
    <p:sldId id="266" r:id="rId36"/>
    <p:sldId id="342" r:id="rId37"/>
    <p:sldId id="282" r:id="rId38"/>
    <p:sldId id="319" r:id="rId39"/>
    <p:sldId id="320" r:id="rId40"/>
    <p:sldId id="329" r:id="rId41"/>
    <p:sldId id="349" r:id="rId42"/>
    <p:sldId id="350" r:id="rId43"/>
    <p:sldId id="331" r:id="rId44"/>
    <p:sldId id="330" r:id="rId45"/>
    <p:sldId id="332" r:id="rId46"/>
    <p:sldId id="339" r:id="rId47"/>
    <p:sldId id="322" r:id="rId48"/>
    <p:sldId id="323" r:id="rId49"/>
    <p:sldId id="324" r:id="rId50"/>
    <p:sldId id="325" r:id="rId51"/>
    <p:sldId id="326" r:id="rId52"/>
    <p:sldId id="270" r:id="rId53"/>
    <p:sldId id="271" r:id="rId54"/>
    <p:sldId id="273" r:id="rId55"/>
    <p:sldId id="290" r:id="rId56"/>
    <p:sldId id="274" r:id="rId57"/>
    <p:sldId id="275" r:id="rId58"/>
    <p:sldId id="276" r:id="rId59"/>
    <p:sldId id="291" r:id="rId60"/>
    <p:sldId id="302" r:id="rId61"/>
    <p:sldId id="303" r:id="rId62"/>
    <p:sldId id="304" r:id="rId63"/>
    <p:sldId id="343" r:id="rId64"/>
    <p:sldId id="277" r:id="rId65"/>
    <p:sldId id="336" r:id="rId66"/>
    <p:sldId id="334" r:id="rId67"/>
    <p:sldId id="292" r:id="rId68"/>
    <p:sldId id="293" r:id="rId69"/>
    <p:sldId id="335" r:id="rId70"/>
    <p:sldId id="344" r:id="rId71"/>
    <p:sldId id="346" r:id="rId72"/>
    <p:sldId id="345" r:id="rId73"/>
    <p:sldId id="347" r:id="rId74"/>
    <p:sldId id="278" r:id="rId75"/>
    <p:sldId id="279" r:id="rId76"/>
    <p:sldId id="281" r:id="rId77"/>
    <p:sldId id="280" r:id="rId78"/>
    <p:sldId id="340" r:id="rId79"/>
    <p:sldId id="341" r:id="rId80"/>
    <p:sldId id="34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17" autoAdjust="0"/>
  </p:normalViewPr>
  <p:slideViewPr>
    <p:cSldViewPr>
      <p:cViewPr varScale="1">
        <p:scale>
          <a:sx n="70" d="100"/>
          <a:sy n="70" d="100"/>
        </p:scale>
        <p:origin x="125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DifferentStuff\Teaching\DeepLearning\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ifferentStuff\Teaching\DeepLearning\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Sheet1!$C$9</c:f>
              <c:strCache>
                <c:ptCount val="1"/>
                <c:pt idx="0">
                  <c:v>Galaxy-Price on ebay </c:v>
                </c:pt>
              </c:strCache>
            </c:strRef>
          </c:tx>
          <c:spPr>
            <a:ln w="28575">
              <a:noFill/>
            </a:ln>
          </c:spPr>
          <c:dLbls>
            <c:spPr>
              <a:noFill/>
              <a:ln>
                <a:noFill/>
              </a:ln>
              <a:effectLst/>
            </c:spPr>
            <c:txPr>
              <a:bodyPr/>
              <a:lstStyle/>
              <a:p>
                <a:pPr>
                  <a:defRPr sz="1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Sheet1!$B$10:$B$14</c:f>
              <c:numCache>
                <c:formatCode>General</c:formatCode>
                <c:ptCount val="5"/>
                <c:pt idx="0">
                  <c:v>2</c:v>
                </c:pt>
                <c:pt idx="1">
                  <c:v>3</c:v>
                </c:pt>
                <c:pt idx="2">
                  <c:v>4</c:v>
                </c:pt>
                <c:pt idx="3">
                  <c:v>6</c:v>
                </c:pt>
                <c:pt idx="4">
                  <c:v>7</c:v>
                </c:pt>
              </c:numCache>
            </c:numRef>
          </c:xVal>
          <c:yVal>
            <c:numRef>
              <c:f>Sheet1!$C$10:$C$14</c:f>
              <c:numCache>
                <c:formatCode>"$"#,##0_);[Red]\("$"#,##0\)</c:formatCode>
                <c:ptCount val="5"/>
                <c:pt idx="0">
                  <c:v>70</c:v>
                </c:pt>
                <c:pt idx="1">
                  <c:v>110</c:v>
                </c:pt>
                <c:pt idx="2">
                  <c:v>165</c:v>
                </c:pt>
                <c:pt idx="3">
                  <c:v>390</c:v>
                </c:pt>
                <c:pt idx="4">
                  <c:v>550</c:v>
                </c:pt>
              </c:numCache>
            </c:numRef>
          </c:yVal>
          <c:smooth val="0"/>
          <c:extLst>
            <c:ext xmlns:c16="http://schemas.microsoft.com/office/drawing/2014/chart" uri="{C3380CC4-5D6E-409C-BE32-E72D297353CC}">
              <c16:uniqueId val="{00000000-E2B4-4DF8-816C-0AC8D7E64C0C}"/>
            </c:ext>
          </c:extLst>
        </c:ser>
        <c:dLbls>
          <c:showLegendKey val="0"/>
          <c:showVal val="0"/>
          <c:showCatName val="0"/>
          <c:showSerName val="0"/>
          <c:showPercent val="0"/>
          <c:showBubbleSize val="0"/>
        </c:dLbls>
        <c:axId val="74001792"/>
        <c:axId val="74002368"/>
      </c:scatterChart>
      <c:valAx>
        <c:axId val="74001792"/>
        <c:scaling>
          <c:orientation val="minMax"/>
        </c:scaling>
        <c:delete val="0"/>
        <c:axPos val="b"/>
        <c:numFmt formatCode="General" sourceLinked="1"/>
        <c:majorTickMark val="out"/>
        <c:minorTickMark val="none"/>
        <c:tickLblPos val="nextTo"/>
        <c:txPr>
          <a:bodyPr/>
          <a:lstStyle/>
          <a:p>
            <a:pPr>
              <a:defRPr sz="1800"/>
            </a:pPr>
            <a:endParaRPr lang="en-US"/>
          </a:p>
        </c:txPr>
        <c:crossAx val="74002368"/>
        <c:crosses val="autoZero"/>
        <c:crossBetween val="midCat"/>
      </c:valAx>
      <c:valAx>
        <c:axId val="74002368"/>
        <c:scaling>
          <c:orientation val="minMax"/>
        </c:scaling>
        <c:delete val="0"/>
        <c:axPos val="l"/>
        <c:majorGridlines/>
        <c:numFmt formatCode="&quot;$&quot;#,##0_);[Red]\(&quot;$&quot;#,##0\)" sourceLinked="1"/>
        <c:majorTickMark val="out"/>
        <c:minorTickMark val="none"/>
        <c:tickLblPos val="nextTo"/>
        <c:txPr>
          <a:bodyPr/>
          <a:lstStyle/>
          <a:p>
            <a:pPr>
              <a:defRPr sz="1600"/>
            </a:pPr>
            <a:endParaRPr lang="en-US"/>
          </a:p>
        </c:txPr>
        <c:crossAx val="7400179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Logistic!$A$6:$A$10</c:f>
              <c:numCache>
                <c:formatCode>"$"#,##0_);[Red]\("$"#,##0\)</c:formatCode>
                <c:ptCount val="5"/>
                <c:pt idx="0">
                  <c:v>400</c:v>
                </c:pt>
                <c:pt idx="1">
                  <c:v>220</c:v>
                </c:pt>
                <c:pt idx="2">
                  <c:v>310</c:v>
                </c:pt>
                <c:pt idx="3">
                  <c:v>350</c:v>
                </c:pt>
                <c:pt idx="4">
                  <c:v>510</c:v>
                </c:pt>
              </c:numCache>
            </c:numRef>
          </c:xVal>
          <c:yVal>
            <c:numRef>
              <c:f>Logistic!$B$6:$B$10</c:f>
              <c:numCache>
                <c:formatCode>General</c:formatCode>
                <c:ptCount val="5"/>
                <c:pt idx="0">
                  <c:v>1</c:v>
                </c:pt>
                <c:pt idx="1">
                  <c:v>0</c:v>
                </c:pt>
                <c:pt idx="2">
                  <c:v>0</c:v>
                </c:pt>
                <c:pt idx="3">
                  <c:v>0</c:v>
                </c:pt>
                <c:pt idx="4">
                  <c:v>1</c:v>
                </c:pt>
              </c:numCache>
            </c:numRef>
          </c:yVal>
          <c:smooth val="0"/>
          <c:extLst>
            <c:ext xmlns:c16="http://schemas.microsoft.com/office/drawing/2014/chart" uri="{C3380CC4-5D6E-409C-BE32-E72D297353CC}">
              <c16:uniqueId val="{00000000-A3E8-42D6-A2CC-E57602AA8BA0}"/>
            </c:ext>
          </c:extLst>
        </c:ser>
        <c:dLbls>
          <c:showLegendKey val="0"/>
          <c:showVal val="0"/>
          <c:showCatName val="0"/>
          <c:showSerName val="0"/>
          <c:showPercent val="0"/>
          <c:showBubbleSize val="0"/>
        </c:dLbls>
        <c:axId val="82347712"/>
        <c:axId val="82348288"/>
      </c:scatterChart>
      <c:valAx>
        <c:axId val="82347712"/>
        <c:scaling>
          <c:orientation val="minMax"/>
          <c:max val="1000"/>
        </c:scaling>
        <c:delete val="0"/>
        <c:axPos val="b"/>
        <c:numFmt formatCode="&quot;$&quot;#,##0_);[Red]\(&quot;$&quot;#,##0\)" sourceLinked="1"/>
        <c:majorTickMark val="out"/>
        <c:minorTickMark val="none"/>
        <c:tickLblPos val="nextTo"/>
        <c:txPr>
          <a:bodyPr/>
          <a:lstStyle/>
          <a:p>
            <a:pPr>
              <a:defRPr sz="1400"/>
            </a:pPr>
            <a:endParaRPr lang="en-US"/>
          </a:p>
        </c:txPr>
        <c:crossAx val="82348288"/>
        <c:crosses val="autoZero"/>
        <c:crossBetween val="midCat"/>
      </c:valAx>
      <c:valAx>
        <c:axId val="82348288"/>
        <c:scaling>
          <c:orientation val="minMax"/>
          <c:max val="1"/>
          <c:min val="0"/>
        </c:scaling>
        <c:delete val="0"/>
        <c:axPos val="l"/>
        <c:majorGridlines/>
        <c:numFmt formatCode="General" sourceLinked="1"/>
        <c:majorTickMark val="out"/>
        <c:minorTickMark val="none"/>
        <c:tickLblPos val="nextTo"/>
        <c:txPr>
          <a:bodyPr/>
          <a:lstStyle/>
          <a:p>
            <a:pPr>
              <a:defRPr sz="1400"/>
            </a:pPr>
            <a:endParaRPr lang="en-US"/>
          </a:p>
        </c:txPr>
        <c:crossAx val="8234771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ED51D-4F5E-49FA-85B6-AAE78213C352}" type="datetimeFigureOut">
              <a:rPr lang="en-US" smtClean="0"/>
              <a:t>11/14/2021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3EDF6C-9A2B-43AE-A021-167BF778B1A3}" type="slidenum">
              <a:rPr lang="en-US" smtClean="0"/>
              <a:t>‹#›</a:t>
            </a:fld>
            <a:endParaRPr lang="en-US"/>
          </a:p>
        </p:txBody>
      </p:sp>
    </p:spTree>
    <p:extLst>
      <p:ext uri="{BB962C8B-B14F-4D97-AF65-F5344CB8AC3E}">
        <p14:creationId xmlns:p14="http://schemas.microsoft.com/office/powerpoint/2010/main" val="86297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only providing it for soundness</a:t>
            </a:r>
          </a:p>
          <a:p>
            <a:r>
              <a:rPr lang="en-US" dirty="0"/>
              <a:t>http://www.dsplog.com/2011/12/04/closed-form-solution-linear-regression/</a:t>
            </a:r>
          </a:p>
          <a:p>
            <a:endParaRPr lang="en-US" dirty="0"/>
          </a:p>
          <a:p>
            <a:r>
              <a:rPr lang="en-US" dirty="0"/>
              <a:t>(big data:</a:t>
            </a:r>
            <a:r>
              <a:rPr lang="en-US" baseline="0" dirty="0"/>
              <a:t> especially when the X is sparse, </a:t>
            </a:r>
            <a:r>
              <a:rPr lang="en-US" baseline="0"/>
              <a:t>but X^T X is dense.)</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a:t>
            </a:fld>
            <a:endParaRPr lang="en-US"/>
          </a:p>
        </p:txBody>
      </p:sp>
    </p:spTree>
    <p:extLst>
      <p:ext uri="{BB962C8B-B14F-4D97-AF65-F5344CB8AC3E}">
        <p14:creationId xmlns:p14="http://schemas.microsoft.com/office/powerpoint/2010/main" val="319695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is</a:t>
            </a:r>
            <a:r>
              <a:rPr lang="en-US" baseline="0" dirty="0"/>
              <a:t> not really differentiable. </a:t>
            </a:r>
          </a:p>
          <a:p>
            <a:r>
              <a:rPr lang="en-US" baseline="0" dirty="0"/>
              <a:t>Note that for w &lt; 0, the (sub-gradient) derivative is lambda, and when w&lt;0 the derivative is –lambda (and at 0 it is undefined). [This is what pushes all the weights to 0.]</a:t>
            </a:r>
          </a:p>
          <a:p>
            <a:r>
              <a:rPr lang="en-US" baseline="0" dirty="0"/>
              <a:t>There are a few solutions:</a:t>
            </a:r>
          </a:p>
          <a:p>
            <a:pPr marL="228600" indent="-228600">
              <a:buAutoNum type="arabicPeriod"/>
            </a:pPr>
            <a:r>
              <a:rPr lang="en-US" baseline="0" dirty="0"/>
              <a:t>The original solution is to use coordinate descent, but it is not implemented in </a:t>
            </a:r>
            <a:r>
              <a:rPr lang="en-US" baseline="0" dirty="0" err="1"/>
              <a:t>tensorflow</a:t>
            </a:r>
            <a:r>
              <a:rPr lang="en-US" baseline="0" dirty="0"/>
              <a:t>.</a:t>
            </a:r>
          </a:p>
          <a:p>
            <a:pPr marL="228600" indent="-228600">
              <a:buAutoNum type="arabicPeriod"/>
            </a:pPr>
            <a:r>
              <a:rPr lang="en-US" baseline="0" dirty="0"/>
              <a:t>One can use a different optimizer such as Adam which should work.</a:t>
            </a:r>
          </a:p>
          <a:p>
            <a:pPr marL="228600" indent="-228600">
              <a:buAutoNum type="arabicPeriod"/>
            </a:pPr>
            <a:r>
              <a:rPr lang="en-US" baseline="0" dirty="0"/>
              <a:t>Another option (which is always a good idea) is to reduce the learning rate (alpha) over time. E.g. alpha:= alpha*0.99, or linearly decrease it.</a:t>
            </a:r>
          </a:p>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27</a:t>
            </a:fld>
            <a:endParaRPr lang="en-US"/>
          </a:p>
        </p:txBody>
      </p:sp>
    </p:spTree>
    <p:extLst>
      <p:ext uri="{BB962C8B-B14F-4D97-AF65-F5344CB8AC3E}">
        <p14:creationId xmlns:p14="http://schemas.microsoft.com/office/powerpoint/2010/main" val="161713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30</a:t>
            </a:fld>
            <a:endParaRPr lang="en-US"/>
          </a:p>
        </p:txBody>
      </p:sp>
    </p:spTree>
    <p:extLst>
      <p:ext uri="{BB962C8B-B14F-4D97-AF65-F5344CB8AC3E}">
        <p14:creationId xmlns:p14="http://schemas.microsoft.com/office/powerpoint/2010/main" val="255074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31</a:t>
            </a:fld>
            <a:endParaRPr lang="en-US"/>
          </a:p>
        </p:txBody>
      </p:sp>
    </p:spTree>
    <p:extLst>
      <p:ext uri="{BB962C8B-B14F-4D97-AF65-F5344CB8AC3E}">
        <p14:creationId xmlns:p14="http://schemas.microsoft.com/office/powerpoint/2010/main" val="255074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a:t>
            </a:r>
          </a:p>
          <a:p>
            <a:r>
              <a:rPr lang="en-US" dirty="0"/>
              <a:t>None</a:t>
            </a:r>
          </a:p>
          <a:p>
            <a:r>
              <a:rPr lang="en-US" dirty="0"/>
              <a:t>Ridge</a:t>
            </a:r>
          </a:p>
        </p:txBody>
      </p:sp>
      <p:sp>
        <p:nvSpPr>
          <p:cNvPr id="4" name="Slide Number Placeholder 3"/>
          <p:cNvSpPr>
            <a:spLocks noGrp="1"/>
          </p:cNvSpPr>
          <p:nvPr>
            <p:ph type="sldNum" sz="quarter" idx="10"/>
          </p:nvPr>
        </p:nvSpPr>
        <p:spPr/>
        <p:txBody>
          <a:bodyPr/>
          <a:lstStyle/>
          <a:p>
            <a:fld id="{D03EDF6C-9A2B-43AE-A021-167BF778B1A3}" type="slidenum">
              <a:rPr lang="en-US" smtClean="0"/>
              <a:t>32</a:t>
            </a:fld>
            <a:endParaRPr lang="en-US"/>
          </a:p>
        </p:txBody>
      </p:sp>
    </p:spTree>
    <p:extLst>
      <p:ext uri="{BB962C8B-B14F-4D97-AF65-F5344CB8AC3E}">
        <p14:creationId xmlns:p14="http://schemas.microsoft.com/office/powerpoint/2010/main" val="159715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EDF6C-9A2B-43AE-A021-167BF778B1A3}" type="slidenum">
              <a:rPr lang="en-US" smtClean="0"/>
              <a:t>35</a:t>
            </a:fld>
            <a:endParaRPr lang="en-US"/>
          </a:p>
        </p:txBody>
      </p:sp>
    </p:spTree>
    <p:extLst>
      <p:ext uri="{BB962C8B-B14F-4D97-AF65-F5344CB8AC3E}">
        <p14:creationId xmlns:p14="http://schemas.microsoft.com/office/powerpoint/2010/main" val="325154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we add additional points to the right or to the left?</a:t>
            </a:r>
          </a:p>
          <a:p>
            <a:r>
              <a:rPr lang="en-US" dirty="0"/>
              <a:t>What we actually</a:t>
            </a:r>
            <a:r>
              <a:rPr lang="en-US" baseline="0" dirty="0"/>
              <a:t> want is</a:t>
            </a:r>
            <a:r>
              <a:rPr lang="en-US" dirty="0"/>
              <a:t> the logistic function!</a:t>
            </a:r>
          </a:p>
        </p:txBody>
      </p:sp>
      <p:sp>
        <p:nvSpPr>
          <p:cNvPr id="4" name="Slide Number Placeholder 3"/>
          <p:cNvSpPr>
            <a:spLocks noGrp="1"/>
          </p:cNvSpPr>
          <p:nvPr>
            <p:ph type="sldNum" sz="quarter" idx="10"/>
          </p:nvPr>
        </p:nvSpPr>
        <p:spPr/>
        <p:txBody>
          <a:bodyPr/>
          <a:lstStyle/>
          <a:p>
            <a:fld id="{D03EDF6C-9A2B-43AE-A021-167BF778B1A3}" type="slidenum">
              <a:rPr lang="en-US" smtClean="0"/>
              <a:t>38</a:t>
            </a:fld>
            <a:endParaRPr lang="en-US"/>
          </a:p>
        </p:txBody>
      </p:sp>
    </p:spTree>
    <p:extLst>
      <p:ext uri="{BB962C8B-B14F-4D97-AF65-F5344CB8AC3E}">
        <p14:creationId xmlns:p14="http://schemas.microsoft.com/office/powerpoint/2010/main" val="122617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 controls the steepness and the b controls the bias</a:t>
            </a:r>
          </a:p>
          <a:p>
            <a:r>
              <a:rPr lang="en-US" dirty="0"/>
              <a:t>p(</a:t>
            </a:r>
            <a:r>
              <a:rPr lang="en-US" dirty="0" err="1"/>
              <a:t>y_i</a:t>
            </a:r>
            <a:r>
              <a:rPr lang="en-US" dirty="0"/>
              <a:t> | …) means</a:t>
            </a:r>
            <a:r>
              <a:rPr lang="en-US" baseline="0" dirty="0"/>
              <a:t> p(</a:t>
            </a:r>
            <a:r>
              <a:rPr lang="en-US" baseline="0" dirty="0" err="1"/>
              <a:t>y_i</a:t>
            </a:r>
            <a:r>
              <a:rPr lang="en-US" baseline="0" dirty="0"/>
              <a:t>=y | …)</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39</a:t>
            </a:fld>
            <a:endParaRPr lang="en-US"/>
          </a:p>
        </p:txBody>
      </p:sp>
    </p:spTree>
    <p:extLst>
      <p:ext uri="{BB962C8B-B14F-4D97-AF65-F5344CB8AC3E}">
        <p14:creationId xmlns:p14="http://schemas.microsoft.com/office/powerpoint/2010/main" val="405275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46</a:t>
            </a:fld>
            <a:endParaRPr lang="en-US"/>
          </a:p>
        </p:txBody>
      </p:sp>
    </p:spTree>
    <p:extLst>
      <p:ext uri="{BB962C8B-B14F-4D97-AF65-F5344CB8AC3E}">
        <p14:creationId xmlns:p14="http://schemas.microsoft.com/office/powerpoint/2010/main" val="1050811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49</a:t>
            </a:fld>
            <a:endParaRPr lang="en-US"/>
          </a:p>
        </p:txBody>
      </p:sp>
    </p:spTree>
    <p:extLst>
      <p:ext uri="{BB962C8B-B14F-4D97-AF65-F5344CB8AC3E}">
        <p14:creationId xmlns:p14="http://schemas.microsoft.com/office/powerpoint/2010/main" val="163833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52</a:t>
            </a:fld>
            <a:endParaRPr lang="en-US"/>
          </a:p>
        </p:txBody>
      </p:sp>
    </p:spTree>
    <p:extLst>
      <p:ext uri="{BB962C8B-B14F-4D97-AF65-F5344CB8AC3E}">
        <p14:creationId xmlns:p14="http://schemas.microsoft.com/office/powerpoint/2010/main" val="12157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is given, so there</a:t>
            </a:r>
            <a:r>
              <a:rPr lang="en-US" baseline="0" dirty="0"/>
              <a:t> is no need to include it while maximizing the likelihood. The parameters only control y.</a:t>
            </a:r>
          </a:p>
          <a:p>
            <a:r>
              <a:rPr lang="en-US" baseline="0" dirty="0"/>
              <a:t>We don't want to assume that all the results we got are arbitrary and just because of the noise.</a:t>
            </a:r>
          </a:p>
          <a:p>
            <a:r>
              <a:rPr lang="en-US" baseline="0" dirty="0"/>
              <a:t>Intuitively, we want to find the most likely parameters (</a:t>
            </a:r>
            <a:r>
              <a:rPr lang="en-US" baseline="0" dirty="0" err="1"/>
              <a:t>w,b</a:t>
            </a:r>
            <a:r>
              <a:rPr lang="en-US" baseline="0" dirty="0"/>
              <a:t>).</a:t>
            </a:r>
          </a:p>
        </p:txBody>
      </p:sp>
      <p:sp>
        <p:nvSpPr>
          <p:cNvPr id="4" name="Slide Number Placeholder 3"/>
          <p:cNvSpPr>
            <a:spLocks noGrp="1"/>
          </p:cNvSpPr>
          <p:nvPr>
            <p:ph type="sldNum" sz="quarter" idx="10"/>
          </p:nvPr>
        </p:nvSpPr>
        <p:spPr/>
        <p:txBody>
          <a:bodyPr/>
          <a:lstStyle/>
          <a:p>
            <a:fld id="{D03EDF6C-9A2B-43AE-A021-167BF778B1A3}" type="slidenum">
              <a:rPr lang="en-US" smtClean="0"/>
              <a:t>6</a:t>
            </a:fld>
            <a:endParaRPr lang="en-US"/>
          </a:p>
        </p:txBody>
      </p:sp>
    </p:spTree>
    <p:extLst>
      <p:ext uri="{BB962C8B-B14F-4D97-AF65-F5344CB8AC3E}">
        <p14:creationId xmlns:p14="http://schemas.microsoft.com/office/powerpoint/2010/main" val="1324574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also be a model which records</a:t>
            </a:r>
            <a:r>
              <a:rPr lang="en-US" baseline="0" dirty="0"/>
              <a:t> both 1 and 3, or 1, 2, greater than 2, etc.</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53</a:t>
            </a:fld>
            <a:endParaRPr lang="en-US"/>
          </a:p>
        </p:txBody>
      </p:sp>
    </p:spTree>
    <p:extLst>
      <p:ext uri="{BB962C8B-B14F-4D97-AF65-F5344CB8AC3E}">
        <p14:creationId xmlns:p14="http://schemas.microsoft.com/office/powerpoint/2010/main" val="945514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 input data</a:t>
            </a:r>
            <a:r>
              <a:rPr lang="en-US" baseline="0" dirty="0"/>
              <a:t> </a:t>
            </a:r>
            <a:r>
              <a:rPr lang="en-US" dirty="0"/>
              <a:t>should be given in</a:t>
            </a:r>
            <a:r>
              <a:rPr lang="en-US" baseline="0" dirty="0"/>
              <a:t> a nicer way. E.g. </a:t>
            </a:r>
            <a:r>
              <a:rPr lang="en-US" sz="1200" dirty="0">
                <a:solidFill>
                  <a:srgbClr val="00B050"/>
                </a:solidFill>
              </a:rPr>
              <a:t>[convert2vec(data[i]) for i in range(</a:t>
            </a:r>
            <a:r>
              <a:rPr lang="en-US" sz="1200" dirty="0" err="1">
                <a:solidFill>
                  <a:srgbClr val="00B050"/>
                </a:solidFill>
              </a:rPr>
              <a:t>len</a:t>
            </a:r>
            <a:r>
              <a:rPr lang="en-US" sz="1200" dirty="0">
                <a:solidFill>
                  <a:srgbClr val="00B050"/>
                </a:solidFill>
              </a:rPr>
              <a:t>(data))]</a:t>
            </a:r>
          </a:p>
          <a:p>
            <a:r>
              <a:rPr lang="en-US" dirty="0"/>
              <a:t>You can recheck the differences at home.</a:t>
            </a:r>
          </a:p>
          <a:p>
            <a:r>
              <a:rPr lang="en-US" dirty="0"/>
              <a:t>Use </a:t>
            </a:r>
            <a:r>
              <a:rPr lang="en-US" dirty="0" err="1"/>
              <a:t>tf.sigmoid</a:t>
            </a:r>
            <a:r>
              <a:rPr lang="en-US" dirty="0"/>
              <a:t>(),</a:t>
            </a:r>
            <a:r>
              <a:rPr lang="en-US" baseline="0" dirty="0"/>
              <a:t> because it deals better 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Adding an epsilon is shouldn't</a:t>
            </a:r>
            <a:r>
              <a:rPr lang="en-US" sz="1200" baseline="0" dirty="0"/>
              <a:t> be related to having </a:t>
            </a:r>
            <a:r>
              <a:rPr lang="en-US" sz="1200" dirty="0"/>
              <a:t>W = 0 and b = 0,</a:t>
            </a:r>
            <a:r>
              <a:rPr lang="en-US" sz="1200" baseline="0" dirty="0"/>
              <a:t> because that would give us y=0.5, and it shouldn't be a problem. It is especially required for when W and b become very large or very small and then y (due to numerical issues) becomes either 1 or 0 (this can cause problems even when prediction is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a:t>tf.reduce_mean</a:t>
            </a:r>
            <a:r>
              <a:rPr lang="en-US" sz="1200" baseline="0" dirty="0"/>
              <a:t> is still required also when using </a:t>
            </a:r>
            <a:r>
              <a:rPr lang="en-US" sz="1200" baseline="0" dirty="0" err="1"/>
              <a:t>tf.nn.simoid_cross_entropy_with_logits</a:t>
            </a:r>
            <a:r>
              <a:rPr lang="en-US" sz="1200" baseline="0" dirty="0"/>
              <a:t>() (as it returns a </a:t>
            </a:r>
            <a:r>
              <a:rPr lang="en-US" sz="1200" baseline="0"/>
              <a:t>vector at the length of the mini-batch)</a:t>
            </a:r>
            <a:endParaRPr lang="en-US" sz="1200" dirty="0"/>
          </a:p>
        </p:txBody>
      </p:sp>
      <p:sp>
        <p:nvSpPr>
          <p:cNvPr id="4" name="Slide Number Placeholder 3"/>
          <p:cNvSpPr>
            <a:spLocks noGrp="1"/>
          </p:cNvSpPr>
          <p:nvPr>
            <p:ph type="sldNum" sz="quarter" idx="10"/>
          </p:nvPr>
        </p:nvSpPr>
        <p:spPr/>
        <p:txBody>
          <a:bodyPr/>
          <a:lstStyle/>
          <a:p>
            <a:fld id="{D03EDF6C-9A2B-43AE-A021-167BF778B1A3}" type="slidenum">
              <a:rPr lang="en-US" smtClean="0"/>
              <a:t>57</a:t>
            </a:fld>
            <a:endParaRPr lang="en-US"/>
          </a:p>
        </p:txBody>
      </p:sp>
    </p:spTree>
    <p:extLst>
      <p:ext uri="{BB962C8B-B14F-4D97-AF65-F5344CB8AC3E}">
        <p14:creationId xmlns:p14="http://schemas.microsoft.com/office/powerpoint/2010/main" val="73678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don't use [0][0], we will get [[0.5043]]</a:t>
            </a:r>
            <a:r>
              <a:rPr lang="en-US" baseline="0" dirty="0"/>
              <a:t> instead of 0.5043.</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58</a:t>
            </a:fld>
            <a:endParaRPr lang="en-US"/>
          </a:p>
        </p:txBody>
      </p:sp>
    </p:spTree>
    <p:extLst>
      <p:ext uri="{BB962C8B-B14F-4D97-AF65-F5344CB8AC3E}">
        <p14:creationId xmlns:p14="http://schemas.microsoft.com/office/powerpoint/2010/main" val="1972892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additional tests.</a:t>
            </a:r>
          </a:p>
        </p:txBody>
      </p:sp>
      <p:sp>
        <p:nvSpPr>
          <p:cNvPr id="4" name="Slide Number Placeholder 3"/>
          <p:cNvSpPr>
            <a:spLocks noGrp="1"/>
          </p:cNvSpPr>
          <p:nvPr>
            <p:ph type="sldNum" sz="quarter" idx="10"/>
          </p:nvPr>
        </p:nvSpPr>
        <p:spPr/>
        <p:txBody>
          <a:bodyPr/>
          <a:lstStyle/>
          <a:p>
            <a:fld id="{C7F89421-5E3C-42CD-81CC-9440B95D8C55}" type="slidenum">
              <a:rPr lang="en-US" smtClean="0"/>
              <a:t>60</a:t>
            </a:fld>
            <a:endParaRPr lang="en-US"/>
          </a:p>
        </p:txBody>
      </p:sp>
    </p:spTree>
    <p:extLst>
      <p:ext uri="{BB962C8B-B14F-4D97-AF65-F5344CB8AC3E}">
        <p14:creationId xmlns:p14="http://schemas.microsoft.com/office/powerpoint/2010/main" val="3409659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3 </a:t>
                </a:r>
                <a:r>
                  <a:rPr lang="en-US" dirty="0" err="1"/>
                  <a:t>ms</a:t>
                </a:r>
                <a:r>
                  <a:rPr lang="en-US" dirty="0"/>
                  <a:t> and 1 </a:t>
                </a:r>
                <a:r>
                  <a:rPr lang="en-US" dirty="0" err="1"/>
                  <a:t>ms</a:t>
                </a:r>
                <a:r>
                  <a:rPr lang="en-US" dirty="0"/>
                  <a:t> over a given distance (d), the average speed is 1.5 </a:t>
                </a:r>
                <a:r>
                  <a:rPr lang="en-US" dirty="0" err="1"/>
                  <a:t>ms</a:t>
                </a:r>
                <a:r>
                  <a:rPr lang="en-US" dirty="0"/>
                  <a:t> (not 2 </a:t>
                </a:r>
                <a:r>
                  <a:rPr lang="en-US" dirty="0" err="1"/>
                  <a:t>ms</a:t>
                </a:r>
                <a:r>
                  <a:rPr lang="en-US" dirty="0"/>
                  <a:t>).</a:t>
                </a:r>
              </a:p>
              <a:p>
                <a14:m>
                  <m:oMath xmlns:m="http://schemas.openxmlformats.org/officeDocument/2006/math">
                    <m:r>
                      <a:rPr lang="en-US" b="0" i="0" smtClean="0">
                        <a:latin typeface="Cambria Math" panose="02040503050406030204" pitchFamily="18" charset="0"/>
                      </a:rPr>
                      <m:t>60</m:t>
                    </m:r>
                    <m:r>
                      <m:rPr>
                        <m:sty m:val="p"/>
                      </m:rPr>
                      <a:rPr lang="en-US" b="0" i="0" smtClean="0">
                        <a:latin typeface="Cambria Math" panose="02040503050406030204" pitchFamily="18" charset="0"/>
                      </a:rPr>
                      <m:t>Ω</m:t>
                    </m:r>
                  </m:oMath>
                </a14:m>
                <a:r>
                  <a:rPr lang="en-US" dirty="0"/>
                  <a:t> (ohm) and </a:t>
                </a:r>
                <a14:m>
                  <m:oMath xmlns:m="http://schemas.openxmlformats.org/officeDocument/2006/math">
                    <m:r>
                      <a:rPr lang="en-US" b="0" i="1" smtClean="0">
                        <a:latin typeface="Cambria Math" panose="02040503050406030204" pitchFamily="18" charset="0"/>
                      </a:rPr>
                      <m:t>20</m:t>
                    </m:r>
                    <m:r>
                      <m:rPr>
                        <m:sty m:val="p"/>
                      </m:rPr>
                      <a:rPr lang="en-US" b="0" i="0" smtClean="0">
                        <a:latin typeface="Cambria Math" panose="02040503050406030204" pitchFamily="18" charset="0"/>
                      </a:rPr>
                      <m:t>Ω</m:t>
                    </m:r>
                  </m:oMath>
                </a14:m>
                <a:r>
                  <a:rPr lang="en-US" dirty="0"/>
                  <a:t> in parallel gives </a:t>
                </a:r>
                <a14:m>
                  <m:oMath xmlns:m="http://schemas.openxmlformats.org/officeDocument/2006/math">
                    <m:r>
                      <a:rPr lang="en-US" i="1" dirty="0" smtClean="0">
                        <a:latin typeface="Cambria Math" panose="02040503050406030204" pitchFamily="18" charset="0"/>
                      </a:rPr>
                      <m:t>30/2=15</m:t>
                    </m:r>
                    <m:r>
                      <m:rPr>
                        <m:sty m:val="p"/>
                      </m:rPr>
                      <a:rPr lang="en-US" b="0" i="0" dirty="0" smtClean="0">
                        <a:latin typeface="Cambria Math" panose="02040503050406030204" pitchFamily="18" charset="0"/>
                      </a:rPr>
                      <m:t>Ω</m:t>
                    </m:r>
                  </m:oMath>
                </a14:m>
                <a:endParaRPr lang="en-US" dirty="0"/>
              </a:p>
            </p:txBody>
          </p:sp>
        </mc:Choice>
        <mc:Fallback xmlns="">
          <p:sp>
            <p:nvSpPr>
              <p:cNvPr id="3" name="Notes Placeholder 2"/>
              <p:cNvSpPr>
                <a:spLocks noGrp="1"/>
              </p:cNvSpPr>
              <p:nvPr>
                <p:ph type="body" idx="1"/>
              </p:nvPr>
            </p:nvSpPr>
            <p:spPr/>
            <p:txBody>
              <a:bodyPr/>
              <a:lstStyle/>
              <a:p>
                <a:r>
                  <a:rPr lang="en-US" dirty="0"/>
                  <a:t>3 </a:t>
                </a:r>
                <a:r>
                  <a:rPr lang="en-US" dirty="0" err="1"/>
                  <a:t>ms</a:t>
                </a:r>
                <a:r>
                  <a:rPr lang="en-US" dirty="0"/>
                  <a:t> and 1 </a:t>
                </a:r>
                <a:r>
                  <a:rPr lang="en-US" dirty="0" err="1"/>
                  <a:t>ms</a:t>
                </a:r>
                <a:r>
                  <a:rPr lang="en-US" dirty="0"/>
                  <a:t> over a given distance (d), the average speed is 1.5 </a:t>
                </a:r>
                <a:r>
                  <a:rPr lang="en-US" dirty="0" err="1"/>
                  <a:t>ms</a:t>
                </a:r>
                <a:r>
                  <a:rPr lang="en-US" dirty="0"/>
                  <a:t> (not 2 </a:t>
                </a:r>
                <a:r>
                  <a:rPr lang="en-US" dirty="0" err="1"/>
                  <a:t>ms</a:t>
                </a:r>
                <a:r>
                  <a:rPr lang="en-US" dirty="0"/>
                  <a:t>).</a:t>
                </a:r>
              </a:p>
              <a:p>
                <a:r>
                  <a:rPr lang="en-US" b="0" i="0">
                    <a:latin typeface="Cambria Math" panose="02040503050406030204" pitchFamily="18" charset="0"/>
                  </a:rPr>
                  <a:t>60Ω</a:t>
                </a:r>
                <a:r>
                  <a:rPr lang="en-US" dirty="0"/>
                  <a:t> (ohm) and </a:t>
                </a:r>
                <a:r>
                  <a:rPr lang="en-US" b="0" i="0">
                    <a:latin typeface="Cambria Math" panose="02040503050406030204" pitchFamily="18" charset="0"/>
                  </a:rPr>
                  <a:t>20Ω</a:t>
                </a:r>
                <a:r>
                  <a:rPr lang="en-US" dirty="0"/>
                  <a:t> in parallel gives </a:t>
                </a:r>
                <a:r>
                  <a:rPr lang="en-US" i="0" dirty="0">
                    <a:latin typeface="Cambria Math" panose="02040503050406030204" pitchFamily="18" charset="0"/>
                  </a:rPr>
                  <a:t>30/2=15</a:t>
                </a:r>
                <a:r>
                  <a:rPr lang="en-US" b="0" i="0" dirty="0">
                    <a:latin typeface="Cambria Math" panose="02040503050406030204" pitchFamily="18" charset="0"/>
                  </a:rPr>
                  <a:t>Ω</a:t>
                </a:r>
                <a:endParaRPr lang="en-US" dirty="0"/>
              </a:p>
            </p:txBody>
          </p:sp>
        </mc:Fallback>
      </mc:AlternateContent>
      <p:sp>
        <p:nvSpPr>
          <p:cNvPr id="4" name="Slide Number Placeholder 3"/>
          <p:cNvSpPr>
            <a:spLocks noGrp="1"/>
          </p:cNvSpPr>
          <p:nvPr>
            <p:ph type="sldNum" sz="quarter" idx="5"/>
          </p:nvPr>
        </p:nvSpPr>
        <p:spPr/>
        <p:txBody>
          <a:bodyPr/>
          <a:lstStyle/>
          <a:p>
            <a:fld id="{D03EDF6C-9A2B-43AE-A021-167BF778B1A3}" type="slidenum">
              <a:rPr lang="en-US" smtClean="0"/>
              <a:t>62</a:t>
            </a:fld>
            <a:endParaRPr lang="en-US"/>
          </a:p>
        </p:txBody>
      </p:sp>
    </p:spTree>
    <p:extLst>
      <p:ext uri="{BB962C8B-B14F-4D97-AF65-F5344CB8AC3E}">
        <p14:creationId xmlns:p14="http://schemas.microsoft.com/office/powerpoint/2010/main" val="4217380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multiply by (</a:t>
            </a:r>
            <a:r>
              <a:rPr lang="en-US" dirty="0" err="1"/>
              <a:t>total_examples</a:t>
            </a:r>
            <a:r>
              <a:rPr lang="en-US" dirty="0"/>
              <a:t> - #examples_in_class)/total_examples (?)</a:t>
            </a:r>
          </a:p>
          <a:p>
            <a:endParaRPr lang="en-US" dirty="0"/>
          </a:p>
        </p:txBody>
      </p:sp>
      <p:sp>
        <p:nvSpPr>
          <p:cNvPr id="4" name="Slide Number Placeholder 3"/>
          <p:cNvSpPr>
            <a:spLocks noGrp="1"/>
          </p:cNvSpPr>
          <p:nvPr>
            <p:ph type="sldNum" sz="quarter" idx="5"/>
          </p:nvPr>
        </p:nvSpPr>
        <p:spPr/>
        <p:txBody>
          <a:bodyPr/>
          <a:lstStyle/>
          <a:p>
            <a:fld id="{D03EDF6C-9A2B-43AE-A021-167BF778B1A3}" type="slidenum">
              <a:rPr lang="en-US" smtClean="0"/>
              <a:t>63</a:t>
            </a:fld>
            <a:endParaRPr lang="en-US"/>
          </a:p>
        </p:txBody>
      </p:sp>
    </p:spTree>
    <p:extLst>
      <p:ext uri="{BB962C8B-B14F-4D97-AF65-F5344CB8AC3E}">
        <p14:creationId xmlns:p14="http://schemas.microsoft.com/office/powerpoint/2010/main" val="546939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h(y=2|x) is</a:t>
            </a:r>
            <a:r>
              <a:rPr lang="en-US" baseline="0" dirty="0"/>
              <a:t> almost 1.</a:t>
            </a:r>
          </a:p>
          <a:p>
            <a:r>
              <a:rPr lang="en-US" baseline="0" dirty="0"/>
              <a:t>h(y=1|x) </a:t>
            </a:r>
            <a:r>
              <a:rPr lang="en-US" baseline="0"/>
              <a:t>is almost 0.</a:t>
            </a:r>
          </a:p>
        </p:txBody>
      </p:sp>
      <p:sp>
        <p:nvSpPr>
          <p:cNvPr id="4" name="Slide Number Placeholder 3"/>
          <p:cNvSpPr>
            <a:spLocks noGrp="1"/>
          </p:cNvSpPr>
          <p:nvPr>
            <p:ph type="sldNum" sz="quarter" idx="10"/>
          </p:nvPr>
        </p:nvSpPr>
        <p:spPr/>
        <p:txBody>
          <a:bodyPr/>
          <a:lstStyle/>
          <a:p>
            <a:fld id="{D03EDF6C-9A2B-43AE-A021-167BF778B1A3}" type="slidenum">
              <a:rPr lang="en-US" smtClean="0"/>
              <a:t>65</a:t>
            </a:fld>
            <a:endParaRPr lang="en-US"/>
          </a:p>
        </p:txBody>
      </p:sp>
    </p:spTree>
    <p:extLst>
      <p:ext uri="{BB962C8B-B14F-4D97-AF65-F5344CB8AC3E}">
        <p14:creationId xmlns:p14="http://schemas.microsoft.com/office/powerpoint/2010/main" val="505199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t>
            </a:r>
            <a:r>
              <a:rPr lang="en-US" dirty="0" err="1"/>
              <a:t>y_i</a:t>
            </a:r>
            <a:r>
              <a:rPr lang="en-US" dirty="0"/>
              <a:t> 1/m</a:t>
            </a:r>
          </a:p>
        </p:txBody>
      </p:sp>
      <p:sp>
        <p:nvSpPr>
          <p:cNvPr id="4" name="Slide Number Placeholder 3"/>
          <p:cNvSpPr>
            <a:spLocks noGrp="1"/>
          </p:cNvSpPr>
          <p:nvPr>
            <p:ph type="sldNum" sz="quarter" idx="5"/>
          </p:nvPr>
        </p:nvSpPr>
        <p:spPr/>
        <p:txBody>
          <a:bodyPr/>
          <a:lstStyle/>
          <a:p>
            <a:fld id="{D03EDF6C-9A2B-43AE-A021-167BF778B1A3}" type="slidenum">
              <a:rPr lang="en-US" smtClean="0"/>
              <a:t>79</a:t>
            </a:fld>
            <a:endParaRPr lang="en-US"/>
          </a:p>
        </p:txBody>
      </p:sp>
    </p:spTree>
    <p:extLst>
      <p:ext uri="{BB962C8B-B14F-4D97-AF65-F5344CB8AC3E}">
        <p14:creationId xmlns:p14="http://schemas.microsoft.com/office/powerpoint/2010/main" val="158967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dots and a line, and show how the b changes, and then how the w changes.</a:t>
            </a:r>
          </a:p>
        </p:txBody>
      </p:sp>
      <p:sp>
        <p:nvSpPr>
          <p:cNvPr id="4" name="Slide Number Placeholder 3"/>
          <p:cNvSpPr>
            <a:spLocks noGrp="1"/>
          </p:cNvSpPr>
          <p:nvPr>
            <p:ph type="sldNum" sz="quarter" idx="10"/>
          </p:nvPr>
        </p:nvSpPr>
        <p:spPr/>
        <p:txBody>
          <a:bodyPr/>
          <a:lstStyle/>
          <a:p>
            <a:fld id="{D03EDF6C-9A2B-43AE-A021-167BF778B1A3}" type="slidenum">
              <a:rPr lang="en-US" smtClean="0"/>
              <a:t>10</a:t>
            </a:fld>
            <a:endParaRPr lang="en-US"/>
          </a:p>
        </p:txBody>
      </p:sp>
    </p:spTree>
    <p:extLst>
      <p:ext uri="{BB962C8B-B14F-4D97-AF65-F5344CB8AC3E}">
        <p14:creationId xmlns:p14="http://schemas.microsoft.com/office/powerpoint/2010/main" val="105081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are multiplying vectors!</a:t>
            </a:r>
          </a:p>
        </p:txBody>
      </p:sp>
      <p:sp>
        <p:nvSpPr>
          <p:cNvPr id="4" name="Slide Number Placeholder 3"/>
          <p:cNvSpPr>
            <a:spLocks noGrp="1"/>
          </p:cNvSpPr>
          <p:nvPr>
            <p:ph type="sldNum" sz="quarter" idx="10"/>
          </p:nvPr>
        </p:nvSpPr>
        <p:spPr/>
        <p:txBody>
          <a:bodyPr/>
          <a:lstStyle/>
          <a:p>
            <a:fld id="{D03EDF6C-9A2B-43AE-A021-167BF778B1A3}" type="slidenum">
              <a:rPr lang="en-US" smtClean="0"/>
              <a:t>11</a:t>
            </a:fld>
            <a:endParaRPr lang="en-US"/>
          </a:p>
        </p:txBody>
      </p:sp>
    </p:spTree>
    <p:extLst>
      <p:ext uri="{BB962C8B-B14F-4D97-AF65-F5344CB8AC3E}">
        <p14:creationId xmlns:p14="http://schemas.microsoft.com/office/powerpoint/2010/main" val="19247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alpha=0.5,</a:t>
            </a:r>
            <a:r>
              <a:rPr lang="en-US" baseline="0" dirty="0"/>
              <a:t> it would jump from side to side and </a:t>
            </a:r>
            <a:r>
              <a:rPr lang="en-US" dirty="0"/>
              <a:t>would not converge.</a:t>
            </a:r>
          </a:p>
        </p:txBody>
      </p:sp>
      <p:sp>
        <p:nvSpPr>
          <p:cNvPr id="4" name="Slide Number Placeholder 3"/>
          <p:cNvSpPr>
            <a:spLocks noGrp="1"/>
          </p:cNvSpPr>
          <p:nvPr>
            <p:ph type="sldNum" sz="quarter" idx="10"/>
          </p:nvPr>
        </p:nvSpPr>
        <p:spPr/>
        <p:txBody>
          <a:bodyPr/>
          <a:lstStyle/>
          <a:p>
            <a:fld id="{D03EDF6C-9A2B-43AE-A021-167BF778B1A3}" type="slidenum">
              <a:rPr lang="en-US" smtClean="0"/>
              <a:t>12</a:t>
            </a:fld>
            <a:endParaRPr lang="en-US"/>
          </a:p>
        </p:txBody>
      </p:sp>
    </p:spTree>
    <p:extLst>
      <p:ext uri="{BB962C8B-B14F-4D97-AF65-F5344CB8AC3E}">
        <p14:creationId xmlns:p14="http://schemas.microsoft.com/office/powerpoint/2010/main" val="411730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numpy</a:t>
            </a:r>
            <a:r>
              <a:rPr lang="en-US" dirty="0"/>
              <a:t> as </a:t>
            </a:r>
            <a:r>
              <a:rPr lang="en-US" dirty="0" err="1"/>
              <a:t>np</a:t>
            </a:r>
            <a:endParaRPr lang="en-US" dirty="0"/>
          </a:p>
          <a:p>
            <a:r>
              <a:rPr lang="en-US" dirty="0"/>
              <a:t>import </a:t>
            </a:r>
            <a:r>
              <a:rPr lang="en-US" dirty="0" err="1"/>
              <a:t>tensorflow</a:t>
            </a:r>
            <a:r>
              <a:rPr lang="en-US" dirty="0"/>
              <a:t> as </a:t>
            </a:r>
            <a:r>
              <a:rPr lang="en-US" dirty="0" err="1"/>
              <a:t>tf</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17</a:t>
            </a:fld>
            <a:endParaRPr lang="en-US"/>
          </a:p>
        </p:txBody>
      </p:sp>
    </p:spTree>
    <p:extLst>
      <p:ext uri="{BB962C8B-B14F-4D97-AF65-F5344CB8AC3E}">
        <p14:creationId xmlns:p14="http://schemas.microsoft.com/office/powerpoint/2010/main" val="427505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18</a:t>
            </a:fld>
            <a:endParaRPr lang="en-US"/>
          </a:p>
        </p:txBody>
      </p:sp>
    </p:spTree>
    <p:extLst>
      <p:ext uri="{BB962C8B-B14F-4D97-AF65-F5344CB8AC3E}">
        <p14:creationId xmlns:p14="http://schemas.microsoft.com/office/powerpoint/2010/main" val="427505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still much better than a negative value…</a:t>
            </a:r>
          </a:p>
        </p:txBody>
      </p:sp>
      <p:sp>
        <p:nvSpPr>
          <p:cNvPr id="4" name="Slide Number Placeholder 3"/>
          <p:cNvSpPr>
            <a:spLocks noGrp="1"/>
          </p:cNvSpPr>
          <p:nvPr>
            <p:ph type="sldNum" sz="quarter" idx="10"/>
          </p:nvPr>
        </p:nvSpPr>
        <p:spPr/>
        <p:txBody>
          <a:bodyPr/>
          <a:lstStyle/>
          <a:p>
            <a:fld id="{D03EDF6C-9A2B-43AE-A021-167BF778B1A3}" type="slidenum">
              <a:rPr lang="en-US" smtClean="0"/>
              <a:t>19</a:t>
            </a:fld>
            <a:endParaRPr lang="en-US"/>
          </a:p>
        </p:txBody>
      </p:sp>
    </p:spTree>
    <p:extLst>
      <p:ext uri="{BB962C8B-B14F-4D97-AF65-F5344CB8AC3E}">
        <p14:creationId xmlns:p14="http://schemas.microsoft.com/office/powerpoint/2010/main" val="84643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numpy</a:t>
            </a:r>
            <a:r>
              <a:rPr lang="en-US" dirty="0"/>
              <a:t> as </a:t>
            </a:r>
            <a:r>
              <a:rPr lang="en-US" dirty="0" err="1"/>
              <a:t>np</a:t>
            </a:r>
            <a:endParaRPr lang="en-US" dirty="0"/>
          </a:p>
          <a:p>
            <a:r>
              <a:rPr lang="en-US" dirty="0"/>
              <a:t>import </a:t>
            </a:r>
            <a:r>
              <a:rPr lang="en-US" dirty="0" err="1"/>
              <a:t>tensorflow</a:t>
            </a:r>
            <a:r>
              <a:rPr lang="en-US" dirty="0"/>
              <a:t> as </a:t>
            </a:r>
            <a:r>
              <a:rPr lang="en-US" dirty="0" err="1"/>
              <a:t>tf</a:t>
            </a:r>
            <a:endParaRPr lang="en-US" dirty="0"/>
          </a:p>
        </p:txBody>
      </p:sp>
      <p:sp>
        <p:nvSpPr>
          <p:cNvPr id="4" name="Slide Number Placeholder 3"/>
          <p:cNvSpPr>
            <a:spLocks noGrp="1"/>
          </p:cNvSpPr>
          <p:nvPr>
            <p:ph type="sldNum" sz="quarter" idx="10"/>
          </p:nvPr>
        </p:nvSpPr>
        <p:spPr/>
        <p:txBody>
          <a:bodyPr/>
          <a:lstStyle/>
          <a:p>
            <a:fld id="{D03EDF6C-9A2B-43AE-A021-167BF778B1A3}" type="slidenum">
              <a:rPr lang="en-US" smtClean="0"/>
              <a:t>20</a:t>
            </a:fld>
            <a:endParaRPr lang="en-US"/>
          </a:p>
        </p:txBody>
      </p:sp>
    </p:spTree>
    <p:extLst>
      <p:ext uri="{BB962C8B-B14F-4D97-AF65-F5344CB8AC3E}">
        <p14:creationId xmlns:p14="http://schemas.microsoft.com/office/powerpoint/2010/main" val="42750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DA7FD3-5F1A-4888-AB95-0D944A7CF99A}" type="datetime1">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74D4E-677F-440A-A276-EA0C578FCD4B}" type="datetime1">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D3083-119D-4B46-9F19-E0D06DC502B2}" type="datetime1">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914400" indent="-457200">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B18787A-CA61-47B8-ACA5-402B5DED1BE8}" type="datetime1">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04CF2-DCA0-4D03-9B3D-67961210E282}" type="datetime1">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83FF71-F893-4072-A1CA-B017D8B16375}" type="datetime1">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5C071-A68C-454C-8DDF-8F71D3A13BD9}" type="datetime1">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349AFD-337B-43AC-99F5-3560BB81017C}" type="datetime1">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D554-80FB-40BE-905E-48A7852C0937}" type="datetime1">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59D9E-25AF-4980-BABF-99CE0898CC8B}" type="datetime1">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42768-5A6D-4964-A2D8-0B1B8B903E93}" type="datetime1">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ECA56-F865-4A8F-9AF6-699943726DEC}" type="datetime1">
              <a:rPr lang="en-US" smtClean="0"/>
              <a:t>11/14/2021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5.xml"/><Relationship Id="rId7" Type="http://schemas.openxmlformats.org/officeDocument/2006/relationships/image" Target="../media/image3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5.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29.xml"/><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6.xml"/><Relationship Id="rId11" Type="http://schemas.openxmlformats.org/officeDocument/2006/relationships/image" Target="../media/image48.png"/><Relationship Id="rId5" Type="http://schemas.openxmlformats.org/officeDocument/2006/relationships/slideLayout" Target="../slideLayouts/slideLayout2.xml"/><Relationship Id="rId10" Type="http://schemas.openxmlformats.org/officeDocument/2006/relationships/image" Target="../media/image47.png"/><Relationship Id="rId4" Type="http://schemas.openxmlformats.org/officeDocument/2006/relationships/tags" Target="../tags/tag30.xml"/><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33.xml"/><Relationship Id="rId7" Type="http://schemas.openxmlformats.org/officeDocument/2006/relationships/image" Target="../media/image51.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50.png"/><Relationship Id="rId5"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0.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59.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58.png"/><Relationship Id="rId5" Type="http://schemas.openxmlformats.org/officeDocument/2006/relationships/tags" Target="../tags/tag41.xml"/><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tags" Target="../tags/tag40.xml"/><Relationship Id="rId9" Type="http://schemas.openxmlformats.org/officeDocument/2006/relationships/image" Target="../media/image56.png"/><Relationship Id="rId14" Type="http://schemas.openxmlformats.org/officeDocument/2006/relationships/image" Target="../media/image61.png"/></Relationships>
</file>

<file path=ppt/slides/_rels/slide44.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65.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tags" Target="../tags/tag45.xml"/><Relationship Id="rId16" Type="http://schemas.openxmlformats.org/officeDocument/2006/relationships/image" Target="../media/image68.png"/><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50.png"/><Relationship Id="rId5" Type="http://schemas.openxmlformats.org/officeDocument/2006/relationships/tags" Target="../tags/tag48.xml"/><Relationship Id="rId15" Type="http://schemas.openxmlformats.org/officeDocument/2006/relationships/image" Target="../media/image67.png"/><Relationship Id="rId10" Type="http://schemas.openxmlformats.org/officeDocument/2006/relationships/image" Target="../media/image63.png"/><Relationship Id="rId4" Type="http://schemas.openxmlformats.org/officeDocument/2006/relationships/tags" Target="../tags/tag47.xml"/><Relationship Id="rId9" Type="http://schemas.openxmlformats.org/officeDocument/2006/relationships/slideLayout" Target="../slideLayouts/slideLayout2.xml"/><Relationship Id="rId14" Type="http://schemas.openxmlformats.org/officeDocument/2006/relationships/image" Target="../media/image66.png"/></Relationships>
</file>

<file path=ppt/slides/_rels/slide4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1.xml"/><Relationship Id="rId7" Type="http://schemas.openxmlformats.org/officeDocument/2006/relationships/notesSlide" Target="../notesSlides/notesSlide2.xml"/><Relationship Id="rId12" Type="http://schemas.openxmlformats.org/officeDocument/2006/relationships/image" Target="../media/image7.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16.png"/><Relationship Id="rId5" Type="http://schemas.openxmlformats.org/officeDocument/2006/relationships/tags" Target="../tags/tag13.xml"/><Relationship Id="rId10" Type="http://schemas.openxmlformats.org/officeDocument/2006/relationships/image" Target="../media/image15.png"/><Relationship Id="rId4" Type="http://schemas.openxmlformats.org/officeDocument/2006/relationships/tags" Target="../tags/tag12.xml"/><Relationship Id="rId9"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tags" Target="../tags/tag57.xml"/><Relationship Id="rId7" Type="http://schemas.openxmlformats.org/officeDocument/2006/relationships/image" Target="../media/image7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73.png"/><Relationship Id="rId5"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image" Target="../media/image7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1.png"/><Relationship Id="rId1" Type="http://schemas.openxmlformats.org/officeDocument/2006/relationships/slideLayout" Target="../slideLayouts/slideLayout2.xml"/><Relationship Id="rId4" Type="http://schemas.openxmlformats.org/officeDocument/2006/relationships/image" Target="../media/image78.jpeg"/></Relationships>
</file>

<file path=ppt/slides/_rels/slide71.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79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7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slideLayout" Target="../slideLayouts/slideLayout2.xml"/><Relationship Id="rId7" Type="http://schemas.openxmlformats.org/officeDocument/2006/relationships/image" Target="../media/image83.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notesSlide" Target="../notesSlides/notesSlide27.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6.xml"/><Relationship Id="rId7" Type="http://schemas.openxmlformats.org/officeDocument/2006/relationships/image" Target="../media/image2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tags" Target="../tags/tag17.xml"/><Relationship Id="rId9" Type="http://schemas.openxmlformats.org/officeDocument/2006/relationships/image" Target="../media/image2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xml"/><Relationship Id="rId7" Type="http://schemas.openxmlformats.org/officeDocument/2006/relationships/image" Target="../media/image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11" Type="http://schemas.openxmlformats.org/officeDocument/2006/relationships/image" Target="../media/image26.png"/><Relationship Id="rId5" Type="http://schemas.openxmlformats.org/officeDocument/2006/relationships/tags" Target="../tags/tag22.xml"/><Relationship Id="rId10" Type="http://schemas.openxmlformats.org/officeDocument/2006/relationships/image" Target="../media/image25.png"/><Relationship Id="rId4" Type="http://schemas.openxmlformats.org/officeDocument/2006/relationships/tags" Target="../tags/tag21.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and Logistic Regression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1092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in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600200"/>
                <a:ext cx="8229600" cy="4525963"/>
              </a:xfrm>
            </p:spPr>
            <p:txBody>
              <a:bodyPr/>
              <a:lstStyle/>
              <a:p>
                <a:r>
                  <a:rPr lang="en-US" dirty="0"/>
                  <a:t>Pick random w, b (or set to 0)</a:t>
                </a:r>
              </a:p>
              <a:p>
                <a:r>
                  <a:rPr lang="en-US" dirty="0"/>
                  <a:t>Select the learning rate, </a:t>
                </a:r>
                <a:r>
                  <a:rPr lang="el-GR" dirty="0"/>
                  <a:t>α</a:t>
                </a:r>
                <a:r>
                  <a:rPr lang="en-US" dirty="0"/>
                  <a:t>, (hyper-parameter), e.g., 0.01</a:t>
                </a:r>
              </a:p>
              <a:p>
                <a:r>
                  <a:rPr lang="en-US" dirty="0"/>
                  <a:t>Repeat until convergence:</a:t>
                </a:r>
              </a:p>
              <a:p>
                <a:pPr lvl="1"/>
                <a:r>
                  <a:rPr lang="en-US" dirty="0"/>
                  <a:t>Update w to w-</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m:t>
                        </m:r>
                        <m:r>
                          <a:rPr lang="en-US" b="0" i="1" smtClean="0">
                            <a:latin typeface="Cambria Math"/>
                          </a:rPr>
                          <m:t>1</m:t>
                        </m:r>
                      </m:sub>
                      <m:sup>
                        <m:r>
                          <a:rPr lang="en-US" b="0" i="1" smtClean="0">
                            <a:latin typeface="Cambria Math"/>
                          </a:rPr>
                          <m:t>𝑚</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1"/>
                <a:r>
                  <a:rPr lang="en-US" dirty="0"/>
                  <a:t>Update b to b-</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m:t>
                        </m:r>
                        <m:r>
                          <a:rPr lang="en-US" b="0" i="1" smtClean="0">
                            <a:latin typeface="Cambria Math"/>
                          </a:rPr>
                          <m:t>1</m:t>
                        </m:r>
                      </m:sub>
                      <m:sup>
                        <m:r>
                          <a:rPr lang="en-US" b="0" i="1" smtClean="0">
                            <a:latin typeface="Cambria Math"/>
                          </a:rPr>
                          <m:t>𝑚</m:t>
                        </m:r>
                      </m:sup>
                      <m:e>
                        <m:r>
                          <m:rPr>
                            <m:nor/>
                          </m:rPr>
                          <a:rPr lang="en-US">
                            <a:latin typeface="Cambria Math"/>
                          </a:rPr>
                          <m:t>1</m:t>
                        </m:r>
                        <m:r>
                          <a:rPr lang="en-US" i="1">
                            <a:latin typeface="Cambria Math"/>
                            <a:ea typeface="Cambria Math"/>
                          </a:rPr>
                          <m:t>∙</m:t>
                        </m:r>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600200"/>
                <a:ext cx="8229600" cy="4525963"/>
              </a:xfrm>
              <a:blipFill>
                <a:blip r:embed="rId3"/>
                <a:stretch>
                  <a:fillRect l="-1704" t="-1752"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Speech Bubble: Rectangle 4">
            <a:extLst>
              <a:ext uri="{FF2B5EF4-FFF2-40B4-BE49-F238E27FC236}">
                <a16:creationId xmlns:a16="http://schemas.microsoft.com/office/drawing/2014/main" id="{AFE598EA-2EC5-43D3-BAA1-8E8CC646EDDD}"/>
              </a:ext>
            </a:extLst>
          </p:cNvPr>
          <p:cNvSpPr/>
          <p:nvPr/>
        </p:nvSpPr>
        <p:spPr>
          <a:xfrm>
            <a:off x="7620000" y="4267200"/>
            <a:ext cx="1295400" cy="609600"/>
          </a:xfrm>
          <a:prstGeom prst="wedgeRectCallout">
            <a:avLst>
              <a:gd name="adj1" fmla="val -104026"/>
              <a:gd name="adj2" fmla="val 1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Intuition? </a:t>
            </a:r>
          </a:p>
        </p:txBody>
      </p:sp>
    </p:spTree>
    <p:extLst>
      <p:ext uri="{BB962C8B-B14F-4D97-AF65-F5344CB8AC3E}">
        <p14:creationId xmlns:p14="http://schemas.microsoft.com/office/powerpoint/2010/main" val="14538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Linear Regression with BGD in Python</a:t>
            </a:r>
            <a:br>
              <a:rPr lang="en-US" dirty="0"/>
            </a:br>
            <a:r>
              <a:rPr lang="en-US" sz="3600" dirty="0"/>
              <a:t>(Using the Galaxy Data-set)</a:t>
            </a:r>
          </a:p>
        </p:txBody>
      </p:sp>
      <p:sp>
        <p:nvSpPr>
          <p:cNvPr id="3" name="Content Placeholder 2"/>
          <p:cNvSpPr>
            <a:spLocks noGrp="1"/>
          </p:cNvSpPr>
          <p:nvPr>
            <p:ph idx="1"/>
          </p:nvPr>
        </p:nvSpPr>
        <p:spPr>
          <a:xfrm>
            <a:off x="152400" y="1371600"/>
            <a:ext cx="8991600" cy="5257800"/>
          </a:xfrm>
        </p:spPr>
        <p:txBody>
          <a:bodyPr>
            <a:normAutofit fontScale="70000" lnSpcReduction="20000"/>
          </a:bodyPr>
          <a:lstStyle/>
          <a:p>
            <a:pPr marL="0" indent="0">
              <a:buNone/>
            </a:pPr>
            <a:r>
              <a:rPr lang="en-US" sz="3400" dirty="0"/>
              <a:t>import </a:t>
            </a:r>
            <a:r>
              <a:rPr lang="en-US" sz="3400" dirty="0" err="1"/>
              <a:t>numpy</a:t>
            </a:r>
            <a:r>
              <a:rPr lang="en-US" sz="3400" dirty="0"/>
              <a:t> as </a:t>
            </a:r>
            <a:r>
              <a:rPr lang="en-US" sz="3400" dirty="0" err="1"/>
              <a:t>np</a:t>
            </a:r>
            <a:endParaRPr lang="en-US" sz="3400" dirty="0"/>
          </a:p>
          <a:p>
            <a:pPr marL="0" indent="0">
              <a:buNone/>
            </a:pPr>
            <a:r>
              <a:rPr lang="en-US" sz="3400" dirty="0" err="1"/>
              <a:t>galaxy_data</a:t>
            </a:r>
            <a:r>
              <a:rPr lang="en-US" sz="3400" dirty="0"/>
              <a:t> = </a:t>
            </a:r>
            <a:r>
              <a:rPr lang="en-US" sz="3400" dirty="0" err="1"/>
              <a:t>np.array</a:t>
            </a:r>
            <a:r>
              <a:rPr lang="en-US" sz="3400" dirty="0"/>
              <a:t>([[2,70],[3,110],[4,165],[6,390],[7,550]])</a:t>
            </a:r>
          </a:p>
          <a:p>
            <a:pPr marL="0" indent="0">
              <a:buNone/>
            </a:pPr>
            <a:r>
              <a:rPr lang="en-US" sz="3400" dirty="0"/>
              <a:t>w = 0</a:t>
            </a:r>
          </a:p>
          <a:p>
            <a:pPr marL="0" indent="0">
              <a:buNone/>
            </a:pPr>
            <a:r>
              <a:rPr lang="en-US" sz="3400" dirty="0"/>
              <a:t>b = 0</a:t>
            </a:r>
          </a:p>
          <a:p>
            <a:pPr marL="0" indent="0">
              <a:buNone/>
            </a:pPr>
            <a:r>
              <a:rPr lang="en-US" sz="3400" dirty="0"/>
              <a:t>alpha = 0.01</a:t>
            </a:r>
          </a:p>
          <a:p>
            <a:pPr marL="0" indent="0">
              <a:buNone/>
            </a:pPr>
            <a:r>
              <a:rPr lang="en-US" sz="3400" dirty="0"/>
              <a:t>for iteration in range(10000):</a:t>
            </a:r>
          </a:p>
          <a:p>
            <a:pPr marL="0" indent="0">
              <a:buNone/>
            </a:pPr>
            <a:r>
              <a:rPr lang="en-US" sz="3400" dirty="0"/>
              <a:t>    </a:t>
            </a:r>
            <a:r>
              <a:rPr lang="en-US" sz="3400" dirty="0" err="1"/>
              <a:t>gradient_b</a:t>
            </a:r>
            <a:r>
              <a:rPr lang="en-US" sz="3400" dirty="0"/>
              <a:t> = </a:t>
            </a:r>
            <a:r>
              <a:rPr lang="en-US" sz="3400" dirty="0" err="1"/>
              <a:t>np.mean</a:t>
            </a:r>
            <a:r>
              <a:rPr lang="en-US" sz="3400" dirty="0"/>
              <a:t>(1*((w*</a:t>
            </a:r>
            <a:r>
              <a:rPr lang="en-US" sz="3400" dirty="0" err="1"/>
              <a:t>galaxy_data</a:t>
            </a:r>
            <a:r>
              <a:rPr lang="en-US" sz="3400" dirty="0"/>
              <a:t>[:,0]+b) - </a:t>
            </a:r>
            <a:r>
              <a:rPr lang="en-US" sz="3400" dirty="0" err="1"/>
              <a:t>galaxy_data</a:t>
            </a:r>
            <a:r>
              <a:rPr lang="en-US" sz="3400" dirty="0"/>
              <a:t>[:,1]))</a:t>
            </a:r>
          </a:p>
          <a:p>
            <a:pPr marL="0" indent="0">
              <a:buNone/>
            </a:pPr>
            <a:r>
              <a:rPr lang="en-US" sz="3400" dirty="0"/>
              <a:t>    </a:t>
            </a:r>
            <a:r>
              <a:rPr lang="en-US" sz="2900" dirty="0" err="1"/>
              <a:t>gradient_w</a:t>
            </a:r>
            <a:r>
              <a:rPr lang="en-US" sz="2900" dirty="0"/>
              <a:t> = </a:t>
            </a:r>
            <a:r>
              <a:rPr lang="en-US" sz="2900" dirty="0" err="1"/>
              <a:t>np.mean</a:t>
            </a:r>
            <a:r>
              <a:rPr lang="en-US" sz="2900" dirty="0"/>
              <a:t>(</a:t>
            </a:r>
            <a:r>
              <a:rPr lang="en-US" sz="2900" dirty="0" err="1"/>
              <a:t>galaxy_data</a:t>
            </a:r>
            <a:r>
              <a:rPr lang="en-US" sz="2900" dirty="0"/>
              <a:t>[:,0]*((w*</a:t>
            </a:r>
            <a:r>
              <a:rPr lang="en-US" sz="2900" dirty="0" err="1"/>
              <a:t>galaxy_data</a:t>
            </a:r>
            <a:r>
              <a:rPr lang="en-US" sz="2900" dirty="0"/>
              <a:t>[:,0]+b)-</a:t>
            </a:r>
            <a:r>
              <a:rPr lang="en-US" sz="2900" dirty="0" err="1"/>
              <a:t>galaxy_data</a:t>
            </a:r>
            <a:r>
              <a:rPr lang="en-US" sz="2900" dirty="0"/>
              <a:t>[:,1]))</a:t>
            </a:r>
          </a:p>
          <a:p>
            <a:pPr marL="0" indent="0">
              <a:buNone/>
            </a:pPr>
            <a:r>
              <a:rPr lang="en-US" sz="3400" dirty="0"/>
              <a:t>    b -= alpha*</a:t>
            </a:r>
            <a:r>
              <a:rPr lang="en-US" sz="3400" dirty="0" err="1"/>
              <a:t>gradient_b</a:t>
            </a:r>
            <a:endParaRPr lang="en-US" sz="3400" dirty="0"/>
          </a:p>
          <a:p>
            <a:pPr marL="0" indent="0">
              <a:buNone/>
            </a:pPr>
            <a:r>
              <a:rPr lang="en-US" sz="3400" dirty="0"/>
              <a:t>    w -= alpha*</a:t>
            </a:r>
            <a:r>
              <a:rPr lang="en-US" sz="3400" dirty="0" err="1"/>
              <a:t>gradient_w</a:t>
            </a:r>
            <a:endParaRPr lang="en-US" sz="3400" dirty="0"/>
          </a:p>
          <a:p>
            <a:pPr marL="0" indent="0">
              <a:buNone/>
            </a:pPr>
            <a:r>
              <a:rPr lang="en-US" sz="3400" dirty="0"/>
              <a:t>    </a:t>
            </a:r>
            <a:r>
              <a:rPr lang="en-US" sz="2600" dirty="0"/>
              <a:t>if iteration % 200 == 0 :</a:t>
            </a:r>
          </a:p>
          <a:p>
            <a:pPr marL="0" indent="0">
              <a:buNone/>
            </a:pPr>
            <a:r>
              <a:rPr lang="en-US" sz="3400" dirty="0"/>
              <a:t>        </a:t>
            </a:r>
            <a:r>
              <a:rPr lang="en-US" sz="2300" dirty="0"/>
              <a:t>print("it:%d,  </a:t>
            </a:r>
            <a:r>
              <a:rPr lang="en-US" sz="2300" dirty="0" err="1"/>
              <a:t>grad_w</a:t>
            </a:r>
            <a:r>
              <a:rPr lang="en-US" sz="2300" dirty="0"/>
              <a:t>:%.3f, </a:t>
            </a:r>
            <a:r>
              <a:rPr lang="en-US" sz="2300" dirty="0" err="1"/>
              <a:t>grad_b</a:t>
            </a:r>
            <a:r>
              <a:rPr lang="en-US" sz="2300" dirty="0"/>
              <a:t>:%.3f, w:%.3f, b:%.3f" %(iteration, </a:t>
            </a:r>
            <a:r>
              <a:rPr lang="en-US" sz="2300" dirty="0" err="1"/>
              <a:t>gradient_w</a:t>
            </a:r>
            <a:r>
              <a:rPr lang="en-US" sz="2300" dirty="0"/>
              <a:t>, </a:t>
            </a:r>
            <a:r>
              <a:rPr lang="en-US" sz="2300" dirty="0" err="1"/>
              <a:t>gradient_b</a:t>
            </a:r>
            <a:r>
              <a:rPr lang="en-US" sz="2300" dirty="0"/>
              <a:t>, w, b))</a:t>
            </a:r>
          </a:p>
          <a:p>
            <a:pPr marL="0" indent="0">
              <a:buNone/>
            </a:pPr>
            <a:r>
              <a:rPr lang="en-US" sz="3400" dirty="0"/>
              <a:t>print("Estimated price for Galaxy S5: ", w*5 + b)</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6527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457200" y="1219200"/>
            <a:ext cx="8229600" cy="5486400"/>
          </a:xfrm>
        </p:spPr>
        <p:txBody>
          <a:bodyPr>
            <a:noAutofit/>
          </a:bodyPr>
          <a:lstStyle/>
          <a:p>
            <a:pPr marL="0" indent="0">
              <a:buNone/>
            </a:pPr>
            <a:r>
              <a:rPr lang="en-US" sz="1400" dirty="0"/>
              <a:t>it:0,  grad_w:1464.000, grad_b:257.000, w:14.640, b:2.570</a:t>
            </a:r>
          </a:p>
          <a:p>
            <a:pPr marL="0" indent="0">
              <a:buNone/>
            </a:pPr>
            <a:r>
              <a:rPr lang="en-US" sz="1400" dirty="0"/>
              <a:t>it:200,  grad_w:3.825, </a:t>
            </a:r>
            <a:r>
              <a:rPr lang="en-US" sz="1400" dirty="0" err="1"/>
              <a:t>grad_b</a:t>
            </a:r>
            <a:r>
              <a:rPr lang="en-US" sz="1400" dirty="0"/>
              <a:t>:-19.693, w:70.598, b:-33.968</a:t>
            </a:r>
          </a:p>
          <a:p>
            <a:pPr marL="0" indent="0">
              <a:buNone/>
            </a:pPr>
            <a:r>
              <a:rPr lang="en-US" sz="1400" dirty="0"/>
              <a:t>it:400,  grad_w:2.859, </a:t>
            </a:r>
            <a:r>
              <a:rPr lang="en-US" sz="1400" dirty="0" err="1"/>
              <a:t>grad_b</a:t>
            </a:r>
            <a:r>
              <a:rPr lang="en-US" sz="1400" dirty="0"/>
              <a:t>:-14.720, w:77.230, b:-68.115</a:t>
            </a:r>
          </a:p>
          <a:p>
            <a:pPr marL="0" indent="0">
              <a:buNone/>
            </a:pPr>
            <a:r>
              <a:rPr lang="en-US" sz="1400" dirty="0"/>
              <a:t>it:600,  grad_w:2.137, </a:t>
            </a:r>
            <a:r>
              <a:rPr lang="en-US" sz="1400" dirty="0" err="1"/>
              <a:t>grad_b</a:t>
            </a:r>
            <a:r>
              <a:rPr lang="en-US" sz="1400" dirty="0"/>
              <a:t>:-11.003, w:82.188, b:-93.639</a:t>
            </a:r>
          </a:p>
          <a:p>
            <a:pPr marL="0" indent="0">
              <a:buNone/>
            </a:pPr>
            <a:r>
              <a:rPr lang="en-US" sz="1400" dirty="0"/>
              <a:t>it:800,  grad_w:1.597, </a:t>
            </a:r>
            <a:r>
              <a:rPr lang="en-US" sz="1400" dirty="0" err="1"/>
              <a:t>grad_b</a:t>
            </a:r>
            <a:r>
              <a:rPr lang="en-US" sz="1400" dirty="0"/>
              <a:t>:-8.224, w:85.893, b:-112.717</a:t>
            </a:r>
          </a:p>
          <a:p>
            <a:pPr marL="0" indent="0">
              <a:buNone/>
            </a:pPr>
            <a:r>
              <a:rPr lang="en-US" sz="1400" dirty="0"/>
              <a:t>it:1000,  grad_w:1.194, </a:t>
            </a:r>
            <a:r>
              <a:rPr lang="en-US" sz="1400" dirty="0" err="1"/>
              <a:t>grad_b</a:t>
            </a:r>
            <a:r>
              <a:rPr lang="en-US" sz="1400" dirty="0"/>
              <a:t>:-6.147, w:88.663, b:-126.977</a:t>
            </a:r>
          </a:p>
          <a:p>
            <a:pPr marL="0" indent="0">
              <a:buNone/>
            </a:pPr>
            <a:r>
              <a:rPr lang="en-US" sz="1400" dirty="0"/>
              <a:t>it:1400,  grad_w:0.667, </a:t>
            </a:r>
            <a:r>
              <a:rPr lang="en-US" sz="1400" dirty="0" err="1"/>
              <a:t>grad_b</a:t>
            </a:r>
            <a:r>
              <a:rPr lang="en-US" sz="1400" dirty="0"/>
              <a:t>:-3.434, w:92.280, b:-145.604</a:t>
            </a:r>
          </a:p>
          <a:p>
            <a:pPr marL="0" indent="0">
              <a:buNone/>
            </a:pPr>
            <a:r>
              <a:rPr lang="en-US" sz="1400" dirty="0"/>
              <a:t>it:1800,  grad_w:0.373, </a:t>
            </a:r>
            <a:r>
              <a:rPr lang="en-US" sz="1400" dirty="0" err="1"/>
              <a:t>grad_b</a:t>
            </a:r>
            <a:r>
              <a:rPr lang="en-US" sz="1400" dirty="0"/>
              <a:t>:-1.919, w:94.301, b:-156.010</a:t>
            </a:r>
          </a:p>
          <a:p>
            <a:pPr marL="0" indent="0">
              <a:buNone/>
            </a:pPr>
            <a:r>
              <a:rPr lang="en-US" sz="1400" dirty="0"/>
              <a:t>it:2600,  grad_w:0.116, </a:t>
            </a:r>
            <a:r>
              <a:rPr lang="en-US" sz="1400" dirty="0" err="1"/>
              <a:t>grad_b</a:t>
            </a:r>
            <a:r>
              <a:rPr lang="en-US" sz="1400" dirty="0"/>
              <a:t>:-0.599, w:96.062, b:-165.073</a:t>
            </a:r>
          </a:p>
          <a:p>
            <a:pPr marL="0" indent="0">
              <a:buNone/>
            </a:pPr>
            <a:r>
              <a:rPr lang="en-US" sz="1400" dirty="0"/>
              <a:t>it:3600,  grad_w:0.027, </a:t>
            </a:r>
            <a:r>
              <a:rPr lang="en-US" sz="1400" dirty="0" err="1"/>
              <a:t>grad_b</a:t>
            </a:r>
            <a:r>
              <a:rPr lang="en-US" sz="1400" dirty="0"/>
              <a:t>:-0.140, w:96.674, b:-168.226</a:t>
            </a:r>
          </a:p>
          <a:p>
            <a:pPr marL="0" indent="0">
              <a:buNone/>
            </a:pPr>
            <a:r>
              <a:rPr lang="en-US" sz="1400" dirty="0"/>
              <a:t>it:4400,  grad_w:0.008, </a:t>
            </a:r>
            <a:r>
              <a:rPr lang="en-US" sz="1400" dirty="0" err="1"/>
              <a:t>grad_b</a:t>
            </a:r>
            <a:r>
              <a:rPr lang="en-US" sz="1400" dirty="0"/>
              <a:t>:-0.044, w:96.802, b:-168.886</a:t>
            </a:r>
          </a:p>
          <a:p>
            <a:pPr marL="0" indent="0">
              <a:buNone/>
            </a:pPr>
            <a:r>
              <a:rPr lang="en-US" sz="1400" dirty="0"/>
              <a:t>it:5400,  grad_w:0.002, </a:t>
            </a:r>
            <a:r>
              <a:rPr lang="en-US" sz="1400" dirty="0" err="1"/>
              <a:t>grad_b</a:t>
            </a:r>
            <a:r>
              <a:rPr lang="en-US" sz="1400" dirty="0"/>
              <a:t>:-0.010, w:96.847, b:-169.116</a:t>
            </a:r>
          </a:p>
          <a:p>
            <a:pPr marL="0" indent="0">
              <a:buNone/>
            </a:pPr>
            <a:r>
              <a:rPr lang="en-US" sz="1400" dirty="0"/>
              <a:t>it:6200,  grad_w:0.001, </a:t>
            </a:r>
            <a:r>
              <a:rPr lang="en-US" sz="1400" dirty="0" err="1"/>
              <a:t>grad_b</a:t>
            </a:r>
            <a:r>
              <a:rPr lang="en-US" sz="1400" dirty="0"/>
              <a:t>:-0.003, w:96.856, b:-169.164</a:t>
            </a:r>
          </a:p>
          <a:p>
            <a:pPr marL="0" indent="0">
              <a:buNone/>
            </a:pPr>
            <a:r>
              <a:rPr lang="en-US" sz="1400" dirty="0"/>
              <a:t>it:7000,  grad_w:0.000, </a:t>
            </a:r>
            <a:r>
              <a:rPr lang="en-US" sz="1400" dirty="0" err="1"/>
              <a:t>grad_b</a:t>
            </a:r>
            <a:r>
              <a:rPr lang="en-US" sz="1400" dirty="0"/>
              <a:t>:-0.001, w:96.859, b:-169.179</a:t>
            </a:r>
          </a:p>
          <a:p>
            <a:pPr marL="0" indent="0">
              <a:buNone/>
            </a:pPr>
            <a:r>
              <a:rPr lang="en-US" sz="1400" dirty="0"/>
              <a:t>it:7800,  grad_w:0.000, </a:t>
            </a:r>
            <a:r>
              <a:rPr lang="en-US" sz="1400" dirty="0" err="1"/>
              <a:t>grad_b</a:t>
            </a:r>
            <a:r>
              <a:rPr lang="en-US" sz="1400" dirty="0"/>
              <a:t>:-0.000, w:96.860, b:-169.184</a:t>
            </a:r>
          </a:p>
          <a:p>
            <a:pPr marL="0" indent="0">
              <a:buNone/>
            </a:pPr>
            <a:r>
              <a:rPr lang="en-US" sz="1400" dirty="0"/>
              <a:t>it:9800,  grad_w:0.000, </a:t>
            </a:r>
            <a:r>
              <a:rPr lang="en-US" sz="1400" dirty="0" err="1"/>
              <a:t>grad_b</a:t>
            </a:r>
            <a:r>
              <a:rPr lang="en-US" sz="1400" dirty="0"/>
              <a:t>:-0.000, w:96.860, b:-169.186</a:t>
            </a:r>
          </a:p>
          <a:p>
            <a:pPr marL="0" indent="0">
              <a:buNone/>
            </a:pPr>
            <a:r>
              <a:rPr lang="en-US" sz="1400" dirty="0"/>
              <a:t>Estimated price for Galaxy S5:  315.116281573</a:t>
            </a:r>
          </a:p>
          <a:p>
            <a:pPr marL="0" indent="0">
              <a:buNone/>
            </a:pPr>
            <a:r>
              <a:rPr lang="en-US" sz="1400" dirty="0"/>
              <a:t>What would happen with alpha=0.5?</a:t>
            </a:r>
          </a:p>
          <a:p>
            <a:r>
              <a:rPr lang="en-US" sz="1400" dirty="0"/>
              <a:t>Actual price was: $250</a:t>
            </a:r>
          </a:p>
          <a:p>
            <a:r>
              <a:rPr lang="en-US" sz="1400" dirty="0"/>
              <a:t>Estimated price for Galaxy S1 is:  -72.22  </a:t>
            </a:r>
            <a:r>
              <a:rPr lang="en-US" sz="1400" dirty="0">
                <a:sym typeface="Wingdings" pitchFamily="2" charset="2"/>
              </a:rPr>
              <a:t></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88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5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Features</a:t>
            </a:r>
          </a:p>
        </p:txBody>
      </p:sp>
      <p:sp>
        <p:nvSpPr>
          <p:cNvPr id="3" name="Content Placeholder 2"/>
          <p:cNvSpPr>
            <a:spLocks noGrp="1"/>
          </p:cNvSpPr>
          <p:nvPr>
            <p:ph idx="1"/>
          </p:nvPr>
        </p:nvSpPr>
        <p:spPr/>
        <p:txBody>
          <a:bodyPr>
            <a:normAutofit/>
          </a:bodyPr>
          <a:lstStyle/>
          <a:p>
            <a:r>
              <a:rPr lang="en-US" dirty="0"/>
              <a:t>Screen size</a:t>
            </a:r>
          </a:p>
          <a:p>
            <a:r>
              <a:rPr lang="en-US" dirty="0"/>
              <a:t>Number of cores</a:t>
            </a:r>
          </a:p>
          <a:p>
            <a:r>
              <a:rPr lang="en-US" dirty="0"/>
              <a:t>Core speed</a:t>
            </a:r>
          </a:p>
          <a:p>
            <a:r>
              <a:rPr lang="en-US" dirty="0"/>
              <a:t>Memory size</a:t>
            </a:r>
          </a:p>
          <a:p>
            <a:r>
              <a:rPr lang="en-US" dirty="0"/>
              <a:t>Time it takes to boot</a:t>
            </a:r>
          </a:p>
          <a:p>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1DD9A2B-4794-4F52-8C1B-FB62B5E778F4}"/>
                  </a:ext>
                </a:extLst>
              </p:cNvPr>
              <p:cNvSpPr txBox="1"/>
              <p:nvPr/>
            </p:nvSpPr>
            <p:spPr>
              <a:xfrm>
                <a:off x="1371600" y="5257800"/>
                <a:ext cx="36576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t</m:t>
                              </m:r>
                            </m:sub>
                          </m:sSub>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1</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b</m:t>
                      </m:r>
                    </m:oMath>
                  </m:oMathPara>
                </a14:m>
                <a:endParaRPr lang="en-US" dirty="0"/>
              </a:p>
            </p:txBody>
          </p:sp>
        </mc:Choice>
        <mc:Fallback xmlns="">
          <p:sp>
            <p:nvSpPr>
              <p:cNvPr id="6" name="TextBox 5">
                <a:extLst>
                  <a:ext uri="{FF2B5EF4-FFF2-40B4-BE49-F238E27FC236}">
                    <a16:creationId xmlns:a16="http://schemas.microsoft.com/office/drawing/2014/main" id="{81DD9A2B-4794-4F52-8C1B-FB62B5E778F4}"/>
                  </a:ext>
                </a:extLst>
              </p:cNvPr>
              <p:cNvSpPr txBox="1">
                <a:spLocks noRot="1" noChangeAspect="1" noMove="1" noResize="1" noEditPoints="1" noAdjustHandles="1" noChangeArrowheads="1" noChangeShapeType="1" noTextEdit="1"/>
              </p:cNvSpPr>
              <p:nvPr/>
            </p:nvSpPr>
            <p:spPr>
              <a:xfrm>
                <a:off x="1371600" y="5257800"/>
                <a:ext cx="3657600" cy="276999"/>
              </a:xfrm>
              <a:prstGeom prst="rect">
                <a:avLst/>
              </a:prstGeom>
              <a:blipFill>
                <a:blip r:embed="rId2"/>
                <a:stretch>
                  <a:fillRect b="-15556"/>
                </a:stretch>
              </a:blipFill>
            </p:spPr>
            <p:txBody>
              <a:bodyPr/>
              <a:lstStyle/>
              <a:p>
                <a:r>
                  <a:rPr lang="en-US">
                    <a:noFill/>
                  </a:rPr>
                  <a:t> </a:t>
                </a:r>
              </a:p>
            </p:txBody>
          </p:sp>
        </mc:Fallback>
      </mc:AlternateContent>
    </p:spTree>
    <p:extLst>
      <p:ext uri="{BB962C8B-B14F-4D97-AF65-F5344CB8AC3E}">
        <p14:creationId xmlns:p14="http://schemas.microsoft.com/office/powerpoint/2010/main" val="1643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Features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x</a:t>
                </a:r>
                <a:r>
                  <a:rPr lang="en-US" baseline="-25000" dirty="0"/>
                  <a:t>1</a:t>
                </a:r>
                <a:r>
                  <a:rPr lang="en-US" dirty="0"/>
                  <a:t> = {x</a:t>
                </a:r>
                <a:r>
                  <a:rPr lang="en-US" baseline="-25000" dirty="0"/>
                  <a:t>11,</a:t>
                </a:r>
                <a:r>
                  <a:rPr lang="en-US" dirty="0"/>
                  <a:t> x</a:t>
                </a:r>
                <a:r>
                  <a:rPr lang="en-US" baseline="-25000" dirty="0"/>
                  <a:t>12,</a:t>
                </a:r>
                <a:r>
                  <a:rPr lang="en-US" dirty="0"/>
                  <a:t> x</a:t>
                </a:r>
                <a:r>
                  <a:rPr lang="en-US" baseline="-25000" dirty="0"/>
                  <a:t>13</a:t>
                </a:r>
                <a:r>
                  <a:rPr lang="en-US" dirty="0"/>
                  <a:t>,…, x</a:t>
                </a:r>
                <a:r>
                  <a:rPr lang="en-US" baseline="-25000" dirty="0"/>
                  <a:t>1k</a:t>
                </a:r>
                <a:r>
                  <a:rPr lang="en-US" dirty="0"/>
                  <a:t>}</a:t>
                </a:r>
              </a:p>
              <a:p>
                <a:r>
                  <a:rPr lang="en-US" dirty="0"/>
                  <a:t>W = {w</a:t>
                </a:r>
                <a:r>
                  <a:rPr lang="en-US" baseline="-25000" dirty="0"/>
                  <a:t>1</a:t>
                </a:r>
                <a:r>
                  <a:rPr lang="en-US" dirty="0"/>
                  <a:t>, w</a:t>
                </a:r>
                <a:r>
                  <a:rPr lang="en-US" baseline="-25000" dirty="0"/>
                  <a:t>2</a:t>
                </a:r>
                <a:r>
                  <a:rPr lang="en-US" dirty="0"/>
                  <a:t>, w</a:t>
                </a:r>
                <a:r>
                  <a:rPr lang="en-US" baseline="-25000" dirty="0"/>
                  <a:t>3</a:t>
                </a:r>
                <a:r>
                  <a:rPr lang="en-US" dirty="0"/>
                  <a:t>,…,</a:t>
                </a:r>
                <a:r>
                  <a:rPr lang="en-US" dirty="0" err="1"/>
                  <a:t>w</a:t>
                </a:r>
                <a:r>
                  <a:rPr lang="en-US" baseline="-25000" dirty="0" err="1"/>
                  <a:t>k</a:t>
                </a:r>
                <a:r>
                  <a:rPr lang="en-US" dirty="0"/>
                  <a:t>}</a:t>
                </a:r>
              </a:p>
              <a:p>
                <a:r>
                  <a:rPr lang="en-US" dirty="0"/>
                  <a:t>Loss(</a:t>
                </a:r>
                <a:r>
                  <a:rPr lang="en-US" dirty="0" err="1"/>
                  <a:t>W,b</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2</m:t>
                        </m:r>
                        <m:r>
                          <a:rPr lang="en-US" b="0" i="1" smtClean="0">
                            <a:latin typeface="Cambria Math"/>
                          </a:rPr>
                          <m:t>𝑚</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m:rPr>
                                <m:nor/>
                              </m:rPr>
                              <a:rPr lang="en-US">
                                <a:latin typeface="Cambria Math"/>
                              </a:rPr>
                              <m:t>(</m:t>
                            </m:r>
                            <m:r>
                              <m:rPr>
                                <m:nor/>
                              </m:rPr>
                              <a:rPr lang="en-US" b="0" i="0" smtClean="0">
                                <a:latin typeface="Cambria Math"/>
                              </a:rPr>
                              <m:t>y</m:t>
                            </m:r>
                            <m:r>
                              <m:rPr>
                                <m:nor/>
                              </m:rPr>
                              <a:rPr lang="en-US">
                                <a:latin typeface="Cambria Math"/>
                              </a:rPr>
                              <m:t>−(</m:t>
                            </m:r>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𝑇</m:t>
                                </m:r>
                              </m:sup>
                            </m:sSup>
                            <m:r>
                              <m:rPr>
                                <m:nor/>
                              </m:rPr>
                              <a:rPr lang="en-US" b="0" i="0" smtClean="0">
                                <a:latin typeface="Cambria Math"/>
                              </a:rPr>
                              <m:t>W</m:t>
                            </m:r>
                            <m:r>
                              <m:rPr>
                                <m:nor/>
                              </m:rPr>
                              <a:rPr lang="en-US">
                                <a:latin typeface="Cambria Math"/>
                              </a:rPr>
                              <m:t> + </m:t>
                            </m:r>
                            <m:r>
                              <m:rPr>
                                <m:nor/>
                              </m:rPr>
                              <a:rPr lang="en-US">
                                <a:latin typeface="Cambria Math"/>
                              </a:rPr>
                              <m:t>b</m:t>
                            </m:r>
                            <m:r>
                              <m:rPr>
                                <m:nor/>
                              </m:rPr>
                              <a:rPr lang="en-US">
                                <a:latin typeface="Cambria Math"/>
                              </a:rPr>
                              <m:t>))</m:t>
                            </m:r>
                          </m:e>
                          <m:sup>
                            <m:r>
                              <a:rPr lang="en-US" i="1">
                                <a:latin typeface="Cambria Math"/>
                              </a:rPr>
                              <m:t>2</m:t>
                            </m:r>
                          </m:sup>
                        </m:sSup>
                      </m:e>
                    </m:nary>
                  </m:oMath>
                </a14:m>
                <a:endParaRPr lang="en-US" dirty="0"/>
              </a:p>
              <a:p>
                <a:r>
                  <a:rPr lang="en-US" dirty="0"/>
                  <a:t>Sometimes we set: x</a:t>
                </a:r>
                <a:r>
                  <a:rPr lang="en-US" baseline="-25000" dirty="0"/>
                  <a:t>10, </a:t>
                </a:r>
                <a:r>
                  <a:rPr lang="en-US" dirty="0"/>
                  <a:t>x</a:t>
                </a:r>
                <a:r>
                  <a:rPr lang="en-US" baseline="-25000" dirty="0"/>
                  <a:t>20,</a:t>
                </a:r>
                <a:r>
                  <a:rPr lang="en-US" dirty="0"/>
                  <a:t> x</a:t>
                </a:r>
                <a:r>
                  <a:rPr lang="en-US" baseline="-25000" dirty="0"/>
                  <a:t>30,</a:t>
                </a:r>
                <a:r>
                  <a:rPr lang="en-US" dirty="0"/>
                  <a:t>…, x</a:t>
                </a:r>
                <a:r>
                  <a:rPr lang="en-US" baseline="-25000" dirty="0"/>
                  <a:t>n0</a:t>
                </a:r>
                <a:r>
                  <a:rPr lang="en-US" dirty="0"/>
                  <a:t> = 1</a:t>
                </a:r>
              </a:p>
              <a:p>
                <a:pPr lvl="1"/>
                <a:r>
                  <a:rPr lang="en-US" dirty="0"/>
                  <a:t> =&gt; no need for “b”</a:t>
                </a:r>
              </a:p>
              <a:p>
                <a:r>
                  <a:rPr lang="en-US" dirty="0"/>
                  <a:t>W = {w</a:t>
                </a:r>
                <a:r>
                  <a:rPr lang="en-US" baseline="-25000" dirty="0"/>
                  <a:t>0</a:t>
                </a:r>
                <a:r>
                  <a:rPr lang="en-US" dirty="0"/>
                  <a:t>=b, w</a:t>
                </a:r>
                <a:r>
                  <a:rPr lang="en-US" baseline="-25000" dirty="0"/>
                  <a:t>1</a:t>
                </a:r>
                <a:r>
                  <a:rPr lang="en-US" dirty="0"/>
                  <a:t>, w</a:t>
                </a:r>
                <a:r>
                  <a:rPr lang="en-US" baseline="-25000" dirty="0"/>
                  <a:t>2</a:t>
                </a:r>
                <a:r>
                  <a:rPr lang="en-US" dirty="0"/>
                  <a:t>, …}</a:t>
                </a:r>
              </a:p>
              <a:p>
                <a:r>
                  <a:rPr lang="en-US" dirty="0"/>
                  <a:t>Loss = </a:t>
                </a:r>
                <a14:m>
                  <m:oMath xmlns:m="http://schemas.openxmlformats.org/officeDocument/2006/math">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m:rPr>
                                <m:nor/>
                              </m:rPr>
                              <a:rPr lang="en-US">
                                <a:latin typeface="Cambria Math"/>
                              </a:rPr>
                              <m:t>(</m:t>
                            </m:r>
                            <m:r>
                              <m:rPr>
                                <m:nor/>
                              </m:rPr>
                              <a:rPr lang="en-US" b="0" i="0" smtClean="0">
                                <a:latin typeface="Cambria Math"/>
                              </a:rPr>
                              <m:t>y</m:t>
                            </m:r>
                            <m:r>
                              <m:rPr>
                                <m:nor/>
                              </m:rPr>
                              <a:rPr lang="en-US">
                                <a:latin typeface="Cambria Math"/>
                              </a:rPr>
                              <m:t>−</m:t>
                            </m:r>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𝑇</m:t>
                                </m:r>
                              </m:sup>
                            </m:sSup>
                            <m:r>
                              <m:rPr>
                                <m:nor/>
                              </m:rPr>
                              <a:rPr lang="en-US">
                                <a:latin typeface="Cambria Math"/>
                              </a:rPr>
                              <m:t>W</m:t>
                            </m:r>
                            <m:r>
                              <m:rPr>
                                <m:nor/>
                              </m:rPr>
                              <a:rPr lang="en-US">
                                <a:latin typeface="Cambria Math"/>
                              </a:rPr>
                              <m:t> )</m:t>
                            </m:r>
                          </m:e>
                          <m:sup>
                            <m:r>
                              <a:rPr lang="en-US" i="1">
                                <a:latin typeface="Cambria Math"/>
                              </a:rPr>
                              <m:t>2</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0833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with Multiple Features (is actually the same…)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𝑛</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acc>
                        <m:r>
                          <a:rPr lang="en-US" i="1" smtClean="0">
                            <a:latin typeface="Cambria Math"/>
                          </a:rPr>
                          <m:t> </m:t>
                        </m:r>
                        <m:r>
                          <a:rPr lang="en-US" i="1">
                            <a:latin typeface="Cambria Math"/>
                          </a:rPr>
                          <m:t>(</m:t>
                        </m:r>
                        <m:r>
                          <a:rPr lang="en-US" i="1">
                            <a:latin typeface="Cambria Math"/>
                          </a:rPr>
                          <m:t>h</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acc>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r>
                      <a:rPr lang="en-US" b="0" i="0" smtClean="0">
                        <a:latin typeface="Cambria Math"/>
                      </a:rPr>
                      <m:t> </m:t>
                    </m:r>
                  </m:oMath>
                </a14:m>
                <a:r>
                  <a:rPr lang="en-US" dirty="0"/>
                  <a:t> </a:t>
                </a:r>
              </a:p>
              <a:p>
                <a:r>
                  <a:rPr lang="en-US" dirty="0"/>
                  <a:t>Initialize W, b </a:t>
                </a:r>
              </a:p>
              <a:p>
                <a:r>
                  <a:rPr lang="en-US" dirty="0"/>
                  <a:t>Repeat:</a:t>
                </a:r>
                <a:endParaRPr lang="en-US" sz="3200" dirty="0"/>
              </a:p>
              <a:p>
                <a:pPr lvl="2"/>
                <a:r>
                  <a:rPr lang="en-US" sz="3200" dirty="0"/>
                  <a:t>Update: W := W - </a:t>
                </a:r>
                <a:r>
                  <a:rPr lang="el-GR" sz="3200" dirty="0"/>
                  <a:t>α</a:t>
                </a:r>
                <a:r>
                  <a:rPr lang="en-US" sz="3200" dirty="0"/>
                  <a:t>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𝑚</m:t>
                        </m:r>
                      </m:den>
                    </m:f>
                    <m:nary>
                      <m:naryPr>
                        <m:chr m:val="∑"/>
                        <m:ctrlPr>
                          <a:rPr lang="en-US" sz="3200" i="1">
                            <a:latin typeface="Cambria Math" panose="02040503050406030204" pitchFamily="18" charset="0"/>
                          </a:rPr>
                        </m:ctrlPr>
                      </m:naryPr>
                      <m:sub>
                        <m:r>
                          <m:rPr>
                            <m:brk m:alnAt="23"/>
                          </m:rPr>
                          <a:rPr lang="en-US" sz="3200" i="1">
                            <a:latin typeface="Cambria Math"/>
                          </a:rPr>
                          <m:t>𝑖</m:t>
                        </m:r>
                        <m:r>
                          <a:rPr lang="en-US" sz="3200" i="1">
                            <a:latin typeface="Cambria Math"/>
                          </a:rPr>
                          <m:t>=0</m:t>
                        </m:r>
                      </m:sub>
                      <m:sup>
                        <m:r>
                          <a:rPr lang="en-US" sz="3200" b="0" i="1" smtClean="0">
                            <a:latin typeface="Cambria Math"/>
                          </a:rPr>
                          <m:t>𝑚</m:t>
                        </m:r>
                      </m:sup>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r>
                          <a:rPr lang="en-US" sz="3200" i="1">
                            <a:latin typeface="Cambria Math"/>
                          </a:rPr>
                          <m:t> (</m:t>
                        </m:r>
                        <m:r>
                          <a:rPr lang="en-US" sz="3200" i="1">
                            <a:latin typeface="Cambria Math"/>
                          </a:rPr>
                          <m:t>h</m:t>
                        </m:r>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e>
                        </m:d>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𝑦</m:t>
                            </m:r>
                          </m:e>
                          <m:sub>
                            <m:r>
                              <a:rPr lang="en-US" sz="3200" i="1">
                                <a:latin typeface="Cambria Math"/>
                              </a:rPr>
                              <m:t>𝑖</m:t>
                            </m:r>
                          </m:sub>
                        </m:sSub>
                        <m:r>
                          <a:rPr lang="en-US" sz="3200" i="1">
                            <a:latin typeface="Cambria Math"/>
                          </a:rPr>
                          <m:t>)</m:t>
                        </m:r>
                      </m:e>
                    </m:nary>
                  </m:oMath>
                </a14:m>
                <a:endParaRPr lang="en-US" sz="3200" dirty="0"/>
              </a:p>
              <a:p>
                <a:pPr lvl="2"/>
                <a:r>
                  <a:rPr lang="en-US" sz="3200" dirty="0"/>
                  <a:t>Update: b := b - </a:t>
                </a:r>
                <a:r>
                  <a:rPr lang="el-GR" sz="3200" dirty="0"/>
                  <a:t>α</a:t>
                </a:r>
                <a:r>
                  <a:rPr lang="en-US" sz="3200" dirty="0"/>
                  <a:t>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𝑚</m:t>
                        </m:r>
                      </m:den>
                    </m:f>
                    <m:nary>
                      <m:naryPr>
                        <m:chr m:val="∑"/>
                        <m:ctrlPr>
                          <a:rPr lang="en-US" sz="3200" i="1">
                            <a:latin typeface="Cambria Math" panose="02040503050406030204" pitchFamily="18" charset="0"/>
                          </a:rPr>
                        </m:ctrlPr>
                      </m:naryPr>
                      <m:sub>
                        <m:r>
                          <m:rPr>
                            <m:brk m:alnAt="23"/>
                          </m:rPr>
                          <a:rPr lang="en-US" sz="3200" i="1">
                            <a:latin typeface="Cambria Math"/>
                          </a:rPr>
                          <m:t>𝑖</m:t>
                        </m:r>
                        <m:r>
                          <a:rPr lang="en-US" sz="3200" i="1">
                            <a:latin typeface="Cambria Math"/>
                          </a:rPr>
                          <m:t>=0</m:t>
                        </m:r>
                      </m:sub>
                      <m:sup>
                        <m:r>
                          <a:rPr lang="en-US" sz="3200" b="0" i="1" smtClean="0">
                            <a:latin typeface="Cambria Math"/>
                          </a:rPr>
                          <m:t>𝑚</m:t>
                        </m:r>
                      </m:sup>
                      <m:e>
                        <m:r>
                          <a:rPr lang="en-US" sz="3200" i="1" smtClean="0">
                            <a:latin typeface="Cambria Math"/>
                          </a:rPr>
                          <m:t> </m:t>
                        </m:r>
                        <m:r>
                          <a:rPr lang="en-US" sz="3200" i="1">
                            <a:latin typeface="Cambria Math"/>
                          </a:rPr>
                          <m:t>(</m:t>
                        </m:r>
                        <m:r>
                          <a:rPr lang="en-US" sz="3200" i="1">
                            <a:latin typeface="Cambria Math"/>
                          </a:rPr>
                          <m:t>h</m:t>
                        </m:r>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a:rPr>
                                      <m:t>𝑥</m:t>
                                    </m:r>
                                  </m:e>
                                  <m:sub>
                                    <m:r>
                                      <a:rPr lang="en-US" sz="3200" i="1">
                                        <a:latin typeface="Cambria Math"/>
                                      </a:rPr>
                                      <m:t>𝑖</m:t>
                                    </m:r>
                                  </m:sub>
                                </m:sSub>
                              </m:e>
                            </m:acc>
                          </m:e>
                        </m:d>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𝑦</m:t>
                            </m:r>
                          </m:e>
                          <m:sub>
                            <m:r>
                              <a:rPr lang="en-US" sz="3200" i="1">
                                <a:latin typeface="Cambria Math"/>
                              </a:rPr>
                              <m:t>𝑖</m:t>
                            </m:r>
                          </m:sub>
                        </m:sSub>
                        <m:r>
                          <a:rPr lang="en-US" sz="3200" i="1">
                            <a:latin typeface="Cambria Math"/>
                          </a:rPr>
                          <m:t>)</m:t>
                        </m:r>
                      </m:e>
                    </m:nary>
                  </m:oMath>
                </a14:m>
                <a:endParaRPr lang="en-US" sz="3200" dirty="0"/>
              </a:p>
              <a:p>
                <a:pPr lvl="2"/>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148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quadratic feature</a:t>
            </a:r>
          </a:p>
        </p:txBody>
      </p:sp>
      <p:sp>
        <p:nvSpPr>
          <p:cNvPr id="3" name="Content Placeholder 2"/>
          <p:cNvSpPr>
            <a:spLocks noGrp="1"/>
          </p:cNvSpPr>
          <p:nvPr>
            <p:ph idx="1"/>
          </p:nvPr>
        </p:nvSpPr>
        <p:spPr/>
        <p:txBody>
          <a:bodyPr/>
          <a:lstStyle/>
          <a:p>
            <a:r>
              <a:rPr lang="en-US" dirty="0"/>
              <a:t>We can add a feature which is simply a square of the first feature.</a:t>
            </a:r>
          </a:p>
          <a:p>
            <a:r>
              <a:rPr lang="en-US" dirty="0"/>
              <a:t>We will end up with 2 weights and one bias:</a:t>
            </a:r>
          </a:p>
          <a:p>
            <a:pPr lvl="1"/>
            <a:r>
              <a:rPr lang="en-US" dirty="0"/>
              <a:t>w</a:t>
            </a:r>
            <a:r>
              <a:rPr lang="en-US" baseline="-25000" dirty="0"/>
              <a:t>1</a:t>
            </a:r>
            <a:r>
              <a:rPr lang="en-US" dirty="0"/>
              <a:t> x + w</a:t>
            </a:r>
            <a:r>
              <a:rPr lang="en-US" baseline="-25000" dirty="0"/>
              <a:t>2</a:t>
            </a:r>
            <a:r>
              <a:rPr lang="en-US" dirty="0"/>
              <a:t> x</a:t>
            </a:r>
            <a:r>
              <a:rPr lang="en-US" baseline="30000" dirty="0"/>
              <a:t>2</a:t>
            </a:r>
            <a:r>
              <a:rPr lang="en-US" dirty="0"/>
              <a:t> + b </a:t>
            </a:r>
          </a:p>
          <a:p>
            <a:r>
              <a:rPr lang="en-US" dirty="0"/>
              <a:t>This way, instead of fitting a linear line, we are actually fitting a quadratic function (parabola).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241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809847"/>
          </a:xfrm>
        </p:spPr>
        <p:txBody>
          <a:bodyPr>
            <a:normAutofit/>
          </a:bodyPr>
          <a:lstStyle/>
          <a:p>
            <a:r>
              <a:rPr lang="en-US" dirty="0"/>
              <a:t>Quadratic Feature</a:t>
            </a:r>
          </a:p>
        </p:txBody>
      </p:sp>
      <p:sp>
        <p:nvSpPr>
          <p:cNvPr id="3" name="Content Placeholder 2"/>
          <p:cNvSpPr>
            <a:spLocks noGrp="1"/>
          </p:cNvSpPr>
          <p:nvPr>
            <p:ph idx="1"/>
          </p:nvPr>
        </p:nvSpPr>
        <p:spPr>
          <a:xfrm>
            <a:off x="152400" y="1066800"/>
            <a:ext cx="8763000" cy="5410200"/>
          </a:xfrm>
        </p:spPr>
        <p:txBody>
          <a:bodyPr>
            <a:noAutofit/>
          </a:bodyPr>
          <a:lstStyle/>
          <a:p>
            <a:pPr marL="0" indent="0">
              <a:buNone/>
            </a:pPr>
            <a:r>
              <a:rPr lang="en-US" sz="1100" b="1" dirty="0"/>
              <a:t>import </a:t>
            </a:r>
            <a:r>
              <a:rPr lang="en-US" sz="1100" dirty="0" err="1"/>
              <a:t>numpy</a:t>
            </a:r>
            <a:r>
              <a:rPr lang="en-US" sz="1100" dirty="0"/>
              <a:t> </a:t>
            </a:r>
            <a:r>
              <a:rPr lang="en-US" sz="1100" b="1" dirty="0"/>
              <a:t>as </a:t>
            </a:r>
            <a:r>
              <a:rPr lang="en-US" sz="1100" dirty="0" err="1"/>
              <a:t>np</a:t>
            </a:r>
            <a:br>
              <a:rPr lang="en-US" sz="1100" dirty="0"/>
            </a:br>
            <a:r>
              <a:rPr lang="en-US" sz="2000" dirty="0" err="1"/>
              <a:t>data_x</a:t>
            </a:r>
            <a:r>
              <a:rPr lang="en-US" sz="2000" dirty="0"/>
              <a:t> = </a:t>
            </a:r>
            <a:r>
              <a:rPr lang="en-US" sz="2000" dirty="0" err="1"/>
              <a:t>np.array</a:t>
            </a:r>
            <a:r>
              <a:rPr lang="en-US" sz="2000" dirty="0"/>
              <a:t>([[2,4],[3,9],[4,16],[6,36],[7,49]])</a:t>
            </a:r>
            <a:br>
              <a:rPr lang="en-US" sz="2000" dirty="0"/>
            </a:br>
            <a:r>
              <a:rPr lang="en-US" sz="2000" dirty="0" err="1"/>
              <a:t>data_y</a:t>
            </a:r>
            <a:r>
              <a:rPr lang="en-US" sz="2000" dirty="0"/>
              <a:t> = </a:t>
            </a:r>
            <a:r>
              <a:rPr lang="en-US" sz="2000" dirty="0" err="1"/>
              <a:t>np.array</a:t>
            </a:r>
            <a:r>
              <a:rPr lang="en-US" sz="2000" dirty="0"/>
              <a:t>([70,110,165,390,550])</a:t>
            </a:r>
            <a:br>
              <a:rPr lang="en-US" sz="2000" dirty="0"/>
            </a:br>
            <a:r>
              <a:rPr lang="en-US" sz="2000" dirty="0"/>
              <a:t>w1 = 0</a:t>
            </a:r>
            <a:br>
              <a:rPr lang="en-US" sz="2000" dirty="0"/>
            </a:br>
            <a:r>
              <a:rPr lang="en-US" sz="2000" dirty="0"/>
              <a:t>w2 = 0</a:t>
            </a:r>
            <a:br>
              <a:rPr lang="en-US" sz="2000" dirty="0"/>
            </a:br>
            <a:r>
              <a:rPr lang="en-US" sz="2000" dirty="0"/>
              <a:t>b = 0</a:t>
            </a:r>
            <a:br>
              <a:rPr lang="en-US" sz="2000" dirty="0"/>
            </a:br>
            <a:r>
              <a:rPr lang="en-US" sz="2000" dirty="0"/>
              <a:t>alpha = 0.001</a:t>
            </a:r>
            <a:br>
              <a:rPr lang="en-US" sz="2000" dirty="0"/>
            </a:br>
            <a:r>
              <a:rPr lang="en-US" sz="2000" b="1" dirty="0"/>
              <a:t>for </a:t>
            </a:r>
            <a:r>
              <a:rPr lang="en-US" sz="2000" dirty="0"/>
              <a:t>iteration </a:t>
            </a:r>
            <a:r>
              <a:rPr lang="en-US" sz="2000" b="1" dirty="0"/>
              <a:t>in </a:t>
            </a:r>
            <a:r>
              <a:rPr lang="en-US" sz="2000" dirty="0"/>
              <a:t>range(1000000):</a:t>
            </a:r>
            <a:br>
              <a:rPr lang="en-US" sz="2000" dirty="0"/>
            </a:br>
            <a:r>
              <a:rPr lang="en-US" sz="2000" dirty="0"/>
              <a:t>    </a:t>
            </a:r>
            <a:r>
              <a:rPr lang="en-US" sz="2000" dirty="0" err="1"/>
              <a:t>gradient_b</a:t>
            </a:r>
            <a:r>
              <a:rPr lang="en-US" sz="2000" dirty="0"/>
              <a:t> = </a:t>
            </a:r>
            <a:r>
              <a:rPr lang="en-US" sz="2000" dirty="0" err="1"/>
              <a:t>np.mean</a:t>
            </a:r>
            <a:r>
              <a:rPr lang="en-US" sz="2000" dirty="0"/>
              <a:t>(1*(</a:t>
            </a:r>
            <a:r>
              <a:rPr lang="en-US" sz="2000" dirty="0" err="1"/>
              <a:t>data_y</a:t>
            </a:r>
            <a:r>
              <a:rPr lang="en-US" sz="2000" dirty="0"/>
              <a:t>-(w1*</a:t>
            </a:r>
            <a:r>
              <a:rPr lang="en-US" sz="2000" dirty="0" err="1"/>
              <a:t>data_x</a:t>
            </a:r>
            <a:r>
              <a:rPr lang="en-US" sz="2000" dirty="0"/>
              <a:t>[:,0]+w2*</a:t>
            </a:r>
            <a:r>
              <a:rPr lang="en-US" sz="2000" dirty="0" err="1"/>
              <a:t>data_x</a:t>
            </a:r>
            <a:r>
              <a:rPr lang="en-US" sz="2000" dirty="0"/>
              <a:t>[:,1]+b)))</a:t>
            </a:r>
            <a:br>
              <a:rPr lang="en-US" sz="2000" dirty="0"/>
            </a:br>
            <a:r>
              <a:rPr lang="en-US" sz="2000" dirty="0"/>
              <a:t>    gradient_w1 = np.dot((</a:t>
            </a:r>
            <a:r>
              <a:rPr lang="en-US" sz="2000" dirty="0" err="1"/>
              <a:t>data_y</a:t>
            </a:r>
            <a:r>
              <a:rPr lang="en-US" sz="2000" dirty="0"/>
              <a:t>-(w1*</a:t>
            </a:r>
            <a:r>
              <a:rPr lang="en-US" sz="2000" dirty="0" err="1"/>
              <a:t>data_x</a:t>
            </a:r>
            <a:r>
              <a:rPr lang="en-US" sz="2000" dirty="0"/>
              <a:t>[:,0]+w2*</a:t>
            </a:r>
            <a:r>
              <a:rPr lang="en-US" sz="2000" dirty="0" err="1"/>
              <a:t>data_x</a:t>
            </a:r>
            <a:r>
              <a:rPr lang="en-US" sz="2000" dirty="0"/>
              <a:t>[:,1]+b)), </a:t>
            </a:r>
            <a:r>
              <a:rPr lang="en-US" sz="2000" dirty="0" err="1"/>
              <a:t>data_x</a:t>
            </a:r>
            <a:r>
              <a:rPr lang="en-US" sz="2000" dirty="0"/>
              <a:t>[:,0]) * 1.0/</a:t>
            </a:r>
            <a:r>
              <a:rPr lang="en-US" sz="2000" dirty="0" err="1"/>
              <a:t>len</a:t>
            </a:r>
            <a:r>
              <a:rPr lang="en-US" sz="2000" dirty="0"/>
              <a:t>(</a:t>
            </a:r>
            <a:r>
              <a:rPr lang="en-US" sz="2000" dirty="0" err="1"/>
              <a:t>data_y</a:t>
            </a:r>
            <a:r>
              <a:rPr lang="en-US" sz="2000" dirty="0"/>
              <a:t>)</a:t>
            </a:r>
            <a:br>
              <a:rPr lang="en-US" sz="2000" dirty="0"/>
            </a:br>
            <a:r>
              <a:rPr lang="en-US" sz="2000" dirty="0"/>
              <a:t>    gradient_w2 = np.dot((</a:t>
            </a:r>
            <a:r>
              <a:rPr lang="en-US" sz="2000" dirty="0" err="1"/>
              <a:t>data_y</a:t>
            </a:r>
            <a:r>
              <a:rPr lang="en-US" sz="2000" dirty="0"/>
              <a:t>-(w1*</a:t>
            </a:r>
            <a:r>
              <a:rPr lang="en-US" sz="2000" dirty="0" err="1"/>
              <a:t>data_x</a:t>
            </a:r>
            <a:r>
              <a:rPr lang="en-US" sz="2000" dirty="0"/>
              <a:t>[:,0]+w2*</a:t>
            </a:r>
            <a:r>
              <a:rPr lang="en-US" sz="2000" dirty="0" err="1"/>
              <a:t>data_x</a:t>
            </a:r>
            <a:r>
              <a:rPr lang="en-US" sz="2000" dirty="0"/>
              <a:t>[:,1]+b)), </a:t>
            </a:r>
            <a:r>
              <a:rPr lang="en-US" sz="2000" dirty="0" err="1"/>
              <a:t>data_x</a:t>
            </a:r>
            <a:r>
              <a:rPr lang="en-US" sz="2000" dirty="0"/>
              <a:t>[:,1]) * 1.0/</a:t>
            </a:r>
            <a:r>
              <a:rPr lang="en-US" sz="2000" dirty="0" err="1"/>
              <a:t>len</a:t>
            </a:r>
            <a:r>
              <a:rPr lang="en-US" sz="2000" dirty="0"/>
              <a:t>(</a:t>
            </a:r>
            <a:r>
              <a:rPr lang="en-US" sz="2000" dirty="0" err="1"/>
              <a:t>data_y</a:t>
            </a:r>
            <a:r>
              <a:rPr lang="en-US" sz="2000" dirty="0"/>
              <a:t>)</a:t>
            </a:r>
            <a:br>
              <a:rPr lang="en-US" sz="2000" dirty="0"/>
            </a:br>
            <a:r>
              <a:rPr lang="en-US" sz="2000" dirty="0"/>
              <a:t>    b += alpha*</a:t>
            </a:r>
            <a:r>
              <a:rPr lang="en-US" sz="2000" dirty="0" err="1"/>
              <a:t>gradient_b</a:t>
            </a:r>
            <a:br>
              <a:rPr lang="en-US" sz="2000" dirty="0"/>
            </a:br>
            <a:r>
              <a:rPr lang="en-US" sz="2000" dirty="0"/>
              <a:t>    w1 += alpha*gradient_w1</a:t>
            </a:r>
            <a:br>
              <a:rPr lang="en-US" sz="2000" dirty="0"/>
            </a:br>
            <a:r>
              <a:rPr lang="en-US" sz="2000" dirty="0"/>
              <a:t>    w2 += alpha * gradient_w2</a:t>
            </a:r>
            <a:br>
              <a:rPr lang="en-US" sz="2000" dirty="0"/>
            </a:br>
            <a:br>
              <a:rPr lang="en-US" sz="2000" dirty="0"/>
            </a:br>
            <a:r>
              <a:rPr lang="en-US" sz="1800" b="1" dirty="0"/>
              <a:t>print</a:t>
            </a:r>
            <a:r>
              <a:rPr lang="en-US" sz="1800" dirty="0"/>
              <a:t>(</a:t>
            </a:r>
            <a:r>
              <a:rPr lang="en-US" sz="1800" b="1" dirty="0"/>
              <a:t>"Estimated price for Galaxy S5: "</a:t>
            </a:r>
            <a:r>
              <a:rPr lang="en-US" sz="1800" dirty="0"/>
              <a:t>, np.dot(</a:t>
            </a:r>
            <a:r>
              <a:rPr lang="en-US" sz="1800" dirty="0" err="1"/>
              <a:t>np.array</a:t>
            </a:r>
            <a:r>
              <a:rPr lang="en-US" sz="1800" dirty="0"/>
              <a:t>([5,25]),</a:t>
            </a:r>
            <a:r>
              <a:rPr lang="en-US" sz="1800" dirty="0" err="1"/>
              <a:t>np.array</a:t>
            </a:r>
            <a:r>
              <a:rPr lang="en-US" sz="1800" dirty="0"/>
              <a:t>([w1, w2])) + b)</a:t>
            </a:r>
            <a:br>
              <a:rPr lang="en-US" sz="1800" dirty="0"/>
            </a:br>
            <a:r>
              <a:rPr lang="en-US" sz="1800" b="1" dirty="0"/>
              <a:t>print</a:t>
            </a:r>
            <a:r>
              <a:rPr lang="en-US" sz="1800" dirty="0"/>
              <a:t>(</a:t>
            </a:r>
            <a:r>
              <a:rPr lang="en-US" sz="1800" b="1" dirty="0"/>
              <a:t>"Estimated price for Galaxy S1: "</a:t>
            </a:r>
            <a:r>
              <a:rPr lang="en-US" sz="1800" dirty="0"/>
              <a:t>, np.dot(</a:t>
            </a:r>
            <a:r>
              <a:rPr lang="en-US" sz="1800" dirty="0" err="1"/>
              <a:t>np.array</a:t>
            </a:r>
            <a:r>
              <a:rPr lang="en-US" sz="1800" dirty="0"/>
              <a:t>([1,1]),</a:t>
            </a:r>
            <a:r>
              <a:rPr lang="en-US" sz="1800" dirty="0" err="1"/>
              <a:t>np.array</a:t>
            </a:r>
            <a:r>
              <a:rPr lang="en-US" sz="1800" dirty="0"/>
              <a:t>([w1, w2])) + b)</a:t>
            </a:r>
            <a:br>
              <a:rPr lang="en-US" sz="2000" dirty="0"/>
            </a:b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701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1038447"/>
          </a:xfrm>
        </p:spPr>
        <p:txBody>
          <a:bodyPr>
            <a:normAutofit fontScale="90000"/>
          </a:bodyPr>
          <a:lstStyle/>
          <a:p>
            <a:r>
              <a:rPr lang="en-US" dirty="0"/>
              <a:t>Quadratic Feature (Weights as Vectors)</a:t>
            </a:r>
          </a:p>
        </p:txBody>
      </p:sp>
      <p:sp>
        <p:nvSpPr>
          <p:cNvPr id="3" name="Content Placeholder 2"/>
          <p:cNvSpPr>
            <a:spLocks noGrp="1"/>
          </p:cNvSpPr>
          <p:nvPr>
            <p:ph idx="1"/>
          </p:nvPr>
        </p:nvSpPr>
        <p:spPr>
          <a:xfrm>
            <a:off x="381000" y="1349832"/>
            <a:ext cx="8534400" cy="4898568"/>
          </a:xfrm>
        </p:spPr>
        <p:txBody>
          <a:bodyPr>
            <a:noAutofit/>
          </a:bodyPr>
          <a:lstStyle/>
          <a:p>
            <a:pPr marL="0" indent="0">
              <a:buNone/>
            </a:pPr>
            <a:r>
              <a:rPr lang="en-US" sz="2000" dirty="0" err="1"/>
              <a:t>data_x</a:t>
            </a:r>
            <a:r>
              <a:rPr lang="en-US" sz="2000" dirty="0"/>
              <a:t> = </a:t>
            </a:r>
            <a:r>
              <a:rPr lang="en-US" sz="2000" dirty="0" err="1"/>
              <a:t>np.array</a:t>
            </a:r>
            <a:r>
              <a:rPr lang="en-US" sz="2000" dirty="0"/>
              <a:t>([[2,4],[3,9],[4,16],[6,36],[7,49]])</a:t>
            </a:r>
            <a:br>
              <a:rPr lang="en-US" sz="2000" dirty="0"/>
            </a:br>
            <a:r>
              <a:rPr lang="en-US" sz="2000" dirty="0" err="1"/>
              <a:t>data_y</a:t>
            </a:r>
            <a:r>
              <a:rPr lang="en-US" sz="2000" dirty="0"/>
              <a:t> = </a:t>
            </a:r>
            <a:r>
              <a:rPr lang="en-US" sz="2000" dirty="0" err="1"/>
              <a:t>np.array</a:t>
            </a:r>
            <a:r>
              <a:rPr lang="en-US" sz="2000" dirty="0"/>
              <a:t>([70,110,165,390,550])</a:t>
            </a:r>
            <a:br>
              <a:rPr lang="en-US" sz="2000" dirty="0"/>
            </a:br>
            <a:br>
              <a:rPr lang="en-US" sz="2000" dirty="0"/>
            </a:br>
            <a:r>
              <a:rPr lang="en-US" sz="2000" dirty="0"/>
              <a:t>w = </a:t>
            </a:r>
            <a:r>
              <a:rPr lang="en-US" sz="2000" dirty="0" err="1"/>
              <a:t>np.array</a:t>
            </a:r>
            <a:r>
              <a:rPr lang="en-US" sz="2000" dirty="0"/>
              <a:t>([0.,0])</a:t>
            </a:r>
            <a:br>
              <a:rPr lang="en-US" sz="2000" dirty="0"/>
            </a:br>
            <a:r>
              <a:rPr lang="en-US" sz="2000" dirty="0"/>
              <a:t>b = 0</a:t>
            </a:r>
            <a:br>
              <a:rPr lang="en-US" sz="2000" dirty="0"/>
            </a:br>
            <a:r>
              <a:rPr lang="en-US" sz="2000" dirty="0"/>
              <a:t>alpha = 0.001</a:t>
            </a:r>
            <a:br>
              <a:rPr lang="en-US" sz="2000" dirty="0"/>
            </a:br>
            <a:r>
              <a:rPr lang="en-US" sz="2000" b="1" dirty="0"/>
              <a:t>for </a:t>
            </a:r>
            <a:r>
              <a:rPr lang="en-US" sz="2000" dirty="0"/>
              <a:t>iteration </a:t>
            </a:r>
            <a:r>
              <a:rPr lang="en-US" sz="2000" b="1" dirty="0"/>
              <a:t>in </a:t>
            </a:r>
            <a:r>
              <a:rPr lang="en-US" sz="2000" dirty="0"/>
              <a:t>range(1000000):</a:t>
            </a:r>
            <a:br>
              <a:rPr lang="en-US" sz="2000" dirty="0"/>
            </a:br>
            <a:r>
              <a:rPr lang="en-US" sz="2000" dirty="0"/>
              <a:t>    </a:t>
            </a:r>
            <a:r>
              <a:rPr lang="en-US" sz="2000" dirty="0" err="1"/>
              <a:t>gradient_b</a:t>
            </a:r>
            <a:r>
              <a:rPr lang="en-US" sz="2000" dirty="0"/>
              <a:t> = </a:t>
            </a:r>
            <a:r>
              <a:rPr lang="en-US" sz="2000" dirty="0" err="1"/>
              <a:t>np.mean</a:t>
            </a:r>
            <a:r>
              <a:rPr lang="en-US" sz="2000" dirty="0"/>
              <a:t>(1*(</a:t>
            </a:r>
            <a:r>
              <a:rPr lang="en-US" sz="2000" dirty="0" err="1"/>
              <a:t>data_y</a:t>
            </a:r>
            <a:r>
              <a:rPr lang="en-US" sz="2000" dirty="0"/>
              <a:t>-(np.dot(</a:t>
            </a:r>
            <a:r>
              <a:rPr lang="en-US" sz="2000" dirty="0" err="1"/>
              <a:t>data_x,w</a:t>
            </a:r>
            <a:r>
              <a:rPr lang="en-US" sz="2000" dirty="0"/>
              <a:t>)+b)))</a:t>
            </a:r>
            <a:br>
              <a:rPr lang="en-US" sz="2000" dirty="0"/>
            </a:br>
            <a:r>
              <a:rPr lang="en-US" sz="2000" dirty="0"/>
              <a:t>    </a:t>
            </a:r>
            <a:r>
              <a:rPr lang="en-US" sz="2000" dirty="0" err="1"/>
              <a:t>gradient_w</a:t>
            </a:r>
            <a:r>
              <a:rPr lang="en-US" sz="2000" dirty="0"/>
              <a:t> = 1.0/</a:t>
            </a:r>
            <a:r>
              <a:rPr lang="en-US" sz="2000" dirty="0" err="1"/>
              <a:t>len</a:t>
            </a:r>
            <a:r>
              <a:rPr lang="en-US" sz="2000" dirty="0"/>
              <a:t>(</a:t>
            </a:r>
            <a:r>
              <a:rPr lang="en-US" sz="2000" dirty="0" err="1"/>
              <a:t>data_y</a:t>
            </a:r>
            <a:r>
              <a:rPr lang="en-US" sz="2000" dirty="0"/>
              <a:t>) * np.dot((</a:t>
            </a:r>
            <a:r>
              <a:rPr lang="en-US" sz="2000" dirty="0" err="1"/>
              <a:t>data_y</a:t>
            </a:r>
            <a:r>
              <a:rPr lang="en-US" sz="2000" dirty="0"/>
              <a:t>-(np.dot(</a:t>
            </a:r>
            <a:r>
              <a:rPr lang="en-US" sz="2000" dirty="0" err="1"/>
              <a:t>data_x,w</a:t>
            </a:r>
            <a:r>
              <a:rPr lang="en-US" sz="2000" dirty="0"/>
              <a:t>)+b)), </a:t>
            </a:r>
            <a:r>
              <a:rPr lang="en-US" sz="2000" dirty="0" err="1"/>
              <a:t>data_x</a:t>
            </a:r>
            <a:r>
              <a:rPr lang="en-US" sz="2000" dirty="0"/>
              <a:t>)</a:t>
            </a:r>
            <a:br>
              <a:rPr lang="en-US" sz="2000" dirty="0"/>
            </a:br>
            <a:r>
              <a:rPr lang="en-US" sz="2000" dirty="0"/>
              <a:t>    b += alpha*</a:t>
            </a:r>
            <a:r>
              <a:rPr lang="en-US" sz="2000" dirty="0" err="1"/>
              <a:t>gradient_b</a:t>
            </a:r>
            <a:br>
              <a:rPr lang="en-US" sz="2000" dirty="0"/>
            </a:br>
            <a:r>
              <a:rPr lang="en-US" sz="2000" dirty="0"/>
              <a:t>    w += alpha*</a:t>
            </a:r>
            <a:r>
              <a:rPr lang="en-US" sz="2000" dirty="0" err="1"/>
              <a:t>gradient_w</a:t>
            </a:r>
            <a:br>
              <a:rPr lang="en-US" sz="2000" dirty="0"/>
            </a:br>
            <a:br>
              <a:rPr lang="en-US" sz="2000" dirty="0"/>
            </a:br>
            <a:r>
              <a:rPr lang="en-US" sz="2000" b="1" dirty="0"/>
              <a:t>print</a:t>
            </a:r>
            <a:r>
              <a:rPr lang="en-US" sz="2000" dirty="0"/>
              <a:t>(</a:t>
            </a:r>
            <a:r>
              <a:rPr lang="en-US" sz="2000" b="1" dirty="0"/>
              <a:t>"Estimated price for Galaxy S5: "</a:t>
            </a:r>
            <a:r>
              <a:rPr lang="en-US" sz="2000" dirty="0"/>
              <a:t>, np.dot(</a:t>
            </a:r>
            <a:r>
              <a:rPr lang="en-US" sz="2000" dirty="0" err="1"/>
              <a:t>np.array</a:t>
            </a:r>
            <a:r>
              <a:rPr lang="en-US" sz="2000" dirty="0"/>
              <a:t>([5,25]),w) + b)</a:t>
            </a:r>
            <a:br>
              <a:rPr lang="en-US" sz="2000" dirty="0"/>
            </a:br>
            <a:r>
              <a:rPr lang="en-US" sz="2000" b="1" dirty="0"/>
              <a:t>print</a:t>
            </a:r>
            <a:r>
              <a:rPr lang="en-US" sz="2000" dirty="0"/>
              <a:t>(</a:t>
            </a:r>
            <a:r>
              <a:rPr lang="en-US" sz="2000" b="1" dirty="0"/>
              <a:t>"Estimated price for Galaxy S1: "</a:t>
            </a:r>
            <a:r>
              <a:rPr lang="en-US" sz="2000" dirty="0"/>
              <a:t>, np.dot(</a:t>
            </a:r>
            <a:r>
              <a:rPr lang="en-US" sz="2000" dirty="0" err="1"/>
              <a:t>np.array</a:t>
            </a:r>
            <a:r>
              <a:rPr lang="en-US" sz="2000" dirty="0"/>
              <a:t>([1,1]),w) + b)</a:t>
            </a: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6732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pPr marL="0" indent="0">
              <a:buNone/>
            </a:pPr>
            <a:r>
              <a:rPr lang="en-US" dirty="0"/>
              <a:t>Prediction for Galaxy S5: $263.63 </a:t>
            </a:r>
          </a:p>
          <a:p>
            <a:pPr marL="0" indent="0">
              <a:buNone/>
            </a:pPr>
            <a:r>
              <a:rPr lang="en-US" dirty="0"/>
              <a:t>	(actual: $250) </a:t>
            </a:r>
          </a:p>
          <a:p>
            <a:pPr marL="0" indent="0">
              <a:buNone/>
            </a:pPr>
            <a:endParaRPr lang="en-US" dirty="0"/>
          </a:p>
          <a:p>
            <a:pPr marL="0" indent="0">
              <a:buNone/>
            </a:pPr>
            <a:r>
              <a:rPr lang="en-US" dirty="0"/>
              <a:t>Prediction for Galaxy S1: $71.81 </a:t>
            </a:r>
          </a:p>
          <a:p>
            <a:pPr marL="0" indent="0">
              <a:buNone/>
            </a:pPr>
            <a:r>
              <a:rPr lang="en-US" dirty="0"/>
              <a:t>	(actual: $30)</a:t>
            </a:r>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962400"/>
            <a:ext cx="6191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0" y="2133600"/>
            <a:ext cx="7810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2222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fade">
                                      <p:cBhvr>
                                        <p:cTn id="17" dur="500"/>
                                        <p:tgtEl>
                                          <p:spTgt spid="20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Effect transition="in" filter="fade">
                                      <p:cBhvr>
                                        <p:cTn id="3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Estimating Galaxy-Phone Cost by Name</a:t>
            </a:r>
          </a:p>
        </p:txBody>
      </p:sp>
      <p:graphicFrame>
        <p:nvGraphicFramePr>
          <p:cNvPr id="7" name="Chart 6"/>
          <p:cNvGraphicFramePr>
            <a:graphicFrameLocks/>
          </p:cNvGraphicFramePr>
          <p:nvPr>
            <p:extLst>
              <p:ext uri="{D42A27DB-BD31-4B8C-83A1-F6EECF244321}">
                <p14:modId xmlns:p14="http://schemas.microsoft.com/office/powerpoint/2010/main" val="3955333328"/>
              </p:ext>
            </p:extLst>
          </p:nvPr>
        </p:nvGraphicFramePr>
        <p:xfrm>
          <a:off x="914400" y="1524000"/>
          <a:ext cx="7467600" cy="4114800"/>
        </p:xfrm>
        <a:graphic>
          <a:graphicData uri="http://schemas.openxmlformats.org/drawingml/2006/chart">
            <c:chart xmlns:c="http://schemas.openxmlformats.org/drawingml/2006/chart" xmlns:r="http://schemas.openxmlformats.org/officeDocument/2006/relationships" r:id="rId2"/>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715000"/>
            <a:ext cx="457200"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709424"/>
            <a:ext cx="5238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5637847"/>
            <a:ext cx="571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674181"/>
            <a:ext cx="539240" cy="106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5657036"/>
            <a:ext cx="5619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124200" y="2133600"/>
            <a:ext cx="4953000" cy="28956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5875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581247"/>
          </a:xfrm>
        </p:spPr>
        <p:txBody>
          <a:bodyPr>
            <a:normAutofit fontScale="90000"/>
          </a:bodyPr>
          <a:lstStyle/>
          <a:p>
            <a:r>
              <a:rPr lang="en-US" dirty="0"/>
              <a:t>TensorFlow – Quadratic Feature</a:t>
            </a:r>
          </a:p>
        </p:txBody>
      </p:sp>
      <p:sp>
        <p:nvSpPr>
          <p:cNvPr id="3" name="Content Placeholder 2"/>
          <p:cNvSpPr>
            <a:spLocks noGrp="1"/>
          </p:cNvSpPr>
          <p:nvPr>
            <p:ph idx="1"/>
          </p:nvPr>
        </p:nvSpPr>
        <p:spPr>
          <a:xfrm>
            <a:off x="381000" y="740232"/>
            <a:ext cx="8534400" cy="6019800"/>
          </a:xfrm>
        </p:spPr>
        <p:txBody>
          <a:bodyPr>
            <a:noAutofit/>
          </a:bodyPr>
          <a:lstStyle/>
          <a:p>
            <a:pPr marL="0" indent="0">
              <a:buNone/>
            </a:pPr>
            <a:r>
              <a:rPr lang="en-US" sz="2000" dirty="0"/>
              <a:t>features = 2</a:t>
            </a:r>
          </a:p>
          <a:p>
            <a:pPr marL="0" indent="0">
              <a:buNone/>
            </a:pPr>
            <a:r>
              <a:rPr lang="en-US" sz="2000" dirty="0"/>
              <a:t>x = </a:t>
            </a:r>
            <a:r>
              <a:rPr lang="en-US" sz="2000" dirty="0" err="1"/>
              <a:t>tf.placeholder</a:t>
            </a:r>
            <a:r>
              <a:rPr lang="en-US" sz="2000" dirty="0"/>
              <a:t>(tf.float32, [None, features])</a:t>
            </a:r>
          </a:p>
          <a:p>
            <a:pPr marL="0" indent="0">
              <a:buNone/>
            </a:pPr>
            <a:r>
              <a:rPr lang="en-US" sz="2000" dirty="0"/>
              <a:t>y_ = </a:t>
            </a:r>
            <a:r>
              <a:rPr lang="en-US" sz="2000" dirty="0" err="1"/>
              <a:t>tf.placeholder</a:t>
            </a:r>
            <a:r>
              <a:rPr lang="en-US" sz="2000" dirty="0"/>
              <a:t>(tf.float32, [None, 1])</a:t>
            </a:r>
          </a:p>
          <a:p>
            <a:pPr marL="0" indent="0">
              <a:buNone/>
            </a:pPr>
            <a:r>
              <a:rPr lang="en-US" sz="2000" dirty="0"/>
              <a:t>W = </a:t>
            </a:r>
            <a:r>
              <a:rPr lang="en-US" sz="2000" dirty="0" err="1"/>
              <a:t>tf.Variable</a:t>
            </a:r>
            <a:r>
              <a:rPr lang="en-US" sz="2000" dirty="0"/>
              <a:t>(</a:t>
            </a:r>
            <a:r>
              <a:rPr lang="en-US" sz="2000" dirty="0" err="1"/>
              <a:t>tf.zeros</a:t>
            </a:r>
            <a:r>
              <a:rPr lang="en-US" sz="2000" dirty="0"/>
              <a:t>([features,1]))</a:t>
            </a:r>
          </a:p>
          <a:p>
            <a:pPr marL="0" indent="0">
              <a:buNone/>
            </a:pPr>
            <a:r>
              <a:rPr lang="en-US" sz="2000" dirty="0"/>
              <a:t>b = </a:t>
            </a:r>
            <a:r>
              <a:rPr lang="en-US" sz="2000" dirty="0" err="1"/>
              <a:t>tf.Variable</a:t>
            </a:r>
            <a:r>
              <a:rPr lang="en-US" sz="2000" dirty="0"/>
              <a:t>(</a:t>
            </a:r>
            <a:r>
              <a:rPr lang="en-US" sz="2000" dirty="0" err="1"/>
              <a:t>tf.zeros</a:t>
            </a:r>
            <a:r>
              <a:rPr lang="en-US" sz="2000" dirty="0"/>
              <a:t>([1]))</a:t>
            </a:r>
          </a:p>
          <a:p>
            <a:pPr marL="0" indent="0">
              <a:buNone/>
            </a:pPr>
            <a:r>
              <a:rPr lang="en-US" sz="2000" dirty="0"/>
              <a:t>pred = </a:t>
            </a:r>
            <a:r>
              <a:rPr lang="en-US" sz="2000" dirty="0" err="1"/>
              <a:t>tf.matmul</a:t>
            </a:r>
            <a:r>
              <a:rPr lang="en-US" sz="2000" dirty="0"/>
              <a:t>(</a:t>
            </a:r>
            <a:r>
              <a:rPr lang="en-US" sz="2000" dirty="0" err="1"/>
              <a:t>x,W</a:t>
            </a:r>
            <a:r>
              <a:rPr lang="en-US" sz="2000" dirty="0"/>
              <a:t>) + b</a:t>
            </a:r>
          </a:p>
          <a:p>
            <a:pPr marL="0" indent="0">
              <a:buNone/>
            </a:pPr>
            <a:r>
              <a:rPr lang="en-US" sz="2000" dirty="0"/>
              <a:t>loss = </a:t>
            </a:r>
            <a:r>
              <a:rPr lang="en-US" sz="2000" dirty="0" err="1"/>
              <a:t>tf.reduce_mean</a:t>
            </a:r>
            <a:r>
              <a:rPr lang="en-US" sz="2000" dirty="0"/>
              <a:t>(</a:t>
            </a:r>
            <a:r>
              <a:rPr lang="en-US" sz="2000" dirty="0" err="1"/>
              <a:t>tf.pow</a:t>
            </a:r>
            <a:r>
              <a:rPr lang="en-US" sz="2000" dirty="0"/>
              <a:t>(pred - y_, 2))</a:t>
            </a:r>
          </a:p>
          <a:p>
            <a:pPr marL="0" indent="0">
              <a:buNone/>
            </a:pPr>
            <a:r>
              <a:rPr lang="en-US" sz="2000" dirty="0"/>
              <a:t>update = </a:t>
            </a:r>
            <a:r>
              <a:rPr lang="en-US" sz="2000" dirty="0" err="1"/>
              <a:t>tf.train.GradientDescentOptimizer</a:t>
            </a:r>
            <a:r>
              <a:rPr lang="en-US" sz="2000" dirty="0"/>
              <a:t>(0.001).minimize(loss)</a:t>
            </a:r>
          </a:p>
          <a:p>
            <a:pPr marL="0" indent="0">
              <a:buNone/>
            </a:pPr>
            <a:r>
              <a:rPr lang="en-US" sz="2000" dirty="0" err="1">
                <a:solidFill>
                  <a:srgbClr val="FF0000"/>
                </a:solidFill>
              </a:rPr>
              <a:t>data_x</a:t>
            </a:r>
            <a:r>
              <a:rPr lang="en-US" sz="2000" dirty="0">
                <a:solidFill>
                  <a:srgbClr val="FF0000"/>
                </a:solidFill>
              </a:rPr>
              <a:t> = </a:t>
            </a:r>
            <a:r>
              <a:rPr lang="en-US" sz="2000" dirty="0" err="1">
                <a:solidFill>
                  <a:srgbClr val="FF0000"/>
                </a:solidFill>
              </a:rPr>
              <a:t>np.array</a:t>
            </a:r>
            <a:r>
              <a:rPr lang="en-US" sz="2000" dirty="0">
                <a:solidFill>
                  <a:srgbClr val="FF0000"/>
                </a:solidFill>
              </a:rPr>
              <a:t>([[2,4],[3,9],[4,16],[6,36],[7,49]])</a:t>
            </a:r>
          </a:p>
          <a:p>
            <a:pPr marL="0" indent="0">
              <a:buNone/>
            </a:pPr>
            <a:r>
              <a:rPr lang="en-US" sz="2000" dirty="0" err="1"/>
              <a:t>data_y</a:t>
            </a:r>
            <a:r>
              <a:rPr lang="en-US" sz="2000" dirty="0"/>
              <a:t> = </a:t>
            </a:r>
            <a:r>
              <a:rPr lang="en-US" sz="2000" dirty="0" err="1"/>
              <a:t>np.array</a:t>
            </a:r>
            <a:r>
              <a:rPr lang="en-US" sz="2000" dirty="0"/>
              <a:t>([[70],[110],[165],[390],[550]])</a:t>
            </a:r>
          </a:p>
          <a:p>
            <a:pPr marL="0" indent="0">
              <a:buNone/>
            </a:pPr>
            <a:r>
              <a:rPr lang="en-US" sz="2000" dirty="0" err="1"/>
              <a:t>sess</a:t>
            </a:r>
            <a:r>
              <a:rPr lang="en-US" sz="2000" dirty="0"/>
              <a:t> = </a:t>
            </a:r>
            <a:r>
              <a:rPr lang="en-US" sz="2000" dirty="0" err="1"/>
              <a:t>tf.Session</a:t>
            </a:r>
            <a:r>
              <a:rPr lang="en-US" sz="2000" dirty="0"/>
              <a:t>()</a:t>
            </a:r>
          </a:p>
          <a:p>
            <a:pPr marL="0" indent="0">
              <a:buNone/>
            </a:pPr>
            <a:r>
              <a:rPr lang="en-US" sz="2000" dirty="0" err="1"/>
              <a:t>sess.run</a:t>
            </a:r>
            <a:r>
              <a:rPr lang="en-US" sz="2000" dirty="0"/>
              <a:t>(</a:t>
            </a:r>
            <a:r>
              <a:rPr lang="en-US" sz="2000" dirty="0" err="1"/>
              <a:t>tf.global_variables_initializer</a:t>
            </a:r>
            <a:r>
              <a:rPr lang="en-US" sz="2000" dirty="0"/>
              <a:t>())</a:t>
            </a:r>
          </a:p>
          <a:p>
            <a:pPr marL="0" indent="0">
              <a:buNone/>
            </a:pPr>
            <a:r>
              <a:rPr lang="en-US" sz="2000" dirty="0"/>
              <a:t>for i in range(0,100000):</a:t>
            </a:r>
          </a:p>
          <a:p>
            <a:pPr marL="0" indent="0">
              <a:buNone/>
            </a:pPr>
            <a:r>
              <a:rPr lang="en-US" sz="1800" dirty="0"/>
              <a:t>    </a:t>
            </a:r>
            <a:r>
              <a:rPr lang="en-US" sz="1800" dirty="0" err="1"/>
              <a:t>sess.run</a:t>
            </a:r>
            <a:r>
              <a:rPr lang="en-US" sz="1800" dirty="0"/>
              <a:t>(update, </a:t>
            </a:r>
            <a:r>
              <a:rPr lang="en-US" sz="1800" dirty="0" err="1"/>
              <a:t>feed_dict</a:t>
            </a:r>
            <a:r>
              <a:rPr lang="en-US" sz="1800" dirty="0"/>
              <a:t> = {</a:t>
            </a:r>
            <a:r>
              <a:rPr lang="en-US" sz="1800" dirty="0" err="1"/>
              <a:t>x:data_x</a:t>
            </a:r>
            <a:r>
              <a:rPr lang="en-US" sz="1800" dirty="0"/>
              <a:t>, y_:</a:t>
            </a:r>
            <a:r>
              <a:rPr lang="en-US" sz="1800" dirty="0" err="1"/>
              <a:t>data_y</a:t>
            </a:r>
            <a:r>
              <a:rPr lang="en-US" sz="1800" dirty="0"/>
              <a:t>})</a:t>
            </a:r>
            <a:endParaRPr lang="en-US" sz="1800" dirty="0">
              <a:solidFill>
                <a:srgbClr val="00B050"/>
              </a:solidFill>
            </a:endParaRPr>
          </a:p>
          <a:p>
            <a:pPr marL="0" indent="0">
              <a:buNone/>
            </a:pPr>
            <a:r>
              <a:rPr lang="en-US" sz="1600" dirty="0"/>
              <a:t>      if i % 10000 == 0 :</a:t>
            </a:r>
          </a:p>
          <a:p>
            <a:pPr marL="0" indent="0">
              <a:buNone/>
            </a:pPr>
            <a:r>
              <a:rPr lang="en-US" sz="1200" dirty="0"/>
              <a:t>          print('Iteration:' , i , ' W:' , </a:t>
            </a:r>
            <a:r>
              <a:rPr lang="en-US" sz="1200" dirty="0" err="1"/>
              <a:t>sess.run</a:t>
            </a:r>
            <a:r>
              <a:rPr lang="en-US" sz="1200" dirty="0"/>
              <a:t>(W) , ' b:' , </a:t>
            </a:r>
            <a:r>
              <a:rPr lang="en-US" sz="1200" dirty="0" err="1"/>
              <a:t>sess.run</a:t>
            </a:r>
            <a:r>
              <a:rPr lang="en-US" sz="1200" dirty="0"/>
              <a:t>(b), ' loss:', </a:t>
            </a:r>
            <a:r>
              <a:rPr lang="en-US" sz="1200" dirty="0" err="1"/>
              <a:t>loss.eval</a:t>
            </a:r>
            <a:r>
              <a:rPr lang="en-US" sz="1200" dirty="0"/>
              <a:t>(session=</a:t>
            </a:r>
            <a:r>
              <a:rPr lang="en-US" sz="1200" dirty="0" err="1"/>
              <a:t>sess</a:t>
            </a:r>
            <a:r>
              <a:rPr lang="en-US" sz="1200" dirty="0"/>
              <a:t>, </a:t>
            </a:r>
            <a:r>
              <a:rPr lang="en-US" sz="1200" dirty="0" err="1"/>
              <a:t>feed_dict</a:t>
            </a:r>
            <a:r>
              <a:rPr lang="en-US" sz="1200" dirty="0"/>
              <a:t> = {</a:t>
            </a:r>
            <a:r>
              <a:rPr lang="en-US" sz="1200" dirty="0" err="1"/>
              <a:t>x:data_x</a:t>
            </a:r>
            <a:r>
              <a:rPr lang="en-US" sz="1200" dirty="0"/>
              <a:t>, y_:</a:t>
            </a:r>
            <a:r>
              <a:rPr lang="en-US" sz="1200" dirty="0" err="1"/>
              <a:t>data_y</a:t>
            </a:r>
            <a:r>
              <a:rPr lang="en-US" sz="1200" dirty="0"/>
              <a:t>}))</a:t>
            </a:r>
          </a:p>
        </p:txBody>
      </p:sp>
      <p:sp>
        <p:nvSpPr>
          <p:cNvPr id="5" name="Rounded Rectangular Callout 4"/>
          <p:cNvSpPr/>
          <p:nvPr/>
        </p:nvSpPr>
        <p:spPr>
          <a:xfrm>
            <a:off x="5486400" y="1219200"/>
            <a:ext cx="1752600" cy="685800"/>
          </a:xfrm>
          <a:prstGeom prst="wedgeRoundRectCallout">
            <a:avLst>
              <a:gd name="adj1" fmla="val -86050"/>
              <a:gd name="adj2" fmla="val -200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x is a matrix (m x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828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lnSpcReduction="10000"/>
          </a:bodyPr>
          <a:lstStyle/>
          <a:p>
            <a:pPr marL="0" indent="0">
              <a:buNone/>
            </a:pPr>
            <a:r>
              <a:rPr lang="en-US" dirty="0"/>
              <a:t>&gt;&gt;&gt; print('Prediction for Galaxy S5:', </a:t>
            </a:r>
            <a:r>
              <a:rPr lang="en-US" dirty="0" err="1"/>
              <a:t>np.matmul</a:t>
            </a:r>
            <a:r>
              <a:rPr lang="en-US" dirty="0"/>
              <a:t>(</a:t>
            </a:r>
            <a:r>
              <a:rPr lang="en-US" dirty="0" err="1"/>
              <a:t>np.array</a:t>
            </a:r>
            <a:r>
              <a:rPr lang="en-US" dirty="0"/>
              <a:t>([5,25]),</a:t>
            </a:r>
            <a:r>
              <a:rPr lang="en-US" dirty="0" err="1"/>
              <a:t>sess.run</a:t>
            </a:r>
            <a:r>
              <a:rPr lang="en-US" dirty="0"/>
              <a:t>(W)) + </a:t>
            </a:r>
            <a:r>
              <a:rPr lang="en-US" dirty="0" err="1"/>
              <a:t>sess.run</a:t>
            </a:r>
            <a:r>
              <a:rPr lang="en-US" dirty="0"/>
              <a:t>(b))</a:t>
            </a:r>
          </a:p>
          <a:p>
            <a:pPr marL="0" indent="0">
              <a:buNone/>
            </a:pPr>
            <a:r>
              <a:rPr lang="en-US" dirty="0"/>
              <a:t>Prediction for Galaxy S5: $264.72 (actual: $250)</a:t>
            </a:r>
          </a:p>
          <a:p>
            <a:pPr marL="0" indent="0">
              <a:buNone/>
            </a:pPr>
            <a:endParaRPr lang="en-US" dirty="0"/>
          </a:p>
          <a:p>
            <a:pPr marL="0" indent="0">
              <a:buNone/>
            </a:pPr>
            <a:r>
              <a:rPr lang="en-US" dirty="0"/>
              <a:t>&gt;&gt;&gt; print('Prediction for Galaxy S1:', </a:t>
            </a:r>
            <a:r>
              <a:rPr lang="en-US" dirty="0" err="1"/>
              <a:t>np.matmul</a:t>
            </a:r>
            <a:r>
              <a:rPr lang="en-US" dirty="0"/>
              <a:t>(</a:t>
            </a:r>
            <a:r>
              <a:rPr lang="en-US" dirty="0" err="1"/>
              <a:t>np.array</a:t>
            </a:r>
            <a:r>
              <a:rPr lang="en-US" dirty="0"/>
              <a:t>([1,1]),</a:t>
            </a:r>
            <a:r>
              <a:rPr lang="en-US" dirty="0" err="1"/>
              <a:t>sess.run</a:t>
            </a:r>
            <a:r>
              <a:rPr lang="en-US" dirty="0"/>
              <a:t>(W)) + </a:t>
            </a:r>
            <a:r>
              <a:rPr lang="en-US" dirty="0" err="1"/>
              <a:t>sess.run</a:t>
            </a:r>
            <a:r>
              <a:rPr lang="en-US" dirty="0"/>
              <a:t>(b))</a:t>
            </a:r>
          </a:p>
          <a:p>
            <a:pPr marL="0" indent="0">
              <a:buNone/>
            </a:pPr>
            <a:r>
              <a:rPr lang="en-US" dirty="0"/>
              <a:t>Prediction for Galaxy S1: $68.20 (actual: $30)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320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Adding (too) Many Features</a:t>
            </a:r>
          </a:p>
        </p:txBody>
      </p:sp>
      <p:sp>
        <p:nvSpPr>
          <p:cNvPr id="3" name="Content Placeholder 2"/>
          <p:cNvSpPr>
            <a:spLocks noGrp="1"/>
          </p:cNvSpPr>
          <p:nvPr>
            <p:ph idx="1"/>
          </p:nvPr>
        </p:nvSpPr>
        <p:spPr>
          <a:xfrm>
            <a:off x="457200" y="1219200"/>
            <a:ext cx="8229600" cy="5410200"/>
          </a:xfrm>
        </p:spPr>
        <p:txBody>
          <a:bodyPr>
            <a:normAutofit fontScale="250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sz="5600" dirty="0">
                <a:solidFill>
                  <a:srgbClr val="FF0000"/>
                </a:solidFill>
              </a:rPr>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sz="4000" dirty="0" err="1">
                <a:solidFill>
                  <a:srgbClr val="FF0000"/>
                </a:solidFill>
              </a:rPr>
              <a:t>def</a:t>
            </a:r>
            <a:r>
              <a:rPr lang="en-US" sz="4000" dirty="0">
                <a:solidFill>
                  <a:srgbClr val="FF0000"/>
                </a:solidFill>
              </a:rPr>
              <a:t> </a:t>
            </a:r>
            <a:r>
              <a:rPr lang="en-US" sz="4000" dirty="0" err="1">
                <a:solidFill>
                  <a:srgbClr val="FF0000"/>
                </a:solidFill>
              </a:rPr>
              <a:t>vecto</a:t>
            </a:r>
            <a:r>
              <a:rPr lang="en-US" sz="4000" dirty="0">
                <a:solidFill>
                  <a:srgbClr val="FF0000"/>
                </a:solidFill>
              </a:rPr>
              <a:t>(x):</a:t>
            </a:r>
          </a:p>
          <a:p>
            <a:pPr marL="0" indent="0">
              <a:buNone/>
            </a:pPr>
            <a:r>
              <a:rPr lang="en-US" sz="4000" dirty="0">
                <a:solidFill>
                  <a:srgbClr val="FF0000"/>
                </a:solidFill>
              </a:rPr>
              <a:t>    ret = []</a:t>
            </a:r>
          </a:p>
          <a:p>
            <a:pPr marL="0" indent="0">
              <a:buNone/>
            </a:pPr>
            <a:r>
              <a:rPr lang="en-US" sz="4000" dirty="0">
                <a:solidFill>
                  <a:srgbClr val="FF0000"/>
                </a:solidFill>
              </a:rPr>
              <a:t>    for i in </a:t>
            </a:r>
            <a:r>
              <a:rPr lang="en-US" sz="4000" dirty="0" err="1">
                <a:solidFill>
                  <a:srgbClr val="FF0000"/>
                </a:solidFill>
              </a:rPr>
              <a:t>suff_feat</a:t>
            </a:r>
            <a:r>
              <a:rPr lang="en-US" sz="4000" dirty="0">
                <a:solidFill>
                  <a:srgbClr val="FF0000"/>
                </a:solidFill>
              </a:rPr>
              <a:t>:</a:t>
            </a:r>
          </a:p>
          <a:p>
            <a:pPr marL="0" indent="0">
              <a:buNone/>
            </a:pPr>
            <a:r>
              <a:rPr lang="en-US" sz="4000" dirty="0">
                <a:solidFill>
                  <a:srgbClr val="FF0000"/>
                </a:solidFill>
              </a:rPr>
              <a:t>        </a:t>
            </a:r>
            <a:r>
              <a:rPr lang="en-US" sz="4000" dirty="0" err="1">
                <a:solidFill>
                  <a:srgbClr val="FF0000"/>
                </a:solidFill>
              </a:rPr>
              <a:t>ret.append</a:t>
            </a:r>
            <a:r>
              <a:rPr lang="en-US" sz="4000" dirty="0">
                <a:solidFill>
                  <a:srgbClr val="FF0000"/>
                </a:solidFill>
              </a:rPr>
              <a:t>(x**i / 7.**i)</a:t>
            </a:r>
          </a:p>
          <a:p>
            <a:pPr marL="0" indent="0">
              <a:buNone/>
            </a:pPr>
            <a:r>
              <a:rPr lang="en-US" sz="4000" dirty="0">
                <a:solidFill>
                  <a:srgbClr val="FF0000"/>
                </a:solidFill>
              </a:rPr>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dirty="0"/>
              <a:t>loss = </a:t>
            </a:r>
            <a:r>
              <a:rPr lang="en-US" dirty="0" err="1"/>
              <a:t>tf.reduce_mean</a:t>
            </a:r>
            <a:r>
              <a:rPr lang="en-US" dirty="0"/>
              <a:t>(</a:t>
            </a:r>
            <a:r>
              <a:rPr lang="en-US" dirty="0" err="1"/>
              <a:t>tf.pow</a:t>
            </a:r>
            <a:r>
              <a:rPr lang="en-US" dirty="0"/>
              <a:t>(y - y_, 2))</a:t>
            </a:r>
          </a:p>
          <a:p>
            <a:pPr marL="0" indent="0">
              <a:buNone/>
            </a:pPr>
            <a:r>
              <a:rPr lang="en-US" dirty="0"/>
              <a:t>update = </a:t>
            </a:r>
            <a:r>
              <a:rPr lang="en-US" dirty="0" err="1"/>
              <a:t>tf.train.GradientDescentOptimizer</a:t>
            </a:r>
            <a:r>
              <a:rPr lang="en-US" dirty="0"/>
              <a:t>(0.1).minimize(loss)</a:t>
            </a:r>
          </a:p>
          <a:p>
            <a:pPr marL="0" indent="0">
              <a:buNone/>
            </a:pPr>
            <a:r>
              <a:rPr lang="en-US" sz="4400" dirty="0" err="1"/>
              <a:t>data_x</a:t>
            </a:r>
            <a:r>
              <a:rPr lang="en-US" sz="4400" dirty="0"/>
              <a:t> = </a:t>
            </a:r>
            <a:r>
              <a:rPr lang="en-US" sz="4400" dirty="0" err="1"/>
              <a:t>np.array</a:t>
            </a:r>
            <a:r>
              <a:rPr lang="en-US" sz="4400" dirty="0"/>
              <a:t>([</a:t>
            </a:r>
            <a:r>
              <a:rPr lang="en-US" sz="4400" dirty="0" err="1"/>
              <a:t>vecto</a:t>
            </a:r>
            <a:r>
              <a:rPr lang="en-US" sz="4400" dirty="0"/>
              <a:t>(2),</a:t>
            </a:r>
            <a:r>
              <a:rPr lang="en-US" sz="4400" dirty="0" err="1"/>
              <a:t>vecto</a:t>
            </a:r>
            <a:r>
              <a:rPr lang="en-US" sz="4400" dirty="0"/>
              <a:t>(3),</a:t>
            </a:r>
            <a:r>
              <a:rPr lang="en-US" sz="4400" dirty="0" err="1"/>
              <a:t>vecto</a:t>
            </a:r>
            <a:r>
              <a:rPr lang="en-US" sz="4400" dirty="0"/>
              <a:t>(4),</a:t>
            </a:r>
            <a:r>
              <a:rPr lang="en-US" sz="4400" dirty="0" err="1"/>
              <a:t>vecto</a:t>
            </a:r>
            <a:r>
              <a:rPr lang="en-US" sz="4400" dirty="0"/>
              <a:t>(6),</a:t>
            </a:r>
            <a:r>
              <a:rPr lang="en-US" sz="4400" dirty="0" err="1"/>
              <a:t>vecto</a:t>
            </a:r>
            <a:r>
              <a:rPr lang="en-US" sz="4400"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i in range(0,1000000):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sz="4800" dirty="0">
                <a:solidFill>
                  <a:srgbClr val="FF0000"/>
                </a:solidFill>
              </a:rPr>
              <a:t>import </a:t>
            </a:r>
            <a:r>
              <a:rPr lang="en-US" sz="4800" dirty="0" err="1">
                <a:solidFill>
                  <a:srgbClr val="FF0000"/>
                </a:solidFill>
              </a:rPr>
              <a:t>matplotlib.pyplot</a:t>
            </a:r>
            <a:r>
              <a:rPr lang="en-US" sz="4800" dirty="0">
                <a:solidFill>
                  <a:srgbClr val="FF0000"/>
                </a:solidFill>
              </a:rPr>
              <a:t> as </a:t>
            </a:r>
            <a:r>
              <a:rPr lang="en-US" sz="4800" dirty="0" err="1">
                <a:solidFill>
                  <a:srgbClr val="FF0000"/>
                </a:solidFill>
              </a:rPr>
              <a:t>plt</a:t>
            </a:r>
            <a:endParaRPr lang="en-US" sz="4800" dirty="0">
              <a:solidFill>
                <a:srgbClr val="FF0000"/>
              </a:solidFill>
            </a:endParaRPr>
          </a:p>
          <a:p>
            <a:pPr marL="0" indent="0">
              <a:buNone/>
            </a:pPr>
            <a:r>
              <a:rPr lang="en-US" sz="4800" dirty="0" err="1">
                <a:solidFill>
                  <a:srgbClr val="FF0000"/>
                </a:solidFill>
              </a:rPr>
              <a:t>plt.plot</a:t>
            </a:r>
            <a:r>
              <a:rPr lang="en-US" sz="4800" dirty="0">
                <a:solidFill>
                  <a:srgbClr val="FF0000"/>
                </a:solidFill>
              </a:rPr>
              <a:t>(</a:t>
            </a:r>
            <a:r>
              <a:rPr lang="en-US" sz="4800" dirty="0" err="1">
                <a:solidFill>
                  <a:srgbClr val="FF0000"/>
                </a:solidFill>
              </a:rPr>
              <a:t>x_axis</a:t>
            </a:r>
            <a:r>
              <a:rPr lang="en-US" sz="4800" dirty="0">
                <a:solidFill>
                  <a:srgbClr val="FF0000"/>
                </a:solidFill>
              </a:rPr>
              <a:t>, </a:t>
            </a:r>
            <a:r>
              <a:rPr lang="en-US" sz="4800" dirty="0" err="1">
                <a:solidFill>
                  <a:srgbClr val="FF0000"/>
                </a:solidFill>
              </a:rPr>
              <a:t>y_vals</a:t>
            </a:r>
            <a:r>
              <a:rPr lang="en-US" sz="4800" dirty="0">
                <a:solidFill>
                  <a:srgbClr val="FF0000"/>
                </a:solidFill>
              </a:rPr>
              <a:t>)</a:t>
            </a:r>
          </a:p>
          <a:p>
            <a:pPr marL="0" indent="0">
              <a:buNone/>
            </a:pPr>
            <a:r>
              <a:rPr lang="en-US" sz="4800" dirty="0" err="1">
                <a:solidFill>
                  <a:srgbClr val="FF0000"/>
                </a:solidFill>
              </a:rPr>
              <a:t>plt.show</a:t>
            </a:r>
            <a:r>
              <a:rPr lang="en-US" sz="4800" dirty="0">
                <a:solidFill>
                  <a:srgbClr val="FF0000"/>
                </a:solidFill>
              </a:rPr>
              <a:t>()</a:t>
            </a:r>
          </a:p>
        </p:txBody>
      </p:sp>
      <p:sp>
        <p:nvSpPr>
          <p:cNvPr id="4" name="Rounded Rectangular Callout 3"/>
          <p:cNvSpPr/>
          <p:nvPr/>
        </p:nvSpPr>
        <p:spPr>
          <a:xfrm>
            <a:off x="2590800" y="1219200"/>
            <a:ext cx="3124200" cy="609600"/>
          </a:xfrm>
          <a:prstGeom prst="wedgeRoundRectCallout">
            <a:avLst>
              <a:gd name="adj1" fmla="val -81968"/>
              <a:gd name="adj2" fmla="val 11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 features</a:t>
            </a:r>
          </a:p>
        </p:txBody>
      </p:sp>
      <p:sp>
        <p:nvSpPr>
          <p:cNvPr id="5" name="Rounded Rectangular Callout 4"/>
          <p:cNvSpPr/>
          <p:nvPr/>
        </p:nvSpPr>
        <p:spPr>
          <a:xfrm>
            <a:off x="2895600" y="1981200"/>
            <a:ext cx="4191000" cy="762000"/>
          </a:xfrm>
          <a:prstGeom prst="wedgeRoundRectCallout">
            <a:avLst>
              <a:gd name="adj1" fmla="val -83205"/>
              <a:gd name="adj2" fmla="val -268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function to convert a number to a vector, with all powers.</a:t>
            </a:r>
          </a:p>
        </p:txBody>
      </p:sp>
      <p:sp>
        <p:nvSpPr>
          <p:cNvPr id="6" name="Rounded Rectangular Callout 5"/>
          <p:cNvSpPr/>
          <p:nvPr/>
        </p:nvSpPr>
        <p:spPr>
          <a:xfrm>
            <a:off x="3200400" y="2971800"/>
            <a:ext cx="2971800" cy="762000"/>
          </a:xfrm>
          <a:prstGeom prst="wedgeRoundRectCallout">
            <a:avLst>
              <a:gd name="adj1" fmla="val -95610"/>
              <a:gd name="adj2" fmla="val -1049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divide by 7**I, so the numbers aren't too large.</a:t>
            </a:r>
          </a:p>
        </p:txBody>
      </p:sp>
      <p:sp>
        <p:nvSpPr>
          <p:cNvPr id="7" name="Rounded Rectangular Callout 6"/>
          <p:cNvSpPr/>
          <p:nvPr/>
        </p:nvSpPr>
        <p:spPr>
          <a:xfrm>
            <a:off x="4082902" y="5410200"/>
            <a:ext cx="2438400" cy="762000"/>
          </a:xfrm>
          <a:prstGeom prst="wedgeRoundRectCallout">
            <a:avLst>
              <a:gd name="adj1" fmla="val -129845"/>
              <a:gd name="adj2" fmla="val -212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 the results!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1883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70" y="1295400"/>
            <a:ext cx="777875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9"/>
          <p:cNvSpPr/>
          <p:nvPr/>
        </p:nvSpPr>
        <p:spPr>
          <a:xfrm>
            <a:off x="1569308" y="1888505"/>
            <a:ext cx="6536724" cy="2794706"/>
          </a:xfrm>
          <a:custGeom>
            <a:avLst/>
            <a:gdLst>
              <a:gd name="connsiteX0" fmla="*/ 0 w 6536724"/>
              <a:gd name="connsiteY0" fmla="*/ 63863 h 2794706"/>
              <a:gd name="connsiteX1" fmla="*/ 24714 w 6536724"/>
              <a:gd name="connsiteY1" fmla="*/ 496349 h 2794706"/>
              <a:gd name="connsiteX2" fmla="*/ 37070 w 6536724"/>
              <a:gd name="connsiteY2" fmla="*/ 533419 h 2794706"/>
              <a:gd name="connsiteX3" fmla="*/ 49427 w 6536724"/>
              <a:gd name="connsiteY3" fmla="*/ 595203 h 2794706"/>
              <a:gd name="connsiteX4" fmla="*/ 61784 w 6536724"/>
              <a:gd name="connsiteY4" fmla="*/ 681700 h 2794706"/>
              <a:gd name="connsiteX5" fmla="*/ 74141 w 6536724"/>
              <a:gd name="connsiteY5" fmla="*/ 718771 h 2794706"/>
              <a:gd name="connsiteX6" fmla="*/ 86497 w 6536724"/>
              <a:gd name="connsiteY6" fmla="*/ 780554 h 2794706"/>
              <a:gd name="connsiteX7" fmla="*/ 98854 w 6536724"/>
              <a:gd name="connsiteY7" fmla="*/ 817625 h 2794706"/>
              <a:gd name="connsiteX8" fmla="*/ 135924 w 6536724"/>
              <a:gd name="connsiteY8" fmla="*/ 941192 h 2794706"/>
              <a:gd name="connsiteX9" fmla="*/ 148281 w 6536724"/>
              <a:gd name="connsiteY9" fmla="*/ 978263 h 2794706"/>
              <a:gd name="connsiteX10" fmla="*/ 160638 w 6536724"/>
              <a:gd name="connsiteY10" fmla="*/ 1052403 h 2794706"/>
              <a:gd name="connsiteX11" fmla="*/ 210065 w 6536724"/>
              <a:gd name="connsiteY11" fmla="*/ 1126544 h 2794706"/>
              <a:gd name="connsiteX12" fmla="*/ 234778 w 6536724"/>
              <a:gd name="connsiteY12" fmla="*/ 1213041 h 2794706"/>
              <a:gd name="connsiteX13" fmla="*/ 271849 w 6536724"/>
              <a:gd name="connsiteY13" fmla="*/ 1336609 h 2794706"/>
              <a:gd name="connsiteX14" fmla="*/ 284206 w 6536724"/>
              <a:gd name="connsiteY14" fmla="*/ 1373679 h 2794706"/>
              <a:gd name="connsiteX15" fmla="*/ 296562 w 6536724"/>
              <a:gd name="connsiteY15" fmla="*/ 1410749 h 2794706"/>
              <a:gd name="connsiteX16" fmla="*/ 321276 w 6536724"/>
              <a:gd name="connsiteY16" fmla="*/ 1447819 h 2794706"/>
              <a:gd name="connsiteX17" fmla="*/ 333633 w 6536724"/>
              <a:gd name="connsiteY17" fmla="*/ 1521960 h 2794706"/>
              <a:gd name="connsiteX18" fmla="*/ 358346 w 6536724"/>
              <a:gd name="connsiteY18" fmla="*/ 1571387 h 2794706"/>
              <a:gd name="connsiteX19" fmla="*/ 395416 w 6536724"/>
              <a:gd name="connsiteY19" fmla="*/ 1645527 h 2794706"/>
              <a:gd name="connsiteX20" fmla="*/ 420130 w 6536724"/>
              <a:gd name="connsiteY20" fmla="*/ 1732025 h 2794706"/>
              <a:gd name="connsiteX21" fmla="*/ 469557 w 6536724"/>
              <a:gd name="connsiteY21" fmla="*/ 1818522 h 2794706"/>
              <a:gd name="connsiteX22" fmla="*/ 481914 w 6536724"/>
              <a:gd name="connsiteY22" fmla="*/ 1867949 h 2794706"/>
              <a:gd name="connsiteX23" fmla="*/ 531341 w 6536724"/>
              <a:gd name="connsiteY23" fmla="*/ 1942090 h 2794706"/>
              <a:gd name="connsiteX24" fmla="*/ 580768 w 6536724"/>
              <a:gd name="connsiteY24" fmla="*/ 2016230 h 2794706"/>
              <a:gd name="connsiteX25" fmla="*/ 630195 w 6536724"/>
              <a:gd name="connsiteY25" fmla="*/ 2139798 h 2794706"/>
              <a:gd name="connsiteX26" fmla="*/ 667265 w 6536724"/>
              <a:gd name="connsiteY26" fmla="*/ 2152154 h 2794706"/>
              <a:gd name="connsiteX27" fmla="*/ 753762 w 6536724"/>
              <a:gd name="connsiteY27" fmla="*/ 2275722 h 2794706"/>
              <a:gd name="connsiteX28" fmla="*/ 790833 w 6536724"/>
              <a:gd name="connsiteY28" fmla="*/ 2312792 h 2794706"/>
              <a:gd name="connsiteX29" fmla="*/ 815546 w 6536724"/>
              <a:gd name="connsiteY29" fmla="*/ 2349863 h 2794706"/>
              <a:gd name="connsiteX30" fmla="*/ 864973 w 6536724"/>
              <a:gd name="connsiteY30" fmla="*/ 2386933 h 2794706"/>
              <a:gd name="connsiteX31" fmla="*/ 902043 w 6536724"/>
              <a:gd name="connsiteY31" fmla="*/ 2424003 h 2794706"/>
              <a:gd name="connsiteX32" fmla="*/ 951470 w 6536724"/>
              <a:gd name="connsiteY32" fmla="*/ 2448717 h 2794706"/>
              <a:gd name="connsiteX33" fmla="*/ 1062681 w 6536724"/>
              <a:gd name="connsiteY33" fmla="*/ 2535214 h 2794706"/>
              <a:gd name="connsiteX34" fmla="*/ 1136822 w 6536724"/>
              <a:gd name="connsiteY34" fmla="*/ 2584641 h 2794706"/>
              <a:gd name="connsiteX35" fmla="*/ 1173892 w 6536724"/>
              <a:gd name="connsiteY35" fmla="*/ 2609354 h 2794706"/>
              <a:gd name="connsiteX36" fmla="*/ 1210962 w 6536724"/>
              <a:gd name="connsiteY36" fmla="*/ 2658781 h 2794706"/>
              <a:gd name="connsiteX37" fmla="*/ 1285103 w 6536724"/>
              <a:gd name="connsiteY37" fmla="*/ 2708209 h 2794706"/>
              <a:gd name="connsiteX38" fmla="*/ 1322173 w 6536724"/>
              <a:gd name="connsiteY38" fmla="*/ 2732922 h 2794706"/>
              <a:gd name="connsiteX39" fmla="*/ 1421027 w 6536724"/>
              <a:gd name="connsiteY39" fmla="*/ 2757636 h 2794706"/>
              <a:gd name="connsiteX40" fmla="*/ 1458097 w 6536724"/>
              <a:gd name="connsiteY40" fmla="*/ 2769992 h 2794706"/>
              <a:gd name="connsiteX41" fmla="*/ 1594022 w 6536724"/>
              <a:gd name="connsiteY41" fmla="*/ 2782349 h 2794706"/>
              <a:gd name="connsiteX42" fmla="*/ 1668162 w 6536724"/>
              <a:gd name="connsiteY42" fmla="*/ 2794706 h 2794706"/>
              <a:gd name="connsiteX43" fmla="*/ 1989438 w 6536724"/>
              <a:gd name="connsiteY43" fmla="*/ 2769992 h 2794706"/>
              <a:gd name="connsiteX44" fmla="*/ 2075935 w 6536724"/>
              <a:gd name="connsiteY44" fmla="*/ 2745279 h 2794706"/>
              <a:gd name="connsiteX45" fmla="*/ 2100649 w 6536724"/>
              <a:gd name="connsiteY45" fmla="*/ 2708209 h 2794706"/>
              <a:gd name="connsiteX46" fmla="*/ 2174789 w 6536724"/>
              <a:gd name="connsiteY46" fmla="*/ 2658781 h 2794706"/>
              <a:gd name="connsiteX47" fmla="*/ 2310714 w 6536724"/>
              <a:gd name="connsiteY47" fmla="*/ 2634068 h 2794706"/>
              <a:gd name="connsiteX48" fmla="*/ 2384854 w 6536724"/>
              <a:gd name="connsiteY48" fmla="*/ 2609354 h 2794706"/>
              <a:gd name="connsiteX49" fmla="*/ 2458995 w 6536724"/>
              <a:gd name="connsiteY49" fmla="*/ 2572284 h 2794706"/>
              <a:gd name="connsiteX50" fmla="*/ 2483708 w 6536724"/>
              <a:gd name="connsiteY50" fmla="*/ 2535214 h 2794706"/>
              <a:gd name="connsiteX51" fmla="*/ 2508422 w 6536724"/>
              <a:gd name="connsiteY51" fmla="*/ 2461073 h 2794706"/>
              <a:gd name="connsiteX52" fmla="*/ 2557849 w 6536724"/>
              <a:gd name="connsiteY52" fmla="*/ 2374576 h 2794706"/>
              <a:gd name="connsiteX53" fmla="*/ 2570206 w 6536724"/>
              <a:gd name="connsiteY53" fmla="*/ 2312792 h 2794706"/>
              <a:gd name="connsiteX54" fmla="*/ 2656703 w 6536724"/>
              <a:gd name="connsiteY54" fmla="*/ 2201581 h 2794706"/>
              <a:gd name="connsiteX55" fmla="*/ 2755557 w 6536724"/>
              <a:gd name="connsiteY55" fmla="*/ 2152154 h 2794706"/>
              <a:gd name="connsiteX56" fmla="*/ 2916195 w 6536724"/>
              <a:gd name="connsiteY56" fmla="*/ 2164511 h 2794706"/>
              <a:gd name="connsiteX57" fmla="*/ 2965622 w 6536724"/>
              <a:gd name="connsiteY57" fmla="*/ 2176868 h 2794706"/>
              <a:gd name="connsiteX58" fmla="*/ 3039762 w 6536724"/>
              <a:gd name="connsiteY58" fmla="*/ 2189225 h 2794706"/>
              <a:gd name="connsiteX59" fmla="*/ 3175687 w 6536724"/>
              <a:gd name="connsiteY59" fmla="*/ 2226295 h 2794706"/>
              <a:gd name="connsiteX60" fmla="*/ 3212757 w 6536724"/>
              <a:gd name="connsiteY60" fmla="*/ 2251009 h 2794706"/>
              <a:gd name="connsiteX61" fmla="*/ 3249827 w 6536724"/>
              <a:gd name="connsiteY61" fmla="*/ 2263365 h 2794706"/>
              <a:gd name="connsiteX62" fmla="*/ 3361038 w 6536724"/>
              <a:gd name="connsiteY62" fmla="*/ 2337506 h 2794706"/>
              <a:gd name="connsiteX63" fmla="*/ 3583460 w 6536724"/>
              <a:gd name="connsiteY63" fmla="*/ 2485787 h 2794706"/>
              <a:gd name="connsiteX64" fmla="*/ 3620530 w 6536724"/>
              <a:gd name="connsiteY64" fmla="*/ 2510500 h 2794706"/>
              <a:gd name="connsiteX65" fmla="*/ 3657600 w 6536724"/>
              <a:gd name="connsiteY65" fmla="*/ 2535214 h 2794706"/>
              <a:gd name="connsiteX66" fmla="*/ 3731741 w 6536724"/>
              <a:gd name="connsiteY66" fmla="*/ 2559927 h 2794706"/>
              <a:gd name="connsiteX67" fmla="*/ 3768811 w 6536724"/>
              <a:gd name="connsiteY67" fmla="*/ 2572284 h 2794706"/>
              <a:gd name="connsiteX68" fmla="*/ 4077730 w 6536724"/>
              <a:gd name="connsiteY68" fmla="*/ 2559927 h 2794706"/>
              <a:gd name="connsiteX69" fmla="*/ 4188941 w 6536724"/>
              <a:gd name="connsiteY69" fmla="*/ 2510500 h 2794706"/>
              <a:gd name="connsiteX70" fmla="*/ 4300151 w 6536724"/>
              <a:gd name="connsiteY70" fmla="*/ 2485787 h 2794706"/>
              <a:gd name="connsiteX71" fmla="*/ 4374292 w 6536724"/>
              <a:gd name="connsiteY71" fmla="*/ 2436360 h 2794706"/>
              <a:gd name="connsiteX72" fmla="*/ 4411362 w 6536724"/>
              <a:gd name="connsiteY72" fmla="*/ 2411646 h 2794706"/>
              <a:gd name="connsiteX73" fmla="*/ 4522573 w 6536724"/>
              <a:gd name="connsiteY73" fmla="*/ 2374576 h 2794706"/>
              <a:gd name="connsiteX74" fmla="*/ 4609070 w 6536724"/>
              <a:gd name="connsiteY74" fmla="*/ 2337506 h 2794706"/>
              <a:gd name="connsiteX75" fmla="*/ 4646141 w 6536724"/>
              <a:gd name="connsiteY75" fmla="*/ 2325149 h 2794706"/>
              <a:gd name="connsiteX76" fmla="*/ 4720281 w 6536724"/>
              <a:gd name="connsiteY76" fmla="*/ 2275722 h 2794706"/>
              <a:gd name="connsiteX77" fmla="*/ 4769708 w 6536724"/>
              <a:gd name="connsiteY77" fmla="*/ 2201581 h 2794706"/>
              <a:gd name="connsiteX78" fmla="*/ 4794422 w 6536724"/>
              <a:gd name="connsiteY78" fmla="*/ 2164511 h 2794706"/>
              <a:gd name="connsiteX79" fmla="*/ 4819135 w 6536724"/>
              <a:gd name="connsiteY79" fmla="*/ 2028587 h 2794706"/>
              <a:gd name="connsiteX80" fmla="*/ 4843849 w 6536724"/>
              <a:gd name="connsiteY80" fmla="*/ 1954446 h 2794706"/>
              <a:gd name="connsiteX81" fmla="*/ 4868562 w 6536724"/>
              <a:gd name="connsiteY81" fmla="*/ 1917376 h 2794706"/>
              <a:gd name="connsiteX82" fmla="*/ 4880919 w 6536724"/>
              <a:gd name="connsiteY82" fmla="*/ 1855592 h 2794706"/>
              <a:gd name="connsiteX83" fmla="*/ 4893276 w 6536724"/>
              <a:gd name="connsiteY83" fmla="*/ 1806165 h 2794706"/>
              <a:gd name="connsiteX84" fmla="*/ 4905633 w 6536724"/>
              <a:gd name="connsiteY84" fmla="*/ 1732025 h 2794706"/>
              <a:gd name="connsiteX85" fmla="*/ 4930346 w 6536724"/>
              <a:gd name="connsiteY85" fmla="*/ 1645527 h 2794706"/>
              <a:gd name="connsiteX86" fmla="*/ 4979773 w 6536724"/>
              <a:gd name="connsiteY86" fmla="*/ 1472533 h 2794706"/>
              <a:gd name="connsiteX87" fmla="*/ 4992130 w 6536724"/>
              <a:gd name="connsiteY87" fmla="*/ 1435463 h 2794706"/>
              <a:gd name="connsiteX88" fmla="*/ 4979773 w 6536724"/>
              <a:gd name="connsiteY88" fmla="*/ 1287181 h 2794706"/>
              <a:gd name="connsiteX89" fmla="*/ 4955060 w 6536724"/>
              <a:gd name="connsiteY89" fmla="*/ 1175971 h 2794706"/>
              <a:gd name="connsiteX90" fmla="*/ 4967416 w 6536724"/>
              <a:gd name="connsiteY90" fmla="*/ 681700 h 2794706"/>
              <a:gd name="connsiteX91" fmla="*/ 5004487 w 6536724"/>
              <a:gd name="connsiteY91" fmla="*/ 446922 h 2794706"/>
              <a:gd name="connsiteX92" fmla="*/ 5016843 w 6536724"/>
              <a:gd name="connsiteY92" fmla="*/ 397495 h 2794706"/>
              <a:gd name="connsiteX93" fmla="*/ 5041557 w 6536724"/>
              <a:gd name="connsiteY93" fmla="*/ 286284 h 2794706"/>
              <a:gd name="connsiteX94" fmla="*/ 5066270 w 6536724"/>
              <a:gd name="connsiteY94" fmla="*/ 212144 h 2794706"/>
              <a:gd name="connsiteX95" fmla="*/ 5090984 w 6536724"/>
              <a:gd name="connsiteY95" fmla="*/ 175073 h 2794706"/>
              <a:gd name="connsiteX96" fmla="*/ 5202195 w 6536724"/>
              <a:gd name="connsiteY96" fmla="*/ 88576 h 2794706"/>
              <a:gd name="connsiteX97" fmla="*/ 5239265 w 6536724"/>
              <a:gd name="connsiteY97" fmla="*/ 63863 h 2794706"/>
              <a:gd name="connsiteX98" fmla="*/ 5338119 w 6536724"/>
              <a:gd name="connsiteY98" fmla="*/ 39149 h 2794706"/>
              <a:gd name="connsiteX99" fmla="*/ 5375189 w 6536724"/>
              <a:gd name="connsiteY99" fmla="*/ 26792 h 2794706"/>
              <a:gd name="connsiteX100" fmla="*/ 5474043 w 6536724"/>
              <a:gd name="connsiteY100" fmla="*/ 2079 h 2794706"/>
              <a:gd name="connsiteX101" fmla="*/ 5721178 w 6536724"/>
              <a:gd name="connsiteY101" fmla="*/ 39149 h 2794706"/>
              <a:gd name="connsiteX102" fmla="*/ 5758249 w 6536724"/>
              <a:gd name="connsiteY102" fmla="*/ 76219 h 2794706"/>
              <a:gd name="connsiteX103" fmla="*/ 5770606 w 6536724"/>
              <a:gd name="connsiteY103" fmla="*/ 125646 h 2794706"/>
              <a:gd name="connsiteX104" fmla="*/ 5795319 w 6536724"/>
              <a:gd name="connsiteY104" fmla="*/ 175073 h 2794706"/>
              <a:gd name="connsiteX105" fmla="*/ 5807676 w 6536724"/>
              <a:gd name="connsiteY105" fmla="*/ 249214 h 2794706"/>
              <a:gd name="connsiteX106" fmla="*/ 5820033 w 6536724"/>
              <a:gd name="connsiteY106" fmla="*/ 483992 h 2794706"/>
              <a:gd name="connsiteX107" fmla="*/ 5844746 w 6536724"/>
              <a:gd name="connsiteY107" fmla="*/ 607560 h 2794706"/>
              <a:gd name="connsiteX108" fmla="*/ 5869460 w 6536724"/>
              <a:gd name="connsiteY108" fmla="*/ 681700 h 2794706"/>
              <a:gd name="connsiteX109" fmla="*/ 5881816 w 6536724"/>
              <a:gd name="connsiteY109" fmla="*/ 755841 h 2794706"/>
              <a:gd name="connsiteX110" fmla="*/ 5894173 w 6536724"/>
              <a:gd name="connsiteY110" fmla="*/ 792911 h 2794706"/>
              <a:gd name="connsiteX111" fmla="*/ 5931243 w 6536724"/>
              <a:gd name="connsiteY111" fmla="*/ 916479 h 2794706"/>
              <a:gd name="connsiteX112" fmla="*/ 5943600 w 6536724"/>
              <a:gd name="connsiteY112" fmla="*/ 953549 h 2794706"/>
              <a:gd name="connsiteX113" fmla="*/ 5955957 w 6536724"/>
              <a:gd name="connsiteY113" fmla="*/ 990619 h 2794706"/>
              <a:gd name="connsiteX114" fmla="*/ 6054811 w 6536724"/>
              <a:gd name="connsiteY114" fmla="*/ 1126544 h 2794706"/>
              <a:gd name="connsiteX115" fmla="*/ 6079524 w 6536724"/>
              <a:gd name="connsiteY115" fmla="*/ 1163614 h 2794706"/>
              <a:gd name="connsiteX116" fmla="*/ 6091881 w 6536724"/>
              <a:gd name="connsiteY116" fmla="*/ 1200684 h 2794706"/>
              <a:gd name="connsiteX117" fmla="*/ 6141308 w 6536724"/>
              <a:gd name="connsiteY117" fmla="*/ 1274825 h 2794706"/>
              <a:gd name="connsiteX118" fmla="*/ 6190735 w 6536724"/>
              <a:gd name="connsiteY118" fmla="*/ 1348965 h 2794706"/>
              <a:gd name="connsiteX119" fmla="*/ 6252519 w 6536724"/>
              <a:gd name="connsiteY119" fmla="*/ 1460176 h 2794706"/>
              <a:gd name="connsiteX120" fmla="*/ 6326660 w 6536724"/>
              <a:gd name="connsiteY120" fmla="*/ 1571387 h 2794706"/>
              <a:gd name="connsiteX121" fmla="*/ 6351373 w 6536724"/>
              <a:gd name="connsiteY121" fmla="*/ 1608457 h 2794706"/>
              <a:gd name="connsiteX122" fmla="*/ 6388443 w 6536724"/>
              <a:gd name="connsiteY122" fmla="*/ 1633171 h 2794706"/>
              <a:gd name="connsiteX123" fmla="*/ 6462584 w 6536724"/>
              <a:gd name="connsiteY123" fmla="*/ 1682598 h 2794706"/>
              <a:gd name="connsiteX124" fmla="*/ 6487297 w 6536724"/>
              <a:gd name="connsiteY124" fmla="*/ 1719668 h 2794706"/>
              <a:gd name="connsiteX125" fmla="*/ 6536724 w 6536724"/>
              <a:gd name="connsiteY125" fmla="*/ 1744381 h 27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536724" h="2794706">
                <a:moveTo>
                  <a:pt x="0" y="63863"/>
                </a:moveTo>
                <a:cubicBezTo>
                  <a:pt x="3364" y="151333"/>
                  <a:pt x="4150" y="372965"/>
                  <a:pt x="24714" y="496349"/>
                </a:cubicBezTo>
                <a:cubicBezTo>
                  <a:pt x="26855" y="509197"/>
                  <a:pt x="33911" y="520783"/>
                  <a:pt x="37070" y="533419"/>
                </a:cubicBezTo>
                <a:cubicBezTo>
                  <a:pt x="42164" y="553794"/>
                  <a:pt x="45974" y="574486"/>
                  <a:pt x="49427" y="595203"/>
                </a:cubicBezTo>
                <a:cubicBezTo>
                  <a:pt x="54215" y="623932"/>
                  <a:pt x="56072" y="653141"/>
                  <a:pt x="61784" y="681700"/>
                </a:cubicBezTo>
                <a:cubicBezTo>
                  <a:pt x="64339" y="694472"/>
                  <a:pt x="70982" y="706134"/>
                  <a:pt x="74141" y="718771"/>
                </a:cubicBezTo>
                <a:cubicBezTo>
                  <a:pt x="79235" y="739146"/>
                  <a:pt x="81403" y="760179"/>
                  <a:pt x="86497" y="780554"/>
                </a:cubicBezTo>
                <a:cubicBezTo>
                  <a:pt x="89656" y="793191"/>
                  <a:pt x="95276" y="805101"/>
                  <a:pt x="98854" y="817625"/>
                </a:cubicBezTo>
                <a:cubicBezTo>
                  <a:pt x="136205" y="948352"/>
                  <a:pt x="77194" y="765000"/>
                  <a:pt x="135924" y="941192"/>
                </a:cubicBezTo>
                <a:cubicBezTo>
                  <a:pt x="140043" y="953549"/>
                  <a:pt x="146140" y="965415"/>
                  <a:pt x="148281" y="978263"/>
                </a:cubicBezTo>
                <a:cubicBezTo>
                  <a:pt x="152400" y="1002976"/>
                  <a:pt x="151002" y="1029276"/>
                  <a:pt x="160638" y="1052403"/>
                </a:cubicBezTo>
                <a:cubicBezTo>
                  <a:pt x="172062" y="1079820"/>
                  <a:pt x="210065" y="1126544"/>
                  <a:pt x="210065" y="1126544"/>
                </a:cubicBezTo>
                <a:cubicBezTo>
                  <a:pt x="248695" y="1281062"/>
                  <a:pt x="199324" y="1088951"/>
                  <a:pt x="234778" y="1213041"/>
                </a:cubicBezTo>
                <a:cubicBezTo>
                  <a:pt x="272119" y="1343735"/>
                  <a:pt x="213133" y="1160465"/>
                  <a:pt x="271849" y="1336609"/>
                </a:cubicBezTo>
                <a:lnTo>
                  <a:pt x="284206" y="1373679"/>
                </a:lnTo>
                <a:cubicBezTo>
                  <a:pt x="288325" y="1386036"/>
                  <a:pt x="289337" y="1399912"/>
                  <a:pt x="296562" y="1410749"/>
                </a:cubicBezTo>
                <a:lnTo>
                  <a:pt x="321276" y="1447819"/>
                </a:lnTo>
                <a:cubicBezTo>
                  <a:pt x="325395" y="1472533"/>
                  <a:pt x="326434" y="1497962"/>
                  <a:pt x="333633" y="1521960"/>
                </a:cubicBezTo>
                <a:cubicBezTo>
                  <a:pt x="338926" y="1539603"/>
                  <a:pt x="351090" y="1554456"/>
                  <a:pt x="358346" y="1571387"/>
                </a:cubicBezTo>
                <a:cubicBezTo>
                  <a:pt x="389040" y="1643007"/>
                  <a:pt x="347925" y="1574290"/>
                  <a:pt x="395416" y="1645527"/>
                </a:cubicBezTo>
                <a:cubicBezTo>
                  <a:pt x="401687" y="1670609"/>
                  <a:pt x="409494" y="1707207"/>
                  <a:pt x="420130" y="1732025"/>
                </a:cubicBezTo>
                <a:cubicBezTo>
                  <a:pt x="438944" y="1775925"/>
                  <a:pt x="444736" y="1781291"/>
                  <a:pt x="469557" y="1818522"/>
                </a:cubicBezTo>
                <a:cubicBezTo>
                  <a:pt x="473676" y="1834998"/>
                  <a:pt x="474319" y="1852759"/>
                  <a:pt x="481914" y="1867949"/>
                </a:cubicBezTo>
                <a:cubicBezTo>
                  <a:pt x="495197" y="1894515"/>
                  <a:pt x="531341" y="1942090"/>
                  <a:pt x="531341" y="1942090"/>
                </a:cubicBezTo>
                <a:cubicBezTo>
                  <a:pt x="572217" y="2064725"/>
                  <a:pt x="503636" y="1877393"/>
                  <a:pt x="580768" y="2016230"/>
                </a:cubicBezTo>
                <a:cubicBezTo>
                  <a:pt x="592834" y="2037949"/>
                  <a:pt x="606892" y="2116496"/>
                  <a:pt x="630195" y="2139798"/>
                </a:cubicBezTo>
                <a:cubicBezTo>
                  <a:pt x="639405" y="2149008"/>
                  <a:pt x="654908" y="2148035"/>
                  <a:pt x="667265" y="2152154"/>
                </a:cubicBezTo>
                <a:cubicBezTo>
                  <a:pt x="688531" y="2184053"/>
                  <a:pt x="726318" y="2243704"/>
                  <a:pt x="753762" y="2275722"/>
                </a:cubicBezTo>
                <a:cubicBezTo>
                  <a:pt x="765135" y="2288990"/>
                  <a:pt x="779646" y="2299367"/>
                  <a:pt x="790833" y="2312792"/>
                </a:cubicBezTo>
                <a:cubicBezTo>
                  <a:pt x="800340" y="2324201"/>
                  <a:pt x="805045" y="2339362"/>
                  <a:pt x="815546" y="2349863"/>
                </a:cubicBezTo>
                <a:cubicBezTo>
                  <a:pt x="830108" y="2364426"/>
                  <a:pt x="849336" y="2373530"/>
                  <a:pt x="864973" y="2386933"/>
                </a:cubicBezTo>
                <a:cubicBezTo>
                  <a:pt x="878241" y="2398306"/>
                  <a:pt x="887823" y="2413846"/>
                  <a:pt x="902043" y="2424003"/>
                </a:cubicBezTo>
                <a:cubicBezTo>
                  <a:pt x="917032" y="2434710"/>
                  <a:pt x="935675" y="2439240"/>
                  <a:pt x="951470" y="2448717"/>
                </a:cubicBezTo>
                <a:cubicBezTo>
                  <a:pt x="1130286" y="2556007"/>
                  <a:pt x="951579" y="2448801"/>
                  <a:pt x="1062681" y="2535214"/>
                </a:cubicBezTo>
                <a:cubicBezTo>
                  <a:pt x="1086126" y="2553449"/>
                  <a:pt x="1112108" y="2568165"/>
                  <a:pt x="1136822" y="2584641"/>
                </a:cubicBezTo>
                <a:lnTo>
                  <a:pt x="1173892" y="2609354"/>
                </a:lnTo>
                <a:cubicBezTo>
                  <a:pt x="1186249" y="2625830"/>
                  <a:pt x="1195570" y="2645099"/>
                  <a:pt x="1210962" y="2658781"/>
                </a:cubicBezTo>
                <a:cubicBezTo>
                  <a:pt x="1233162" y="2678514"/>
                  <a:pt x="1260389" y="2691733"/>
                  <a:pt x="1285103" y="2708209"/>
                </a:cubicBezTo>
                <a:cubicBezTo>
                  <a:pt x="1297460" y="2716447"/>
                  <a:pt x="1308084" y="2728226"/>
                  <a:pt x="1322173" y="2732922"/>
                </a:cubicBezTo>
                <a:cubicBezTo>
                  <a:pt x="1406901" y="2761165"/>
                  <a:pt x="1301752" y="2727818"/>
                  <a:pt x="1421027" y="2757636"/>
                </a:cubicBezTo>
                <a:cubicBezTo>
                  <a:pt x="1433663" y="2760795"/>
                  <a:pt x="1445203" y="2768150"/>
                  <a:pt x="1458097" y="2769992"/>
                </a:cubicBezTo>
                <a:cubicBezTo>
                  <a:pt x="1503135" y="2776426"/>
                  <a:pt x="1548838" y="2777033"/>
                  <a:pt x="1594022" y="2782349"/>
                </a:cubicBezTo>
                <a:cubicBezTo>
                  <a:pt x="1618905" y="2785276"/>
                  <a:pt x="1643449" y="2790587"/>
                  <a:pt x="1668162" y="2794706"/>
                </a:cubicBezTo>
                <a:cubicBezTo>
                  <a:pt x="1779080" y="2788544"/>
                  <a:pt x="1881597" y="2787965"/>
                  <a:pt x="1989438" y="2769992"/>
                </a:cubicBezTo>
                <a:cubicBezTo>
                  <a:pt x="2020476" y="2764819"/>
                  <a:pt x="2046549" y="2755075"/>
                  <a:pt x="2075935" y="2745279"/>
                </a:cubicBezTo>
                <a:cubicBezTo>
                  <a:pt x="2084173" y="2732922"/>
                  <a:pt x="2089473" y="2717988"/>
                  <a:pt x="2100649" y="2708209"/>
                </a:cubicBezTo>
                <a:cubicBezTo>
                  <a:pt x="2123002" y="2688650"/>
                  <a:pt x="2145664" y="2664606"/>
                  <a:pt x="2174789" y="2658781"/>
                </a:cubicBezTo>
                <a:cubicBezTo>
                  <a:pt x="2261141" y="2641512"/>
                  <a:pt x="2215856" y="2649878"/>
                  <a:pt x="2310714" y="2634068"/>
                </a:cubicBezTo>
                <a:cubicBezTo>
                  <a:pt x="2335427" y="2625830"/>
                  <a:pt x="2363179" y="2623804"/>
                  <a:pt x="2384854" y="2609354"/>
                </a:cubicBezTo>
                <a:cubicBezTo>
                  <a:pt x="2432762" y="2577416"/>
                  <a:pt x="2407835" y="2589337"/>
                  <a:pt x="2458995" y="2572284"/>
                </a:cubicBezTo>
                <a:cubicBezTo>
                  <a:pt x="2467233" y="2559927"/>
                  <a:pt x="2477677" y="2548785"/>
                  <a:pt x="2483708" y="2535214"/>
                </a:cubicBezTo>
                <a:cubicBezTo>
                  <a:pt x="2494288" y="2511409"/>
                  <a:pt x="2493972" y="2482748"/>
                  <a:pt x="2508422" y="2461073"/>
                </a:cubicBezTo>
                <a:cubicBezTo>
                  <a:pt x="2543353" y="2408676"/>
                  <a:pt x="2526493" y="2437286"/>
                  <a:pt x="2557849" y="2374576"/>
                </a:cubicBezTo>
                <a:cubicBezTo>
                  <a:pt x="2561968" y="2353981"/>
                  <a:pt x="2561515" y="2331912"/>
                  <a:pt x="2570206" y="2312792"/>
                </a:cubicBezTo>
                <a:cubicBezTo>
                  <a:pt x="2579904" y="2291457"/>
                  <a:pt x="2627709" y="2220032"/>
                  <a:pt x="2656703" y="2201581"/>
                </a:cubicBezTo>
                <a:cubicBezTo>
                  <a:pt x="2687784" y="2181802"/>
                  <a:pt x="2755557" y="2152154"/>
                  <a:pt x="2755557" y="2152154"/>
                </a:cubicBezTo>
                <a:cubicBezTo>
                  <a:pt x="2809103" y="2156273"/>
                  <a:pt x="2862859" y="2158236"/>
                  <a:pt x="2916195" y="2164511"/>
                </a:cubicBezTo>
                <a:cubicBezTo>
                  <a:pt x="2933061" y="2166495"/>
                  <a:pt x="2948969" y="2173537"/>
                  <a:pt x="2965622" y="2176868"/>
                </a:cubicBezTo>
                <a:cubicBezTo>
                  <a:pt x="2990190" y="2181782"/>
                  <a:pt x="3015264" y="2183975"/>
                  <a:pt x="3039762" y="2189225"/>
                </a:cubicBezTo>
                <a:cubicBezTo>
                  <a:pt x="3117810" y="2205949"/>
                  <a:pt x="3119219" y="2207472"/>
                  <a:pt x="3175687" y="2226295"/>
                </a:cubicBezTo>
                <a:cubicBezTo>
                  <a:pt x="3188044" y="2234533"/>
                  <a:pt x="3199474" y="2244367"/>
                  <a:pt x="3212757" y="2251009"/>
                </a:cubicBezTo>
                <a:cubicBezTo>
                  <a:pt x="3224407" y="2256834"/>
                  <a:pt x="3238441" y="2257040"/>
                  <a:pt x="3249827" y="2263365"/>
                </a:cubicBezTo>
                <a:cubicBezTo>
                  <a:pt x="3249849" y="2263377"/>
                  <a:pt x="3342492" y="2325142"/>
                  <a:pt x="3361038" y="2337506"/>
                </a:cubicBezTo>
                <a:lnTo>
                  <a:pt x="3583460" y="2485787"/>
                </a:lnTo>
                <a:lnTo>
                  <a:pt x="3620530" y="2510500"/>
                </a:lnTo>
                <a:cubicBezTo>
                  <a:pt x="3632887" y="2518738"/>
                  <a:pt x="3643511" y="2530518"/>
                  <a:pt x="3657600" y="2535214"/>
                </a:cubicBezTo>
                <a:lnTo>
                  <a:pt x="3731741" y="2559927"/>
                </a:lnTo>
                <a:lnTo>
                  <a:pt x="3768811" y="2572284"/>
                </a:lnTo>
                <a:cubicBezTo>
                  <a:pt x="3871784" y="2568165"/>
                  <a:pt x="3975154" y="2569854"/>
                  <a:pt x="4077730" y="2559927"/>
                </a:cubicBezTo>
                <a:cubicBezTo>
                  <a:pt x="4177002" y="2550320"/>
                  <a:pt x="4123899" y="2538375"/>
                  <a:pt x="4188941" y="2510500"/>
                </a:cubicBezTo>
                <a:cubicBezTo>
                  <a:pt x="4204204" y="2503959"/>
                  <a:pt x="4289162" y="2487985"/>
                  <a:pt x="4300151" y="2485787"/>
                </a:cubicBezTo>
                <a:lnTo>
                  <a:pt x="4374292" y="2436360"/>
                </a:lnTo>
                <a:cubicBezTo>
                  <a:pt x="4386649" y="2428122"/>
                  <a:pt x="4396954" y="2415248"/>
                  <a:pt x="4411362" y="2411646"/>
                </a:cubicBezTo>
                <a:cubicBezTo>
                  <a:pt x="4458560" y="2399847"/>
                  <a:pt x="4476038" y="2397844"/>
                  <a:pt x="4522573" y="2374576"/>
                </a:cubicBezTo>
                <a:cubicBezTo>
                  <a:pt x="4622898" y="2324414"/>
                  <a:pt x="4489059" y="2371795"/>
                  <a:pt x="4609070" y="2337506"/>
                </a:cubicBezTo>
                <a:cubicBezTo>
                  <a:pt x="4621594" y="2333928"/>
                  <a:pt x="4634755" y="2331475"/>
                  <a:pt x="4646141" y="2325149"/>
                </a:cubicBezTo>
                <a:cubicBezTo>
                  <a:pt x="4672105" y="2310725"/>
                  <a:pt x="4720281" y="2275722"/>
                  <a:pt x="4720281" y="2275722"/>
                </a:cubicBezTo>
                <a:lnTo>
                  <a:pt x="4769708" y="2201581"/>
                </a:lnTo>
                <a:lnTo>
                  <a:pt x="4794422" y="2164511"/>
                </a:lnTo>
                <a:cubicBezTo>
                  <a:pt x="4798460" y="2140282"/>
                  <a:pt x="4811732" y="2055733"/>
                  <a:pt x="4819135" y="2028587"/>
                </a:cubicBezTo>
                <a:cubicBezTo>
                  <a:pt x="4825989" y="2003454"/>
                  <a:pt x="4829399" y="1976121"/>
                  <a:pt x="4843849" y="1954446"/>
                </a:cubicBezTo>
                <a:lnTo>
                  <a:pt x="4868562" y="1917376"/>
                </a:lnTo>
                <a:cubicBezTo>
                  <a:pt x="4872681" y="1896781"/>
                  <a:pt x="4876363" y="1876094"/>
                  <a:pt x="4880919" y="1855592"/>
                </a:cubicBezTo>
                <a:cubicBezTo>
                  <a:pt x="4884603" y="1839014"/>
                  <a:pt x="4889945" y="1822818"/>
                  <a:pt x="4893276" y="1806165"/>
                </a:cubicBezTo>
                <a:cubicBezTo>
                  <a:pt x="4898190" y="1781597"/>
                  <a:pt x="4899999" y="1756438"/>
                  <a:pt x="4905633" y="1732025"/>
                </a:cubicBezTo>
                <a:cubicBezTo>
                  <a:pt x="4912376" y="1702807"/>
                  <a:pt x="4922620" y="1674501"/>
                  <a:pt x="4930346" y="1645527"/>
                </a:cubicBezTo>
                <a:cubicBezTo>
                  <a:pt x="4971716" y="1490390"/>
                  <a:pt x="4936391" y="1602679"/>
                  <a:pt x="4979773" y="1472533"/>
                </a:cubicBezTo>
                <a:lnTo>
                  <a:pt x="4992130" y="1435463"/>
                </a:lnTo>
                <a:cubicBezTo>
                  <a:pt x="4988011" y="1386036"/>
                  <a:pt x="4985568" y="1336440"/>
                  <a:pt x="4979773" y="1287181"/>
                </a:cubicBezTo>
                <a:cubicBezTo>
                  <a:pt x="4976288" y="1257559"/>
                  <a:pt x="4962642" y="1206302"/>
                  <a:pt x="4955060" y="1175971"/>
                </a:cubicBezTo>
                <a:cubicBezTo>
                  <a:pt x="4959179" y="1011214"/>
                  <a:pt x="4958274" y="846255"/>
                  <a:pt x="4967416" y="681700"/>
                </a:cubicBezTo>
                <a:cubicBezTo>
                  <a:pt x="4970100" y="633383"/>
                  <a:pt x="4989720" y="513375"/>
                  <a:pt x="5004487" y="446922"/>
                </a:cubicBezTo>
                <a:cubicBezTo>
                  <a:pt x="5008171" y="430344"/>
                  <a:pt x="5013159" y="414073"/>
                  <a:pt x="5016843" y="397495"/>
                </a:cubicBezTo>
                <a:cubicBezTo>
                  <a:pt x="5026921" y="352142"/>
                  <a:pt x="5028642" y="329335"/>
                  <a:pt x="5041557" y="286284"/>
                </a:cubicBezTo>
                <a:cubicBezTo>
                  <a:pt x="5049042" y="261333"/>
                  <a:pt x="5051820" y="233819"/>
                  <a:pt x="5066270" y="212144"/>
                </a:cubicBezTo>
                <a:cubicBezTo>
                  <a:pt x="5074508" y="199787"/>
                  <a:pt x="5081476" y="186482"/>
                  <a:pt x="5090984" y="175073"/>
                </a:cubicBezTo>
                <a:cubicBezTo>
                  <a:pt x="5127279" y="131519"/>
                  <a:pt x="5150529" y="123020"/>
                  <a:pt x="5202195" y="88576"/>
                </a:cubicBezTo>
                <a:cubicBezTo>
                  <a:pt x="5214552" y="80338"/>
                  <a:pt x="5225176" y="68559"/>
                  <a:pt x="5239265" y="63863"/>
                </a:cubicBezTo>
                <a:cubicBezTo>
                  <a:pt x="5324002" y="35617"/>
                  <a:pt x="5218830" y="68972"/>
                  <a:pt x="5338119" y="39149"/>
                </a:cubicBezTo>
                <a:cubicBezTo>
                  <a:pt x="5350755" y="35990"/>
                  <a:pt x="5362623" y="30219"/>
                  <a:pt x="5375189" y="26792"/>
                </a:cubicBezTo>
                <a:cubicBezTo>
                  <a:pt x="5407958" y="17855"/>
                  <a:pt x="5474043" y="2079"/>
                  <a:pt x="5474043" y="2079"/>
                </a:cubicBezTo>
                <a:cubicBezTo>
                  <a:pt x="5601940" y="9602"/>
                  <a:pt x="5646281" y="-23264"/>
                  <a:pt x="5721178" y="39149"/>
                </a:cubicBezTo>
                <a:cubicBezTo>
                  <a:pt x="5734603" y="50336"/>
                  <a:pt x="5745892" y="63862"/>
                  <a:pt x="5758249" y="76219"/>
                </a:cubicBezTo>
                <a:cubicBezTo>
                  <a:pt x="5762368" y="92695"/>
                  <a:pt x="5764643" y="109745"/>
                  <a:pt x="5770606" y="125646"/>
                </a:cubicBezTo>
                <a:cubicBezTo>
                  <a:pt x="5777074" y="142893"/>
                  <a:pt x="5790026" y="157430"/>
                  <a:pt x="5795319" y="175073"/>
                </a:cubicBezTo>
                <a:cubicBezTo>
                  <a:pt x="5802518" y="199071"/>
                  <a:pt x="5803557" y="224500"/>
                  <a:pt x="5807676" y="249214"/>
                </a:cubicBezTo>
                <a:cubicBezTo>
                  <a:pt x="5811795" y="327473"/>
                  <a:pt x="5811969" y="406040"/>
                  <a:pt x="5820033" y="483992"/>
                </a:cubicBezTo>
                <a:cubicBezTo>
                  <a:pt x="5824355" y="525774"/>
                  <a:pt x="5831463" y="567711"/>
                  <a:pt x="5844746" y="607560"/>
                </a:cubicBezTo>
                <a:lnTo>
                  <a:pt x="5869460" y="681700"/>
                </a:lnTo>
                <a:cubicBezTo>
                  <a:pt x="5873579" y="706414"/>
                  <a:pt x="5876381" y="731383"/>
                  <a:pt x="5881816" y="755841"/>
                </a:cubicBezTo>
                <a:cubicBezTo>
                  <a:pt x="5884641" y="768556"/>
                  <a:pt x="5890595" y="780387"/>
                  <a:pt x="5894173" y="792911"/>
                </a:cubicBezTo>
                <a:cubicBezTo>
                  <a:pt x="5931525" y="923642"/>
                  <a:pt x="5872510" y="740279"/>
                  <a:pt x="5931243" y="916479"/>
                </a:cubicBezTo>
                <a:lnTo>
                  <a:pt x="5943600" y="953549"/>
                </a:lnTo>
                <a:cubicBezTo>
                  <a:pt x="5947719" y="965906"/>
                  <a:pt x="5947820" y="980448"/>
                  <a:pt x="5955957" y="990619"/>
                </a:cubicBezTo>
                <a:cubicBezTo>
                  <a:pt x="6023938" y="1075595"/>
                  <a:pt x="5990755" y="1030460"/>
                  <a:pt x="6054811" y="1126544"/>
                </a:cubicBezTo>
                <a:cubicBezTo>
                  <a:pt x="6063049" y="1138901"/>
                  <a:pt x="6074828" y="1149525"/>
                  <a:pt x="6079524" y="1163614"/>
                </a:cubicBezTo>
                <a:cubicBezTo>
                  <a:pt x="6083643" y="1175971"/>
                  <a:pt x="6085555" y="1189298"/>
                  <a:pt x="6091881" y="1200684"/>
                </a:cubicBezTo>
                <a:cubicBezTo>
                  <a:pt x="6106306" y="1226648"/>
                  <a:pt x="6131915" y="1246647"/>
                  <a:pt x="6141308" y="1274825"/>
                </a:cubicBezTo>
                <a:cubicBezTo>
                  <a:pt x="6159191" y="1328473"/>
                  <a:pt x="6144455" y="1302685"/>
                  <a:pt x="6190735" y="1348965"/>
                </a:cubicBezTo>
                <a:cubicBezTo>
                  <a:pt x="6212484" y="1414213"/>
                  <a:pt x="6195867" y="1375199"/>
                  <a:pt x="6252519" y="1460176"/>
                </a:cubicBezTo>
                <a:lnTo>
                  <a:pt x="6326660" y="1571387"/>
                </a:lnTo>
                <a:cubicBezTo>
                  <a:pt x="6334898" y="1583744"/>
                  <a:pt x="6339016" y="1600219"/>
                  <a:pt x="6351373" y="1608457"/>
                </a:cubicBezTo>
                <a:cubicBezTo>
                  <a:pt x="6363730" y="1616695"/>
                  <a:pt x="6377034" y="1623664"/>
                  <a:pt x="6388443" y="1633171"/>
                </a:cubicBezTo>
                <a:cubicBezTo>
                  <a:pt x="6450149" y="1684593"/>
                  <a:pt x="6397439" y="1660882"/>
                  <a:pt x="6462584" y="1682598"/>
                </a:cubicBezTo>
                <a:cubicBezTo>
                  <a:pt x="6470822" y="1694955"/>
                  <a:pt x="6475888" y="1710161"/>
                  <a:pt x="6487297" y="1719668"/>
                </a:cubicBezTo>
                <a:cubicBezTo>
                  <a:pt x="6501448" y="1731460"/>
                  <a:pt x="6536724" y="1744381"/>
                  <a:pt x="6536724" y="1744381"/>
                </a:cubicBezTo>
              </a:path>
            </a:pathLst>
          </a:custGeom>
          <a:ln w="190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219200"/>
            <a:ext cx="6124575"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228600" y="4800600"/>
            <a:ext cx="1447800" cy="838200"/>
          </a:xfrm>
          <a:prstGeom prst="wedgeRoundRectCallout">
            <a:avLst>
              <a:gd name="adj1" fmla="val 71839"/>
              <a:gd name="adj2" fmla="val -226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prediction for 0</a:t>
            </a:r>
          </a:p>
        </p:txBody>
      </p:sp>
      <p:sp>
        <p:nvSpPr>
          <p:cNvPr id="4" name="Rounded Rectangular Callout 3"/>
          <p:cNvSpPr/>
          <p:nvPr/>
        </p:nvSpPr>
        <p:spPr>
          <a:xfrm>
            <a:off x="7086600" y="5219700"/>
            <a:ext cx="1905000" cy="571500"/>
          </a:xfrm>
          <a:prstGeom prst="wedgeRoundRectCallout">
            <a:avLst>
              <a:gd name="adj1" fmla="val -66600"/>
              <a:gd name="adj2" fmla="val 10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Horrible prediction for 8</a:t>
            </a:r>
          </a:p>
        </p:txBody>
      </p:sp>
      <p:sp>
        <p:nvSpPr>
          <p:cNvPr id="6" name="Rounded Rectangle 5"/>
          <p:cNvSpPr/>
          <p:nvPr/>
        </p:nvSpPr>
        <p:spPr>
          <a:xfrm>
            <a:off x="2837121" y="1772093"/>
            <a:ext cx="2895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 5.3*10</a:t>
            </a:r>
            <a:r>
              <a:rPr lang="en-US" baseline="30000" dirty="0"/>
              <a:t>-7</a:t>
            </a:r>
            <a:r>
              <a:rPr lang="en-US" dirty="0"/>
              <a: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846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3" grpId="1" animBg="1"/>
      <p:bldP spid="4" grpId="0" animBg="1"/>
      <p:bldP spid="4" grpId="1" animBg="1"/>
      <p:bldP spid="6" grpId="0" animBg="1"/>
      <p:bldP spid="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 error</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762000" y="1371600"/>
            <a:ext cx="7315200" cy="5035154"/>
            <a:chOff x="762000" y="1371600"/>
            <a:chExt cx="7315200" cy="5035154"/>
          </a:xfrm>
        </p:grpSpPr>
        <p:pic>
          <p:nvPicPr>
            <p:cNvPr id="2050" name="Picture 2" descr="http://colindcarroll.com/presentations/march_madness/static/test_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086600" cy="4921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9800" y="6098977"/>
              <a:ext cx="2057400" cy="307777"/>
            </a:xfrm>
            <a:prstGeom prst="rect">
              <a:avLst/>
            </a:prstGeom>
            <a:noFill/>
          </p:spPr>
          <p:txBody>
            <a:bodyPr wrap="square" rtlCol="0">
              <a:spAutoFit/>
            </a:bodyPr>
            <a:lstStyle/>
            <a:p>
              <a:r>
                <a:rPr lang="en-US" sz="1400" dirty="0"/>
                <a:t>Credit: Collindcarroll.com</a:t>
              </a:r>
            </a:p>
          </p:txBody>
        </p:sp>
      </p:gr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008657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with "only" 10 features</a:t>
            </a:r>
          </a:p>
        </p:txBody>
      </p:sp>
      <p:sp>
        <p:nvSpPr>
          <p:cNvPr id="3" name="Content Placeholder 2"/>
          <p:cNvSpPr>
            <a:spLocks noGrp="1"/>
          </p:cNvSpPr>
          <p:nvPr>
            <p:ph idx="1"/>
          </p:nvPr>
        </p:nvSpPr>
        <p:spPr>
          <a:xfrm>
            <a:off x="228600" y="1600200"/>
            <a:ext cx="2438400" cy="4525963"/>
          </a:xfrm>
        </p:spPr>
        <p:txBody>
          <a:bodyPr/>
          <a:lstStyle/>
          <a:p>
            <a:pPr marL="0" indent="0">
              <a:buNone/>
            </a:pPr>
            <a:r>
              <a:rPr lang="en-US" dirty="0"/>
              <a:t>Loss = 0.0049</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157"/>
            <a:ext cx="61341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566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Train-Test-Validation</a:t>
            </a:r>
          </a:p>
        </p:txBody>
      </p:sp>
      <p:sp>
        <p:nvSpPr>
          <p:cNvPr id="3" name="Content Placeholder 2"/>
          <p:cNvSpPr>
            <a:spLocks noGrp="1"/>
          </p:cNvSpPr>
          <p:nvPr>
            <p:ph idx="1"/>
          </p:nvPr>
        </p:nvSpPr>
        <p:spPr/>
        <p:txBody>
          <a:bodyPr>
            <a:normAutofit/>
          </a:bodyPr>
          <a:lstStyle/>
          <a:p>
            <a:r>
              <a:rPr lang="en-US" dirty="0"/>
              <a:t>If we want the test set to be a good prediction to what will happen with new data, it should be used only once.</a:t>
            </a:r>
          </a:p>
          <a:p>
            <a:r>
              <a:rPr lang="en-US" dirty="0"/>
              <a:t>Therefore, we may want to have a validation set.</a:t>
            </a:r>
          </a:p>
          <a:p>
            <a:r>
              <a:rPr lang="en-US" dirty="0"/>
              <a:t>The hyper-parameters / model complexity will be determined such that they maximize the accuracy of the validation 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0059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sp>
        <p:nvSpPr>
          <p:cNvPr id="3" name="Content Placeholder 2"/>
          <p:cNvSpPr>
            <a:spLocks noGrp="1"/>
          </p:cNvSpPr>
          <p:nvPr>
            <p:ph idx="1"/>
          </p:nvPr>
        </p:nvSpPr>
        <p:spPr>
          <a:xfrm>
            <a:off x="457200" y="1447800"/>
            <a:ext cx="8229600" cy="5105400"/>
          </a:xfrm>
        </p:spPr>
        <p:txBody>
          <a:bodyPr>
            <a:normAutofit lnSpcReduction="10000"/>
          </a:bodyPr>
          <a:lstStyle/>
          <a:p>
            <a:r>
              <a:rPr lang="en-US" sz="2600" dirty="0"/>
              <a:t>Adding additional terms which penalize the weights.</a:t>
            </a:r>
          </a:p>
          <a:p>
            <a:r>
              <a:rPr lang="en-US" sz="2600" dirty="0"/>
              <a:t>May reduce variance of complex models.</a:t>
            </a:r>
          </a:p>
          <a:p>
            <a:r>
              <a:rPr lang="en-US" sz="2600" dirty="0"/>
              <a:t>Examples:</a:t>
            </a:r>
          </a:p>
          <a:p>
            <a:pPr lvl="1"/>
            <a:r>
              <a:rPr lang="en-US" sz="2600" dirty="0"/>
              <a:t>Lasso: </a:t>
            </a:r>
          </a:p>
          <a:p>
            <a:pPr lvl="2"/>
            <a:endParaRPr lang="en-US" sz="2600" dirty="0"/>
          </a:p>
          <a:p>
            <a:pPr lvl="2"/>
            <a:r>
              <a:rPr lang="en-US" sz="2600" dirty="0"/>
              <a:t>Lasso is more aggressive towards smaller weights, so many end-up zero.</a:t>
            </a:r>
          </a:p>
          <a:p>
            <a:pPr lvl="1"/>
            <a:r>
              <a:rPr lang="en-US" sz="2600" dirty="0"/>
              <a:t>Ridge regression: </a:t>
            </a:r>
            <a:endParaRPr lang="en-US" sz="2600" baseline="30000" dirty="0"/>
          </a:p>
          <a:p>
            <a:pPr lvl="2"/>
            <a:endParaRPr lang="en-US" sz="2600" dirty="0"/>
          </a:p>
          <a:p>
            <a:pPr lvl="2"/>
            <a:r>
              <a:rPr lang="en-US" sz="2600" dirty="0"/>
              <a:t>Many weights may end-up being small, but not zero.</a:t>
            </a:r>
          </a:p>
          <a:p>
            <a:pPr lvl="2"/>
            <a:r>
              <a:rPr lang="en-US" sz="2600" dirty="0"/>
              <a:t>What is the gradient?</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20835" y="3215103"/>
            <a:ext cx="6221622" cy="366299"/>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520834" y="4876800"/>
            <a:ext cx="6267181" cy="371766"/>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181600" y="2503478"/>
            <a:ext cx="2489039" cy="37648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829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Autofit/>
          </a:bodyPr>
          <a:lstStyle/>
          <a:p>
            <a:r>
              <a:rPr lang="en-US" sz="3200" dirty="0"/>
              <a:t>20 Features but with Regularization (Ridge)</a:t>
            </a:r>
          </a:p>
        </p:txBody>
      </p:sp>
      <p:sp>
        <p:nvSpPr>
          <p:cNvPr id="3" name="Content Placeholder 2"/>
          <p:cNvSpPr>
            <a:spLocks noGrp="1"/>
          </p:cNvSpPr>
          <p:nvPr>
            <p:ph idx="1"/>
          </p:nvPr>
        </p:nvSpPr>
        <p:spPr>
          <a:xfrm>
            <a:off x="457200" y="1066800"/>
            <a:ext cx="8229600" cy="5562600"/>
          </a:xfrm>
        </p:spPr>
        <p:txBody>
          <a:bodyPr>
            <a:normAutofit fontScale="325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dirty="0" err="1"/>
              <a:t>def</a:t>
            </a:r>
            <a:r>
              <a:rPr lang="en-US" dirty="0"/>
              <a:t> </a:t>
            </a:r>
            <a:r>
              <a:rPr lang="en-US" dirty="0" err="1"/>
              <a:t>vecto</a:t>
            </a:r>
            <a:r>
              <a:rPr lang="en-US" dirty="0"/>
              <a:t>(x):</a:t>
            </a:r>
          </a:p>
          <a:p>
            <a:pPr marL="0" indent="0">
              <a:buNone/>
            </a:pPr>
            <a:r>
              <a:rPr lang="en-US" dirty="0"/>
              <a:t>    ret = []</a:t>
            </a:r>
          </a:p>
          <a:p>
            <a:pPr marL="0" indent="0">
              <a:buNone/>
            </a:pPr>
            <a:r>
              <a:rPr lang="en-US" dirty="0"/>
              <a:t>    for i in </a:t>
            </a:r>
            <a:r>
              <a:rPr lang="en-US" dirty="0" err="1"/>
              <a:t>suff_feat</a:t>
            </a:r>
            <a:r>
              <a:rPr lang="en-US" dirty="0"/>
              <a:t>:</a:t>
            </a:r>
          </a:p>
          <a:p>
            <a:pPr marL="0" indent="0">
              <a:buNone/>
            </a:pPr>
            <a:r>
              <a:rPr lang="en-US" dirty="0"/>
              <a:t>        </a:t>
            </a:r>
            <a:r>
              <a:rPr lang="en-US" dirty="0" err="1"/>
              <a:t>ret.append</a:t>
            </a:r>
            <a:r>
              <a:rPr lang="en-US" dirty="0"/>
              <a:t>(x**i / 7.**i)</a:t>
            </a:r>
          </a:p>
          <a:p>
            <a:pPr marL="0" indent="0">
              <a:buNone/>
            </a:pPr>
            <a:r>
              <a:rPr lang="en-US" dirty="0"/>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pred = </a:t>
            </a:r>
            <a:r>
              <a:rPr lang="en-US" dirty="0" err="1"/>
              <a:t>tf.matmul</a:t>
            </a:r>
            <a:r>
              <a:rPr lang="en-US" dirty="0"/>
              <a:t>(</a:t>
            </a:r>
            <a:r>
              <a:rPr lang="en-US" dirty="0" err="1"/>
              <a:t>x,W</a:t>
            </a:r>
            <a:r>
              <a:rPr lang="en-US" dirty="0"/>
              <a:t>) + b</a:t>
            </a:r>
          </a:p>
          <a:p>
            <a:pPr marL="0" indent="0">
              <a:buNone/>
            </a:pPr>
            <a:r>
              <a:rPr lang="en-US" sz="7200" dirty="0">
                <a:solidFill>
                  <a:srgbClr val="FF0000"/>
                </a:solidFill>
              </a:rPr>
              <a:t>loss = </a:t>
            </a:r>
            <a:r>
              <a:rPr lang="en-US" sz="7200" dirty="0" err="1">
                <a:solidFill>
                  <a:srgbClr val="FF0000"/>
                </a:solidFill>
              </a:rPr>
              <a:t>tf.reduce_mean</a:t>
            </a:r>
            <a:r>
              <a:rPr lang="en-US" sz="7200" dirty="0">
                <a:solidFill>
                  <a:srgbClr val="FF0000"/>
                </a:solidFill>
              </a:rPr>
              <a:t>(</a:t>
            </a:r>
            <a:r>
              <a:rPr lang="en-US" sz="7200" dirty="0" err="1">
                <a:solidFill>
                  <a:srgbClr val="FF0000"/>
                </a:solidFill>
              </a:rPr>
              <a:t>tf.pow</a:t>
            </a:r>
            <a:r>
              <a:rPr lang="en-US" sz="7200" dirty="0">
                <a:solidFill>
                  <a:srgbClr val="FF0000"/>
                </a:solidFill>
              </a:rPr>
              <a:t>(pred - y_, 2)) + 0.1*tf.nn.l2_loss(W)</a:t>
            </a:r>
          </a:p>
          <a:p>
            <a:pPr marL="0" indent="0">
              <a:buNone/>
            </a:pPr>
            <a:r>
              <a:rPr lang="en-US" dirty="0"/>
              <a:t>update = </a:t>
            </a:r>
            <a:r>
              <a:rPr lang="en-US" dirty="0" err="1"/>
              <a:t>tf.train.GradientDescentOptimizer</a:t>
            </a:r>
            <a:r>
              <a:rPr lang="en-US" dirty="0"/>
              <a:t>(0.1).minimize(loss)</a:t>
            </a:r>
          </a:p>
          <a:p>
            <a:pPr marL="0" indent="0">
              <a:buNone/>
            </a:pPr>
            <a:r>
              <a:rPr lang="en-US" dirty="0" err="1"/>
              <a:t>data_x</a:t>
            </a:r>
            <a:r>
              <a:rPr lang="en-US" dirty="0"/>
              <a:t> = </a:t>
            </a:r>
            <a:r>
              <a:rPr lang="en-US" dirty="0" err="1"/>
              <a:t>np.array</a:t>
            </a:r>
            <a:r>
              <a:rPr lang="en-US" dirty="0"/>
              <a:t>([</a:t>
            </a:r>
            <a:r>
              <a:rPr lang="en-US" dirty="0" err="1"/>
              <a:t>vecto</a:t>
            </a:r>
            <a:r>
              <a:rPr lang="en-US" dirty="0"/>
              <a:t>(2),</a:t>
            </a:r>
            <a:r>
              <a:rPr lang="en-US" dirty="0" err="1"/>
              <a:t>vecto</a:t>
            </a:r>
            <a:r>
              <a:rPr lang="en-US" dirty="0"/>
              <a:t>(3),</a:t>
            </a:r>
            <a:r>
              <a:rPr lang="en-US" dirty="0" err="1"/>
              <a:t>vecto</a:t>
            </a:r>
            <a:r>
              <a:rPr lang="en-US" dirty="0"/>
              <a:t>(4),</a:t>
            </a:r>
            <a:r>
              <a:rPr lang="en-US" dirty="0" err="1"/>
              <a:t>vecto</a:t>
            </a:r>
            <a:r>
              <a:rPr lang="en-US" dirty="0"/>
              <a:t>(6),</a:t>
            </a:r>
            <a:r>
              <a:rPr lang="en-US" dirty="0" err="1"/>
              <a:t>vecto</a:t>
            </a:r>
            <a:r>
              <a:rPr lang="en-US"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i in range(0,100000):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plt.plot</a:t>
            </a:r>
            <a:r>
              <a:rPr lang="en-US" dirty="0"/>
              <a:t>(</a:t>
            </a:r>
            <a:r>
              <a:rPr lang="en-US" dirty="0" err="1"/>
              <a:t>x_axis</a:t>
            </a:r>
            <a:r>
              <a:rPr lang="en-US" dirty="0"/>
              <a:t>, </a:t>
            </a:r>
            <a:r>
              <a:rPr lang="en-US" dirty="0" err="1"/>
              <a:t>y_vals</a:t>
            </a:r>
            <a:r>
              <a:rPr lang="en-US" dirty="0"/>
              <a:t>)</a:t>
            </a:r>
          </a:p>
          <a:p>
            <a:pPr marL="0" indent="0">
              <a:buNone/>
            </a:pPr>
            <a:r>
              <a:rPr lang="en-US" dirty="0" err="1"/>
              <a:t>plt.show</a:t>
            </a:r>
            <a:r>
              <a:rPr lang="en-US" dirty="0"/>
              <a:t>()</a:t>
            </a:r>
          </a:p>
        </p:txBody>
      </p:sp>
      <p:sp>
        <p:nvSpPr>
          <p:cNvPr id="4" name="Rounded Rectangular Callout 3"/>
          <p:cNvSpPr/>
          <p:nvPr/>
        </p:nvSpPr>
        <p:spPr>
          <a:xfrm>
            <a:off x="3926958" y="2488019"/>
            <a:ext cx="1254642" cy="533400"/>
          </a:xfrm>
          <a:prstGeom prst="wedgeRoundRectCallout">
            <a:avLst>
              <a:gd name="adj1" fmla="val 77866"/>
              <a:gd name="adj2" fmla="val 122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 is the </a:t>
            </a:r>
            <a:r>
              <a:rPr lang="el-GR" dirty="0"/>
              <a:t>λ</a:t>
            </a:r>
            <a:r>
              <a:rPr lang="en-US" dirty="0"/>
              <a:t>-rate</a:t>
            </a:r>
          </a:p>
        </p:txBody>
      </p:sp>
      <p:sp>
        <p:nvSpPr>
          <p:cNvPr id="5" name="Rounded Rectangular Callout 4"/>
          <p:cNvSpPr/>
          <p:nvPr/>
        </p:nvSpPr>
        <p:spPr>
          <a:xfrm>
            <a:off x="6019800" y="2667000"/>
            <a:ext cx="1143000" cy="533400"/>
          </a:xfrm>
          <a:prstGeom prst="wedgeRoundRectCallout">
            <a:avLst>
              <a:gd name="adj1" fmla="val -25484"/>
              <a:gd name="adj2" fmla="val 84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6" name="Rounded Rectangular Callout 5"/>
          <p:cNvSpPr/>
          <p:nvPr/>
        </p:nvSpPr>
        <p:spPr>
          <a:xfrm>
            <a:off x="5594498" y="3962400"/>
            <a:ext cx="2743200" cy="990600"/>
          </a:xfrm>
          <a:prstGeom prst="wedgeRoundRectCallout">
            <a:avLst>
              <a:gd name="adj1" fmla="val -14426"/>
              <a:gd name="adj2" fmla="val -673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tf.nn.l2_loss(W) = </a:t>
            </a:r>
            <a:r>
              <a:rPr lang="en-US" dirty="0" err="1"/>
              <a:t>tf.reduce_sum</a:t>
            </a:r>
            <a:r>
              <a:rPr lang="en-US" dirty="0"/>
              <a:t>(W**2)/2.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6786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(slightly better…)</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960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52400" y="5410200"/>
            <a:ext cx="1371600" cy="685800"/>
          </a:xfrm>
          <a:prstGeom prst="wedgeRoundRectCallout">
            <a:avLst>
              <a:gd name="adj1" fmla="val 91260"/>
              <a:gd name="adj2" fmla="val -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is much better</a:t>
            </a:r>
          </a:p>
        </p:txBody>
      </p:sp>
      <p:sp>
        <p:nvSpPr>
          <p:cNvPr id="5" name="Rounded Rectangular Callout 4"/>
          <p:cNvSpPr/>
          <p:nvPr/>
        </p:nvSpPr>
        <p:spPr>
          <a:xfrm>
            <a:off x="7315200" y="2438400"/>
            <a:ext cx="1676400" cy="990600"/>
          </a:xfrm>
          <a:prstGeom prst="wedgeRoundRectCallout">
            <a:avLst>
              <a:gd name="adj1" fmla="val -78197"/>
              <a:gd name="adj2" fmla="val -29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is still not perfect but  much better</a:t>
            </a:r>
          </a:p>
        </p:txBody>
      </p:sp>
      <p:sp>
        <p:nvSpPr>
          <p:cNvPr id="6" name="Rounded Rectangular Callout 5"/>
          <p:cNvSpPr/>
          <p:nvPr/>
        </p:nvSpPr>
        <p:spPr>
          <a:xfrm>
            <a:off x="152400" y="2933700"/>
            <a:ext cx="2133600" cy="1181100"/>
          </a:xfrm>
          <a:prstGeom prst="wedgeRoundRectCallout">
            <a:avLst>
              <a:gd name="adj1" fmla="val 152036"/>
              <a:gd name="adj2" fmla="val 75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increase/decrease </a:t>
            </a:r>
            <a:r>
              <a:rPr lang="el-GR" dirty="0"/>
              <a:t>λ</a:t>
            </a:r>
            <a:r>
              <a:rPr lang="en-US" dirty="0"/>
              <a:t> and see what happens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99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Formalizing Linear Regression</a:t>
            </a:r>
          </a:p>
        </p:txBody>
      </p:sp>
      <p:sp>
        <p:nvSpPr>
          <p:cNvPr id="3" name="Content Placeholder 2"/>
          <p:cNvSpPr>
            <a:spLocks noGrp="1"/>
          </p:cNvSpPr>
          <p:nvPr>
            <p:ph idx="1"/>
          </p:nvPr>
        </p:nvSpPr>
        <p:spPr/>
        <p:txBody>
          <a:bodyPr>
            <a:normAutofit fontScale="92500" lnSpcReduction="10000"/>
          </a:bodyPr>
          <a:lstStyle/>
          <a:p>
            <a:r>
              <a:rPr lang="en-US" dirty="0"/>
              <a:t>y = </a:t>
            </a:r>
            <a:r>
              <a:rPr lang="en-US" dirty="0" err="1"/>
              <a:t>wx</a:t>
            </a:r>
            <a:r>
              <a:rPr lang="en-US" dirty="0"/>
              <a:t> + b </a:t>
            </a:r>
          </a:p>
          <a:p>
            <a:r>
              <a:rPr lang="en-US" dirty="0"/>
              <a:t>What would we do if we had only 2 training examples?</a:t>
            </a:r>
          </a:p>
          <a:p>
            <a:r>
              <a:rPr lang="en-US" dirty="0"/>
              <a:t>Our prediction will be h(x) = </a:t>
            </a:r>
            <a:r>
              <a:rPr lang="en-US" dirty="0" err="1"/>
              <a:t>wx</a:t>
            </a:r>
            <a:r>
              <a:rPr lang="en-US" dirty="0"/>
              <a:t> + b</a:t>
            </a:r>
          </a:p>
          <a:p>
            <a:r>
              <a:rPr lang="en-US" dirty="0"/>
              <a:t>Y={y</a:t>
            </a:r>
            <a:r>
              <a:rPr lang="en-US" baseline="-25000" dirty="0"/>
              <a:t>1</a:t>
            </a:r>
            <a:r>
              <a:rPr lang="en-US" dirty="0"/>
              <a:t>,y</a:t>
            </a:r>
            <a:r>
              <a:rPr lang="en-US" baseline="-25000" dirty="0"/>
              <a:t>2</a:t>
            </a:r>
            <a:r>
              <a:rPr lang="en-US" dirty="0"/>
              <a:t>,y</a:t>
            </a:r>
            <a:r>
              <a:rPr lang="en-US" baseline="-25000" dirty="0"/>
              <a:t>3</a:t>
            </a:r>
            <a:r>
              <a:rPr lang="en-US" dirty="0"/>
              <a:t>…</a:t>
            </a:r>
            <a:r>
              <a:rPr lang="en-US" dirty="0" err="1"/>
              <a:t>y</a:t>
            </a:r>
            <a:r>
              <a:rPr lang="en-US" baseline="-25000" dirty="0" err="1"/>
              <a:t>m</a:t>
            </a:r>
            <a:r>
              <a:rPr lang="en-US" dirty="0"/>
              <a:t>}, X={x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m</a:t>
            </a:r>
            <a:r>
              <a:rPr lang="en-US" dirty="0"/>
              <a:t>}</a:t>
            </a:r>
          </a:p>
          <a:p>
            <a:r>
              <a:rPr lang="en-US" dirty="0"/>
              <a:t>Loss function:    </a:t>
            </a:r>
          </a:p>
          <a:p>
            <a:r>
              <a:rPr lang="en-US" dirty="0"/>
              <a:t>Or: </a:t>
            </a:r>
          </a:p>
          <a:p>
            <a:endParaRPr lang="en-US" dirty="0"/>
          </a:p>
          <a:p>
            <a:r>
              <a:rPr lang="en-US" dirty="0"/>
              <a:t>Find w, b that will minimize J(</a:t>
            </a:r>
            <a:r>
              <a:rPr lang="en-US" dirty="0" err="1"/>
              <a:t>w,b</a:t>
            </a:r>
            <a:r>
              <a:rPr lang="en-US" dirty="0"/>
              <a:t>)</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276600" y="4095690"/>
            <a:ext cx="4552500" cy="400110"/>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24000" y="4572000"/>
            <a:ext cx="4914790" cy="400110"/>
          </a:xfrm>
          <a:prstGeom prst="rect">
            <a:avLst/>
          </a:prstGeom>
        </p:spPr>
      </p:pic>
      <p:sp>
        <p:nvSpPr>
          <p:cNvPr id="4" name="Rectangular Callout 3"/>
          <p:cNvSpPr/>
          <p:nvPr/>
        </p:nvSpPr>
        <p:spPr>
          <a:xfrm>
            <a:off x="3276600" y="2547258"/>
            <a:ext cx="4704900" cy="457200"/>
          </a:xfrm>
          <a:prstGeom prst="wedgeRectCallout">
            <a:avLst>
              <a:gd name="adj1" fmla="val -60861"/>
              <a:gd name="adj2" fmla="val -4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could solve 2 equations with 2 parameters</a:t>
            </a:r>
          </a:p>
        </p:txBody>
      </p:sp>
      <p:pic>
        <p:nvPicPr>
          <p:cNvPr id="8" name="Picture 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525585" y="5105400"/>
            <a:ext cx="4570415" cy="40011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019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Lasso</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features = 20</a:t>
            </a:r>
          </a:p>
          <a:p>
            <a:pPr marL="0" indent="0">
              <a:buNone/>
            </a:pPr>
            <a:r>
              <a:rPr lang="en-US" dirty="0" err="1"/>
              <a:t>suff_feat</a:t>
            </a:r>
            <a:r>
              <a:rPr lang="en-US" dirty="0"/>
              <a:t> = range(1,features+1);</a:t>
            </a:r>
          </a:p>
          <a:p>
            <a:pPr marL="0" indent="0">
              <a:buNone/>
            </a:pPr>
            <a:r>
              <a:rPr lang="en-US" dirty="0" err="1"/>
              <a:t>np.random.shuffle</a:t>
            </a:r>
            <a:r>
              <a:rPr lang="en-US" dirty="0"/>
              <a:t>(</a:t>
            </a:r>
            <a:r>
              <a:rPr lang="en-US" dirty="0" err="1"/>
              <a:t>suff_feat</a:t>
            </a:r>
            <a:r>
              <a:rPr lang="en-US" dirty="0"/>
              <a:t>)</a:t>
            </a:r>
          </a:p>
          <a:p>
            <a:pPr marL="0" indent="0">
              <a:buNone/>
            </a:pPr>
            <a:r>
              <a:rPr lang="en-US" dirty="0" err="1"/>
              <a:t>def</a:t>
            </a:r>
            <a:r>
              <a:rPr lang="en-US" dirty="0"/>
              <a:t> </a:t>
            </a:r>
            <a:r>
              <a:rPr lang="en-US" dirty="0" err="1"/>
              <a:t>vecto</a:t>
            </a:r>
            <a:r>
              <a:rPr lang="en-US" dirty="0"/>
              <a:t>(x):</a:t>
            </a:r>
          </a:p>
          <a:p>
            <a:pPr marL="0" indent="0">
              <a:buNone/>
            </a:pPr>
            <a:r>
              <a:rPr lang="en-US" dirty="0"/>
              <a:t>    ret = []</a:t>
            </a:r>
          </a:p>
          <a:p>
            <a:pPr marL="0" indent="0">
              <a:buNone/>
            </a:pPr>
            <a:r>
              <a:rPr lang="en-US" dirty="0"/>
              <a:t>    for i in </a:t>
            </a:r>
            <a:r>
              <a:rPr lang="en-US" dirty="0" err="1"/>
              <a:t>suff_feat</a:t>
            </a:r>
            <a:r>
              <a:rPr lang="en-US" dirty="0"/>
              <a:t>:</a:t>
            </a:r>
          </a:p>
          <a:p>
            <a:pPr marL="0" indent="0">
              <a:buNone/>
            </a:pPr>
            <a:r>
              <a:rPr lang="en-US" dirty="0"/>
              <a:t>        </a:t>
            </a:r>
            <a:r>
              <a:rPr lang="en-US" dirty="0" err="1"/>
              <a:t>ret.append</a:t>
            </a:r>
            <a:r>
              <a:rPr lang="en-US" dirty="0"/>
              <a:t>(x**i / 7.**i)</a:t>
            </a:r>
          </a:p>
          <a:p>
            <a:pPr marL="0" indent="0">
              <a:buNone/>
            </a:pPr>
            <a:r>
              <a:rPr lang="en-US" dirty="0"/>
              <a:t>    return ret</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a:t>
            </a:r>
            <a:r>
              <a:rPr lang="en-US" dirty="0" err="1"/>
              <a:t>tf.zeros</a:t>
            </a:r>
            <a:r>
              <a:rPr lang="en-US" dirty="0"/>
              <a:t>([features,1]))</a:t>
            </a:r>
          </a:p>
          <a:p>
            <a:pPr marL="0" indent="0">
              <a:buNone/>
            </a:pPr>
            <a:r>
              <a:rPr lang="en-US" dirty="0"/>
              <a:t>b = </a:t>
            </a:r>
            <a:r>
              <a:rPr lang="en-US" dirty="0" err="1"/>
              <a:t>tf.Variable</a:t>
            </a:r>
            <a:r>
              <a:rPr lang="en-US" dirty="0"/>
              <a:t>(</a:t>
            </a:r>
            <a:r>
              <a:rPr lang="en-US" dirty="0" err="1"/>
              <a:t>tf.zeros</a:t>
            </a:r>
            <a:r>
              <a:rPr lang="en-US" dirty="0"/>
              <a:t>([1]))</a:t>
            </a:r>
          </a:p>
          <a:p>
            <a:pPr marL="0" indent="0">
              <a:buNone/>
            </a:pPr>
            <a:r>
              <a:rPr lang="en-US" dirty="0"/>
              <a:t>y = </a:t>
            </a:r>
            <a:r>
              <a:rPr lang="en-US" dirty="0" err="1"/>
              <a:t>tf.matmul</a:t>
            </a:r>
            <a:r>
              <a:rPr lang="en-US" dirty="0"/>
              <a:t>(</a:t>
            </a:r>
            <a:r>
              <a:rPr lang="en-US" dirty="0" err="1"/>
              <a:t>x,W</a:t>
            </a:r>
            <a:r>
              <a:rPr lang="en-US" dirty="0"/>
              <a:t>) + b</a:t>
            </a:r>
          </a:p>
          <a:p>
            <a:pPr marL="0" indent="0">
              <a:buNone/>
            </a:pPr>
            <a:r>
              <a:rPr lang="en-US" sz="7200" dirty="0">
                <a:solidFill>
                  <a:srgbClr val="FF0000"/>
                </a:solidFill>
              </a:rPr>
              <a:t>loss = </a:t>
            </a:r>
            <a:r>
              <a:rPr lang="en-US" sz="7200" dirty="0" err="1">
                <a:solidFill>
                  <a:srgbClr val="FF0000"/>
                </a:solidFill>
              </a:rPr>
              <a:t>tf.reduce_mean</a:t>
            </a:r>
            <a:r>
              <a:rPr lang="en-US" sz="7200" dirty="0">
                <a:solidFill>
                  <a:srgbClr val="FF0000"/>
                </a:solidFill>
              </a:rPr>
              <a:t>(</a:t>
            </a:r>
            <a:r>
              <a:rPr lang="en-US" sz="7200" dirty="0" err="1">
                <a:solidFill>
                  <a:srgbClr val="FF0000"/>
                </a:solidFill>
              </a:rPr>
              <a:t>tf.pow</a:t>
            </a:r>
            <a:r>
              <a:rPr lang="en-US" sz="7200" dirty="0">
                <a:solidFill>
                  <a:srgbClr val="FF0000"/>
                </a:solidFill>
              </a:rPr>
              <a:t>(y - y_, 2)) + 0.1*</a:t>
            </a:r>
            <a:r>
              <a:rPr lang="en-US" sz="7200" dirty="0" err="1">
                <a:solidFill>
                  <a:srgbClr val="FF0000"/>
                </a:solidFill>
              </a:rPr>
              <a:t>tf.reduce_sum</a:t>
            </a:r>
            <a:r>
              <a:rPr lang="en-US" sz="7200" dirty="0">
                <a:solidFill>
                  <a:srgbClr val="FF0000"/>
                </a:solidFill>
              </a:rPr>
              <a:t>(</a:t>
            </a:r>
            <a:r>
              <a:rPr lang="en-US" sz="7200" b="1" dirty="0" err="1">
                <a:solidFill>
                  <a:srgbClr val="FF0000"/>
                </a:solidFill>
              </a:rPr>
              <a:t>tf.abs</a:t>
            </a:r>
            <a:r>
              <a:rPr lang="en-US" sz="7200" b="1" dirty="0">
                <a:solidFill>
                  <a:srgbClr val="FF0000"/>
                </a:solidFill>
              </a:rPr>
              <a:t>(W)</a:t>
            </a:r>
            <a:r>
              <a:rPr lang="en-US" sz="7200" dirty="0">
                <a:solidFill>
                  <a:srgbClr val="FF0000"/>
                </a:solidFill>
              </a:rPr>
              <a:t>)</a:t>
            </a:r>
          </a:p>
          <a:p>
            <a:pPr marL="0" indent="0">
              <a:buNone/>
            </a:pPr>
            <a:r>
              <a:rPr lang="en-US" dirty="0"/>
              <a:t>update = </a:t>
            </a:r>
            <a:r>
              <a:rPr lang="en-US" dirty="0" err="1"/>
              <a:t>tf.train.GradientDescentOptimizer</a:t>
            </a:r>
            <a:r>
              <a:rPr lang="en-US" dirty="0"/>
              <a:t>(0.1).minimize(loss)</a:t>
            </a:r>
          </a:p>
          <a:p>
            <a:pPr marL="0" indent="0">
              <a:buNone/>
            </a:pPr>
            <a:r>
              <a:rPr lang="en-US" dirty="0" err="1"/>
              <a:t>data_x</a:t>
            </a:r>
            <a:r>
              <a:rPr lang="en-US" dirty="0"/>
              <a:t> = </a:t>
            </a:r>
            <a:r>
              <a:rPr lang="en-US" dirty="0" err="1"/>
              <a:t>np.array</a:t>
            </a:r>
            <a:r>
              <a:rPr lang="en-US" dirty="0"/>
              <a:t>([</a:t>
            </a:r>
            <a:r>
              <a:rPr lang="en-US" dirty="0" err="1"/>
              <a:t>vecto</a:t>
            </a:r>
            <a:r>
              <a:rPr lang="en-US" dirty="0"/>
              <a:t>(2),</a:t>
            </a:r>
            <a:r>
              <a:rPr lang="en-US" dirty="0" err="1"/>
              <a:t>vecto</a:t>
            </a:r>
            <a:r>
              <a:rPr lang="en-US" dirty="0"/>
              <a:t>(3),</a:t>
            </a:r>
            <a:r>
              <a:rPr lang="en-US" dirty="0" err="1"/>
              <a:t>vecto</a:t>
            </a:r>
            <a:r>
              <a:rPr lang="en-US" dirty="0"/>
              <a:t>(4),</a:t>
            </a:r>
            <a:r>
              <a:rPr lang="en-US" dirty="0" err="1"/>
              <a:t>vecto</a:t>
            </a:r>
            <a:r>
              <a:rPr lang="en-US" dirty="0"/>
              <a:t>(6),</a:t>
            </a:r>
            <a:r>
              <a:rPr lang="en-US" dirty="0" err="1"/>
              <a:t>vecto</a:t>
            </a:r>
            <a:r>
              <a:rPr lang="en-US" dirty="0"/>
              <a:t>(7)])</a:t>
            </a:r>
          </a:p>
          <a:p>
            <a:pPr marL="0" indent="0">
              <a:buNone/>
            </a:pPr>
            <a:r>
              <a:rPr lang="en-US" dirty="0" err="1"/>
              <a:t>data_y</a:t>
            </a:r>
            <a:r>
              <a:rPr lang="en-US" dirty="0"/>
              <a:t> = </a:t>
            </a:r>
            <a:r>
              <a:rPr lang="en-US" dirty="0" err="1"/>
              <a:t>np.array</a:t>
            </a:r>
            <a:r>
              <a:rPr lang="en-US" dirty="0"/>
              <a:t>([[70],[110],[165],[390],[550]])</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i in range(0,100000):</a:t>
            </a:r>
          </a:p>
          <a:p>
            <a:pPr marL="0" indent="0">
              <a:buNone/>
            </a:pPr>
            <a:r>
              <a:rPr lang="en-US" dirty="0"/>
              <a:t>    </a:t>
            </a:r>
            <a:r>
              <a:rPr lang="en-US" dirty="0" err="1"/>
              <a:t>sess.run</a:t>
            </a:r>
            <a:r>
              <a:rPr lang="en-US" dirty="0"/>
              <a:t>(update,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a:t>    if i % 10000 == 0 :</a:t>
            </a:r>
          </a:p>
          <a:p>
            <a:pPr marL="0" indent="0">
              <a:buNone/>
            </a:pPr>
            <a:r>
              <a:rPr lang="en-US" dirty="0"/>
              <a:t>        print('Iteration:' , i , ' W:' , </a:t>
            </a:r>
            <a:r>
              <a:rPr lang="en-US" dirty="0" err="1"/>
              <a:t>sess.run</a:t>
            </a:r>
            <a:r>
              <a:rPr lang="en-US" dirty="0"/>
              <a:t>(W) , ' b:' , </a:t>
            </a:r>
            <a:r>
              <a:rPr lang="en-US" dirty="0" err="1"/>
              <a:t>sess.run</a:t>
            </a:r>
            <a:r>
              <a:rPr lang="en-US" dirty="0"/>
              <a:t>(b), ' loss:', </a:t>
            </a:r>
            <a:r>
              <a:rPr lang="en-US" dirty="0" err="1"/>
              <a:t>loss.eval</a:t>
            </a:r>
            <a:r>
              <a:rPr lang="en-US" dirty="0"/>
              <a:t>(session=</a:t>
            </a:r>
            <a:r>
              <a:rPr lang="en-US" dirty="0" err="1"/>
              <a:t>sess</a:t>
            </a:r>
            <a:r>
              <a:rPr lang="en-US" dirty="0"/>
              <a:t>, </a:t>
            </a:r>
            <a:r>
              <a:rPr lang="en-US" dirty="0" err="1"/>
              <a:t>feed_dict</a:t>
            </a:r>
            <a:r>
              <a:rPr lang="en-US" dirty="0"/>
              <a:t> = {</a:t>
            </a:r>
            <a:r>
              <a:rPr lang="en-US" dirty="0" err="1"/>
              <a:t>x:data_x</a:t>
            </a:r>
            <a:r>
              <a:rPr lang="en-US" dirty="0"/>
              <a:t>, y_:</a:t>
            </a:r>
            <a:r>
              <a:rPr lang="en-US" dirty="0" err="1"/>
              <a:t>data_y</a:t>
            </a:r>
            <a:r>
              <a:rPr lang="en-US" dirty="0"/>
              <a:t>}))</a:t>
            </a:r>
          </a:p>
          <a:p>
            <a:pPr marL="0" indent="0">
              <a:buNone/>
            </a:pPr>
            <a:r>
              <a:rPr lang="en-US" dirty="0" err="1"/>
              <a:t>x_axis</a:t>
            </a:r>
            <a:r>
              <a:rPr lang="en-US" dirty="0"/>
              <a:t> = </a:t>
            </a:r>
            <a:r>
              <a:rPr lang="en-US" dirty="0" err="1"/>
              <a:t>np.arange</a:t>
            </a:r>
            <a:r>
              <a:rPr lang="en-US" dirty="0"/>
              <a:t>(0, 8, 0.1)</a:t>
            </a:r>
          </a:p>
          <a:p>
            <a:pPr marL="0" indent="0">
              <a:buNone/>
            </a:pPr>
            <a:r>
              <a:rPr lang="en-US" dirty="0" err="1"/>
              <a:t>x_data</a:t>
            </a:r>
            <a:r>
              <a:rPr lang="en-US" dirty="0"/>
              <a:t> = []</a:t>
            </a:r>
          </a:p>
          <a:p>
            <a:pPr marL="0" indent="0">
              <a:buNone/>
            </a:pPr>
            <a:r>
              <a:rPr lang="en-US" dirty="0"/>
              <a:t>for i in </a:t>
            </a:r>
            <a:r>
              <a:rPr lang="en-US" dirty="0" err="1"/>
              <a:t>x_axis</a:t>
            </a:r>
            <a:r>
              <a:rPr lang="en-US" dirty="0"/>
              <a:t>:</a:t>
            </a:r>
          </a:p>
          <a:p>
            <a:pPr marL="0" indent="0">
              <a:buNone/>
            </a:pPr>
            <a:r>
              <a:rPr lang="en-US" dirty="0"/>
              <a:t>    </a:t>
            </a:r>
            <a:r>
              <a:rPr lang="en-US" dirty="0" err="1"/>
              <a:t>x_data.append</a:t>
            </a:r>
            <a:r>
              <a:rPr lang="en-US" dirty="0"/>
              <a:t>(</a:t>
            </a:r>
            <a:r>
              <a:rPr lang="en-US" dirty="0" err="1"/>
              <a:t>vecto</a:t>
            </a:r>
            <a:r>
              <a:rPr lang="en-US" dirty="0"/>
              <a:t>(i)) </a:t>
            </a:r>
          </a:p>
          <a:p>
            <a:pPr marL="0" indent="0">
              <a:buNone/>
            </a:pPr>
            <a:r>
              <a:rPr lang="en-US" dirty="0" err="1"/>
              <a:t>x_data</a:t>
            </a:r>
            <a:r>
              <a:rPr lang="en-US" dirty="0"/>
              <a:t> = </a:t>
            </a:r>
            <a:r>
              <a:rPr lang="en-US" dirty="0" err="1"/>
              <a:t>np.array</a:t>
            </a:r>
            <a:r>
              <a:rPr lang="en-US" dirty="0"/>
              <a:t>(</a:t>
            </a:r>
            <a:r>
              <a:rPr lang="en-US" dirty="0" err="1"/>
              <a:t>x_data</a:t>
            </a:r>
            <a:r>
              <a:rPr lang="en-US" dirty="0"/>
              <a:t>)</a:t>
            </a:r>
          </a:p>
          <a:p>
            <a:pPr marL="0" indent="0">
              <a:buNone/>
            </a:pPr>
            <a:r>
              <a:rPr lang="en-US" dirty="0" err="1"/>
              <a:t>y_vals</a:t>
            </a:r>
            <a:r>
              <a:rPr lang="en-US" dirty="0"/>
              <a:t> = </a:t>
            </a:r>
            <a:r>
              <a:rPr lang="en-US" dirty="0" err="1"/>
              <a:t>np.matmul</a:t>
            </a:r>
            <a:r>
              <a:rPr lang="en-US" dirty="0"/>
              <a:t>(</a:t>
            </a:r>
            <a:r>
              <a:rPr lang="en-US" dirty="0" err="1"/>
              <a:t>x_data</a:t>
            </a:r>
            <a:r>
              <a:rPr lang="en-US" dirty="0"/>
              <a:t>, </a:t>
            </a:r>
            <a:r>
              <a:rPr lang="en-US" dirty="0" err="1"/>
              <a:t>sess.run</a:t>
            </a:r>
            <a:r>
              <a:rPr lang="en-US" dirty="0"/>
              <a:t>(W)) + </a:t>
            </a:r>
            <a:r>
              <a:rPr lang="en-US" dirty="0" err="1"/>
              <a:t>sess.run</a:t>
            </a:r>
            <a:r>
              <a:rPr lang="en-US" dirty="0"/>
              <a:t>(b)</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plt.plot</a:t>
            </a:r>
            <a:r>
              <a:rPr lang="en-US" dirty="0"/>
              <a:t>(</a:t>
            </a:r>
            <a:r>
              <a:rPr lang="en-US" dirty="0" err="1"/>
              <a:t>x_axis</a:t>
            </a:r>
            <a:r>
              <a:rPr lang="en-US" dirty="0"/>
              <a:t>, </a:t>
            </a:r>
            <a:r>
              <a:rPr lang="en-US" dirty="0" err="1"/>
              <a:t>y_vals</a:t>
            </a:r>
            <a:r>
              <a:rPr lang="en-US" dirty="0"/>
              <a:t>)</a:t>
            </a:r>
          </a:p>
          <a:p>
            <a:pPr marL="0" indent="0">
              <a:buNone/>
            </a:pPr>
            <a:r>
              <a:rPr lang="en-US" dirty="0" err="1"/>
              <a:t>plt.show</a:t>
            </a:r>
            <a:r>
              <a:rPr lang="en-US" dirty="0"/>
              <a:t>()</a:t>
            </a:r>
          </a:p>
        </p:txBody>
      </p:sp>
      <p:sp>
        <p:nvSpPr>
          <p:cNvPr id="4" name="Rounded Rectangle 3"/>
          <p:cNvSpPr/>
          <p:nvPr/>
        </p:nvSpPr>
        <p:spPr>
          <a:xfrm>
            <a:off x="838200" y="1905000"/>
            <a:ext cx="3505200" cy="158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doesn't work.</a:t>
            </a:r>
          </a:p>
          <a:p>
            <a:pPr algn="ctr"/>
            <a:r>
              <a:rPr lang="en-US" dirty="0"/>
              <a:t>The gradient is not defined at 0. the absolute value function, causes the weights to jump from side to side.</a:t>
            </a:r>
          </a:p>
        </p:txBody>
      </p:sp>
      <p:sp>
        <p:nvSpPr>
          <p:cNvPr id="5" name="Rounded Rectangle 4"/>
          <p:cNvSpPr/>
          <p:nvPr/>
        </p:nvSpPr>
        <p:spPr>
          <a:xfrm>
            <a:off x="838200" y="3733800"/>
            <a:ext cx="3581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 uses coordinate descent. Unfortunately, I couldn't find any working example of Lasso in TensorFlow, so I used </a:t>
            </a:r>
            <a:r>
              <a:rPr lang="en-US" dirty="0" err="1"/>
              <a:t>Scikit</a:t>
            </a:r>
            <a:r>
              <a:rPr lang="en-US" dirty="0"/>
              <a:t>-learn.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75855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Lasso in </a:t>
            </a:r>
            <a:r>
              <a:rPr lang="en-US" dirty="0" err="1"/>
              <a:t>Scikit</a:t>
            </a:r>
            <a:r>
              <a:rPr lang="en-US" dirty="0"/>
              <a:t>-learn</a:t>
            </a:r>
          </a:p>
        </p:txBody>
      </p:sp>
      <p:sp>
        <p:nvSpPr>
          <p:cNvPr id="3" name="Content Placeholder 2"/>
          <p:cNvSpPr>
            <a:spLocks noGrp="1"/>
          </p:cNvSpPr>
          <p:nvPr>
            <p:ph idx="1"/>
          </p:nvPr>
        </p:nvSpPr>
        <p:spPr>
          <a:xfrm>
            <a:off x="228600" y="1143000"/>
            <a:ext cx="8229600" cy="4525963"/>
          </a:xfrm>
        </p:spPr>
        <p:txBody>
          <a:bodyPr>
            <a:noAutofit/>
          </a:bodyPr>
          <a:lstStyle/>
          <a:p>
            <a:pPr marL="0" indent="0">
              <a:buNone/>
            </a:pPr>
            <a:r>
              <a:rPr lang="en-US" sz="1100" dirty="0"/>
              <a:t>&gt;&gt;&gt; from </a:t>
            </a:r>
            <a:r>
              <a:rPr lang="en-US" sz="1100" dirty="0" err="1"/>
              <a:t>sklearn</a:t>
            </a:r>
            <a:r>
              <a:rPr lang="en-US" sz="1100" dirty="0"/>
              <a:t> import </a:t>
            </a:r>
            <a:r>
              <a:rPr lang="en-US" sz="1100" dirty="0" err="1"/>
              <a:t>linear_model</a:t>
            </a:r>
            <a:endParaRPr lang="en-US" sz="1100" dirty="0"/>
          </a:p>
          <a:p>
            <a:pPr marL="0" indent="0">
              <a:buNone/>
            </a:pPr>
            <a:r>
              <a:rPr lang="en-US" sz="1100" dirty="0"/>
              <a:t>&gt;&gt;&gt; </a:t>
            </a:r>
            <a:r>
              <a:rPr lang="en-US" sz="1100" dirty="0" err="1"/>
              <a:t>clf</a:t>
            </a:r>
            <a:r>
              <a:rPr lang="en-US" sz="1100" dirty="0"/>
              <a:t> = </a:t>
            </a:r>
            <a:r>
              <a:rPr lang="en-US" sz="1100" dirty="0" err="1"/>
              <a:t>linear_model.Lasso</a:t>
            </a:r>
            <a:r>
              <a:rPr lang="en-US" sz="1100" dirty="0"/>
              <a:t>(alpha=0.1)</a:t>
            </a:r>
          </a:p>
          <a:p>
            <a:pPr marL="0" indent="0">
              <a:buNone/>
            </a:pPr>
            <a:r>
              <a:rPr lang="en-US" sz="1100" dirty="0"/>
              <a:t>&gt;&gt;&gt; </a:t>
            </a:r>
            <a:r>
              <a:rPr lang="en-US" sz="1100" dirty="0" err="1"/>
              <a:t>def</a:t>
            </a:r>
            <a:r>
              <a:rPr lang="en-US" sz="1100" dirty="0"/>
              <a:t> </a:t>
            </a:r>
            <a:r>
              <a:rPr lang="en-US" sz="1100" dirty="0" err="1"/>
              <a:t>vecto</a:t>
            </a:r>
            <a:r>
              <a:rPr lang="en-US" sz="1100" dirty="0"/>
              <a:t>(x):</a:t>
            </a:r>
          </a:p>
          <a:p>
            <a:pPr marL="0" indent="0">
              <a:buNone/>
            </a:pPr>
            <a:r>
              <a:rPr lang="en-US" sz="1100" dirty="0"/>
              <a:t>...   ret = []</a:t>
            </a:r>
          </a:p>
          <a:p>
            <a:pPr marL="0" indent="0">
              <a:buNone/>
            </a:pPr>
            <a:r>
              <a:rPr lang="en-US" sz="1100" dirty="0"/>
              <a:t>...   for i in range(1,21):</a:t>
            </a:r>
          </a:p>
          <a:p>
            <a:pPr marL="0" indent="0">
              <a:buNone/>
            </a:pPr>
            <a:r>
              <a:rPr lang="en-US" sz="1100" dirty="0"/>
              <a:t>...     </a:t>
            </a:r>
            <a:r>
              <a:rPr lang="en-US" sz="1100" dirty="0" err="1"/>
              <a:t>ret.append</a:t>
            </a:r>
            <a:r>
              <a:rPr lang="en-US" sz="1100" dirty="0"/>
              <a:t>(x**i/7**i)</a:t>
            </a:r>
          </a:p>
          <a:p>
            <a:pPr marL="0" indent="0">
              <a:buNone/>
            </a:pPr>
            <a:r>
              <a:rPr lang="en-US" sz="1100" dirty="0"/>
              <a:t>...   return ret</a:t>
            </a:r>
          </a:p>
          <a:p>
            <a:pPr marL="0" indent="0">
              <a:buNone/>
            </a:pPr>
            <a:r>
              <a:rPr lang="en-US" sz="1100" dirty="0"/>
              <a:t>&gt;&gt;&gt; </a:t>
            </a:r>
            <a:r>
              <a:rPr lang="en-US" sz="1100" dirty="0" err="1"/>
              <a:t>clf.fit</a:t>
            </a:r>
            <a:r>
              <a:rPr lang="en-US" sz="1100" dirty="0"/>
              <a:t>([</a:t>
            </a:r>
            <a:r>
              <a:rPr lang="en-US" sz="1100" dirty="0" err="1"/>
              <a:t>vecto</a:t>
            </a:r>
            <a:r>
              <a:rPr lang="en-US" sz="1100" dirty="0"/>
              <a:t>(2), </a:t>
            </a:r>
            <a:r>
              <a:rPr lang="en-US" sz="1100" dirty="0" err="1"/>
              <a:t>vecto</a:t>
            </a:r>
            <a:r>
              <a:rPr lang="en-US" sz="1100" dirty="0"/>
              <a:t>(3), </a:t>
            </a:r>
            <a:r>
              <a:rPr lang="en-US" sz="1100" dirty="0" err="1"/>
              <a:t>vecto</a:t>
            </a:r>
            <a:r>
              <a:rPr lang="en-US" sz="1100" dirty="0"/>
              <a:t>(4), </a:t>
            </a:r>
            <a:r>
              <a:rPr lang="en-US" sz="1100" dirty="0" err="1"/>
              <a:t>vecto</a:t>
            </a:r>
            <a:r>
              <a:rPr lang="en-US" sz="1100" dirty="0"/>
              <a:t>(6), </a:t>
            </a:r>
            <a:r>
              <a:rPr lang="en-US" sz="1100" dirty="0" err="1"/>
              <a:t>vecto</a:t>
            </a:r>
            <a:r>
              <a:rPr lang="en-US" sz="1100" dirty="0"/>
              <a:t>(7)], [70,110,165,390,550])</a:t>
            </a:r>
          </a:p>
          <a:p>
            <a:pPr marL="0" indent="0">
              <a:buNone/>
            </a:pPr>
            <a:r>
              <a:rPr lang="en-US" sz="1100" dirty="0"/>
              <a:t>Lasso(alpha=0.1, </a:t>
            </a:r>
            <a:r>
              <a:rPr lang="en-US" sz="1100" dirty="0" err="1"/>
              <a:t>copy_X</a:t>
            </a:r>
            <a:r>
              <a:rPr lang="en-US" sz="1100" dirty="0"/>
              <a:t>=True, </a:t>
            </a:r>
            <a:r>
              <a:rPr lang="en-US" sz="1100" dirty="0" err="1"/>
              <a:t>fit_intercept</a:t>
            </a:r>
            <a:r>
              <a:rPr lang="en-US" sz="1100" dirty="0"/>
              <a:t>=True, </a:t>
            </a:r>
            <a:r>
              <a:rPr lang="en-US" sz="1100" dirty="0" err="1"/>
              <a:t>max_iter</a:t>
            </a:r>
            <a:r>
              <a:rPr lang="en-US" sz="1100" dirty="0"/>
              <a:t>=1000,</a:t>
            </a:r>
          </a:p>
          <a:p>
            <a:pPr marL="0" indent="0">
              <a:buNone/>
            </a:pPr>
            <a:r>
              <a:rPr lang="en-US" sz="1100" dirty="0"/>
              <a:t>   normalize=False, positive=False, </a:t>
            </a:r>
            <a:r>
              <a:rPr lang="en-US" sz="1100" dirty="0" err="1"/>
              <a:t>precompute</a:t>
            </a:r>
            <a:r>
              <a:rPr lang="en-US" sz="1100" dirty="0"/>
              <a:t>=False, </a:t>
            </a:r>
            <a:r>
              <a:rPr lang="en-US" sz="1100" dirty="0" err="1"/>
              <a:t>random_state</a:t>
            </a:r>
            <a:r>
              <a:rPr lang="en-US" sz="1100" dirty="0"/>
              <a:t>=None,</a:t>
            </a:r>
          </a:p>
          <a:p>
            <a:pPr marL="0" indent="0">
              <a:buNone/>
            </a:pPr>
            <a:r>
              <a:rPr lang="en-US" sz="1100" dirty="0"/>
              <a:t>   selection='cyclic', </a:t>
            </a:r>
            <a:r>
              <a:rPr lang="en-US" sz="1100" dirty="0" err="1"/>
              <a:t>tol</a:t>
            </a:r>
            <a:r>
              <a:rPr lang="en-US" sz="1100" dirty="0"/>
              <a:t>=0.0001, </a:t>
            </a:r>
            <a:r>
              <a:rPr lang="en-US" sz="1100" dirty="0" err="1"/>
              <a:t>warm_start</a:t>
            </a:r>
            <a:r>
              <a:rPr lang="en-US" sz="1100" dirty="0"/>
              <a:t>=False)</a:t>
            </a:r>
          </a:p>
          <a:p>
            <a:pPr marL="0" indent="0">
              <a:buNone/>
            </a:pPr>
            <a:r>
              <a:rPr lang="en-US" sz="1100" dirty="0"/>
              <a:t>&gt;&gt;&gt; print(</a:t>
            </a:r>
            <a:r>
              <a:rPr lang="en-US" sz="1100" dirty="0" err="1"/>
              <a:t>clf.coef</a:t>
            </a:r>
            <a:r>
              <a:rPr lang="en-US" sz="1100" dirty="0"/>
              <a:t>_)</a:t>
            </a:r>
          </a:p>
          <a:p>
            <a:pPr marL="0" indent="0">
              <a:buNone/>
            </a:pPr>
            <a:r>
              <a:rPr lang="en-US" sz="1050" dirty="0">
                <a:solidFill>
                  <a:srgbClr val="FF0000"/>
                </a:solidFill>
              </a:rPr>
              <a:t>[   0.          221.82464187  236.00210045   54.74659255    0.            0.</a:t>
            </a:r>
          </a:p>
          <a:p>
            <a:pPr marL="0" indent="0">
              <a:buNone/>
            </a:pPr>
            <a:r>
              <a:rPr lang="en-US" sz="1050" dirty="0">
                <a:solidFill>
                  <a:srgbClr val="FF0000"/>
                </a:solidFill>
              </a:rPr>
              <a:t>    0.            0.            0.           -0.           -0.           -0.</a:t>
            </a:r>
          </a:p>
          <a:p>
            <a:pPr marL="0" indent="0">
              <a:buNone/>
            </a:pPr>
            <a:r>
              <a:rPr lang="en-US" sz="1050" dirty="0">
                <a:solidFill>
                  <a:srgbClr val="FF0000"/>
                </a:solidFill>
              </a:rPr>
              <a:t>   -0.           -0.           -0.           -0.           -0.           -0.</a:t>
            </a:r>
          </a:p>
          <a:p>
            <a:pPr marL="0" indent="0">
              <a:buNone/>
            </a:pPr>
            <a:r>
              <a:rPr lang="en-US" sz="1050" dirty="0">
                <a:solidFill>
                  <a:srgbClr val="FF0000"/>
                </a:solidFill>
              </a:rPr>
              <a:t>   -0.           -8.49251129]</a:t>
            </a:r>
          </a:p>
          <a:p>
            <a:pPr marL="0" indent="0">
              <a:buNone/>
            </a:pPr>
            <a:r>
              <a:rPr lang="en-US" sz="1100" dirty="0"/>
              <a:t>&gt;&gt;&gt; print(</a:t>
            </a:r>
            <a:r>
              <a:rPr lang="en-US" sz="1100" dirty="0" err="1"/>
              <a:t>clf.intercept</a:t>
            </a:r>
            <a:r>
              <a:rPr lang="en-US" sz="1100" dirty="0"/>
              <a:t>_)</a:t>
            </a:r>
          </a:p>
          <a:p>
            <a:pPr marL="0" indent="0">
              <a:buNone/>
            </a:pPr>
            <a:r>
              <a:rPr lang="en-US" sz="1100" dirty="0"/>
              <a:t>46.5429646598</a:t>
            </a:r>
          </a:p>
          <a:p>
            <a:pPr marL="0" indent="0">
              <a:buNone/>
            </a:pPr>
            <a:r>
              <a:rPr lang="en-US" sz="1100" dirty="0"/>
              <a:t>&gt;&gt;&gt; import </a:t>
            </a:r>
            <a:r>
              <a:rPr lang="en-US" sz="1100" dirty="0" err="1"/>
              <a:t>numpy</a:t>
            </a:r>
            <a:r>
              <a:rPr lang="en-US" sz="1100" dirty="0"/>
              <a:t> as </a:t>
            </a:r>
            <a:r>
              <a:rPr lang="en-US" sz="1100" dirty="0" err="1"/>
              <a:t>np</a:t>
            </a:r>
            <a:endParaRPr lang="en-US" sz="1100" dirty="0"/>
          </a:p>
          <a:p>
            <a:pPr marL="0" indent="0">
              <a:buNone/>
            </a:pPr>
            <a:r>
              <a:rPr lang="en-US" sz="1100" dirty="0"/>
              <a:t>&gt;&gt;&gt; </a:t>
            </a:r>
            <a:r>
              <a:rPr lang="en-US" sz="1100" dirty="0" err="1"/>
              <a:t>x_axis</a:t>
            </a:r>
            <a:r>
              <a:rPr lang="en-US" sz="1100" dirty="0"/>
              <a:t> = </a:t>
            </a:r>
            <a:r>
              <a:rPr lang="en-US" sz="1100" dirty="0" err="1"/>
              <a:t>np.arange</a:t>
            </a:r>
            <a:r>
              <a:rPr lang="en-US" sz="1100" dirty="0"/>
              <a:t>(0,8,0.1)</a:t>
            </a:r>
          </a:p>
          <a:p>
            <a:pPr marL="0" indent="0">
              <a:buNone/>
            </a:pPr>
            <a:r>
              <a:rPr lang="en-US" sz="1100" dirty="0"/>
              <a:t>&gt;&gt;&gt; </a:t>
            </a:r>
            <a:r>
              <a:rPr lang="en-US" sz="1100" dirty="0" err="1"/>
              <a:t>x_data</a:t>
            </a:r>
            <a:r>
              <a:rPr lang="en-US" sz="1100" dirty="0"/>
              <a:t>=[]</a:t>
            </a:r>
          </a:p>
          <a:p>
            <a:pPr marL="0" indent="0">
              <a:buNone/>
            </a:pPr>
            <a:r>
              <a:rPr lang="en-US" sz="1100" dirty="0"/>
              <a:t>&gt;&gt;&gt; for i in </a:t>
            </a:r>
            <a:r>
              <a:rPr lang="en-US" sz="1100" dirty="0" err="1"/>
              <a:t>x_axis</a:t>
            </a:r>
            <a:r>
              <a:rPr lang="en-US" sz="1100" dirty="0"/>
              <a:t>:</a:t>
            </a:r>
          </a:p>
          <a:p>
            <a:pPr marL="0" indent="0">
              <a:buNone/>
            </a:pPr>
            <a:r>
              <a:rPr lang="en-US" sz="1100" dirty="0"/>
              <a:t>...   </a:t>
            </a:r>
            <a:r>
              <a:rPr lang="en-US" sz="1100" dirty="0" err="1"/>
              <a:t>x_data.append</a:t>
            </a:r>
            <a:r>
              <a:rPr lang="en-US" sz="1100" dirty="0"/>
              <a:t>(</a:t>
            </a:r>
            <a:r>
              <a:rPr lang="en-US" sz="1100" dirty="0" err="1"/>
              <a:t>vecto</a:t>
            </a:r>
            <a:r>
              <a:rPr lang="en-US" sz="1100" dirty="0"/>
              <a:t>(i))</a:t>
            </a:r>
          </a:p>
          <a:p>
            <a:pPr marL="0" indent="0">
              <a:buNone/>
            </a:pPr>
            <a:r>
              <a:rPr lang="en-US" sz="1100" dirty="0"/>
              <a:t>&gt;&gt;&gt; </a:t>
            </a:r>
            <a:r>
              <a:rPr lang="en-US" sz="1100" dirty="0" err="1"/>
              <a:t>x_data</a:t>
            </a:r>
            <a:r>
              <a:rPr lang="en-US" sz="1100" dirty="0"/>
              <a:t> = </a:t>
            </a:r>
            <a:r>
              <a:rPr lang="en-US" sz="1100" dirty="0" err="1"/>
              <a:t>np.array</a:t>
            </a:r>
            <a:r>
              <a:rPr lang="en-US" sz="1100" dirty="0"/>
              <a:t>(</a:t>
            </a:r>
            <a:r>
              <a:rPr lang="en-US" sz="1100" dirty="0" err="1"/>
              <a:t>x_data</a:t>
            </a:r>
            <a:r>
              <a:rPr lang="en-US" sz="1100" dirty="0"/>
              <a:t>)</a:t>
            </a:r>
          </a:p>
          <a:p>
            <a:pPr marL="0" indent="0">
              <a:buNone/>
            </a:pPr>
            <a:r>
              <a:rPr lang="en-US" sz="1100" dirty="0"/>
              <a:t>&gt;&gt;&gt; </a:t>
            </a:r>
            <a:r>
              <a:rPr lang="en-US" sz="1100" dirty="0" err="1"/>
              <a:t>clf.predict</a:t>
            </a:r>
            <a:r>
              <a:rPr lang="en-US" sz="1100" dirty="0"/>
              <a:t>([</a:t>
            </a:r>
            <a:r>
              <a:rPr lang="en-US" sz="1100" dirty="0" err="1"/>
              <a:t>vecto</a:t>
            </a:r>
            <a:r>
              <a:rPr lang="en-US" sz="1100" dirty="0"/>
              <a:t>(1),</a:t>
            </a:r>
            <a:r>
              <a:rPr lang="en-US" sz="1100" dirty="0" err="1"/>
              <a:t>vecto</a:t>
            </a:r>
            <a:r>
              <a:rPr lang="en-US" sz="1100" dirty="0"/>
              <a:t>(2)])</a:t>
            </a:r>
          </a:p>
          <a:p>
            <a:pPr marL="0" indent="0">
              <a:buNone/>
            </a:pPr>
            <a:r>
              <a:rPr lang="en-US" sz="1100" dirty="0"/>
              <a:t>array([ 51.78085252,  70.52034613])</a:t>
            </a:r>
          </a:p>
          <a:p>
            <a:pPr marL="0" indent="0">
              <a:buNone/>
            </a:pPr>
            <a:r>
              <a:rPr lang="en-US" sz="1100" dirty="0"/>
              <a:t>&gt;&gt;&gt; </a:t>
            </a:r>
            <a:r>
              <a:rPr lang="en-US" sz="1100" dirty="0" err="1"/>
              <a:t>y_vals</a:t>
            </a:r>
            <a:r>
              <a:rPr lang="en-US" sz="1100" dirty="0"/>
              <a:t> = </a:t>
            </a:r>
            <a:r>
              <a:rPr lang="en-US" sz="1100" dirty="0" err="1"/>
              <a:t>clf.predict</a:t>
            </a:r>
            <a:r>
              <a:rPr lang="en-US" sz="1100" dirty="0"/>
              <a:t>(</a:t>
            </a:r>
            <a:r>
              <a:rPr lang="en-US" sz="1100" dirty="0" err="1"/>
              <a:t>x_data</a:t>
            </a:r>
            <a:r>
              <a:rPr lang="en-US" sz="1100" dirty="0"/>
              <a:t>)</a:t>
            </a:r>
          </a:p>
          <a:p>
            <a:pPr marL="0" indent="0">
              <a:buNone/>
            </a:pPr>
            <a:r>
              <a:rPr lang="en-US" sz="1100" dirty="0"/>
              <a:t>&gt;&gt;&gt; import </a:t>
            </a:r>
            <a:r>
              <a:rPr lang="en-US" sz="1100" dirty="0" err="1"/>
              <a:t>matplotlib.pyplot</a:t>
            </a:r>
            <a:r>
              <a:rPr lang="en-US" sz="1100" dirty="0"/>
              <a:t> as </a:t>
            </a:r>
            <a:r>
              <a:rPr lang="en-US" sz="1100" dirty="0" err="1"/>
              <a:t>plt</a:t>
            </a:r>
            <a:endParaRPr lang="en-US" sz="1100" dirty="0"/>
          </a:p>
          <a:p>
            <a:pPr marL="0" indent="0">
              <a:buNone/>
            </a:pPr>
            <a:r>
              <a:rPr lang="en-US" sz="1100" dirty="0"/>
              <a:t>&gt;&gt;&gt; </a:t>
            </a:r>
            <a:r>
              <a:rPr lang="en-US" sz="1100" dirty="0" err="1"/>
              <a:t>plt.plot</a:t>
            </a:r>
            <a:r>
              <a:rPr lang="en-US" sz="1100" dirty="0"/>
              <a:t>(</a:t>
            </a:r>
            <a:r>
              <a:rPr lang="en-US" sz="1100" dirty="0" err="1"/>
              <a:t>x_axis</a:t>
            </a:r>
            <a:r>
              <a:rPr lang="en-US" sz="1100" dirty="0"/>
              <a:t>, </a:t>
            </a:r>
            <a:r>
              <a:rPr lang="en-US" sz="1100" dirty="0" err="1"/>
              <a:t>y_vals</a:t>
            </a:r>
            <a:r>
              <a:rPr lang="en-US" sz="1100" dirty="0"/>
              <a:t>)</a:t>
            </a:r>
          </a:p>
          <a:p>
            <a:pPr marL="0" indent="0">
              <a:buNone/>
            </a:pPr>
            <a:r>
              <a:rPr lang="en-US" sz="1100" dirty="0"/>
              <a:t>&gt;&gt;&gt; </a:t>
            </a:r>
            <a:r>
              <a:rPr lang="en-US" sz="1100" dirty="0" err="1"/>
              <a:t>plt.show</a:t>
            </a:r>
            <a:r>
              <a:rPr lang="en-US" sz="11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057400"/>
            <a:ext cx="4906963"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657600" y="1219200"/>
            <a:ext cx="3200400" cy="6096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seem even better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21897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From 2018 Exam</a:t>
            </a:r>
          </a:p>
        </p:txBody>
      </p:sp>
      <p:sp>
        <p:nvSpPr>
          <p:cNvPr id="3" name="Content Placeholder 2"/>
          <p:cNvSpPr>
            <a:spLocks noGrp="1"/>
          </p:cNvSpPr>
          <p:nvPr>
            <p:ph idx="1"/>
          </p:nvPr>
        </p:nvSpPr>
        <p:spPr/>
        <p:txBody>
          <a:bodyPr>
            <a:normAutofit fontScale="70000" lnSpcReduction="20000"/>
          </a:bodyPr>
          <a:lstStyle/>
          <a:p>
            <a:pPr lvl="0" algn="r" rtl="1"/>
            <a:r>
              <a:rPr lang="he-IL" dirty="0"/>
              <a:t>דקלה הריצה </a:t>
            </a:r>
            <a:r>
              <a:rPr lang="en-US" dirty="0"/>
              <a:t>linear regression</a:t>
            </a:r>
            <a:r>
              <a:rPr lang="he-IL" dirty="0"/>
              <a:t> שלוש פעמים, פעם אחת ללא </a:t>
            </a:r>
            <a:r>
              <a:rPr lang="en-US" dirty="0"/>
              <a:t>regularization</a:t>
            </a:r>
            <a:r>
              <a:rPr lang="he-IL" dirty="0"/>
              <a:t>, פעם </a:t>
            </a:r>
            <a:r>
              <a:rPr lang="en-US" dirty="0"/>
              <a:t>Ridge (L2 norm)</a:t>
            </a:r>
            <a:r>
              <a:rPr lang="he-IL" dirty="0"/>
              <a:t> ופעם </a:t>
            </a:r>
            <a:r>
              <a:rPr lang="en-US" dirty="0"/>
              <a:t>Lasso (L1 norm)</a:t>
            </a:r>
            <a:r>
              <a:rPr lang="he-IL" dirty="0"/>
              <a:t> בדיוק על אותו הדאטה. אך אבוי, היא שכחה מה המשקולות של מה, התוכלו לעזור לה להתאים משקולות למודל? דקלה השתמשה ב10 פיצ'רים, לכן, לכל מודל יש 10 משקולות (+</a:t>
            </a:r>
            <a:r>
              <a:rPr lang="en-US" dirty="0"/>
              <a:t>bias</a:t>
            </a:r>
            <a:r>
              <a:rPr lang="he-IL" dirty="0"/>
              <a:t>). נמקו את תשובותיכם! (10 נק')</a:t>
            </a:r>
            <a:endParaRPr lang="en-US" dirty="0"/>
          </a:p>
          <a:p>
            <a:pPr lvl="0"/>
            <a:endParaRPr lang="en-US" dirty="0"/>
          </a:p>
          <a:p>
            <a:pPr lvl="0"/>
            <a:r>
              <a:rPr lang="en-US" dirty="0"/>
              <a:t>[ 0., 219.91359901, 274.65776453, 10.3631787, 0.,  0., 0., 0., 0., 0.]</a:t>
            </a:r>
          </a:p>
          <a:p>
            <a:pPr lvl="0"/>
            <a:r>
              <a:rPr lang="en-US" dirty="0"/>
              <a:t>[-202.41650391, 157.2787323, 129.62425232, 174.65600586, 38.83162689, -2.76829815, 23.42464828, 226.38597107, 80.24902344, -77.78523254]</a:t>
            </a:r>
          </a:p>
          <a:p>
            <a:pPr lvl="0"/>
            <a:r>
              <a:rPr lang="en-US" dirty="0"/>
              <a:t>[69.76531982, 27.13533211, 50.87385559, 31.87327003, 66.04504395, 59.18893051, 37.37014008, 43.70231628, 58.64874268, 23.06420135]</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9529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Stopping</a:t>
            </a:r>
          </a:p>
        </p:txBody>
      </p:sp>
      <p:sp>
        <p:nvSpPr>
          <p:cNvPr id="3" name="Content Placeholder 2"/>
          <p:cNvSpPr>
            <a:spLocks noGrp="1"/>
          </p:cNvSpPr>
          <p:nvPr>
            <p:ph idx="1"/>
          </p:nvPr>
        </p:nvSpPr>
        <p:spPr/>
        <p:txBody>
          <a:bodyPr/>
          <a:lstStyle/>
          <a:p>
            <a:endParaRPr lang="en-US"/>
          </a:p>
        </p:txBody>
      </p:sp>
      <p:pic>
        <p:nvPicPr>
          <p:cNvPr id="1028" name="Picture 4" descr="Image result for early sto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752600"/>
            <a:ext cx="8129603"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71800" y="6117595"/>
            <a:ext cx="5691202" cy="261610"/>
          </a:xfrm>
          <a:prstGeom prst="rect">
            <a:avLst/>
          </a:prstGeom>
          <a:noFill/>
        </p:spPr>
        <p:txBody>
          <a:bodyPr wrap="square" rtlCol="0">
            <a:spAutoFit/>
          </a:bodyPr>
          <a:lstStyle/>
          <a:p>
            <a:r>
              <a:rPr lang="en-US" sz="1100" dirty="0"/>
              <a:t>Credit: https://www.researchgate.net/figure/4310358_fig2_Fig-5-The-early-stopping-criterion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662566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BGD, SGD, MB-GD</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Batch Gradient Descent (BGD): uses all Data-set to compute gradient (this is what we learned).</a:t>
            </a:r>
          </a:p>
          <a:p>
            <a:pPr lvl="1"/>
            <a:r>
              <a:rPr lang="en-US" dirty="0"/>
              <a:t>May be too large (to fit in GPU memory), or take too long:</a:t>
            </a:r>
          </a:p>
          <a:p>
            <a:r>
              <a:rPr lang="en-US" dirty="0"/>
              <a:t>Stochastic Gradient Descent (SGD): uses only a single example at a time (shuffle data first):</a:t>
            </a:r>
          </a:p>
          <a:p>
            <a:pPr lvl="1"/>
            <a:r>
              <a:rPr lang="en-US" dirty="0"/>
              <a:t>More iterations, since each iteration is less accurate</a:t>
            </a:r>
          </a:p>
          <a:p>
            <a:r>
              <a:rPr lang="en-US" dirty="0"/>
              <a:t>Mini-Batch Gradient Descent (MB-GD): uses only a subset of the data-set, (e.g. 50) at a time (requires shuffle as well):</a:t>
            </a:r>
          </a:p>
          <a:p>
            <a:pPr lvl="1"/>
            <a:r>
              <a:rPr lang="en-US" dirty="0"/>
              <a:t>A compromise which takes advantage of </a:t>
            </a:r>
            <a:r>
              <a:rPr lang="en-US" dirty="0" err="1"/>
              <a:t>vectorization</a:t>
            </a:r>
            <a:r>
              <a:rPr lang="en-US" dirty="0"/>
              <a:t>.</a:t>
            </a:r>
          </a:p>
          <a:p>
            <a:pPr lvl="1"/>
            <a:r>
              <a:rPr lang="en-US" dirty="0"/>
              <a:t>Most widely used in practice (with large datasets).</a:t>
            </a:r>
          </a:p>
          <a:p>
            <a:pPr lvl="1"/>
            <a:r>
              <a:rPr lang="en-US" dirty="0"/>
              <a:t>Sometimes called SGD.</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93842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468086" y="1508862"/>
            <a:ext cx="8229600" cy="4525963"/>
          </a:xfrm>
        </p:spPr>
        <p:txBody>
          <a:bodyPr>
            <a:noAutofit/>
          </a:bodyPr>
          <a:lstStyle/>
          <a:p>
            <a:r>
              <a:rPr lang="en-US" sz="2400" dirty="0"/>
              <a:t>It is often beneficial to normalize the data around [0,0,0,…,0] with some standard deviation (1). We subtract the average and divide by standard deviation.</a:t>
            </a:r>
          </a:p>
          <a:p>
            <a:pPr lvl="2"/>
            <a:r>
              <a:rPr lang="en-US" sz="1800" dirty="0"/>
              <a:t>Taking a step in the direction of each feature is more standard (and does not depend on the units used).</a:t>
            </a:r>
          </a:p>
          <a:p>
            <a:pPr lvl="2"/>
            <a:r>
              <a:rPr lang="en-US" sz="1800" dirty="0"/>
              <a:t>Initializing b and w to zero (or near 0) becomes more meaningful.  </a:t>
            </a:r>
          </a:p>
          <a:p>
            <a:pPr lvl="2"/>
            <a:r>
              <a:rPr lang="en-US" sz="1800" dirty="0"/>
              <a:t>The resulting weights can compare the importance of each feature (though their meaning becomes vaguer).</a:t>
            </a:r>
          </a:p>
          <a:p>
            <a:pPr lvl="2"/>
            <a:r>
              <a:rPr lang="en-US" sz="1800" dirty="0"/>
              <a:t>Essential when using regularization.</a:t>
            </a:r>
          </a:p>
          <a:p>
            <a:r>
              <a:rPr lang="en-US" sz="2400" dirty="0"/>
              <a:t>If you also normalize the target (label, y), you will need to multiply the resulted loss by the variance (std</a:t>
            </a:r>
            <a:r>
              <a:rPr lang="en-US" sz="2400" baseline="30000" dirty="0"/>
              <a:t>2</a:t>
            </a:r>
            <a:r>
              <a:rPr lang="en-US" sz="2400" dirty="0"/>
              <a:t>) to obtain your actual loss on the original data.</a:t>
            </a:r>
          </a:p>
          <a:p>
            <a:r>
              <a:rPr lang="en-US" sz="2400" dirty="0"/>
              <a:t>You can either normalize all data before starting, or use batch-normalization, and normalize data in the given (mini) batch. (We will get back to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629400" y="2438400"/>
            <a:ext cx="1143000" cy="355257"/>
          </a:xfrm>
          <a:prstGeom prst="rect">
            <a:avLst/>
          </a:prstGeom>
        </p:spPr>
      </p:pic>
      <p:grpSp>
        <p:nvGrpSpPr>
          <p:cNvPr id="13" name="Group 12">
            <a:extLst>
              <a:ext uri="{FF2B5EF4-FFF2-40B4-BE49-F238E27FC236}">
                <a16:creationId xmlns:a16="http://schemas.microsoft.com/office/drawing/2014/main" id="{E2D1CD5D-D9A0-4904-980C-D619F95D171A}"/>
              </a:ext>
            </a:extLst>
          </p:cNvPr>
          <p:cNvGrpSpPr/>
          <p:nvPr/>
        </p:nvGrpSpPr>
        <p:grpSpPr>
          <a:xfrm>
            <a:off x="80835" y="3016248"/>
            <a:ext cx="1227096" cy="1289052"/>
            <a:chOff x="80835" y="3016248"/>
            <a:chExt cx="1227096" cy="1289052"/>
          </a:xfrm>
        </p:grpSpPr>
        <p:sp>
          <p:nvSpPr>
            <p:cNvPr id="6" name="Oval 5">
              <a:extLst>
                <a:ext uri="{FF2B5EF4-FFF2-40B4-BE49-F238E27FC236}">
                  <a16:creationId xmlns:a16="http://schemas.microsoft.com/office/drawing/2014/main" id="{5A23FAC5-521F-437D-846B-5CECDD39E208}"/>
                </a:ext>
              </a:extLst>
            </p:cNvPr>
            <p:cNvSpPr/>
            <p:nvPr/>
          </p:nvSpPr>
          <p:spPr>
            <a:xfrm rot="20145690">
              <a:off x="80835" y="3016248"/>
              <a:ext cx="1227096" cy="202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F6403E6-2D7F-4A98-9842-3D9B5675AA17}"/>
                </a:ext>
              </a:extLst>
            </p:cNvPr>
            <p:cNvCxnSpPr>
              <a:cxnSpLocks/>
            </p:cNvCxnSpPr>
            <p:nvPr/>
          </p:nvCxnSpPr>
          <p:spPr>
            <a:xfrm>
              <a:off x="685800" y="3276600"/>
              <a:ext cx="0" cy="3676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AC1DFFC-8CB5-4807-B670-F97116E08145}"/>
                </a:ext>
              </a:extLst>
            </p:cNvPr>
            <p:cNvSpPr/>
            <p:nvPr/>
          </p:nvSpPr>
          <p:spPr>
            <a:xfrm>
              <a:off x="381000" y="3733800"/>
              <a:ext cx="6858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853051-59A1-4E74-A0B7-D081D76E8051}"/>
                  </a:ext>
                </a:extLst>
              </p:cNvPr>
              <p:cNvSpPr txBox="1"/>
              <p:nvPr/>
            </p:nvSpPr>
            <p:spPr>
              <a:xfrm>
                <a:off x="6324993" y="619769"/>
                <a:ext cx="21566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p>
                          <m:r>
                            <a:rPr lang="en-US" b="0" i="1" smtClean="0">
                              <a:latin typeface="Cambria Math" panose="02040503050406030204" pitchFamily="18" charset="0"/>
                            </a:rPr>
                            <m:t>2</m:t>
                          </m:r>
                        </m:sup>
                      </m:sSup>
                    </m:oMath>
                  </m:oMathPara>
                </a14:m>
                <a:endParaRPr lang="en-US" b="0" dirty="0"/>
              </a:p>
            </p:txBody>
          </p:sp>
        </mc:Choice>
        <mc:Fallback xmlns="">
          <p:sp>
            <p:nvSpPr>
              <p:cNvPr id="7" name="TextBox 6">
                <a:extLst>
                  <a:ext uri="{FF2B5EF4-FFF2-40B4-BE49-F238E27FC236}">
                    <a16:creationId xmlns:a16="http://schemas.microsoft.com/office/drawing/2014/main" id="{4F853051-59A1-4E74-A0B7-D081D76E8051}"/>
                  </a:ext>
                </a:extLst>
              </p:cNvPr>
              <p:cNvSpPr txBox="1">
                <a:spLocks noRot="1" noChangeAspect="1" noMove="1" noResize="1" noEditPoints="1" noAdjustHandles="1" noChangeArrowheads="1" noChangeShapeType="1" noTextEdit="1"/>
              </p:cNvSpPr>
              <p:nvPr/>
            </p:nvSpPr>
            <p:spPr>
              <a:xfrm>
                <a:off x="6324993" y="619769"/>
                <a:ext cx="2156616" cy="276999"/>
              </a:xfrm>
              <a:prstGeom prst="rect">
                <a:avLst/>
              </a:prstGeom>
              <a:blipFill>
                <a:blip r:embed="rId5"/>
                <a:stretch>
                  <a:fillRect l="-1133" t="-4444" r="-85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97B198-12E2-422F-82A8-42321D4E031A}"/>
                  </a:ext>
                </a:extLst>
              </p:cNvPr>
              <p:cNvSpPr txBox="1"/>
              <p:nvPr/>
            </p:nvSpPr>
            <p:spPr>
              <a:xfrm>
                <a:off x="5867400" y="988456"/>
                <a:ext cx="3071803"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=1</m:t>
                      </m:r>
                    </m:oMath>
                  </m:oMathPara>
                </a14:m>
                <a:endParaRPr lang="en-US" dirty="0"/>
              </a:p>
            </p:txBody>
          </p:sp>
        </mc:Choice>
        <mc:Fallback xmlns="">
          <p:sp>
            <p:nvSpPr>
              <p:cNvPr id="10" name="TextBox 9">
                <a:extLst>
                  <a:ext uri="{FF2B5EF4-FFF2-40B4-BE49-F238E27FC236}">
                    <a16:creationId xmlns:a16="http://schemas.microsoft.com/office/drawing/2014/main" id="{D197B198-12E2-422F-82A8-42321D4E031A}"/>
                  </a:ext>
                </a:extLst>
              </p:cNvPr>
              <p:cNvSpPr txBox="1">
                <a:spLocks noRot="1" noChangeAspect="1" noMove="1" noResize="1" noEditPoints="1" noAdjustHandles="1" noChangeArrowheads="1" noChangeShapeType="1" noTextEdit="1"/>
              </p:cNvSpPr>
              <p:nvPr/>
            </p:nvSpPr>
            <p:spPr>
              <a:xfrm>
                <a:off x="5867400" y="988456"/>
                <a:ext cx="3071803" cy="52046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36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500"/>
                                        <p:tgtEl>
                                          <p:spTgt spid="3">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fade">
                                      <p:cBhvr>
                                        <p:cTn id="5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7" grpId="1"/>
      <p:bldP spid="10" grpId="0"/>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 </a:t>
            </a:r>
            <a:r>
              <a:rPr lang="en-US" dirty="0" err="1"/>
              <a:t>Regressor</a:t>
            </a:r>
            <a:r>
              <a:rPr lang="en-US" dirty="0"/>
              <a:t> Any Good?</a:t>
            </a:r>
          </a:p>
        </p:txBody>
      </p:sp>
      <p:sp>
        <p:nvSpPr>
          <p:cNvPr id="3" name="Content Placeholder 2"/>
          <p:cNvSpPr>
            <a:spLocks noGrp="1"/>
          </p:cNvSpPr>
          <p:nvPr>
            <p:ph idx="1"/>
          </p:nvPr>
        </p:nvSpPr>
        <p:spPr/>
        <p:txBody>
          <a:bodyPr/>
          <a:lstStyle/>
          <a:p>
            <a:r>
              <a:rPr lang="en-US" dirty="0"/>
              <a:t>Is a mean squared error (MSE) of 288.5 good?</a:t>
            </a:r>
          </a:p>
          <a:p>
            <a:r>
              <a:rPr lang="en-US" dirty="0"/>
              <a:t>Compare to the average baseline:</a:t>
            </a:r>
          </a:p>
          <a:p>
            <a:pPr lvl="1"/>
            <a:r>
              <a:rPr lang="en-US" dirty="0"/>
              <a:t>Compute the average of the data, and compute the mean squared error from the average (use average as prediction).</a:t>
            </a:r>
          </a:p>
          <a:p>
            <a:pPr lvl="1"/>
            <a:r>
              <a:rPr lang="en-US" dirty="0"/>
              <a:t>You should really compute average on train, and  loss on the test.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23745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477684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Suppose we wanted to classify phones into new (1) or old/used (0), using the price as a single feature.</a:t>
            </a:r>
          </a:p>
          <a:p>
            <a:r>
              <a:rPr lang="en-US" dirty="0"/>
              <a:t>Could we use linear regression?</a:t>
            </a:r>
          </a:p>
        </p:txBody>
      </p:sp>
      <p:graphicFrame>
        <p:nvGraphicFramePr>
          <p:cNvPr id="5" name="Chart 4"/>
          <p:cNvGraphicFramePr>
            <a:graphicFrameLocks/>
          </p:cNvGraphicFramePr>
          <p:nvPr>
            <p:extLst>
              <p:ext uri="{D42A27DB-BD31-4B8C-83A1-F6EECF244321}">
                <p14:modId xmlns:p14="http://schemas.microsoft.com/office/powerpoint/2010/main" val="1375962700"/>
              </p:ext>
            </p:extLst>
          </p:nvPr>
        </p:nvGraphicFramePr>
        <p:xfrm>
          <a:off x="914400" y="3886200"/>
          <a:ext cx="6781800" cy="23622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V="1">
            <a:off x="2209800" y="3505200"/>
            <a:ext cx="2590800" cy="3200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162800" y="4030991"/>
            <a:ext cx="155661" cy="73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2057400" y="3657600"/>
            <a:ext cx="3886200" cy="2743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73307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a:t>The Logistic function is:</a:t>
            </a:r>
          </a:p>
          <a:p>
            <a:endParaRPr lang="en-US" dirty="0"/>
          </a:p>
          <a:p>
            <a:r>
              <a:rPr lang="en-US" dirty="0"/>
              <a:t>Our model function will be:</a:t>
            </a:r>
          </a:p>
          <a:p>
            <a:endParaRPr lang="en-US" dirty="0"/>
          </a:p>
          <a:p>
            <a:r>
              <a:rPr lang="en-US" dirty="0"/>
              <a:t>A prediction of 1 will mean that we are </a:t>
            </a:r>
            <a:r>
              <a:rPr lang="en-US" b="1" dirty="0"/>
              <a:t>certain</a:t>
            </a:r>
            <a:r>
              <a:rPr lang="en-US" dirty="0"/>
              <a:t> that the value is 1. </a:t>
            </a:r>
            <a:endParaRPr lang="en-US" b="1" dirty="0"/>
          </a:p>
          <a:p>
            <a:r>
              <a:rPr lang="en-US" dirty="0"/>
              <a:t>In general, we want that:</a:t>
            </a:r>
          </a:p>
          <a:p>
            <a:endParaRPr lang="en-US" dirty="0"/>
          </a:p>
          <a:p>
            <a:r>
              <a:rPr lang="en-US" dirty="0"/>
              <a:t>Therefore:</a:t>
            </a:r>
          </a:p>
        </p:txBody>
      </p:sp>
      <p:pic>
        <p:nvPicPr>
          <p:cNvPr id="2050" name="Picture 2" descr="http://deeplearning.net/software/theano/_images/logisti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1295400"/>
            <a:ext cx="24003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219200" y="4987458"/>
            <a:ext cx="2895600" cy="270342"/>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219200" y="5305204"/>
            <a:ext cx="3200400" cy="257396"/>
          </a:xfrm>
          <a:prstGeom prst="rect">
            <a:avLst/>
          </a:prstGeom>
        </p:spPr>
      </p:pic>
      <p:pic>
        <p:nvPicPr>
          <p:cNvPr id="15" name="Picture 1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219200" y="2209800"/>
            <a:ext cx="1943860" cy="446166"/>
          </a:xfrm>
          <a:prstGeom prst="rect">
            <a:avLst/>
          </a:prstGeom>
        </p:spPr>
      </p:pic>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219200" y="3196771"/>
            <a:ext cx="2714701" cy="46082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F527E0-5FC4-42B1-97C3-5305093B2AB7}"/>
                  </a:ext>
                </a:extLst>
              </p:cNvPr>
              <p:cNvSpPr txBox="1"/>
              <p:nvPr/>
            </p:nvSpPr>
            <p:spPr>
              <a:xfrm>
                <a:off x="1143000" y="5989583"/>
                <a:ext cx="5132046" cy="489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h</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d>
                        </m:e>
                        <m:sup>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up>
                      </m:sSup>
                    </m:oMath>
                  </m:oMathPara>
                </a14:m>
                <a:endParaRPr lang="en-US" sz="2400" dirty="0"/>
              </a:p>
            </p:txBody>
          </p:sp>
        </mc:Choice>
        <mc:Fallback xmlns="">
          <p:sp>
            <p:nvSpPr>
              <p:cNvPr id="5" name="TextBox 4">
                <a:extLst>
                  <a:ext uri="{FF2B5EF4-FFF2-40B4-BE49-F238E27FC236}">
                    <a16:creationId xmlns:a16="http://schemas.microsoft.com/office/drawing/2014/main" id="{B9F527E0-5FC4-42B1-97C3-5305093B2AB7}"/>
                  </a:ext>
                </a:extLst>
              </p:cNvPr>
              <p:cNvSpPr txBox="1">
                <a:spLocks noRot="1" noChangeAspect="1" noMove="1" noResize="1" noEditPoints="1" noAdjustHandles="1" noChangeArrowheads="1" noChangeShapeType="1" noTextEdit="1"/>
              </p:cNvSpPr>
              <p:nvPr/>
            </p:nvSpPr>
            <p:spPr>
              <a:xfrm>
                <a:off x="1143000" y="5989583"/>
                <a:ext cx="5132046" cy="48904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47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fade">
                                      <p:cBhvr>
                                        <p:cTn id="5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form solution</a:t>
            </a:r>
          </a:p>
        </p:txBody>
      </p:sp>
      <p:sp>
        <p:nvSpPr>
          <p:cNvPr id="3" name="Content Placeholder 2"/>
          <p:cNvSpPr>
            <a:spLocks noGrp="1"/>
          </p:cNvSpPr>
          <p:nvPr>
            <p:ph idx="1"/>
          </p:nvPr>
        </p:nvSpPr>
        <p:spPr/>
        <p:txBody>
          <a:bodyPr>
            <a:normAutofit lnSpcReduction="10000"/>
          </a:bodyPr>
          <a:lstStyle/>
          <a:p>
            <a:r>
              <a:rPr lang="en-US" dirty="0"/>
              <a:t>Linear regression has a closed-form solution:</a:t>
            </a:r>
          </a:p>
          <a:p>
            <a:endParaRPr lang="en-US" dirty="0"/>
          </a:p>
          <a:p>
            <a:r>
              <a:rPr lang="en-US" dirty="0"/>
              <a:t>We won't be focusing on it since we will be moving beyond linear regression to problems that do not have closed-form solution.</a:t>
            </a:r>
          </a:p>
          <a:p>
            <a:r>
              <a:rPr lang="en-US" dirty="0"/>
              <a:t>Furthermore, the closed form solution may be less practical for big data.</a:t>
            </a:r>
          </a:p>
          <a:p>
            <a:r>
              <a:rPr lang="en-US" dirty="0"/>
              <a:t>We will be using gradient descent (and its variants) until the end of the course.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85999" y="2286000"/>
            <a:ext cx="3776983" cy="4572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361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a:t>
            </a:r>
          </a:p>
        </p:txBody>
      </p:sp>
      <p:sp>
        <p:nvSpPr>
          <p:cNvPr id="3" name="Content Placeholder 2"/>
          <p:cNvSpPr>
            <a:spLocks noGrp="1"/>
          </p:cNvSpPr>
          <p:nvPr>
            <p:ph idx="1"/>
          </p:nvPr>
        </p:nvSpPr>
        <p:spPr/>
        <p:txBody>
          <a:bodyPr/>
          <a:lstStyle/>
          <a:p>
            <a:r>
              <a:rPr lang="en-US" dirty="0"/>
              <a:t>Again, we would like to find </a:t>
            </a:r>
            <a:r>
              <a:rPr lang="en-US" dirty="0" err="1"/>
              <a:t>w,b</a:t>
            </a:r>
            <a:r>
              <a:rPr lang="en-US" dirty="0"/>
              <a:t> that will maximize the probability of y's given the x's.</a:t>
            </a:r>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2400" y="5334000"/>
            <a:ext cx="8601379" cy="40011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09600" y="2743200"/>
            <a:ext cx="7400482" cy="644071"/>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28601" y="3581399"/>
            <a:ext cx="8763000" cy="457877"/>
          </a:xfrm>
          <a:prstGeom prst="rect">
            <a:avLst/>
          </a:prstGeom>
        </p:spPr>
      </p:pic>
      <p:pic>
        <p:nvPicPr>
          <p:cNvPr id="15" name="Picture 1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09601" y="4419600"/>
            <a:ext cx="7562631" cy="42460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8645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44AA-31CC-459A-A742-8DC4B363CD6F}"/>
              </a:ext>
            </a:extLst>
          </p:cNvPr>
          <p:cNvSpPr>
            <a:spLocks noGrp="1"/>
          </p:cNvSpPr>
          <p:nvPr>
            <p:ph type="title"/>
          </p:nvPr>
        </p:nvSpPr>
        <p:spPr/>
        <p:txBody>
          <a:bodyPr>
            <a:normAutofit fontScale="90000"/>
          </a:bodyPr>
          <a:lstStyle/>
          <a:p>
            <a:r>
              <a:rPr lang="en-US" dirty="0"/>
              <a:t>Understanding the Loss Function</a:t>
            </a:r>
            <a:br>
              <a:rPr lang="en-US" dirty="0"/>
            </a:br>
            <a:r>
              <a:rPr lang="en-US" dirty="0"/>
              <a:t>(Cross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F5D6E-7D4F-43AC-9A7C-42127C87B7B0}"/>
                  </a:ext>
                </a:extLst>
              </p:cNvPr>
              <p:cNvSpPr>
                <a:spLocks noGrp="1"/>
              </p:cNvSpPr>
              <p:nvPr>
                <p:ph idx="1"/>
              </p:nvPr>
            </p:nvSpPr>
            <p:spPr>
              <a:xfrm>
                <a:off x="457200" y="2343436"/>
                <a:ext cx="8229600" cy="3782727"/>
              </a:xfrm>
            </p:spPr>
            <p:txBody>
              <a:bodyPr>
                <a:normAutofit fontScale="77500" lnSpcReduction="20000"/>
              </a:bodyPr>
              <a:lstStyle/>
              <a:p>
                <a:r>
                  <a:rPr lang="en-US" dirty="0"/>
                  <a:t>We use </a:t>
                </a:r>
                <a14:m>
                  <m:oMath xmlns:m="http://schemas.openxmlformats.org/officeDocument/2006/math">
                    <m:r>
                      <m:rPr>
                        <m:sty m:val="p"/>
                      </m:rPr>
                      <a:rPr lang="en-US" i="1" dirty="0" smtClean="0">
                        <a:latin typeface="Cambria Math" panose="02040503050406030204" pitchFamily="18" charset="0"/>
                      </a:rPr>
                      <m:t>log</m:t>
                    </m:r>
                  </m:oMath>
                </a14:m>
                <a:r>
                  <a:rPr lang="en-US" dirty="0"/>
                  <a:t> with the natural base (</a:t>
                </a:r>
                <a14:m>
                  <m:oMath xmlns:m="http://schemas.openxmlformats.org/officeDocument/2006/math">
                    <m:r>
                      <a:rPr lang="en-US" b="0" i="1" smtClean="0">
                        <a:latin typeface="Cambria Math" panose="02040503050406030204" pitchFamily="18" charset="0"/>
                      </a:rPr>
                      <m:t>𝑒</m:t>
                    </m:r>
                  </m:oMath>
                </a14:m>
                <a:r>
                  <a:rPr lang="en-US" dirty="0"/>
                  <a:t>), i.e., </a:t>
                </a:r>
                <a14:m>
                  <m:oMath xmlns:m="http://schemas.openxmlformats.org/officeDocument/2006/math">
                    <m:r>
                      <a:rPr lang="en-US" b="0" i="1" smtClean="0">
                        <a:latin typeface="Cambria Math" panose="02040503050406030204" pitchFamily="18" charset="0"/>
                      </a:rPr>
                      <m:t>𝑙𝑛</m:t>
                    </m:r>
                  </m:oMath>
                </a14:m>
                <a:r>
                  <a:rPr lang="en-US" dirty="0"/>
                  <a:t> (for no good reason).</a:t>
                </a:r>
              </a:p>
              <a:p>
                <a:r>
                  <a:rPr lang="en-US" dirty="0"/>
                  <a:t>If we always guess 0.5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=0.5</m:t>
                    </m:r>
                  </m:oMath>
                </a14:m>
                <a:r>
                  <a:rPr lang="en-US" dirty="0"/>
                  <a:t>), we get:</a:t>
                </a:r>
              </a:p>
              <a:p>
                <a:pPr lvl="1"/>
                <a14:m>
                  <m:oMath xmlns:m="http://schemas.openxmlformats.org/officeDocument/2006/math">
                    <m:func>
                      <m:funcPr>
                        <m:ctrlPr>
                          <a:rPr lang="en-US" b="0" i="1" smtClean="0">
                            <a:latin typeface="Cambria Math" panose="02040503050406030204" pitchFamily="18" charset="0"/>
                          </a:rPr>
                        </m:ctrlPr>
                      </m:funcPr>
                      <m:fName>
                        <m:r>
                          <a:rPr lang="en-US" b="0" i="0" smtClean="0">
                            <a:latin typeface="Cambria Math" panose="02040503050406030204" pitchFamily="18" charset="0"/>
                          </a:rPr>
                          <m:t>−</m:t>
                        </m:r>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0.5</m:t>
                            </m:r>
                          </m:e>
                        </m:d>
                      </m:e>
                    </m:func>
                    <m:r>
                      <a:rPr lang="en-US" b="0" i="1" smtClean="0">
                        <a:latin typeface="Cambria Math" panose="02040503050406030204" pitchFamily="18" charset="0"/>
                      </a:rPr>
                      <m:t>=0.69 </m:t>
                    </m:r>
                  </m:oMath>
                </a14:m>
                <a:r>
                  <a:rPr lang="en-US" dirty="0"/>
                  <a:t> (note that if we use a base of 2, we  get 1).</a:t>
                </a:r>
              </a:p>
              <a:p>
                <a:pPr lvl="1"/>
                <a:r>
                  <a:rPr lang="en-US" dirty="0"/>
                  <a:t>Basically, the loss should never be higher.</a:t>
                </a:r>
              </a:p>
              <a:p>
                <a:r>
                  <a:rPr lang="en-US" dirty="0"/>
                  <a:t>If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=0.9</m:t>
                    </m:r>
                  </m:oMath>
                </a14:m>
                <a:r>
                  <a:rPr lang="en-US" dirty="0"/>
                  <a:t> and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=0.</m:t>
                    </m:r>
                    <m:r>
                      <a:rPr lang="en-US" b="0" i="1" smtClean="0">
                        <a:latin typeface="Cambria Math" panose="02040503050406030204" pitchFamily="18" charset="0"/>
                      </a:rPr>
                      <m:t>1</m:t>
                    </m:r>
                  </m:oMath>
                </a14:m>
                <a:r>
                  <a:rPr lang="en-US" dirty="0"/>
                  <a:t>, we get:</a:t>
                </a:r>
              </a:p>
              <a:p>
                <a:pPr lvl="1"/>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0.1</m:t>
                            </m:r>
                          </m:e>
                        </m:d>
                      </m:e>
                    </m:func>
                    <m:r>
                      <a:rPr lang="en-US" b="0" i="1" smtClean="0">
                        <a:latin typeface="Cambria Math" panose="02040503050406030204" pitchFamily="18" charset="0"/>
                      </a:rPr>
                      <m:t>=0.11</m:t>
                    </m:r>
                  </m:oMath>
                </a14:m>
                <a:endParaRPr lang="en-US" dirty="0"/>
              </a:p>
              <a:p>
                <a:r>
                  <a:rPr lang="en-US" dirty="0"/>
                  <a:t>If 80% is class 1, and always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=0.8</m:t>
                    </m:r>
                  </m:oMath>
                </a14:m>
                <a:r>
                  <a:rPr lang="en-US" dirty="0"/>
                  <a:t>, we get:</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he-IL" b="0" i="1" smtClean="0">
                        <a:latin typeface="Cambria Math" panose="02040503050406030204" pitchFamily="18" charset="0"/>
                      </a:rPr>
                      <m:t>8</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he-IL" b="0" i="1" smtClean="0">
                                <a:latin typeface="Cambria Math" panose="02040503050406030204" pitchFamily="18" charset="0"/>
                              </a:rPr>
                              <m:t>8</m:t>
                            </m:r>
                          </m:e>
                        </m:d>
                      </m:e>
                    </m:func>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he-IL" b="0" i="1" smtClean="0">
                        <a:latin typeface="Cambria Math" panose="02040503050406030204" pitchFamily="18" charset="0"/>
                      </a:rPr>
                      <m:t>2</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he-IL" b="0" i="1" smtClean="0">
                                <a:latin typeface="Cambria Math" panose="02040503050406030204" pitchFamily="18" charset="0"/>
                              </a:rPr>
                              <m:t>2</m:t>
                            </m:r>
                          </m:e>
                        </m:d>
                      </m:e>
                    </m:func>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a14:m>
                <a:endParaRPr lang="en-US" dirty="0"/>
              </a:p>
            </p:txBody>
          </p:sp>
        </mc:Choice>
        <mc:Fallback xmlns="">
          <p:sp>
            <p:nvSpPr>
              <p:cNvPr id="3" name="Content Placeholder 2">
                <a:extLst>
                  <a:ext uri="{FF2B5EF4-FFF2-40B4-BE49-F238E27FC236}">
                    <a16:creationId xmlns:a16="http://schemas.microsoft.com/office/drawing/2014/main" id="{3E5F5D6E-7D4F-43AC-9A7C-42127C87B7B0}"/>
                  </a:ext>
                </a:extLst>
              </p:cNvPr>
              <p:cNvSpPr>
                <a:spLocks noGrp="1" noRot="1" noChangeAspect="1" noMove="1" noResize="1" noEditPoints="1" noAdjustHandles="1" noChangeArrowheads="1" noChangeShapeType="1" noTextEdit="1"/>
              </p:cNvSpPr>
              <p:nvPr>
                <p:ph idx="1"/>
              </p:nvPr>
            </p:nvSpPr>
            <p:spPr>
              <a:xfrm>
                <a:off x="457200" y="2343436"/>
                <a:ext cx="8229600" cy="3782727"/>
              </a:xfrm>
              <a:blipFill>
                <a:blip r:embed="rId3"/>
                <a:stretch>
                  <a:fillRect l="-1037" t="-28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B7BB6F4-E16B-490A-BB35-824788FAE65E}"/>
              </a:ext>
            </a:extLst>
          </p:cNvPr>
          <p:cNvSpPr>
            <a:spLocks noGrp="1"/>
          </p:cNvSpPr>
          <p:nvPr>
            <p:ph type="sldNum" sz="quarter" idx="12"/>
          </p:nvPr>
        </p:nvSpPr>
        <p:spPr/>
        <p:txBody>
          <a:bodyPr/>
          <a:lstStyle/>
          <a:p>
            <a:fld id="{B6F15528-21DE-4FAA-801E-634DDDAF4B2B}" type="slidenum">
              <a:rPr lang="en-US" smtClean="0"/>
              <a:pPr/>
              <a:t>41</a:t>
            </a:fld>
            <a:endParaRPr lang="en-US"/>
          </a:p>
        </p:txBody>
      </p:sp>
      <p:pic>
        <p:nvPicPr>
          <p:cNvPr id="5" name="Picture 4">
            <a:extLst>
              <a:ext uri="{FF2B5EF4-FFF2-40B4-BE49-F238E27FC236}">
                <a16:creationId xmlns:a16="http://schemas.microsoft.com/office/drawing/2014/main" id="{D47262D2-043A-4BF0-8A3A-D2FC1E0620F3}"/>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1310" y="1680482"/>
            <a:ext cx="8601379" cy="400110"/>
          </a:xfrm>
          <a:prstGeom prst="rect">
            <a:avLst/>
          </a:prstGeom>
        </p:spPr>
      </p:pic>
    </p:spTree>
    <p:extLst>
      <p:ext uri="{BB962C8B-B14F-4D97-AF65-F5344CB8AC3E}">
        <p14:creationId xmlns:p14="http://schemas.microsoft.com/office/powerpoint/2010/main" val="285823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4594-6AAD-4A9A-9B93-CB18B4FCD47B}"/>
              </a:ext>
            </a:extLst>
          </p:cNvPr>
          <p:cNvSpPr>
            <a:spLocks noGrp="1"/>
          </p:cNvSpPr>
          <p:nvPr>
            <p:ph type="title"/>
          </p:nvPr>
        </p:nvSpPr>
        <p:spPr/>
        <p:txBody>
          <a:bodyPr/>
          <a:lstStyle/>
          <a:p>
            <a:r>
              <a:rPr lang="en-US" dirty="0"/>
              <a:t>Numerical Issue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762B51-813D-49CB-9B9D-EDA331CA76D9}"/>
                  </a:ext>
                </a:extLst>
              </p:cNvPr>
              <p:cNvSpPr>
                <a:spLocks noGrp="1"/>
              </p:cNvSpPr>
              <p:nvPr>
                <p:ph idx="1"/>
              </p:nvPr>
            </p:nvSpPr>
            <p:spPr>
              <a:xfrm>
                <a:off x="457200" y="1600200"/>
                <a:ext cx="8229600" cy="4648200"/>
              </a:xfrm>
            </p:spPr>
            <p:txBody>
              <a:bodyPr>
                <a:normAutofit fontScale="85000" lnSpcReduction="10000"/>
              </a:bodyPr>
              <a:lstStyle/>
              <a:p>
                <a:endParaRPr lang="en-US" dirty="0"/>
              </a:p>
              <a:p>
                <a:r>
                  <a:rPr lang="en-US" dirty="0"/>
                  <a:t>What happens if we always guess correctly? (i.e.,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=0</m:t>
                    </m:r>
                  </m:oMath>
                </a14:m>
                <a:r>
                  <a:rPr lang="en-US" dirty="0"/>
                  <a:t>)</a:t>
                </a:r>
              </a:p>
              <a:p>
                <a:pPr lvl="1"/>
                <a:r>
                  <a:rPr lang="en-US" dirty="0"/>
                  <a:t>It should be 0 (no loss), right?</a:t>
                </a:r>
              </a:p>
              <a:p>
                <a:pPr lvl="1"/>
                <a14:m>
                  <m:oMath xmlns:m="http://schemas.openxmlformats.org/officeDocument/2006/math">
                    <m:r>
                      <a:rPr lang="en-US" b="0" i="1" smtClean="0">
                        <a:latin typeface="Cambria Math" panose="02040503050406030204" pitchFamily="18" charset="0"/>
                      </a:rPr>
                      <m:t>0⋅</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func>
                    <m:r>
                      <a:rPr lang="en-US" b="0" i="1" smtClean="0">
                        <a:latin typeface="Cambria Math" panose="02040503050406030204" pitchFamily="18" charset="0"/>
                      </a:rPr>
                      <m:t>= ?</m:t>
                    </m:r>
                  </m:oMath>
                </a14:m>
                <a:endParaRPr lang="en-US" dirty="0"/>
              </a:p>
              <a:p>
                <a:pPr lvl="2"/>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𝑥</m:t>
                            </m:r>
                            <m:r>
                              <a:rPr lang="en-US" b="0" i="1" smtClean="0">
                                <a:latin typeface="Cambria Math" panose="02040503050406030204" pitchFamily="18" charset="0"/>
                              </a:rPr>
                              <m:t>→0</m:t>
                            </m:r>
                          </m:lim>
                        </m:limLow>
                      </m:fName>
                      <m:e>
                        <m:r>
                          <a:rPr lang="en-US" b="0" i="1" smtClean="0">
                            <a:latin typeface="Cambria Math" panose="02040503050406030204" pitchFamily="18" charset="0"/>
                          </a:rPr>
                          <m:t>𝑥</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e>
                    </m:func>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→0</m:t>
                        </m:r>
                      </m:lim>
                    </m:limLow>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num>
                      <m:den>
                        <m:r>
                          <a:rPr lang="en-US" b="0" i="1" smtClean="0">
                            <a:latin typeface="Cambria Math" panose="02040503050406030204" pitchFamily="18" charset="0"/>
                          </a:rPr>
                          <m:t>1/</m:t>
                        </m:r>
                        <m:r>
                          <a:rPr lang="en-US" b="0" i="1" smtClean="0">
                            <a:latin typeface="Cambria Math" panose="02040503050406030204" pitchFamily="18" charset="0"/>
                          </a:rPr>
                          <m:t>𝑥</m:t>
                        </m:r>
                      </m:den>
                    </m:f>
                    <m:r>
                      <a:rPr lang="en-US" b="0" i="1" smtClean="0">
                        <a:latin typeface="Cambria Math" panose="02040503050406030204" pitchFamily="18" charset="0"/>
                      </a:rPr>
                      <m:t>=</m:t>
                    </m:r>
                  </m:oMath>
                </a14:m>
                <a:endParaRPr lang="en-US" b="0" i="1" dirty="0">
                  <a:latin typeface="Cambria Math" panose="02040503050406030204" pitchFamily="18" charset="0"/>
                </a:endParaRPr>
              </a:p>
              <a:p>
                <a:pPr lvl="2"/>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→0</m:t>
                        </m:r>
                      </m:lim>
                    </m:limLow>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𝑥</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𝑥</m:t>
                        </m:r>
                        <m:r>
                          <a:rPr lang="en-US" i="1">
                            <a:latin typeface="Cambria Math" panose="02040503050406030204" pitchFamily="18" charset="0"/>
                          </a:rPr>
                          <m:t>→0</m:t>
                        </m:r>
                      </m:lim>
                    </m:limLow>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a:p>
                <a:r>
                  <a:rPr lang="en-US" dirty="0"/>
                  <a:t>But what will happen in practice (in Python or Java)?</a:t>
                </a:r>
              </a:p>
              <a:p>
                <a:pPr lvl="1"/>
                <a:r>
                  <a:rPr lang="en-US" dirty="0"/>
                  <a:t>We will get </a:t>
                </a:r>
                <a:r>
                  <a:rPr lang="en-US" dirty="0" err="1"/>
                  <a:t>NaN</a:t>
                </a:r>
                <a:r>
                  <a:rPr lang="en-US" dirty="0"/>
                  <a:t>.</a:t>
                </a:r>
              </a:p>
              <a:p>
                <a:pPr lvl="1"/>
                <a:r>
                  <a:rPr lang="en-US" dirty="0"/>
                  <a:t>We will return to this issue later.</a:t>
                </a:r>
              </a:p>
            </p:txBody>
          </p:sp>
        </mc:Choice>
        <mc:Fallback xmlns="">
          <p:sp>
            <p:nvSpPr>
              <p:cNvPr id="3" name="Content Placeholder 2">
                <a:extLst>
                  <a:ext uri="{FF2B5EF4-FFF2-40B4-BE49-F238E27FC236}">
                    <a16:creationId xmlns:a16="http://schemas.microsoft.com/office/drawing/2014/main" id="{6B762B51-813D-49CB-9B9D-EDA331CA76D9}"/>
                  </a:ext>
                </a:extLst>
              </p:cNvPr>
              <p:cNvSpPr>
                <a:spLocks noGrp="1" noRot="1" noChangeAspect="1" noMove="1" noResize="1" noEditPoints="1" noAdjustHandles="1" noChangeArrowheads="1" noChangeShapeType="1" noTextEdit="1"/>
              </p:cNvSpPr>
              <p:nvPr>
                <p:ph idx="1"/>
              </p:nvPr>
            </p:nvSpPr>
            <p:spPr>
              <a:xfrm>
                <a:off x="457200" y="1600200"/>
                <a:ext cx="8229600" cy="4648200"/>
              </a:xfrm>
              <a:blipFill>
                <a:blip r:embed="rId3"/>
                <a:stretch>
                  <a:fillRect l="-1259" b="-10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D1949E5-B12C-40CF-8738-016BBEF13666}"/>
              </a:ext>
            </a:extLst>
          </p:cNvPr>
          <p:cNvSpPr>
            <a:spLocks noGrp="1"/>
          </p:cNvSpPr>
          <p:nvPr>
            <p:ph type="sldNum" sz="quarter" idx="12"/>
          </p:nvPr>
        </p:nvSpPr>
        <p:spPr/>
        <p:txBody>
          <a:bodyPr/>
          <a:lstStyle/>
          <a:p>
            <a:fld id="{B6F15528-21DE-4FAA-801E-634DDDAF4B2B}" type="slidenum">
              <a:rPr lang="en-US" smtClean="0"/>
              <a:pPr/>
              <a:t>42</a:t>
            </a:fld>
            <a:endParaRPr lang="en-US"/>
          </a:p>
        </p:txBody>
      </p:sp>
      <p:pic>
        <p:nvPicPr>
          <p:cNvPr id="5" name="Picture 4">
            <a:extLst>
              <a:ext uri="{FF2B5EF4-FFF2-40B4-BE49-F238E27FC236}">
                <a16:creationId xmlns:a16="http://schemas.microsoft.com/office/drawing/2014/main" id="{51D68FD7-8207-4043-BBF3-70DD2A2879B9}"/>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1310" y="1447800"/>
            <a:ext cx="8601379" cy="400110"/>
          </a:xfrm>
          <a:prstGeom prst="rect">
            <a:avLst/>
          </a:prstGeom>
        </p:spPr>
      </p:pic>
    </p:spTree>
    <p:extLst>
      <p:ext uri="{BB962C8B-B14F-4D97-AF65-F5344CB8AC3E}">
        <p14:creationId xmlns:p14="http://schemas.microsoft.com/office/powerpoint/2010/main" val="163727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of Loss</a:t>
            </a:r>
          </a:p>
        </p:txBody>
      </p:sp>
      <p:sp>
        <p:nvSpPr>
          <p:cNvPr id="4" name="Content Placeholder 3"/>
          <p:cNvSpPr>
            <a:spLocks noGrp="1"/>
          </p:cNvSpPr>
          <p:nvPr>
            <p:ph idx="1"/>
          </p:nvPr>
        </p:nvSpPr>
        <p:spPr/>
        <p:txBody>
          <a:bodyPr/>
          <a:lstStyle/>
          <a:p>
            <a:endParaRPr lang="en-US" dirty="0"/>
          </a:p>
          <a:p>
            <a:r>
              <a:rPr lang="en-US" dirty="0"/>
              <a:t>Let's first compute the derivative of the logistic function:</a:t>
            </a:r>
          </a:p>
        </p:txBody>
      </p:sp>
      <p:pic>
        <p:nvPicPr>
          <p:cNvPr id="7" name="Picture 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14401" y="1600199"/>
            <a:ext cx="2641387" cy="460829"/>
          </a:xfrm>
          <a:prstGeom prst="rect">
            <a:avLst/>
          </a:prstGeom>
        </p:spPr>
      </p:pic>
      <p:pic>
        <p:nvPicPr>
          <p:cNvPr id="21" name="Picture 20"/>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14401" y="3211433"/>
            <a:ext cx="4191449" cy="446166"/>
          </a:xfrm>
          <a:prstGeom prst="rect">
            <a:avLst/>
          </a:prstGeom>
        </p:spPr>
      </p:pic>
      <p:pic>
        <p:nvPicPr>
          <p:cNvPr id="22" name="Picture 2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14400" y="3744834"/>
            <a:ext cx="2943022" cy="477586"/>
          </a:xfrm>
          <a:prstGeom prst="rect">
            <a:avLst/>
          </a:prstGeom>
        </p:spPr>
      </p:pic>
      <p:pic>
        <p:nvPicPr>
          <p:cNvPr id="14" name="Picture 1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914400" y="4323015"/>
            <a:ext cx="2109341" cy="467113"/>
          </a:xfrm>
          <a:prstGeom prst="rect">
            <a:avLst/>
          </a:prstGeom>
        </p:spPr>
      </p:pic>
      <p:pic>
        <p:nvPicPr>
          <p:cNvPr id="16" name="Picture 1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914400" y="4943088"/>
            <a:ext cx="2465436" cy="467113"/>
          </a:xfrm>
          <a:prstGeom prst="rect">
            <a:avLst/>
          </a:prstGeom>
        </p:spPr>
      </p:pic>
      <p:pic>
        <p:nvPicPr>
          <p:cNvPr id="18" name="Picture 17"/>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914400" y="5476486"/>
            <a:ext cx="2987011" cy="446166"/>
          </a:xfrm>
          <a:prstGeom prst="rect">
            <a:avLst/>
          </a:prstGeom>
        </p:spPr>
      </p:pic>
      <p:pic>
        <p:nvPicPr>
          <p:cNvPr id="23" name="Picture 22"/>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899189" y="6030834"/>
            <a:ext cx="2438206" cy="347716"/>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8594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of Loss (cont.)</a:t>
            </a:r>
          </a:p>
        </p:txBody>
      </p:sp>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26707" y="2209800"/>
            <a:ext cx="2927981" cy="380019"/>
          </a:xfrm>
          <a:prstGeom prst="rect">
            <a:avLst/>
          </a:prstGeom>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52399" y="1676400"/>
            <a:ext cx="8601379" cy="400110"/>
          </a:xfrm>
          <a:prstGeom prst="rect">
            <a:avLst/>
          </a:prstGeom>
        </p:spPr>
      </p:pic>
      <p:sp>
        <p:nvSpPr>
          <p:cNvPr id="7" name="TextBox 6"/>
          <p:cNvSpPr txBox="1"/>
          <p:nvPr/>
        </p:nvSpPr>
        <p:spPr>
          <a:xfrm>
            <a:off x="141513" y="1307068"/>
            <a:ext cx="1828801" cy="369332"/>
          </a:xfrm>
          <a:prstGeom prst="rect">
            <a:avLst/>
          </a:prstGeom>
          <a:noFill/>
        </p:spPr>
        <p:txBody>
          <a:bodyPr wrap="square" rtlCol="0">
            <a:spAutoFit/>
          </a:bodyPr>
          <a:lstStyle/>
          <a:p>
            <a:r>
              <a:rPr lang="en-US" dirty="0"/>
              <a:t>Reminder:</a:t>
            </a:r>
          </a:p>
        </p:txBody>
      </p:sp>
      <p:pic>
        <p:nvPicPr>
          <p:cNvPr id="25" name="Picture 2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6200" y="2906483"/>
            <a:ext cx="8967648" cy="509454"/>
          </a:xfrm>
          <a:prstGeom prst="rect">
            <a:avLst/>
          </a:prstGeom>
        </p:spPr>
      </p:pic>
      <p:pic>
        <p:nvPicPr>
          <p:cNvPr id="26" name="Picture 2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26707" y="4495801"/>
            <a:ext cx="7572058" cy="393888"/>
          </a:xfrm>
          <a:prstGeom prst="rect">
            <a:avLst/>
          </a:prstGeom>
        </p:spPr>
      </p:pic>
      <p:pic>
        <p:nvPicPr>
          <p:cNvPr id="28" name="Picture 27"/>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28600" y="5655718"/>
            <a:ext cx="3581400" cy="440282"/>
          </a:xfrm>
          <a:prstGeom prst="rect">
            <a:avLst/>
          </a:prstGeom>
        </p:spPr>
      </p:pic>
      <p:pic>
        <p:nvPicPr>
          <p:cNvPr id="27" name="Picture 2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04800" y="5067266"/>
            <a:ext cx="8279488" cy="393888"/>
          </a:xfrm>
          <a:prstGeom prst="rect">
            <a:avLst/>
          </a:prstGeom>
        </p:spPr>
      </p:pic>
      <p:grpSp>
        <p:nvGrpSpPr>
          <p:cNvPr id="9" name="Group 8"/>
          <p:cNvGrpSpPr/>
          <p:nvPr/>
        </p:nvGrpSpPr>
        <p:grpSpPr>
          <a:xfrm>
            <a:off x="0" y="3581400"/>
            <a:ext cx="9067800" cy="682460"/>
            <a:chOff x="0" y="3581400"/>
            <a:chExt cx="9067800" cy="682460"/>
          </a:xfrm>
        </p:grpSpPr>
        <p:pic>
          <p:nvPicPr>
            <p:cNvPr id="16" name="Picture 1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90223" y="3581400"/>
              <a:ext cx="8677577" cy="682460"/>
            </a:xfrm>
            <a:prstGeom prst="rect">
              <a:avLst/>
            </a:prstGeom>
          </p:spPr>
        </p:pic>
        <p:pic>
          <p:nvPicPr>
            <p:cNvPr id="5" name="Picture 4"/>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0" y="3769446"/>
              <a:ext cx="385626" cy="306367"/>
            </a:xfrm>
            <a:prstGeom prst="rect">
              <a:avLst/>
            </a:prstGeom>
          </p:spPr>
        </p:pic>
      </p:gr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65583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of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lvl="2" indent="-342900"/>
                <a:r>
                  <a:rPr lang="en-US" dirty="0"/>
                  <a:t>Therefore we get the exact same gradient update rule:</a:t>
                </a:r>
                <a:endParaRPr lang="en-US" i="1" dirty="0">
                  <a:latin typeface="Cambria Math"/>
                </a:endParaRPr>
              </a:p>
              <a:p>
                <a:pPr marL="342900" lvl="2" indent="-342900"/>
                <a14:m>
                  <m:oMath xmlns:m="http://schemas.openxmlformats.org/officeDocument/2006/math">
                    <m:f>
                      <m:fPr>
                        <m:ctrlPr>
                          <a:rPr lang="en-US" i="1">
                            <a:latin typeface="Cambria Math" panose="02040503050406030204" pitchFamily="18" charset="0"/>
                          </a:rPr>
                        </m:ctrlPr>
                      </m:fPr>
                      <m:num>
                        <m:r>
                          <a:rPr lang="en-US" i="1">
                            <a:latin typeface="Cambria Math"/>
                          </a:rPr>
                          <m:t>1</m:t>
                        </m:r>
                      </m:num>
                      <m:den>
                        <m:r>
                          <a:rPr lang="en-US" i="1">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349547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in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600200"/>
                <a:ext cx="8229600" cy="4525963"/>
              </a:xfrm>
            </p:spPr>
            <p:txBody>
              <a:bodyPr/>
              <a:lstStyle/>
              <a:p>
                <a:r>
                  <a:rPr lang="en-US" dirty="0"/>
                  <a:t>Pick random w, b (or set to 0)</a:t>
                </a:r>
              </a:p>
              <a:p>
                <a:r>
                  <a:rPr lang="en-US" dirty="0"/>
                  <a:t>Select the learning rate, </a:t>
                </a:r>
                <a:r>
                  <a:rPr lang="el-GR" dirty="0"/>
                  <a:t>α</a:t>
                </a:r>
                <a:r>
                  <a:rPr lang="en-US" dirty="0"/>
                  <a:t>, (hyper-parameter), e.g. 0.01</a:t>
                </a:r>
              </a:p>
              <a:p>
                <a:r>
                  <a:rPr lang="en-US" dirty="0"/>
                  <a:t>Repeat until convergence:</a:t>
                </a:r>
              </a:p>
              <a:p>
                <a:pPr lvl="1"/>
                <a:r>
                  <a:rPr lang="en-US" dirty="0"/>
                  <a:t>Update w to w-</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b="0" i="1" smtClean="0">
                            <a:latin typeface="Cambria Math"/>
                          </a:rPr>
                          <m:t>𝑚</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pPr lvl="1"/>
                <a:r>
                  <a:rPr lang="en-US" dirty="0"/>
                  <a:t>Update b to b-</a:t>
                </a:r>
                <a:r>
                  <a:rPr lang="el-GR" dirty="0"/>
                  <a:t>α</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b="0" i="1" smtClean="0">
                            <a:latin typeface="Cambria Math"/>
                          </a:rPr>
                          <m:t>𝑚</m:t>
                        </m:r>
                      </m:sup>
                      <m:e>
                        <m:r>
                          <m:rPr>
                            <m:nor/>
                          </m:rPr>
                          <a:rPr lang="en-US">
                            <a:latin typeface="Cambria Math"/>
                          </a:rPr>
                          <m:t>1</m:t>
                        </m:r>
                        <m:r>
                          <a:rPr lang="en-US" i="1">
                            <a:latin typeface="Cambria Math"/>
                            <a:ea typeface="Cambria Math"/>
                          </a:rPr>
                          <m:t>∙</m:t>
                        </m:r>
                        <m:r>
                          <a:rPr lang="en-US" i="1">
                            <a:latin typeface="Cambria Math"/>
                          </a:rPr>
                          <m:t>(</m:t>
                        </m:r>
                        <m:r>
                          <a:rPr lang="en-US" i="1">
                            <a:latin typeface="Cambria Math"/>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600200"/>
                <a:ext cx="8229600" cy="4525963"/>
              </a:xfrm>
              <a:blipFill rotWithShape="1">
                <a:blip r:embed="rId3"/>
                <a:stretch>
                  <a:fillRect l="-1704" t="-1752"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9669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How-come?</a:t>
            </a:r>
          </a:p>
        </p:txBody>
      </p:sp>
      <p:sp>
        <p:nvSpPr>
          <p:cNvPr id="3" name="Content Placeholder 2"/>
          <p:cNvSpPr>
            <a:spLocks noGrp="1"/>
          </p:cNvSpPr>
          <p:nvPr>
            <p:ph idx="1"/>
          </p:nvPr>
        </p:nvSpPr>
        <p:spPr/>
        <p:txBody>
          <a:bodyPr>
            <a:normAutofit fontScale="92500"/>
          </a:bodyPr>
          <a:lstStyle/>
          <a:p>
            <a:r>
              <a:rPr lang="en-US" dirty="0"/>
              <a:t>Does the previous slide look familiar?</a:t>
            </a:r>
          </a:p>
          <a:p>
            <a:r>
              <a:rPr lang="en-US" dirty="0"/>
              <a:t>The previous slide is identical to the slide we have seen in linear regression (I actually did a copy-paste and only changed the title).</a:t>
            </a:r>
          </a:p>
          <a:p>
            <a:r>
              <a:rPr lang="en-US" dirty="0"/>
              <a:t>So how is logistic regression actually different than linear regression? If it is exactly the same algorithm, why not use linear regression?</a:t>
            </a:r>
          </a:p>
          <a:p>
            <a:r>
              <a:rPr lang="en-US" dirty="0"/>
              <a:t>Obviously, the algorithms are different because the hypothesis (h(x)) is totally different…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13023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Employed or not?</a:t>
            </a:r>
          </a:p>
        </p:txBody>
      </p:sp>
      <p:sp>
        <p:nvSpPr>
          <p:cNvPr id="3" name="Content Placeholder 2"/>
          <p:cNvSpPr>
            <a:spLocks noGrp="1"/>
          </p:cNvSpPr>
          <p:nvPr>
            <p:ph idx="1"/>
          </p:nvPr>
        </p:nvSpPr>
        <p:spPr/>
        <p:txBody>
          <a:bodyPr>
            <a:normAutofit lnSpcReduction="10000"/>
          </a:bodyPr>
          <a:lstStyle/>
          <a:p>
            <a:r>
              <a:rPr lang="en-US" dirty="0"/>
              <a:t>We have a data-base with all our users and we want to send out job-offers.</a:t>
            </a:r>
          </a:p>
          <a:p>
            <a:r>
              <a:rPr lang="en-US" dirty="0"/>
              <a:t>For that, we need to know all unemployed users, though we only know this information on a fraction of the data.</a:t>
            </a:r>
          </a:p>
          <a:p>
            <a:r>
              <a:rPr lang="en-US" dirty="0"/>
              <a:t>We would like to build a classifier that determines whether a user is employed or not, based on the user's age, gender and years of experience.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8822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dataset</a:t>
            </a:r>
          </a:p>
        </p:txBody>
      </p:sp>
      <p:sp>
        <p:nvSpPr>
          <p:cNvPr id="3" name="Content Placeholder 2"/>
          <p:cNvSpPr>
            <a:spLocks noGrp="1"/>
          </p:cNvSpPr>
          <p:nvPr>
            <p:ph idx="1"/>
          </p:nvPr>
        </p:nvSpPr>
        <p:spPr>
          <a:xfrm>
            <a:off x="457200" y="1600200"/>
            <a:ext cx="8229600" cy="3733799"/>
          </a:xfrm>
        </p:spPr>
        <p:txBody>
          <a:bodyPr>
            <a:normAutofit fontScale="62500" lnSpcReduction="20000"/>
          </a:bodyPr>
          <a:lstStyle/>
          <a:p>
            <a:r>
              <a:rPr lang="en-US" dirty="0"/>
              <a:t>Employed users:</a:t>
            </a:r>
          </a:p>
          <a:p>
            <a:pPr lvl="1"/>
            <a:r>
              <a:rPr lang="en-US" dirty="0"/>
              <a:t>Female, 28 years old, 4 years of experience</a:t>
            </a:r>
          </a:p>
          <a:p>
            <a:pPr lvl="1"/>
            <a:r>
              <a:rPr lang="en-US" dirty="0"/>
              <a:t>Female, 60 years old, 34 years of experience</a:t>
            </a:r>
          </a:p>
          <a:p>
            <a:pPr lvl="1"/>
            <a:r>
              <a:rPr lang="en-US" dirty="0"/>
              <a:t>Female, 25 years old, 3 year of experience</a:t>
            </a:r>
          </a:p>
          <a:p>
            <a:pPr lvl="1"/>
            <a:r>
              <a:rPr lang="en-US" dirty="0"/>
              <a:t>Male, 54 years old, 20 years of experience</a:t>
            </a:r>
          </a:p>
          <a:p>
            <a:pPr lvl="1"/>
            <a:r>
              <a:rPr lang="en-US" dirty="0"/>
              <a:t>Male, 24 years old, 2 years of experience</a:t>
            </a:r>
          </a:p>
          <a:p>
            <a:pPr lvl="1"/>
            <a:r>
              <a:rPr lang="en-US" dirty="0"/>
              <a:t>Male, 39 years old, 12 years of experience</a:t>
            </a:r>
          </a:p>
          <a:p>
            <a:pPr lvl="1"/>
            <a:r>
              <a:rPr lang="en-US" dirty="0"/>
              <a:t>Male, 30 years old, 4 years of experience</a:t>
            </a:r>
          </a:p>
          <a:p>
            <a:r>
              <a:rPr lang="en-US" dirty="0"/>
              <a:t>Unemployed users:</a:t>
            </a:r>
          </a:p>
          <a:p>
            <a:pPr lvl="1"/>
            <a:r>
              <a:rPr lang="en-US" dirty="0"/>
              <a:t>Female, 36 years old 10 years of experience</a:t>
            </a:r>
          </a:p>
          <a:p>
            <a:pPr lvl="1"/>
            <a:r>
              <a:rPr lang="en-US" dirty="0"/>
              <a:t>Female, 26 years old 1 year of experience</a:t>
            </a:r>
          </a:p>
          <a:p>
            <a:pPr lvl="1"/>
            <a:r>
              <a:rPr lang="en-US" dirty="0"/>
              <a:t>Male, 44 years old, 9 years of experience </a:t>
            </a:r>
          </a:p>
        </p:txBody>
      </p:sp>
      <p:sp>
        <p:nvSpPr>
          <p:cNvPr id="4" name="Rounded Rectangle 3"/>
          <p:cNvSpPr/>
          <p:nvPr/>
        </p:nvSpPr>
        <p:spPr>
          <a:xfrm>
            <a:off x="306572" y="5181600"/>
            <a:ext cx="4191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you think that a female, 49 year old with 8 years of experience employed?</a:t>
            </a:r>
          </a:p>
          <a:p>
            <a:pPr algn="ctr"/>
            <a:endParaRPr lang="en-US" dirty="0"/>
          </a:p>
        </p:txBody>
      </p:sp>
      <p:sp>
        <p:nvSpPr>
          <p:cNvPr id="5" name="Rounded Rectangle 4"/>
          <p:cNvSpPr/>
          <p:nvPr/>
        </p:nvSpPr>
        <p:spPr>
          <a:xfrm>
            <a:off x="306572" y="6021571"/>
            <a:ext cx="3351028" cy="69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What about a male, 29 years old with 3 years of experience?</a:t>
            </a:r>
          </a:p>
          <a:p>
            <a:pPr algn="ctr"/>
            <a:endParaRPr lang="en-US" dirty="0"/>
          </a:p>
        </p:txBody>
      </p:sp>
      <p:sp>
        <p:nvSpPr>
          <p:cNvPr id="6" name="Rounded Rectangle 5"/>
          <p:cNvSpPr/>
          <p:nvPr/>
        </p:nvSpPr>
        <p:spPr>
          <a:xfrm>
            <a:off x="3962400" y="6097770"/>
            <a:ext cx="2714847" cy="540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t>And if it were a female?</a:t>
            </a:r>
          </a:p>
          <a:p>
            <a:pPr algn="ctr"/>
            <a:endParaRPr lang="en-US" dirty="0"/>
          </a:p>
        </p:txBody>
      </p:sp>
      <p:sp>
        <p:nvSpPr>
          <p:cNvPr id="7" name="Rounded Rectangle 6"/>
          <p:cNvSpPr/>
          <p:nvPr/>
        </p:nvSpPr>
        <p:spPr>
          <a:xfrm>
            <a:off x="5881577" y="1160721"/>
            <a:ext cx="3124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fake data, sorry about any gender/age biases introduced intentionally…</a:t>
            </a:r>
          </a:p>
        </p:txBody>
      </p:sp>
      <p:sp>
        <p:nvSpPr>
          <p:cNvPr id="8" name="Slide Number Placeholder 7"/>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08410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Motivation to loss function</a:t>
            </a:r>
          </a:p>
        </p:txBody>
      </p:sp>
      <p:sp>
        <p:nvSpPr>
          <p:cNvPr id="3" name="Content Placeholder 2"/>
          <p:cNvSpPr>
            <a:spLocks noGrp="1"/>
          </p:cNvSpPr>
          <p:nvPr>
            <p:ph idx="1"/>
          </p:nvPr>
        </p:nvSpPr>
        <p:spPr>
          <a:xfrm>
            <a:off x="228600" y="1600200"/>
            <a:ext cx="8763000" cy="4525963"/>
          </a:xfrm>
        </p:spPr>
        <p:txBody>
          <a:bodyPr>
            <a:normAutofit/>
          </a:bodyPr>
          <a:lstStyle/>
          <a:p>
            <a:r>
              <a:rPr lang="en-US" sz="2800" dirty="0"/>
              <a:t>Assume I.I.D. (independently and identically distributed) Gaussian noise with 0 mean and </a:t>
            </a:r>
            <a:r>
              <a:rPr lang="el-GR" sz="2800" dirty="0">
                <a:latin typeface="Arial"/>
                <a:cs typeface="Arial"/>
              </a:rPr>
              <a:t>σ</a:t>
            </a:r>
            <a:r>
              <a:rPr lang="en-US" sz="2800" baseline="30000" dirty="0">
                <a:latin typeface="Arial"/>
                <a:cs typeface="Arial"/>
              </a:rPr>
              <a:t>2</a:t>
            </a:r>
            <a:r>
              <a:rPr lang="en-US" sz="2800" dirty="0">
                <a:latin typeface="Arial"/>
                <a:cs typeface="Arial"/>
              </a:rPr>
              <a:t> </a:t>
            </a:r>
            <a:r>
              <a:rPr lang="en-US" sz="2800" dirty="0"/>
              <a:t>variance:</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095610" y="971490"/>
            <a:ext cx="4914789" cy="40011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38203" y="2667001"/>
            <a:ext cx="6732397" cy="381000"/>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066800" y="3200401"/>
            <a:ext cx="2817952" cy="640079"/>
          </a:xfrm>
          <a:prstGeom prst="rect">
            <a:avLst/>
          </a:prstGeom>
        </p:spPr>
      </p:pic>
      <p:pic>
        <p:nvPicPr>
          <p:cNvPr id="19" name="Picture 1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90600" y="3908055"/>
            <a:ext cx="4999854" cy="64007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86619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11734800" cy="6553200"/>
          </a:xfrm>
        </p:spPr>
        <p:txBody>
          <a:bodyPr>
            <a:normAutofit fontScale="70000" lnSpcReduction="20000"/>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sz="2900" dirty="0" err="1"/>
              <a:t>data_x</a:t>
            </a:r>
            <a:r>
              <a:rPr lang="en-US" sz="2900" dirty="0"/>
              <a:t> = </a:t>
            </a:r>
            <a:r>
              <a:rPr lang="en-US" sz="2900" dirty="0" err="1"/>
              <a:t>np.array</a:t>
            </a:r>
            <a:r>
              <a:rPr lang="en-US" sz="2900" dirty="0"/>
              <a:t>([[1,28,4],[1,60,34],[1,25,3],[0,54,20],[0,24,2],[0,39,12],[0,30,4],[1,36,10],[1,26,1],[0,44,9]])</a:t>
            </a:r>
          </a:p>
          <a:p>
            <a:pPr marL="0" indent="0">
              <a:buNone/>
            </a:pPr>
            <a:r>
              <a:rPr lang="en-US" dirty="0" err="1"/>
              <a:t>data_y</a:t>
            </a:r>
            <a:r>
              <a:rPr lang="en-US" dirty="0"/>
              <a:t> = </a:t>
            </a:r>
            <a:r>
              <a:rPr lang="en-US" dirty="0" err="1"/>
              <a:t>np.array</a:t>
            </a:r>
            <a:r>
              <a:rPr lang="en-US" dirty="0"/>
              <a:t>([1,1,1,1,1,1,1,0,0,0])</a:t>
            </a:r>
          </a:p>
          <a:p>
            <a:pPr marL="0" indent="0">
              <a:buNone/>
            </a:pPr>
            <a:endParaRPr lang="en-US" sz="2000" dirty="0"/>
          </a:p>
          <a:p>
            <a:pPr marL="0" indent="0">
              <a:buNone/>
            </a:pPr>
            <a:r>
              <a:rPr lang="en-US" dirty="0" err="1"/>
              <a:t>def</a:t>
            </a:r>
            <a:r>
              <a:rPr lang="en-US" dirty="0"/>
              <a:t> h(</a:t>
            </a:r>
            <a:r>
              <a:rPr lang="en-US" dirty="0" err="1"/>
              <a:t>x,w,b</a:t>
            </a:r>
            <a:r>
              <a:rPr lang="en-US" dirty="0"/>
              <a:t>):</a:t>
            </a:r>
          </a:p>
          <a:p>
            <a:pPr marL="0" indent="0">
              <a:buNone/>
            </a:pPr>
            <a:r>
              <a:rPr lang="en-US" dirty="0"/>
              <a:t>    return 1 / (1+np.exp(-(np.dot(</a:t>
            </a:r>
            <a:r>
              <a:rPr lang="en-US" dirty="0" err="1"/>
              <a:t>x,w</a:t>
            </a:r>
            <a:r>
              <a:rPr lang="en-US" dirty="0"/>
              <a:t>) + b)))</a:t>
            </a:r>
          </a:p>
          <a:p>
            <a:pPr marL="0" indent="0">
              <a:buNone/>
            </a:pPr>
            <a:endParaRPr lang="en-US" sz="1600" dirty="0"/>
          </a:p>
          <a:p>
            <a:pPr marL="0" indent="0">
              <a:buNone/>
            </a:pPr>
            <a:r>
              <a:rPr lang="en-US" dirty="0"/>
              <a:t>w = </a:t>
            </a:r>
            <a:r>
              <a:rPr lang="en-US" dirty="0" err="1"/>
              <a:t>np.array</a:t>
            </a:r>
            <a:r>
              <a:rPr lang="en-US" dirty="0"/>
              <a:t>([0.,0,0])</a:t>
            </a:r>
          </a:p>
          <a:p>
            <a:pPr marL="0" indent="0">
              <a:buNone/>
            </a:pPr>
            <a:r>
              <a:rPr lang="en-US" dirty="0"/>
              <a:t>b = 0</a:t>
            </a:r>
          </a:p>
          <a:p>
            <a:pPr marL="0" indent="0">
              <a:buNone/>
            </a:pPr>
            <a:r>
              <a:rPr lang="en-US" dirty="0"/>
              <a:t>alpha = 0.001</a:t>
            </a:r>
          </a:p>
          <a:p>
            <a:pPr marL="0" indent="0">
              <a:buNone/>
            </a:pPr>
            <a:r>
              <a:rPr lang="en-US" dirty="0"/>
              <a:t>for iteration in range(100000):</a:t>
            </a:r>
          </a:p>
          <a:p>
            <a:pPr marL="0" indent="0">
              <a:buNone/>
            </a:pPr>
            <a:r>
              <a:rPr lang="en-US" dirty="0"/>
              <a:t>    </a:t>
            </a:r>
            <a:r>
              <a:rPr lang="en-US" dirty="0" err="1"/>
              <a:t>gradient_b</a:t>
            </a:r>
            <a:r>
              <a:rPr lang="en-US" dirty="0"/>
              <a:t> = </a:t>
            </a:r>
            <a:r>
              <a:rPr lang="en-US" dirty="0" err="1"/>
              <a:t>np.mean</a:t>
            </a:r>
            <a:r>
              <a:rPr lang="en-US" dirty="0"/>
              <a:t>(1*((h(</a:t>
            </a:r>
            <a:r>
              <a:rPr lang="en-US" dirty="0" err="1"/>
              <a:t>data_x,w,b</a:t>
            </a:r>
            <a:r>
              <a:rPr lang="en-US" dirty="0"/>
              <a:t>))-</a:t>
            </a:r>
            <a:r>
              <a:rPr lang="en-US" dirty="0" err="1"/>
              <a:t>data_y</a:t>
            </a:r>
            <a:r>
              <a:rPr lang="en-US" dirty="0"/>
              <a:t>))</a:t>
            </a:r>
          </a:p>
          <a:p>
            <a:pPr marL="0" indent="0">
              <a:buNone/>
            </a:pPr>
            <a:r>
              <a:rPr lang="en-US" dirty="0"/>
              <a:t>    </a:t>
            </a:r>
            <a:r>
              <a:rPr lang="en-US" dirty="0" err="1"/>
              <a:t>gradient_w</a:t>
            </a:r>
            <a:r>
              <a:rPr lang="en-US" dirty="0"/>
              <a:t> = np.dot((h(</a:t>
            </a:r>
            <a:r>
              <a:rPr lang="en-US" dirty="0" err="1"/>
              <a:t>data_x,w,b</a:t>
            </a:r>
            <a:r>
              <a:rPr lang="en-US" dirty="0"/>
              <a:t>)-</a:t>
            </a:r>
            <a:r>
              <a:rPr lang="en-US" dirty="0" err="1"/>
              <a:t>data_y</a:t>
            </a:r>
            <a:r>
              <a:rPr lang="en-US" dirty="0"/>
              <a:t>), </a:t>
            </a:r>
            <a:r>
              <a:rPr lang="en-US" dirty="0" err="1"/>
              <a:t>data_x</a:t>
            </a:r>
            <a:r>
              <a:rPr lang="en-US" dirty="0"/>
              <a:t>)*1/</a:t>
            </a:r>
            <a:r>
              <a:rPr lang="en-US" dirty="0" err="1"/>
              <a:t>len</a:t>
            </a:r>
            <a:r>
              <a:rPr lang="en-US" dirty="0"/>
              <a:t>(</a:t>
            </a:r>
            <a:r>
              <a:rPr lang="en-US" dirty="0" err="1"/>
              <a:t>data_y</a:t>
            </a:r>
            <a:r>
              <a:rPr lang="en-US" dirty="0"/>
              <a:t>)</a:t>
            </a:r>
          </a:p>
          <a:p>
            <a:pPr marL="0" indent="0">
              <a:buNone/>
            </a:pPr>
            <a:r>
              <a:rPr lang="en-US" dirty="0"/>
              <a:t>    b -= alpha*</a:t>
            </a:r>
            <a:r>
              <a:rPr lang="en-US" dirty="0" err="1"/>
              <a:t>gradient_b</a:t>
            </a:r>
            <a:endParaRPr lang="en-US" dirty="0"/>
          </a:p>
          <a:p>
            <a:pPr marL="0" indent="0">
              <a:buNone/>
            </a:pPr>
            <a:r>
              <a:rPr lang="en-US" dirty="0"/>
              <a:t>    w -= alpha*</a:t>
            </a:r>
            <a:r>
              <a:rPr lang="en-US" dirty="0" err="1"/>
              <a:t>gradient_w</a:t>
            </a:r>
            <a:endParaRPr lang="en-US" dirty="0"/>
          </a:p>
          <a:p>
            <a:pPr marL="0" indent="0">
              <a:buNone/>
            </a:pPr>
            <a:endParaRPr lang="en-US" sz="700" dirty="0"/>
          </a:p>
          <a:p>
            <a:pPr marL="0" indent="0">
              <a:buNone/>
            </a:pPr>
            <a:r>
              <a:rPr lang="en-US" dirty="0"/>
              <a:t>print(</a:t>
            </a:r>
            <a:r>
              <a:rPr lang="en-US" dirty="0" err="1"/>
              <a:t>w,b</a:t>
            </a:r>
            <a:r>
              <a:rPr lang="en-US" dirty="0"/>
              <a:t>)</a:t>
            </a:r>
          </a:p>
          <a:p>
            <a:pPr marL="0" indent="0">
              <a:buNone/>
            </a:pPr>
            <a:r>
              <a:rPr lang="en-US" dirty="0"/>
              <a:t>print("User [1, 49, 8] prob of working: ", h(</a:t>
            </a:r>
            <a:r>
              <a:rPr lang="en-US" dirty="0" err="1"/>
              <a:t>np.array</a:t>
            </a:r>
            <a:r>
              <a:rPr lang="en-US" dirty="0"/>
              <a:t>([[1, 49, 8]]),</a:t>
            </a:r>
            <a:r>
              <a:rPr lang="en-US" dirty="0" err="1"/>
              <a:t>w,b</a:t>
            </a:r>
            <a:r>
              <a:rPr lang="en-US" dirty="0"/>
              <a:t>))</a:t>
            </a:r>
          </a:p>
          <a:p>
            <a:pPr marL="0" indent="0">
              <a:buNone/>
            </a:pPr>
            <a:r>
              <a:rPr lang="en-US" dirty="0"/>
              <a:t>print("User [0, 29, 3] </a:t>
            </a:r>
            <a:r>
              <a:rPr lang="en-US" dirty="0" err="1"/>
              <a:t>prob</a:t>
            </a:r>
            <a:r>
              <a:rPr lang="en-US" dirty="0"/>
              <a:t> of working: ", h(</a:t>
            </a:r>
            <a:r>
              <a:rPr lang="en-US" dirty="0" err="1"/>
              <a:t>np.array</a:t>
            </a:r>
            <a:r>
              <a:rPr lang="en-US" dirty="0"/>
              <a:t>([[0, 29, 3]]),</a:t>
            </a:r>
            <a:r>
              <a:rPr lang="en-US" dirty="0" err="1"/>
              <a:t>w,b</a:t>
            </a:r>
            <a:r>
              <a:rPr lang="en-US" dirty="0"/>
              <a:t>))</a:t>
            </a:r>
          </a:p>
          <a:p>
            <a:pPr marL="0" indent="0">
              <a:buNone/>
            </a:pPr>
            <a:r>
              <a:rPr lang="en-US" dirty="0"/>
              <a:t>print("User [1, 29, 3] </a:t>
            </a:r>
            <a:r>
              <a:rPr lang="en-US" dirty="0" err="1"/>
              <a:t>prob</a:t>
            </a:r>
            <a:r>
              <a:rPr lang="en-US" dirty="0"/>
              <a:t> of working: ", h(</a:t>
            </a:r>
            <a:r>
              <a:rPr lang="en-US" dirty="0" err="1"/>
              <a:t>np.array</a:t>
            </a:r>
            <a:r>
              <a:rPr lang="en-US" dirty="0"/>
              <a:t>([[1, 29, 3]]),</a:t>
            </a:r>
            <a:r>
              <a:rPr lang="en-US" dirty="0" err="1"/>
              <a:t>w,b</a:t>
            </a:r>
            <a:r>
              <a:rPr lang="en-US"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6602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animEffect transition="in" filter="fade">
                                      <p:cBhvr>
                                        <p:cTn id="87"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pPr marL="0" indent="0">
              <a:buNone/>
            </a:pPr>
            <a:r>
              <a:rPr lang="en-US" sz="2400" dirty="0"/>
              <a:t>[-0.93445965 -0.10677388  0.21378302] 3.137632760640033</a:t>
            </a:r>
          </a:p>
          <a:p>
            <a:pPr marL="0" indent="0">
              <a:buNone/>
            </a:pPr>
            <a:r>
              <a:rPr lang="en-US" dirty="0"/>
              <a:t>User [1, 49, 8] prob of working:  [ 0.21107079]</a:t>
            </a:r>
          </a:p>
          <a:p>
            <a:pPr marL="0" indent="0">
              <a:buNone/>
            </a:pPr>
            <a:r>
              <a:rPr lang="en-US" dirty="0"/>
              <a:t>User [0, 29, 3] </a:t>
            </a:r>
            <a:r>
              <a:rPr lang="en-US" dirty="0" err="1"/>
              <a:t>prob</a:t>
            </a:r>
            <a:r>
              <a:rPr lang="en-US" dirty="0"/>
              <a:t> of working:  [ 0.66430518]</a:t>
            </a:r>
          </a:p>
          <a:p>
            <a:pPr marL="0" indent="0">
              <a:buNone/>
            </a:pPr>
            <a:r>
              <a:rPr lang="en-US" dirty="0"/>
              <a:t>User [1, 29, 3] </a:t>
            </a:r>
            <a:r>
              <a:rPr lang="en-US" dirty="0" err="1"/>
              <a:t>prob</a:t>
            </a:r>
            <a:r>
              <a:rPr lang="en-US" dirty="0"/>
              <a:t> of working:  [ 0.43735087]</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1755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(Text Example)</a:t>
            </a:r>
          </a:p>
        </p:txBody>
      </p:sp>
      <p:sp>
        <p:nvSpPr>
          <p:cNvPr id="3" name="Content Placeholder 2"/>
          <p:cNvSpPr>
            <a:spLocks noGrp="1"/>
          </p:cNvSpPr>
          <p:nvPr>
            <p:ph idx="1"/>
          </p:nvPr>
        </p:nvSpPr>
        <p:spPr/>
        <p:txBody>
          <a:bodyPr>
            <a:normAutofit fontScale="85000" lnSpcReduction="20000"/>
          </a:bodyPr>
          <a:lstStyle/>
          <a:p>
            <a:r>
              <a:rPr lang="en-US" dirty="0"/>
              <a:t>Classifying a text message to urgent/non-urgent, based on its words (so the phone will know if to play a notification sound).</a:t>
            </a:r>
          </a:p>
          <a:p>
            <a:r>
              <a:rPr lang="en-US" dirty="0"/>
              <a:t>E.g.: </a:t>
            </a:r>
          </a:p>
          <a:p>
            <a:pPr lvl="1"/>
            <a:r>
              <a:rPr lang="en-US" dirty="0"/>
              <a:t>“Where are you? I’m trying to reach you for half an hour already, contact me ASAP I need to leave now!”</a:t>
            </a:r>
          </a:p>
          <a:p>
            <a:pPr lvl="1"/>
            <a:r>
              <a:rPr lang="en-US" dirty="0"/>
              <a:t>“I want to go out for lunch, let me know in the next couple of minutes if you would like to join.”</a:t>
            </a:r>
          </a:p>
          <a:p>
            <a:pPr lvl="1"/>
            <a:r>
              <a:rPr lang="en-US" dirty="0"/>
              <a:t>“I was wondering whether you are planning to  attend the party we are having next month.”</a:t>
            </a:r>
          </a:p>
          <a:p>
            <a:r>
              <a:rPr lang="en-US" dirty="0"/>
              <a:t>Any Ideas?</a:t>
            </a:r>
          </a:p>
          <a:p>
            <a:r>
              <a:rPr lang="en-US" dirty="0"/>
              <a:t>Using logistic regression?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0634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Bag-of-Words Model </a:t>
            </a:r>
            <a:br>
              <a:rPr lang="en-US" dirty="0"/>
            </a:br>
            <a:r>
              <a:rPr lang="en-US" sz="3600" dirty="0"/>
              <a:t>(like we did while using in Naïve Bayes)</a:t>
            </a:r>
            <a:endParaRPr lang="en-US" dirty="0"/>
          </a:p>
        </p:txBody>
      </p:sp>
      <p:sp>
        <p:nvSpPr>
          <p:cNvPr id="3" name="Content Placeholder 2"/>
          <p:cNvSpPr>
            <a:spLocks noGrp="1"/>
          </p:cNvSpPr>
          <p:nvPr>
            <p:ph idx="1"/>
          </p:nvPr>
        </p:nvSpPr>
        <p:spPr/>
        <p:txBody>
          <a:bodyPr/>
          <a:lstStyle/>
          <a:p>
            <a:r>
              <a:rPr lang="en-US" dirty="0"/>
              <a:t>x1 = {0, 0, 0, 0, …., 0, 1, 0, …., 0, 1, 0,…,…,1,…}</a:t>
            </a:r>
          </a:p>
          <a:p>
            <a:pPr marL="0" indent="0">
              <a:buNone/>
            </a:pPr>
            <a:r>
              <a:rPr lang="en-US" dirty="0"/>
              <a:t>           aardvark   …   already    …   are …  … you…      </a:t>
            </a:r>
          </a:p>
          <a:p>
            <a:r>
              <a:rPr lang="en-US" dirty="0"/>
              <a:t>“you” can either get 1 or 2 depending on the selected model.</a:t>
            </a:r>
          </a:p>
          <a:p>
            <a:r>
              <a:rPr lang="en-US" dirty="0"/>
              <a:t>Instead of using all words, can use only words which appear in the training set or the X most common words while marking the rest as UNK.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3820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US" sz="3200" dirty="0"/>
              <a:t>Logistic Regression in TensorFlow</a:t>
            </a:r>
            <a:br>
              <a:rPr lang="en-US" sz="3200" dirty="0"/>
            </a:br>
            <a:r>
              <a:rPr lang="en-US" sz="3200" dirty="0"/>
              <a:t>(Preprocessing: Preparing Data)</a:t>
            </a:r>
          </a:p>
        </p:txBody>
      </p:sp>
      <p:sp>
        <p:nvSpPr>
          <p:cNvPr id="3" name="Content Placeholder 2"/>
          <p:cNvSpPr>
            <a:spLocks noGrp="1"/>
          </p:cNvSpPr>
          <p:nvPr>
            <p:ph idx="1"/>
          </p:nvPr>
        </p:nvSpPr>
        <p:spPr>
          <a:xfrm>
            <a:off x="217714" y="990600"/>
            <a:ext cx="8915400" cy="5562600"/>
          </a:xfrm>
        </p:spPr>
        <p:txBody>
          <a:bodyPr>
            <a:noAutofit/>
          </a:bodyPr>
          <a:lstStyle/>
          <a:p>
            <a:pPr marL="0" indent="0">
              <a:buNone/>
            </a:pPr>
            <a:r>
              <a:rPr lang="en-US" sz="1800" dirty="0" err="1"/>
              <a:t>vocabulary_size</a:t>
            </a:r>
            <a:r>
              <a:rPr lang="en-US" sz="1800" dirty="0"/>
              <a:t> = 0 #can use "global" keyword</a:t>
            </a:r>
          </a:p>
          <a:p>
            <a:pPr marL="0" indent="0">
              <a:buNone/>
            </a:pPr>
            <a:r>
              <a:rPr lang="en-US" sz="1800" dirty="0"/>
              <a:t>word2location = {}</a:t>
            </a:r>
          </a:p>
          <a:p>
            <a:pPr marL="0" indent="0">
              <a:buNone/>
            </a:pPr>
            <a:endParaRPr lang="en-US" sz="600" dirty="0"/>
          </a:p>
          <a:p>
            <a:pPr marL="0" indent="0">
              <a:buNone/>
            </a:pPr>
            <a:r>
              <a:rPr lang="en-US" sz="1800" dirty="0" err="1"/>
              <a:t>def</a:t>
            </a:r>
            <a:r>
              <a:rPr lang="en-US" sz="1800" dirty="0"/>
              <a:t> </a:t>
            </a:r>
            <a:r>
              <a:rPr lang="en-US" sz="1800" dirty="0" err="1"/>
              <a:t>prepare_vocabulary</a:t>
            </a:r>
            <a:r>
              <a:rPr lang="en-US" sz="1800" dirty="0"/>
              <a:t>(data):</a:t>
            </a:r>
          </a:p>
          <a:p>
            <a:pPr marL="0" indent="0">
              <a:buNone/>
            </a:pPr>
            <a:r>
              <a:rPr lang="en-US" sz="1800" dirty="0"/>
              <a:t>    </a:t>
            </a:r>
            <a:r>
              <a:rPr lang="en-US" sz="1800" dirty="0" err="1"/>
              <a:t>idx</a:t>
            </a:r>
            <a:r>
              <a:rPr lang="en-US" sz="1800" dirty="0"/>
              <a:t> = 0</a:t>
            </a:r>
          </a:p>
          <a:p>
            <a:pPr marL="0" indent="0">
              <a:buNone/>
            </a:pPr>
            <a:r>
              <a:rPr lang="en-US" sz="1800" dirty="0"/>
              <a:t>    for sentence in data:</a:t>
            </a:r>
          </a:p>
          <a:p>
            <a:pPr marL="0" indent="0">
              <a:buNone/>
            </a:pPr>
            <a:r>
              <a:rPr lang="en-US" sz="1800" dirty="0"/>
              <a:t>        for word in </a:t>
            </a:r>
            <a:r>
              <a:rPr lang="en-US" sz="1800" dirty="0" err="1"/>
              <a:t>sentence.split</a:t>
            </a:r>
            <a:r>
              <a:rPr lang="en-US" sz="1800" dirty="0"/>
              <a:t>():</a:t>
            </a:r>
            <a:r>
              <a:rPr lang="en-US" sz="1600" dirty="0"/>
              <a:t> </a:t>
            </a:r>
            <a:r>
              <a:rPr lang="en-US" sz="1400" dirty="0">
                <a:solidFill>
                  <a:srgbClr val="00B050"/>
                </a:solidFill>
              </a:rPr>
              <a:t># better use </a:t>
            </a:r>
            <a:r>
              <a:rPr lang="en-US" sz="1400" dirty="0" err="1">
                <a:solidFill>
                  <a:srgbClr val="00B050"/>
                </a:solidFill>
              </a:rPr>
              <a:t>nltk.word_tokenize</a:t>
            </a:r>
            <a:r>
              <a:rPr lang="en-US" sz="1400" dirty="0">
                <a:solidFill>
                  <a:srgbClr val="00B050"/>
                </a:solidFill>
              </a:rPr>
              <a:t>(sentence) and perform some stemming etc.!!!</a:t>
            </a:r>
            <a:endParaRPr lang="en-US" sz="1800" dirty="0">
              <a:solidFill>
                <a:srgbClr val="00B050"/>
              </a:solidFill>
            </a:endParaRPr>
          </a:p>
          <a:p>
            <a:pPr marL="0" indent="0">
              <a:buNone/>
            </a:pPr>
            <a:r>
              <a:rPr lang="en-US" sz="1800" dirty="0"/>
              <a:t>            if word not in word2location:</a:t>
            </a:r>
          </a:p>
          <a:p>
            <a:pPr marL="0" indent="0">
              <a:buNone/>
            </a:pPr>
            <a:r>
              <a:rPr lang="en-US" sz="1800" dirty="0"/>
              <a:t>                word2location[word] = </a:t>
            </a:r>
            <a:r>
              <a:rPr lang="en-US" sz="1800" dirty="0" err="1"/>
              <a:t>idx</a:t>
            </a:r>
            <a:endParaRPr lang="en-US" sz="1800" dirty="0"/>
          </a:p>
          <a:p>
            <a:pPr marL="0" indent="0">
              <a:buNone/>
            </a:pPr>
            <a:r>
              <a:rPr lang="en-US" sz="1800" dirty="0"/>
              <a:t>                </a:t>
            </a:r>
            <a:r>
              <a:rPr lang="en-US" sz="1800" dirty="0" err="1"/>
              <a:t>idx</a:t>
            </a:r>
            <a:r>
              <a:rPr lang="en-US" sz="1800" dirty="0"/>
              <a:t> += 1      </a:t>
            </a:r>
          </a:p>
          <a:p>
            <a:pPr marL="0" indent="0">
              <a:buNone/>
            </a:pPr>
            <a:r>
              <a:rPr lang="en-US" sz="1800" dirty="0"/>
              <a:t>    return </a:t>
            </a:r>
            <a:r>
              <a:rPr lang="en-US" sz="1800" dirty="0" err="1"/>
              <a:t>idx</a:t>
            </a:r>
            <a:endParaRPr lang="en-US" sz="1800" dirty="0"/>
          </a:p>
          <a:p>
            <a:pPr marL="0" indent="0">
              <a:buNone/>
            </a:pPr>
            <a:endParaRPr lang="en-US" sz="700" dirty="0"/>
          </a:p>
          <a:p>
            <a:pPr marL="0" indent="0">
              <a:buNone/>
            </a:pPr>
            <a:r>
              <a:rPr lang="en-US" sz="1800" dirty="0" err="1"/>
              <a:t>def</a:t>
            </a:r>
            <a:r>
              <a:rPr lang="en-US" sz="1800" dirty="0"/>
              <a:t> convert2vec(sentence):</a:t>
            </a:r>
          </a:p>
          <a:p>
            <a:pPr marL="0" indent="0">
              <a:buNone/>
            </a:pPr>
            <a:r>
              <a:rPr lang="en-US" sz="1800" dirty="0"/>
              <a:t>    </a:t>
            </a:r>
            <a:r>
              <a:rPr lang="en-US" sz="1800" dirty="0" err="1"/>
              <a:t>res_vec</a:t>
            </a:r>
            <a:r>
              <a:rPr lang="en-US" sz="1800" dirty="0"/>
              <a:t> = </a:t>
            </a:r>
            <a:r>
              <a:rPr lang="en-US" sz="1800" dirty="0" err="1"/>
              <a:t>np.zeros</a:t>
            </a:r>
            <a:r>
              <a:rPr lang="en-US" sz="1800" dirty="0"/>
              <a:t>(</a:t>
            </a:r>
            <a:r>
              <a:rPr lang="en-US" sz="1800" dirty="0" err="1"/>
              <a:t>vocabulary_size</a:t>
            </a:r>
            <a:r>
              <a:rPr lang="en-US" sz="1800" dirty="0"/>
              <a:t>)</a:t>
            </a:r>
          </a:p>
          <a:p>
            <a:pPr marL="0" indent="0">
              <a:buNone/>
            </a:pPr>
            <a:r>
              <a:rPr lang="en-US" sz="1800" dirty="0"/>
              <a:t>    for word in </a:t>
            </a:r>
            <a:r>
              <a:rPr lang="en-US" sz="1800" dirty="0" err="1"/>
              <a:t>sentence.split</a:t>
            </a:r>
            <a:r>
              <a:rPr lang="en-US" sz="1800" dirty="0"/>
              <a:t>(): </a:t>
            </a:r>
            <a:r>
              <a:rPr lang="en-US" sz="1800" dirty="0">
                <a:solidFill>
                  <a:srgbClr val="00B050"/>
                </a:solidFill>
              </a:rPr>
              <a:t>#also here...</a:t>
            </a:r>
          </a:p>
          <a:p>
            <a:pPr marL="0" indent="0">
              <a:buNone/>
            </a:pPr>
            <a:r>
              <a:rPr lang="en-US" sz="1800" dirty="0"/>
              <a:t>        if word in word2location:</a:t>
            </a:r>
          </a:p>
          <a:p>
            <a:pPr marL="0" indent="0">
              <a:buNone/>
            </a:pPr>
            <a:r>
              <a:rPr lang="en-US" sz="1800" dirty="0"/>
              <a:t>            </a:t>
            </a:r>
            <a:r>
              <a:rPr lang="en-US" sz="1800" dirty="0" err="1"/>
              <a:t>res_vec</a:t>
            </a:r>
            <a:r>
              <a:rPr lang="en-US" sz="1800" dirty="0"/>
              <a:t>[word2location[word]] += 1</a:t>
            </a:r>
          </a:p>
          <a:p>
            <a:pPr marL="0" indent="0">
              <a:buNone/>
            </a:pPr>
            <a:r>
              <a:rPr lang="en-US" sz="1800" dirty="0"/>
              <a:t>    return </a:t>
            </a:r>
            <a:r>
              <a:rPr lang="en-US" sz="1800" dirty="0" err="1"/>
              <a:t>res_vec</a:t>
            </a:r>
            <a:endParaRPr lang="en-US" sz="1800" dirty="0"/>
          </a:p>
          <a:p>
            <a:pPr marL="0" indent="0">
              <a:buNone/>
            </a:pP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2978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a:t>
            </a:r>
            <a:br>
              <a:rPr lang="en-US" dirty="0"/>
            </a:br>
            <a:r>
              <a:rPr lang="en-US" dirty="0"/>
              <a:t>(Preprocessing cont.)</a:t>
            </a:r>
          </a:p>
        </p:txBody>
      </p:sp>
      <p:sp>
        <p:nvSpPr>
          <p:cNvPr id="3" name="Content Placeholder 2"/>
          <p:cNvSpPr>
            <a:spLocks noGrp="1"/>
          </p:cNvSpPr>
          <p:nvPr>
            <p:ph idx="1"/>
          </p:nvPr>
        </p:nvSpPr>
        <p:spPr/>
        <p:txBody>
          <a:bodyPr>
            <a:normAutofit lnSpcReduction="10000"/>
          </a:bodyPr>
          <a:lstStyle/>
          <a:p>
            <a:pPr marL="0" indent="0">
              <a:buNone/>
            </a:pPr>
            <a:r>
              <a:rPr lang="en-US" dirty="0"/>
              <a:t>data = ["Where are you? I'm trying to reach you for half an hour already, contact me ASAP I need to leave now!", "I want to go out for lunch, let me know in the next couple of minutes if you would like to join.", "I was wondering whether you are planning to  attend the party we are having next month.", "I wanted to share my thoughts with you."]</a:t>
            </a:r>
          </a:p>
          <a:p>
            <a:pPr marL="0" indent="0">
              <a:buNone/>
            </a:pPr>
            <a:r>
              <a:rPr lang="en-US" dirty="0" err="1"/>
              <a:t>vocabulary_size</a:t>
            </a:r>
            <a:r>
              <a:rPr lang="en-US" dirty="0"/>
              <a:t> = </a:t>
            </a:r>
            <a:r>
              <a:rPr lang="en-US" dirty="0" err="1"/>
              <a:t>prepare_vocabulary</a:t>
            </a:r>
            <a:r>
              <a:rPr lang="en-US" dirty="0"/>
              <a:t>(data)</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351733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a:t>
            </a:r>
            <a:br>
              <a:rPr lang="en-US" dirty="0"/>
            </a:br>
            <a:r>
              <a:rPr lang="en-US" dirty="0"/>
              <a:t>(Preprocessing Examples)</a:t>
            </a:r>
          </a:p>
        </p:txBody>
      </p:sp>
      <p:sp>
        <p:nvSpPr>
          <p:cNvPr id="3" name="Content Placeholder 2"/>
          <p:cNvSpPr>
            <a:spLocks noGrp="1"/>
          </p:cNvSpPr>
          <p:nvPr>
            <p:ph idx="1"/>
          </p:nvPr>
        </p:nvSpPr>
        <p:spPr>
          <a:xfrm>
            <a:off x="457200" y="1600200"/>
            <a:ext cx="8382000" cy="4525963"/>
          </a:xfrm>
        </p:spPr>
        <p:txBody>
          <a:bodyPr>
            <a:normAutofit fontScale="85000" lnSpcReduction="10000"/>
          </a:bodyPr>
          <a:lstStyle/>
          <a:p>
            <a:pPr marL="0" indent="0">
              <a:buNone/>
            </a:pPr>
            <a:r>
              <a:rPr lang="en-US" dirty="0"/>
              <a:t>&gt;&gt;&gt; print(convert2vec(data[1])) # </a:t>
            </a:r>
            <a:r>
              <a:rPr lang="en-US" sz="2200" dirty="0"/>
              <a:t>"I want to go out for lunch, let me know in the next couple of minutes if you would like to join."</a:t>
            </a:r>
            <a:endParaRPr lang="en-US" dirty="0"/>
          </a:p>
          <a:p>
            <a:pPr marL="0" indent="0">
              <a:buNone/>
            </a:pPr>
            <a:r>
              <a:rPr lang="en-US" dirty="0"/>
              <a:t>[ 0.  0.  0.  0.  0.  2.  0.  1.  1.  0.  0.  0.  0.  0.  1.  0.  1.  0.</a:t>
            </a:r>
          </a:p>
          <a:p>
            <a:pPr marL="0" indent="0">
              <a:buNone/>
            </a:pPr>
            <a:r>
              <a:rPr lang="en-US" dirty="0"/>
              <a:t>  0.  0.  1.  1.  1.  1.  1.  1.  1.  1.  1.  1.  1.  1.  1.  1.  1.  1.</a:t>
            </a:r>
          </a:p>
          <a:p>
            <a:pPr marL="0" indent="0">
              <a:buNone/>
            </a:pPr>
            <a:r>
              <a:rPr lang="en-US" dirty="0"/>
              <a:t>  0.  0.  0.  0.  0.  0.  0.  0.  0.  0.  0.  0.  0.  0.  0.]</a:t>
            </a:r>
          </a:p>
          <a:p>
            <a:pPr marL="0" indent="0">
              <a:buNone/>
            </a:pPr>
            <a:r>
              <a:rPr lang="en-US" dirty="0"/>
              <a:t>&gt;&gt;&gt; print(convert2vec(data[0])) # </a:t>
            </a:r>
            <a:r>
              <a:rPr lang="en-US" sz="2100" dirty="0"/>
              <a:t>"Where are you? I’m trying to reach you for half an hour already, contact me ASAP I need to leave now!"</a:t>
            </a:r>
            <a:endParaRPr lang="en-US" dirty="0"/>
          </a:p>
          <a:p>
            <a:pPr marL="0" indent="0">
              <a:buNone/>
            </a:pPr>
            <a:r>
              <a:rPr lang="en-US" dirty="0"/>
              <a:t>[ 1.  1.  1.  1.  1.  2.  1.  1.  1.  1.  1.  1.  1.  1.  1.  1.  1.  1.</a:t>
            </a:r>
          </a:p>
          <a:p>
            <a:pPr marL="0" indent="0">
              <a:buNone/>
            </a:pPr>
            <a:r>
              <a:rPr lang="en-US" dirty="0"/>
              <a:t>  1.  1.  0.  0.  0.  0.  0.  0.  0.  0.  0.  0.  0.  0.  0.  0.  0.  0.</a:t>
            </a:r>
          </a:p>
          <a:p>
            <a:pPr marL="0" indent="0">
              <a:buNone/>
            </a:pPr>
            <a:r>
              <a:rPr lang="en-US" dirty="0"/>
              <a:t>  0.  0.  0.  0.  0.  0.  0.  0.  0.  0.  0.  0.  0.  0.  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2564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 (Cont.)</a:t>
            </a:r>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en-US" sz="1700" dirty="0">
                <a:solidFill>
                  <a:srgbClr val="FF0000"/>
                </a:solidFill>
              </a:rPr>
              <a:t>features = </a:t>
            </a:r>
            <a:r>
              <a:rPr lang="en-US" sz="1700" dirty="0" err="1">
                <a:solidFill>
                  <a:srgbClr val="FF0000"/>
                </a:solidFill>
              </a:rPr>
              <a:t>vocabulary_size</a:t>
            </a:r>
            <a:endParaRPr lang="en-US" sz="1700" dirty="0">
              <a:solidFill>
                <a:srgbClr val="FF0000"/>
              </a:solidFill>
            </a:endParaRPr>
          </a:p>
          <a:p>
            <a:pPr marL="0" indent="0">
              <a:buNone/>
            </a:pPr>
            <a:r>
              <a:rPr lang="en-US" sz="1700" dirty="0" err="1"/>
              <a:t>eps</a:t>
            </a:r>
            <a:r>
              <a:rPr lang="en-US" sz="1700" dirty="0"/>
              <a:t> = 1e-12</a:t>
            </a:r>
          </a:p>
          <a:p>
            <a:pPr marL="0" indent="0">
              <a:buNone/>
            </a:pPr>
            <a:r>
              <a:rPr lang="en-US" sz="1700" dirty="0"/>
              <a:t>x = </a:t>
            </a:r>
            <a:r>
              <a:rPr lang="en-US" sz="1700" dirty="0" err="1"/>
              <a:t>tf.placeholder</a:t>
            </a:r>
            <a:r>
              <a:rPr lang="en-US" sz="1700" dirty="0"/>
              <a:t>(tf.float32, [None, features])</a:t>
            </a:r>
          </a:p>
          <a:p>
            <a:pPr marL="0" indent="0">
              <a:buNone/>
            </a:pPr>
            <a:r>
              <a:rPr lang="en-US" sz="1700" dirty="0"/>
              <a:t>y_ = </a:t>
            </a:r>
            <a:r>
              <a:rPr lang="en-US" sz="1700" dirty="0" err="1"/>
              <a:t>tf.placeholder</a:t>
            </a:r>
            <a:r>
              <a:rPr lang="en-US" sz="1700" dirty="0"/>
              <a:t>(tf.float32, [None, 1])</a:t>
            </a:r>
          </a:p>
          <a:p>
            <a:pPr marL="0" indent="0">
              <a:buNone/>
            </a:pPr>
            <a:r>
              <a:rPr lang="en-US" sz="1700" dirty="0"/>
              <a:t>W = </a:t>
            </a:r>
            <a:r>
              <a:rPr lang="en-US" sz="1700" dirty="0" err="1"/>
              <a:t>tf.Variable</a:t>
            </a:r>
            <a:r>
              <a:rPr lang="en-US" sz="1700" dirty="0"/>
              <a:t>(</a:t>
            </a:r>
            <a:r>
              <a:rPr lang="en-US" sz="1700" dirty="0" err="1"/>
              <a:t>tf.zeros</a:t>
            </a:r>
            <a:r>
              <a:rPr lang="en-US" sz="1700" dirty="0"/>
              <a:t>([features,1]))</a:t>
            </a:r>
          </a:p>
          <a:p>
            <a:pPr marL="0" indent="0">
              <a:buNone/>
            </a:pPr>
            <a:r>
              <a:rPr lang="en-US" sz="1700" dirty="0"/>
              <a:t>b = </a:t>
            </a:r>
            <a:r>
              <a:rPr lang="en-US" sz="1700" dirty="0" err="1"/>
              <a:t>tf.Variable</a:t>
            </a:r>
            <a:r>
              <a:rPr lang="en-US" sz="1700" dirty="0"/>
              <a:t>(</a:t>
            </a:r>
            <a:r>
              <a:rPr lang="en-US" sz="1700" dirty="0" err="1"/>
              <a:t>tf.zeros</a:t>
            </a:r>
            <a:r>
              <a:rPr lang="en-US" sz="1700" dirty="0"/>
              <a:t>([1]))</a:t>
            </a:r>
          </a:p>
          <a:p>
            <a:pPr marL="0" indent="0">
              <a:buNone/>
            </a:pPr>
            <a:r>
              <a:rPr lang="en-US" sz="1700" dirty="0">
                <a:solidFill>
                  <a:srgbClr val="FF0000"/>
                </a:solidFill>
              </a:rPr>
              <a:t>pred = 1 / (1.0 + </a:t>
            </a:r>
            <a:r>
              <a:rPr lang="en-US" sz="1700" dirty="0" err="1">
                <a:solidFill>
                  <a:srgbClr val="FF0000"/>
                </a:solidFill>
              </a:rPr>
              <a:t>tf.exp</a:t>
            </a:r>
            <a:r>
              <a:rPr lang="en-US" sz="1700" dirty="0">
                <a:solidFill>
                  <a:srgbClr val="FF0000"/>
                </a:solidFill>
              </a:rPr>
              <a:t>(-(</a:t>
            </a:r>
            <a:r>
              <a:rPr lang="en-US" sz="1700" dirty="0" err="1">
                <a:solidFill>
                  <a:srgbClr val="FF0000"/>
                </a:solidFill>
              </a:rPr>
              <a:t>tf.matmul</a:t>
            </a:r>
            <a:r>
              <a:rPr lang="en-US" sz="1700" dirty="0">
                <a:solidFill>
                  <a:srgbClr val="FF0000"/>
                </a:solidFill>
              </a:rPr>
              <a:t>(</a:t>
            </a:r>
            <a:r>
              <a:rPr lang="en-US" sz="1700" dirty="0" err="1">
                <a:solidFill>
                  <a:srgbClr val="FF0000"/>
                </a:solidFill>
              </a:rPr>
              <a:t>x,W</a:t>
            </a:r>
            <a:r>
              <a:rPr lang="en-US" sz="1700" dirty="0">
                <a:solidFill>
                  <a:srgbClr val="FF0000"/>
                </a:solidFill>
              </a:rPr>
              <a:t>) + b)))</a:t>
            </a:r>
          </a:p>
          <a:p>
            <a:pPr marL="0" indent="0">
              <a:buNone/>
            </a:pPr>
            <a:r>
              <a:rPr lang="en-US" sz="1700" dirty="0">
                <a:solidFill>
                  <a:srgbClr val="FF0000"/>
                </a:solidFill>
              </a:rPr>
              <a:t>loss1 = -(y_ * tf.log(pred + eps) + (1 - y_) * tf.log( 1 – pred + eps))</a:t>
            </a:r>
          </a:p>
          <a:p>
            <a:pPr marL="0" indent="0">
              <a:buNone/>
            </a:pPr>
            <a:r>
              <a:rPr lang="en-US" sz="1700" dirty="0">
                <a:solidFill>
                  <a:srgbClr val="FF0000"/>
                </a:solidFill>
              </a:rPr>
              <a:t>loss = </a:t>
            </a:r>
            <a:r>
              <a:rPr lang="en-US" sz="1700" dirty="0" err="1">
                <a:solidFill>
                  <a:srgbClr val="FF0000"/>
                </a:solidFill>
              </a:rPr>
              <a:t>tf.reduce_mean</a:t>
            </a:r>
            <a:r>
              <a:rPr lang="en-US" sz="1700" dirty="0">
                <a:solidFill>
                  <a:srgbClr val="FF0000"/>
                </a:solidFill>
              </a:rPr>
              <a:t>(loss1)</a:t>
            </a:r>
          </a:p>
          <a:p>
            <a:pPr marL="0" indent="0">
              <a:buNone/>
            </a:pPr>
            <a:r>
              <a:rPr lang="en-US" sz="1700" dirty="0"/>
              <a:t>update = </a:t>
            </a:r>
            <a:r>
              <a:rPr lang="en-US" sz="1700" dirty="0" err="1"/>
              <a:t>tf.train.GradientDescentOptimizer</a:t>
            </a:r>
            <a:r>
              <a:rPr lang="en-US" sz="1700" dirty="0"/>
              <a:t>(0.00001).minimize(loss)</a:t>
            </a:r>
          </a:p>
          <a:p>
            <a:pPr marL="0" indent="0">
              <a:buNone/>
            </a:pPr>
            <a:r>
              <a:rPr lang="en-US" sz="1700" dirty="0" err="1">
                <a:solidFill>
                  <a:srgbClr val="FF0000"/>
                </a:solidFill>
              </a:rPr>
              <a:t>data_x</a:t>
            </a:r>
            <a:r>
              <a:rPr lang="en-US" sz="1700" dirty="0">
                <a:solidFill>
                  <a:srgbClr val="FF0000"/>
                </a:solidFill>
              </a:rPr>
              <a:t> = </a:t>
            </a:r>
            <a:r>
              <a:rPr lang="en-US" sz="1400" dirty="0" err="1">
                <a:solidFill>
                  <a:srgbClr val="FF0000"/>
                </a:solidFill>
              </a:rPr>
              <a:t>np.array</a:t>
            </a:r>
            <a:r>
              <a:rPr lang="en-US" sz="1400" dirty="0">
                <a:solidFill>
                  <a:srgbClr val="FF0000"/>
                </a:solidFill>
              </a:rPr>
              <a:t>([convert2vec(data[0]), convert2vec(data[1]), convert2vec(data[2]), convert2vec(data[3])])</a:t>
            </a:r>
            <a:endParaRPr lang="en-US" sz="1400" dirty="0">
              <a:solidFill>
                <a:srgbClr val="00B050"/>
              </a:solidFill>
            </a:endParaRPr>
          </a:p>
          <a:p>
            <a:pPr marL="0" indent="0">
              <a:buNone/>
            </a:pPr>
            <a:r>
              <a:rPr lang="en-US" sz="1700" dirty="0" err="1"/>
              <a:t>data_y</a:t>
            </a:r>
            <a:r>
              <a:rPr lang="en-US" sz="1700" dirty="0"/>
              <a:t> = </a:t>
            </a:r>
            <a:r>
              <a:rPr lang="en-US" sz="1700" dirty="0" err="1"/>
              <a:t>np.array</a:t>
            </a:r>
            <a:r>
              <a:rPr lang="en-US" sz="1700" dirty="0"/>
              <a:t>([[1],[1],[0],[0]])</a:t>
            </a:r>
          </a:p>
          <a:p>
            <a:pPr marL="0" indent="0">
              <a:buNone/>
            </a:pPr>
            <a:r>
              <a:rPr lang="en-US" sz="1700" dirty="0" err="1"/>
              <a:t>sess</a:t>
            </a:r>
            <a:r>
              <a:rPr lang="en-US" sz="1700" dirty="0"/>
              <a:t> = </a:t>
            </a:r>
            <a:r>
              <a:rPr lang="en-US" sz="1700" dirty="0" err="1"/>
              <a:t>tf.Session</a:t>
            </a:r>
            <a:r>
              <a:rPr lang="en-US" sz="1700" dirty="0"/>
              <a:t>()</a:t>
            </a:r>
          </a:p>
          <a:p>
            <a:pPr marL="0" indent="0">
              <a:buNone/>
            </a:pPr>
            <a:r>
              <a:rPr lang="en-US" sz="1700" dirty="0" err="1"/>
              <a:t>sess.run</a:t>
            </a:r>
            <a:r>
              <a:rPr lang="en-US" sz="1700" dirty="0"/>
              <a:t>(</a:t>
            </a:r>
            <a:r>
              <a:rPr lang="en-US" sz="1700" dirty="0" err="1"/>
              <a:t>tf.global_variables_initializer</a:t>
            </a:r>
            <a:r>
              <a:rPr lang="en-US" sz="1700" dirty="0"/>
              <a:t>())</a:t>
            </a:r>
          </a:p>
          <a:p>
            <a:pPr marL="0" indent="0">
              <a:buNone/>
            </a:pPr>
            <a:r>
              <a:rPr lang="en-US" sz="1700" dirty="0"/>
              <a:t>for i in range(0,10000):</a:t>
            </a:r>
          </a:p>
          <a:p>
            <a:pPr marL="0" indent="0">
              <a:buNone/>
            </a:pPr>
            <a:r>
              <a:rPr lang="en-US" sz="1700" dirty="0"/>
              <a:t>	</a:t>
            </a:r>
            <a:r>
              <a:rPr lang="en-US" sz="1700" dirty="0" err="1"/>
              <a:t>sess.run</a:t>
            </a:r>
            <a:r>
              <a:rPr lang="en-US" sz="1700" dirty="0"/>
              <a:t>(update, </a:t>
            </a:r>
            <a:r>
              <a:rPr lang="en-US" sz="1700" dirty="0" err="1"/>
              <a:t>feed_dict</a:t>
            </a:r>
            <a:r>
              <a:rPr lang="en-US" sz="1700" dirty="0"/>
              <a:t> = {</a:t>
            </a:r>
            <a:r>
              <a:rPr lang="en-US" sz="1700" dirty="0" err="1"/>
              <a:t>x:data_x</a:t>
            </a:r>
            <a:r>
              <a:rPr lang="en-US" sz="1700" dirty="0"/>
              <a:t>, y_:</a:t>
            </a:r>
            <a:r>
              <a:rPr lang="en-US" sz="1700" dirty="0" err="1"/>
              <a:t>data_y</a:t>
            </a:r>
            <a:r>
              <a:rPr lang="en-US" sz="1700" dirty="0"/>
              <a:t>}) </a:t>
            </a:r>
            <a:r>
              <a:rPr lang="en-US" sz="1700" dirty="0">
                <a:solidFill>
                  <a:srgbClr val="00B050"/>
                </a:solidFill>
              </a:rPr>
              <a:t>#BGD</a:t>
            </a:r>
          </a:p>
        </p:txBody>
      </p:sp>
      <p:sp>
        <p:nvSpPr>
          <p:cNvPr id="4" name="Rectangular Callout 3"/>
          <p:cNvSpPr/>
          <p:nvPr/>
        </p:nvSpPr>
        <p:spPr>
          <a:xfrm>
            <a:off x="6324600" y="3263222"/>
            <a:ext cx="2819400" cy="884238"/>
          </a:xfrm>
          <a:prstGeom prst="wedgeRectCallout">
            <a:avLst>
              <a:gd name="adj1" fmla="val -52184"/>
              <a:gd name="adj2" fmla="val 12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Instead of two previous rows use: </a:t>
            </a:r>
          </a:p>
          <a:p>
            <a:pPr algn="ctr"/>
            <a:r>
              <a:rPr lang="en-US" sz="1500" dirty="0" err="1"/>
              <a:t>tf.nn.sigmoid_cross_entropy_with_logits</a:t>
            </a:r>
            <a:r>
              <a:rPr lang="en-US" sz="1500" dirty="0"/>
              <a:t>()</a:t>
            </a:r>
          </a:p>
        </p:txBody>
      </p:sp>
      <p:sp>
        <p:nvSpPr>
          <p:cNvPr id="5" name="Rectangular Callout 4"/>
          <p:cNvSpPr/>
          <p:nvPr/>
        </p:nvSpPr>
        <p:spPr>
          <a:xfrm>
            <a:off x="4114800" y="2438400"/>
            <a:ext cx="3581400" cy="685800"/>
          </a:xfrm>
          <a:prstGeom prst="wedgeRectCallout">
            <a:avLst>
              <a:gd name="adj1" fmla="val -62745"/>
              <a:gd name="adj2" fmla="val 7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Better use:</a:t>
            </a:r>
          </a:p>
          <a:p>
            <a:pPr algn="ctr"/>
            <a:r>
              <a:rPr lang="en-US" i="1" dirty="0" err="1"/>
              <a:t>tf</a:t>
            </a:r>
            <a:r>
              <a:rPr lang="en-US" dirty="0" err="1"/>
              <a:t>.</a:t>
            </a:r>
            <a:r>
              <a:rPr lang="en-US" i="1" dirty="0" err="1"/>
              <a:t>nn</a:t>
            </a:r>
            <a:r>
              <a:rPr lang="en-US" dirty="0" err="1"/>
              <a:t>.</a:t>
            </a:r>
            <a:r>
              <a:rPr lang="en-US" i="1" dirty="0" err="1"/>
              <a:t>sigmoid</a:t>
            </a:r>
            <a:r>
              <a:rPr lang="en-US" dirty="0"/>
              <a:t>(</a:t>
            </a:r>
            <a:r>
              <a:rPr lang="en-US" dirty="0" err="1"/>
              <a:t>tf.matmul</a:t>
            </a:r>
            <a:r>
              <a:rPr lang="en-US" dirty="0"/>
              <a:t>(</a:t>
            </a:r>
            <a:r>
              <a:rPr lang="en-US" dirty="0" err="1"/>
              <a:t>x,W</a:t>
            </a:r>
            <a:r>
              <a:rPr lang="en-US" dirty="0"/>
              <a:t>) + 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42514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500"/>
                                        <p:tgtEl>
                                          <p:spTgt spid="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500"/>
                                        <p:tgtEl>
                                          <p:spTgt spid="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500"/>
                                        <p:tgtEl>
                                          <p:spTgt spid="3">
                                            <p:txEl>
                                              <p:pRg st="14" end="1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Regression in TensorFlow Results</a:t>
            </a:r>
          </a:p>
        </p:txBody>
      </p:sp>
      <p:sp>
        <p:nvSpPr>
          <p:cNvPr id="3" name="Content Placeholder 2"/>
          <p:cNvSpPr>
            <a:spLocks noGrp="1"/>
          </p:cNvSpPr>
          <p:nvPr>
            <p:ph idx="1"/>
          </p:nvPr>
        </p:nvSpPr>
        <p:spPr>
          <a:xfrm>
            <a:off x="457200" y="1600201"/>
            <a:ext cx="8229600" cy="2895599"/>
          </a:xfrm>
        </p:spPr>
        <p:txBody>
          <a:bodyPr>
            <a:normAutofit/>
          </a:bodyPr>
          <a:lstStyle/>
          <a:p>
            <a:pPr marL="0" indent="0">
              <a:buNone/>
            </a:pPr>
            <a:r>
              <a:rPr lang="en-US" sz="1600" dirty="0" err="1"/>
              <a:t>def</a:t>
            </a:r>
            <a:r>
              <a:rPr lang="en-US" sz="1600" dirty="0"/>
              <a:t> </a:t>
            </a:r>
            <a:r>
              <a:rPr lang="en-US" sz="1600" dirty="0" err="1"/>
              <a:t>logistic_fun</a:t>
            </a:r>
            <a:r>
              <a:rPr lang="en-US" sz="1600" dirty="0"/>
              <a:t>(z):</a:t>
            </a:r>
          </a:p>
          <a:p>
            <a:pPr marL="0" indent="0">
              <a:buNone/>
            </a:pPr>
            <a:r>
              <a:rPr lang="en-US" sz="1600" dirty="0"/>
              <a:t>    return 1/(1.0 + </a:t>
            </a:r>
            <a:r>
              <a:rPr lang="en-US" sz="1600" dirty="0" err="1"/>
              <a:t>np.exp</a:t>
            </a:r>
            <a:r>
              <a:rPr lang="en-US" sz="1600" dirty="0"/>
              <a:t>(-z))</a:t>
            </a:r>
          </a:p>
          <a:p>
            <a:pPr marL="0" indent="0">
              <a:buNone/>
            </a:pPr>
            <a:r>
              <a:rPr lang="en-US" sz="1600" dirty="0"/>
              <a:t>    </a:t>
            </a:r>
          </a:p>
          <a:p>
            <a:pPr marL="0" indent="0">
              <a:buNone/>
            </a:pPr>
            <a:r>
              <a:rPr lang="en-US" sz="1600" dirty="0"/>
              <a:t>test1 = "I need you now! Please answer ASAP!"</a:t>
            </a:r>
          </a:p>
          <a:p>
            <a:pPr marL="0" indent="0">
              <a:buNone/>
            </a:pPr>
            <a:r>
              <a:rPr lang="en-US" sz="1600" dirty="0"/>
              <a:t>test2 = "I wanted to hear your thoughts about my plans."        </a:t>
            </a:r>
          </a:p>
          <a:p>
            <a:pPr marL="0" indent="0">
              <a:buNone/>
            </a:pPr>
            <a:r>
              <a:rPr lang="en-US" sz="1600" dirty="0"/>
              <a:t>#</a:t>
            </a:r>
            <a:r>
              <a:rPr lang="en-US" sz="1600" dirty="0" err="1"/>
              <a:t>pdb.set_trace</a:t>
            </a:r>
            <a:r>
              <a:rPr lang="en-US" sz="1600" dirty="0"/>
              <a:t>()</a:t>
            </a:r>
          </a:p>
          <a:p>
            <a:pPr marL="0" indent="0">
              <a:buNone/>
            </a:pPr>
            <a:r>
              <a:rPr lang="en-US" sz="1600" dirty="0"/>
              <a:t>print('Prediction for: "' + test1 + '"', </a:t>
            </a:r>
            <a:r>
              <a:rPr lang="en-US" sz="1600" dirty="0" err="1"/>
              <a:t>logistic_fun</a:t>
            </a:r>
            <a:r>
              <a:rPr lang="en-US" sz="1600" dirty="0"/>
              <a:t>(</a:t>
            </a:r>
            <a:r>
              <a:rPr lang="en-US" sz="1600" dirty="0" err="1"/>
              <a:t>np.matmul</a:t>
            </a:r>
            <a:r>
              <a:rPr lang="en-US" sz="1600" dirty="0"/>
              <a:t>(</a:t>
            </a:r>
            <a:r>
              <a:rPr lang="en-US" sz="1600" dirty="0" err="1"/>
              <a:t>np.array</a:t>
            </a:r>
            <a:r>
              <a:rPr lang="en-US" sz="1600" dirty="0"/>
              <a:t>([convert2vec(test1)]),</a:t>
            </a:r>
            <a:r>
              <a:rPr lang="en-US" sz="1600" dirty="0" err="1"/>
              <a:t>sess.run</a:t>
            </a:r>
            <a:r>
              <a:rPr lang="en-US" sz="1600" dirty="0"/>
              <a:t>(W)) + </a:t>
            </a:r>
            <a:r>
              <a:rPr lang="en-US" sz="1600" dirty="0" err="1"/>
              <a:t>sess.run</a:t>
            </a:r>
            <a:r>
              <a:rPr lang="en-US" sz="1600" dirty="0"/>
              <a:t>(b))[0][0])</a:t>
            </a:r>
          </a:p>
          <a:p>
            <a:pPr marL="0" indent="0">
              <a:buNone/>
            </a:pPr>
            <a:r>
              <a:rPr lang="en-US" sz="1600" dirty="0"/>
              <a:t>print('Prediction for: "' + test2 + '"', </a:t>
            </a:r>
            <a:r>
              <a:rPr lang="en-US" sz="1600" dirty="0" err="1"/>
              <a:t>logistic_fun</a:t>
            </a:r>
            <a:r>
              <a:rPr lang="en-US" sz="1600" dirty="0"/>
              <a:t>(</a:t>
            </a:r>
            <a:r>
              <a:rPr lang="en-US" sz="1600" dirty="0" err="1"/>
              <a:t>np.matmul</a:t>
            </a:r>
            <a:r>
              <a:rPr lang="en-US" sz="1600" dirty="0"/>
              <a:t>(</a:t>
            </a:r>
            <a:r>
              <a:rPr lang="en-US" sz="1600" dirty="0" err="1"/>
              <a:t>np.array</a:t>
            </a:r>
            <a:r>
              <a:rPr lang="en-US" sz="1600" dirty="0"/>
              <a:t>([convert2vec(test2)]),</a:t>
            </a:r>
            <a:r>
              <a:rPr lang="en-US" sz="1600" dirty="0" err="1"/>
              <a:t>sess.run</a:t>
            </a:r>
            <a:r>
              <a:rPr lang="en-US" sz="1600" dirty="0"/>
              <a:t>(W)) + </a:t>
            </a:r>
            <a:r>
              <a:rPr lang="en-US" sz="1600" dirty="0" err="1"/>
              <a:t>sess.run</a:t>
            </a:r>
            <a:r>
              <a:rPr lang="en-US" sz="1600" dirty="0"/>
              <a:t>(b))[0][0])</a:t>
            </a:r>
          </a:p>
        </p:txBody>
      </p:sp>
      <p:sp>
        <p:nvSpPr>
          <p:cNvPr id="4" name="TextBox 3"/>
          <p:cNvSpPr txBox="1"/>
          <p:nvPr/>
        </p:nvSpPr>
        <p:spPr>
          <a:xfrm>
            <a:off x="381000" y="4953000"/>
            <a:ext cx="7772400" cy="923330"/>
          </a:xfrm>
          <a:prstGeom prst="rect">
            <a:avLst/>
          </a:prstGeom>
          <a:noFill/>
        </p:spPr>
        <p:txBody>
          <a:bodyPr wrap="square" rtlCol="0">
            <a:spAutoFit/>
          </a:bodyPr>
          <a:lstStyle/>
          <a:p>
            <a:r>
              <a:rPr lang="en-US" dirty="0"/>
              <a:t>('Prediction for: "I need you now! Please answer ASAP!"', 0.5003)</a:t>
            </a:r>
          </a:p>
          <a:p>
            <a:r>
              <a:rPr lang="en-US" dirty="0"/>
              <a:t>('Prediction for: "I wanted to hear your thoughts about my plans."', 0.4991)</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9266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Meaning of Logistic Regression Result</a:t>
            </a:r>
          </a:p>
        </p:txBody>
      </p:sp>
      <p:sp>
        <p:nvSpPr>
          <p:cNvPr id="3" name="Content Placeholder 2"/>
          <p:cNvSpPr>
            <a:spLocks noGrp="1"/>
          </p:cNvSpPr>
          <p:nvPr>
            <p:ph idx="1"/>
          </p:nvPr>
        </p:nvSpPr>
        <p:spPr/>
        <p:txBody>
          <a:bodyPr>
            <a:normAutofit lnSpcReduction="10000"/>
          </a:bodyPr>
          <a:lstStyle/>
          <a:p>
            <a:r>
              <a:rPr lang="en-US" dirty="0"/>
              <a:t>The result given by logistic regression is suppose to relate to the probability of the instance belonging to the class p(y=1 | X).</a:t>
            </a:r>
          </a:p>
          <a:p>
            <a:r>
              <a:rPr lang="en-US" dirty="0"/>
              <a:t>Logistic regression is a discriminative model, that is, it tries to model p(y | X) directly.</a:t>
            </a:r>
          </a:p>
          <a:p>
            <a:r>
              <a:rPr lang="en-US" dirty="0"/>
              <a:t>Recall that in the naïve Bayes classifier (which is a generative model), we used the Bayes rule, and therefore had to model: </a:t>
            </a:r>
          </a:p>
          <a:p>
            <a:pPr marL="0" indent="0">
              <a:buNone/>
            </a:pPr>
            <a:r>
              <a:rPr lang="en-US" dirty="0"/>
              <a:t>	p(y) and p(X | y) (and p(X))</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71600" y="6096000"/>
            <a:ext cx="4123760" cy="655877"/>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5033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Maximum Likelihood Estimation (MLE)</a:t>
            </a:r>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a:t>We want to find the parameters (</a:t>
            </a:r>
            <a:r>
              <a:rPr lang="en-US" sz="2400" dirty="0" err="1"/>
              <a:t>w,b</a:t>
            </a:r>
            <a:r>
              <a:rPr lang="en-US" sz="2400" dirty="0"/>
              <a:t>) that maximize the likelihood (probability) of the labels (y) given the data (x):</a:t>
            </a:r>
          </a:p>
          <a:p>
            <a:pPr marL="0" indent="0">
              <a:buNone/>
            </a:pPr>
            <a:endParaRPr lang="en-US" dirty="0"/>
          </a:p>
          <a:p>
            <a:r>
              <a:rPr lang="en-US" sz="2400" dirty="0"/>
              <a:t>Instead of maximizing p(</a:t>
            </a:r>
            <a:r>
              <a:rPr lang="en-US" sz="2400" dirty="0" err="1"/>
              <a:t>y|x</a:t>
            </a:r>
            <a:r>
              <a:rPr lang="en-US" sz="2400" dirty="0"/>
              <a:t>), we can maximize log(p(</a:t>
            </a:r>
            <a:r>
              <a:rPr lang="en-US" sz="2400" dirty="0" err="1"/>
              <a:t>y|x</a:t>
            </a:r>
            <a:r>
              <a:rPr lang="en-US" sz="2400" dirty="0"/>
              <a:t>))</a:t>
            </a:r>
          </a:p>
          <a:p>
            <a:endParaRPr lang="en-US" dirty="0"/>
          </a:p>
          <a:p>
            <a:pPr marL="0" indent="0">
              <a:buNone/>
            </a:pPr>
            <a:endParaRPr lang="en-US" dirty="0"/>
          </a:p>
          <a:p>
            <a:pPr marL="0" indent="0">
              <a:buNone/>
            </a:pPr>
            <a:endParaRPr lang="en-US" dirty="0"/>
          </a:p>
          <a:p>
            <a:r>
              <a:rPr lang="en-US" sz="2400" dirty="0"/>
              <a:t>How do we maximize the above sum?</a:t>
            </a:r>
          </a:p>
          <a:p>
            <a:endParaRPr lang="en-US" dirty="0"/>
          </a:p>
          <a:p>
            <a:endParaRPr lang="en-US" dirty="0"/>
          </a:p>
        </p:txBody>
      </p:sp>
      <p:pic>
        <p:nvPicPr>
          <p:cNvPr id="19" name="Picture 1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85800" y="2362200"/>
            <a:ext cx="7353312" cy="771071"/>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3429000"/>
            <a:ext cx="6047023" cy="576943"/>
          </a:xfrm>
          <a:prstGeom prst="rect">
            <a:avLst/>
          </a:prstGeom>
        </p:spPr>
      </p:pic>
      <p:pic>
        <p:nvPicPr>
          <p:cNvPr id="21" name="Picture 2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85800" y="3945247"/>
            <a:ext cx="6124152" cy="683088"/>
          </a:xfrm>
          <a:prstGeom prst="rect">
            <a:avLst/>
          </a:prstGeom>
        </p:spPr>
      </p:pic>
      <p:pic>
        <p:nvPicPr>
          <p:cNvPr id="22" name="Picture 2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85800" y="4724399"/>
            <a:ext cx="4989476" cy="572835"/>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29093" y="5867400"/>
            <a:ext cx="4914789" cy="400110"/>
          </a:xfrm>
          <a:prstGeom prst="rect">
            <a:avLst/>
          </a:prstGeom>
        </p:spPr>
      </p:pic>
      <p:sp>
        <p:nvSpPr>
          <p:cNvPr id="4" name="Rectangular Callout 3"/>
          <p:cNvSpPr/>
          <p:nvPr/>
        </p:nvSpPr>
        <p:spPr>
          <a:xfrm>
            <a:off x="5675276" y="5410200"/>
            <a:ext cx="2630524" cy="364261"/>
          </a:xfrm>
          <a:prstGeom prst="wedgeRectCallout">
            <a:avLst>
              <a:gd name="adj1" fmla="val -181909"/>
              <a:gd name="adj2" fmla="val 67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do we divide by m?</a:t>
            </a:r>
          </a:p>
        </p:txBody>
      </p:sp>
      <p:sp>
        <p:nvSpPr>
          <p:cNvPr id="5" name="Rectangle 4"/>
          <p:cNvSpPr/>
          <p:nvPr/>
        </p:nvSpPr>
        <p:spPr>
          <a:xfrm>
            <a:off x="5675276" y="5867400"/>
            <a:ext cx="33925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want to normalize the loss. So that a larger data-set doesn't immediately impose a larger error.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3882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classifier?</a:t>
            </a:r>
          </a:p>
        </p:txBody>
      </p:sp>
      <p:sp>
        <p:nvSpPr>
          <p:cNvPr id="3" name="Content Placeholder 2"/>
          <p:cNvSpPr>
            <a:spLocks noGrp="1"/>
          </p:cNvSpPr>
          <p:nvPr>
            <p:ph idx="1"/>
          </p:nvPr>
        </p:nvSpPr>
        <p:spPr/>
        <p:txBody>
          <a:bodyPr/>
          <a:lstStyle/>
          <a:p>
            <a:r>
              <a:rPr lang="en-US" dirty="0"/>
              <a:t>Accuracy?</a:t>
            </a:r>
          </a:p>
          <a:p>
            <a:r>
              <a:rPr lang="en-US" dirty="0"/>
              <a:t>What if we classify cancer with a 1% chance?</a:t>
            </a:r>
          </a:p>
          <a:p>
            <a:pPr lvl="1"/>
            <a:r>
              <a:rPr lang="en-US" dirty="0"/>
              <a:t>If we classify all as healthy, we will have 99% accuracy.</a:t>
            </a:r>
          </a:p>
          <a:p>
            <a:pPr lvl="1"/>
            <a:r>
              <a:rPr lang="en-US" dirty="0"/>
              <a:t>What would you think about a classifier that:</a:t>
            </a:r>
          </a:p>
          <a:p>
            <a:pPr lvl="2"/>
            <a:r>
              <a:rPr lang="en-US" dirty="0"/>
              <a:t>catches 98% of the cancers, </a:t>
            </a:r>
          </a:p>
          <a:p>
            <a:pPr lvl="2"/>
            <a:r>
              <a:rPr lang="en-US" dirty="0"/>
              <a:t>but has only 30% precision (if you are told that you might have cancer, there is only 30% that you actually have).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14172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and Precision</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endParaRPr lang="en-US" dirty="0"/>
          </a:p>
          <a:p>
            <a:pPr marL="0" indent="0">
              <a:buNone/>
            </a:pPr>
            <a:endParaRPr lang="en-US" dirty="0"/>
          </a:p>
          <a:p>
            <a:r>
              <a:rPr lang="en-US" sz="3800" dirty="0"/>
              <a:t>Accuracy?</a:t>
            </a:r>
          </a:p>
          <a:p>
            <a:pPr lvl="1"/>
            <a:r>
              <a:rPr lang="en-US" sz="3800" dirty="0"/>
              <a:t>Trues / All</a:t>
            </a:r>
          </a:p>
          <a:p>
            <a:pPr lvl="1"/>
            <a:r>
              <a:rPr lang="en-US" sz="2200" dirty="0"/>
              <a:t>(True Positive + True Negative) / (True Positive + True Negative + False Negative + False Positive)</a:t>
            </a:r>
          </a:p>
          <a:p>
            <a:r>
              <a:rPr lang="en-US" sz="3800" dirty="0"/>
              <a:t>Recall  </a:t>
            </a:r>
          </a:p>
          <a:p>
            <a:pPr lvl="1"/>
            <a:r>
              <a:rPr lang="en-US" sz="3800" dirty="0"/>
              <a:t>What fraction of positives did we actually find? </a:t>
            </a:r>
          </a:p>
          <a:p>
            <a:pPr lvl="1"/>
            <a:r>
              <a:rPr lang="en-US" sz="3800" dirty="0"/>
              <a:t>True Positive / Really Positive</a:t>
            </a:r>
          </a:p>
          <a:p>
            <a:pPr lvl="1"/>
            <a:r>
              <a:rPr lang="en-US" sz="3800" dirty="0"/>
              <a:t>True Positive / (True Positive + False Negative)</a:t>
            </a:r>
          </a:p>
          <a:p>
            <a:r>
              <a:rPr lang="en-US" sz="3800" dirty="0"/>
              <a:t>Precision:</a:t>
            </a:r>
          </a:p>
          <a:p>
            <a:pPr lvl="1"/>
            <a:r>
              <a:rPr lang="en-US" sz="3800" dirty="0"/>
              <a:t>If we say positive, how precise are we?</a:t>
            </a:r>
          </a:p>
          <a:p>
            <a:pPr lvl="1"/>
            <a:r>
              <a:rPr lang="en-US" sz="3800" dirty="0"/>
              <a:t>True Positive / Classified as Positive</a:t>
            </a:r>
          </a:p>
          <a:p>
            <a:pPr lvl="1"/>
            <a:r>
              <a:rPr lang="en-US" sz="3800" dirty="0"/>
              <a:t>True Positive / (True Positive + False Positive)</a:t>
            </a:r>
          </a:p>
        </p:txBody>
      </p:sp>
      <p:graphicFrame>
        <p:nvGraphicFramePr>
          <p:cNvPr id="4" name="Table 3"/>
          <p:cNvGraphicFramePr>
            <a:graphicFrameLocks noGrp="1"/>
          </p:cNvGraphicFramePr>
          <p:nvPr>
            <p:extLst>
              <p:ext uri="{D42A27DB-BD31-4B8C-83A1-F6EECF244321}">
                <p14:modId xmlns:p14="http://schemas.microsoft.com/office/powerpoint/2010/main" val="3024122773"/>
              </p:ext>
            </p:extLst>
          </p:nvPr>
        </p:nvGraphicFramePr>
        <p:xfrm>
          <a:off x="2667000" y="1295400"/>
          <a:ext cx="6019801" cy="1381760"/>
        </p:xfrm>
        <a:graphic>
          <a:graphicData uri="http://schemas.openxmlformats.org/drawingml/2006/table">
            <a:tbl>
              <a:tblPr firstRow="1" firstCol="1">
                <a:tableStyleId>{5C22544A-7EE6-4342-B048-85BDC9FD1C3A}</a:tableStyleId>
              </a:tblPr>
              <a:tblGrid>
                <a:gridCol w="2219422">
                  <a:extLst>
                    <a:ext uri="{9D8B030D-6E8A-4147-A177-3AD203B41FA5}">
                      <a16:colId xmlns:a16="http://schemas.microsoft.com/office/drawing/2014/main" val="20000"/>
                    </a:ext>
                  </a:extLst>
                </a:gridCol>
                <a:gridCol w="2219422">
                  <a:extLst>
                    <a:ext uri="{9D8B030D-6E8A-4147-A177-3AD203B41FA5}">
                      <a16:colId xmlns:a16="http://schemas.microsoft.com/office/drawing/2014/main" val="20001"/>
                    </a:ext>
                  </a:extLst>
                </a:gridCol>
                <a:gridCol w="1580957">
                  <a:extLst>
                    <a:ext uri="{9D8B030D-6E8A-4147-A177-3AD203B41FA5}">
                      <a16:colId xmlns:a16="http://schemas.microsoft.com/office/drawing/2014/main" val="20002"/>
                    </a:ext>
                  </a:extLst>
                </a:gridCol>
              </a:tblGrid>
              <a:tr h="370840">
                <a:tc>
                  <a:txBody>
                    <a:bodyPr/>
                    <a:lstStyle/>
                    <a:p>
                      <a:r>
                        <a:rPr lang="en-US" dirty="0"/>
                        <a:t>Confusion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a:t>
                      </a:r>
                      <a:r>
                        <a:rPr lang="en-US" baseline="0" dirty="0"/>
                        <a:t> as Positive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 as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Really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Really</a:t>
                      </a:r>
                      <a:r>
                        <a:rPr lang="en-US" baseline="0" dirty="0"/>
                        <a:t> Negative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40289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F-Measure (F</a:t>
            </a:r>
            <a:r>
              <a:rPr lang="en-US" baseline="-25000" dirty="0"/>
              <a:t>1</a:t>
            </a:r>
            <a:r>
              <a:rPr lang="en-US" dirty="0"/>
              <a:t>-Score, F-Score)</a:t>
            </a:r>
          </a:p>
        </p:txBody>
      </p:sp>
      <p:sp>
        <p:nvSpPr>
          <p:cNvPr id="3" name="Content Placeholder 2"/>
          <p:cNvSpPr>
            <a:spLocks noGrp="1"/>
          </p:cNvSpPr>
          <p:nvPr>
            <p:ph idx="1"/>
          </p:nvPr>
        </p:nvSpPr>
        <p:spPr/>
        <p:txBody>
          <a:bodyPr>
            <a:normAutofit fontScale="92500" lnSpcReduction="10000"/>
          </a:bodyPr>
          <a:lstStyle/>
          <a:p>
            <a:r>
              <a:rPr lang="en-US" dirty="0"/>
              <a:t>A combination of precision and recall (the harmonic mean of the two):</a:t>
            </a:r>
          </a:p>
          <a:p>
            <a:r>
              <a:rPr lang="en-US" dirty="0"/>
              <a:t>2 (Precision * Recall) / (Precision + Recall)</a:t>
            </a:r>
          </a:p>
          <a:p>
            <a:r>
              <a:rPr lang="en-US" dirty="0"/>
              <a:t>E.g.: </a:t>
            </a:r>
          </a:p>
          <a:p>
            <a:pPr lvl="1"/>
            <a:r>
              <a:rPr lang="en-US" dirty="0"/>
              <a:t>Precision = 1, recall = 0, </a:t>
            </a:r>
          </a:p>
          <a:p>
            <a:pPr lvl="2"/>
            <a:r>
              <a:rPr lang="en-US" dirty="0"/>
              <a:t>F-Measure = 0</a:t>
            </a:r>
          </a:p>
          <a:p>
            <a:pPr lvl="1"/>
            <a:r>
              <a:rPr lang="en-US" dirty="0"/>
              <a:t>Precision = recall = 0.5</a:t>
            </a:r>
          </a:p>
          <a:p>
            <a:pPr lvl="2"/>
            <a:r>
              <a:rPr lang="en-US" dirty="0"/>
              <a:t>F-Measure = 0.5</a:t>
            </a:r>
          </a:p>
          <a:p>
            <a:pPr lvl="1"/>
            <a:r>
              <a:rPr lang="en-US" dirty="0"/>
              <a:t>Precision = recall = x</a:t>
            </a:r>
          </a:p>
          <a:p>
            <a:pPr lvl="2"/>
            <a:r>
              <a:rPr lang="en-US" dirty="0"/>
              <a:t>F-Measure = x</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Rectangle 4">
            <a:extLst>
              <a:ext uri="{FF2B5EF4-FFF2-40B4-BE49-F238E27FC236}">
                <a16:creationId xmlns:a16="http://schemas.microsoft.com/office/drawing/2014/main" id="{DEF02298-9F09-406E-A32C-2B0FEC84A6AE}"/>
              </a:ext>
            </a:extLst>
          </p:cNvPr>
          <p:cNvSpPr/>
          <p:nvPr/>
        </p:nvSpPr>
        <p:spPr>
          <a:xfrm>
            <a:off x="5257800" y="3276600"/>
            <a:ext cx="3505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Harmonic mean is also used in computing velocities on a given distance and resistance of resistors in parallel (must also divide by number of parallel lines)</a:t>
            </a:r>
          </a:p>
        </p:txBody>
      </p:sp>
    </p:spTree>
    <p:extLst>
      <p:ext uri="{BB962C8B-B14F-4D97-AF65-F5344CB8AC3E}">
        <p14:creationId xmlns:p14="http://schemas.microsoft.com/office/powerpoint/2010/main" val="83026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Imbalanced Data</a:t>
            </a:r>
          </a:p>
        </p:txBody>
      </p:sp>
      <p:sp>
        <p:nvSpPr>
          <p:cNvPr id="3" name="Content Placeholder 2"/>
          <p:cNvSpPr>
            <a:spLocks noGrp="1"/>
          </p:cNvSpPr>
          <p:nvPr>
            <p:ph idx="1"/>
          </p:nvPr>
        </p:nvSpPr>
        <p:spPr>
          <a:xfrm>
            <a:off x="457200" y="1600200"/>
            <a:ext cx="8305800" cy="4525963"/>
          </a:xfrm>
        </p:spPr>
        <p:txBody>
          <a:bodyPr>
            <a:normAutofit fontScale="70000" lnSpcReduction="20000"/>
          </a:bodyPr>
          <a:lstStyle/>
          <a:p>
            <a:r>
              <a:rPr lang="en-US" dirty="0"/>
              <a:t>Solutions:</a:t>
            </a:r>
          </a:p>
          <a:p>
            <a:pPr lvl="1"/>
            <a:r>
              <a:rPr lang="en-US" dirty="0"/>
              <a:t>Under-sampling: </a:t>
            </a:r>
          </a:p>
          <a:p>
            <a:pPr lvl="2"/>
            <a:r>
              <a:rPr lang="en-US" dirty="0"/>
              <a:t>Just ignore data (not good).</a:t>
            </a:r>
          </a:p>
          <a:p>
            <a:pPr lvl="2"/>
            <a:r>
              <a:rPr lang="en-US" dirty="0"/>
              <a:t>Every epoch randomly sample new data from large class.</a:t>
            </a:r>
          </a:p>
          <a:p>
            <a:pPr lvl="1"/>
            <a:r>
              <a:rPr lang="en-US" dirty="0"/>
              <a:t>Over-sampling:</a:t>
            </a:r>
          </a:p>
          <a:p>
            <a:pPr lvl="2"/>
            <a:r>
              <a:rPr lang="en-US" dirty="0"/>
              <a:t>Use the same data many times (only in train).</a:t>
            </a:r>
          </a:p>
          <a:p>
            <a:pPr lvl="1"/>
            <a:r>
              <a:rPr lang="en-US" dirty="0"/>
              <a:t>Loss function interventions:</a:t>
            </a:r>
          </a:p>
          <a:p>
            <a:pPr lvl="2"/>
            <a:r>
              <a:rPr lang="en-US" dirty="0"/>
              <a:t>Weighted loss: multiply loss term of each class (outside of the log) by </a:t>
            </a:r>
            <a:r>
              <a:rPr lang="en-US" dirty="0" err="1"/>
              <a:t>total_examples</a:t>
            </a:r>
            <a:r>
              <a:rPr lang="en-US" dirty="0"/>
              <a:t>/#examples_in_class</a:t>
            </a:r>
          </a:p>
          <a:p>
            <a:pPr lvl="3"/>
            <a:r>
              <a:rPr lang="en-US" dirty="0"/>
              <a:t>The total weight of both classes will eventually be identical.</a:t>
            </a:r>
          </a:p>
          <a:p>
            <a:pPr lvl="2"/>
            <a:r>
              <a:rPr lang="en-US" dirty="0"/>
              <a:t>Use </a:t>
            </a:r>
            <a:r>
              <a:rPr lang="en-US" dirty="0" err="1"/>
              <a:t>tf.nn.weighted_cross_entropy_with_logits</a:t>
            </a:r>
            <a:r>
              <a:rPr lang="en-US" dirty="0"/>
              <a:t>(), and provide </a:t>
            </a:r>
            <a:r>
              <a:rPr lang="en-US" dirty="0" err="1"/>
              <a:t>total_examples</a:t>
            </a:r>
            <a:r>
              <a:rPr lang="en-US" dirty="0"/>
              <a:t>/#</a:t>
            </a:r>
            <a:r>
              <a:rPr lang="en-US" dirty="0" err="1"/>
              <a:t>examples_in_positive_class</a:t>
            </a:r>
            <a:endParaRPr lang="en-US" dirty="0"/>
          </a:p>
          <a:p>
            <a:pPr lvl="1"/>
            <a:r>
              <a:rPr lang="en-US" dirty="0"/>
              <a:t>Raise (or reduce) prediction threshold:</a:t>
            </a:r>
          </a:p>
          <a:p>
            <a:pPr lvl="2"/>
            <a:r>
              <a:rPr lang="en-US" dirty="0"/>
              <a:t>At inference (or test), we can set the threshold at 0.4 for instance, (instead of 0.5), this will result in more predictions of the positive class.</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68794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Classes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153400" cy="4876800"/>
              </a:xfrm>
            </p:spPr>
            <p:txBody>
              <a:bodyPr>
                <a:normAutofit fontScale="92500" lnSpcReduction="10000"/>
              </a:bodyPr>
              <a:lstStyle/>
              <a:p>
                <a:r>
                  <a:rPr lang="en-US" dirty="0"/>
                  <a:t>Many times, classification is into several labels. E.g., Classify an image to an object: cat/dog/airplane/sea/house</a:t>
                </a:r>
              </a:p>
              <a:p>
                <a:r>
                  <a:rPr lang="en-US" dirty="0"/>
                  <a:t>We use one-hot vector representations for the labels. E.g.: cat = [1, 0, 0, 0, 0], sea = [0, 0, 0, 1, 0]</a:t>
                </a:r>
              </a:p>
              <a:p>
                <a:r>
                  <a:rPr lang="en-US" b="1" dirty="0" err="1"/>
                  <a:t>SoftMax</a:t>
                </a:r>
                <a:r>
                  <a:rPr lang="en-US" dirty="0"/>
                  <a:t> activation layer: as if we do logistic regression for each output alone and then scale:</a:t>
                </a:r>
                <a:r>
                  <a:rPr lang="en-US" sz="2600" dirty="0"/>
                  <a:t> </a:t>
                </a:r>
              </a:p>
              <a:p>
                <a:pPr lvl="1"/>
                <a:endParaRPr lang="en-US" sz="3000" dirty="0"/>
              </a:p>
              <a:p>
                <a:pPr lvl="1"/>
                <a:endParaRPr lang="en-US" sz="3000" dirty="0"/>
              </a:p>
              <a:p>
                <a:pPr lvl="1"/>
                <a:r>
                  <a:rPr lang="en-US" sz="3000" dirty="0"/>
                  <a:t>Note that: </a:t>
                </a:r>
                <a14:m>
                  <m:oMath xmlns:m="http://schemas.openxmlformats.org/officeDocument/2006/math">
                    <m:nary>
                      <m:naryPr>
                        <m:chr m:val="∑"/>
                        <m:supHide m:val="on"/>
                        <m:ctrlPr>
                          <a:rPr lang="en-US" sz="3000" i="1" smtClean="0">
                            <a:latin typeface="Cambria Math" panose="02040503050406030204" pitchFamily="18" charset="0"/>
                          </a:rPr>
                        </m:ctrlPr>
                      </m:naryPr>
                      <m:sub>
                        <m:r>
                          <m:rPr>
                            <m:brk m:alnAt="7"/>
                          </m:rPr>
                          <a:rPr lang="en-US" sz="3000" b="0" i="1" smtClean="0">
                            <a:latin typeface="Cambria Math"/>
                          </a:rPr>
                          <m:t>𝑖</m:t>
                        </m:r>
                        <m:r>
                          <a:rPr lang="en-US" sz="3000" b="0" i="1" smtClean="0">
                            <a:latin typeface="Cambria Math"/>
                            <a:ea typeface="Cambria Math"/>
                          </a:rPr>
                          <m:t>∈{0,1,…,</m:t>
                        </m:r>
                        <m:r>
                          <a:rPr lang="en-US" sz="3000" b="0" i="1" smtClean="0">
                            <a:latin typeface="Cambria Math"/>
                            <a:ea typeface="Cambria Math"/>
                          </a:rPr>
                          <m:t>𝑘</m:t>
                        </m:r>
                        <m:r>
                          <a:rPr lang="en-US" sz="3000" b="0" i="1" smtClean="0">
                            <a:latin typeface="Cambria Math"/>
                            <a:ea typeface="Cambria Math"/>
                          </a:rPr>
                          <m:t>−1}</m:t>
                        </m:r>
                      </m:sub>
                      <m:sup/>
                      <m:e>
                        <m:r>
                          <a:rPr lang="en-US" sz="3000" b="0" i="1" smtClean="0">
                            <a:latin typeface="Cambria Math"/>
                          </a:rPr>
                          <m:t>h</m:t>
                        </m:r>
                        <m:r>
                          <a:rPr lang="en-US" sz="3000" b="0" i="1" smtClean="0">
                            <a:latin typeface="Cambria Math"/>
                          </a:rPr>
                          <m:t>(</m:t>
                        </m:r>
                        <m:r>
                          <a:rPr lang="en-US" sz="3000" b="0" i="1" smtClean="0">
                            <a:latin typeface="Cambria Math"/>
                          </a:rPr>
                          <m:t>𝑦</m:t>
                        </m:r>
                        <m:r>
                          <a:rPr lang="en-US" sz="3000" b="0" i="1" smtClean="0">
                            <a:latin typeface="Cambria Math"/>
                          </a:rPr>
                          <m:t>=</m:t>
                        </m:r>
                        <m:r>
                          <a:rPr lang="en-US" sz="3000" b="0" i="1" smtClean="0">
                            <a:latin typeface="Cambria Math"/>
                          </a:rPr>
                          <m:t>𝑖</m:t>
                        </m:r>
                        <m:r>
                          <a:rPr lang="en-US" sz="3000" b="0" i="1" smtClean="0">
                            <a:latin typeface="Cambria Math"/>
                          </a:rPr>
                          <m:t>|</m:t>
                        </m:r>
                        <m:r>
                          <a:rPr lang="en-US" sz="3000" b="0" i="1" smtClean="0">
                            <a:latin typeface="Cambria Math"/>
                          </a:rPr>
                          <m:t>𝑥</m:t>
                        </m:r>
                        <m:r>
                          <a:rPr lang="en-US" sz="3000" b="0" i="1" smtClean="0">
                            <a:latin typeface="Cambria Math"/>
                          </a:rPr>
                          <m:t>)</m:t>
                        </m:r>
                      </m:e>
                    </m:nary>
                  </m:oMath>
                </a14:m>
                <a:r>
                  <a:rPr lang="en-US" sz="3000" dirty="0"/>
                  <a:t>=1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153400" cy="4876800"/>
              </a:xfrm>
              <a:blipFill>
                <a:blip r:embed="rId3"/>
                <a:stretch>
                  <a:fillRect l="-1495" t="-2500" r="-972"/>
                </a:stretch>
              </a:blipFill>
            </p:spPr>
            <p:txBody>
              <a:bodyPr/>
              <a:lstStyle/>
              <a:p>
                <a:r>
                  <a:rPr lang="en-US">
                    <a:noFill/>
                  </a:rPr>
                  <a:t> </a:t>
                </a:r>
              </a:p>
            </p:txBody>
          </p:sp>
        </mc:Fallback>
      </mc:AlternateContent>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34664" y="4893857"/>
            <a:ext cx="3542136" cy="66874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47561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Example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endParaRPr lang="en-US" dirty="0"/>
          </a:p>
          <a:p>
            <a:r>
              <a:rPr lang="en-US" dirty="0"/>
              <a:t>The values of </a:t>
            </a:r>
            <a:r>
              <a:rPr lang="en-US" dirty="0" err="1"/>
              <a:t>W</a:t>
            </a:r>
            <a:r>
              <a:rPr lang="en-US" baseline="-25000" dirty="0" err="1"/>
              <a:t>j</a:t>
            </a:r>
            <a:r>
              <a:rPr lang="en-US" dirty="0" err="1"/>
              <a:t>x+b</a:t>
            </a:r>
            <a:r>
              <a:rPr lang="en-US" dirty="0"/>
              <a:t> are called the </a:t>
            </a:r>
            <a:r>
              <a:rPr lang="en-US" dirty="0" err="1"/>
              <a:t>logits</a:t>
            </a:r>
            <a:r>
              <a:rPr lang="en-US" dirty="0"/>
              <a:t>.</a:t>
            </a:r>
          </a:p>
          <a:p>
            <a:r>
              <a:rPr lang="en-US" dirty="0" err="1"/>
              <a:t>SoftMax</a:t>
            </a:r>
            <a:r>
              <a:rPr lang="en-US" dirty="0"/>
              <a:t> is a soft version of the maximum.</a:t>
            </a:r>
          </a:p>
          <a:p>
            <a:r>
              <a:rPr lang="en-US" dirty="0"/>
              <a:t>If we get for a given x the following values:</a:t>
            </a:r>
          </a:p>
          <a:p>
            <a:pPr lvl="1"/>
            <a:r>
              <a:rPr lang="en-US" dirty="0"/>
              <a:t>W</a:t>
            </a:r>
            <a:r>
              <a:rPr lang="en-US" baseline="-25000" dirty="0"/>
              <a:t>1</a:t>
            </a:r>
            <a:r>
              <a:rPr lang="en-US" dirty="0"/>
              <a:t>x+b</a:t>
            </a:r>
            <a:r>
              <a:rPr lang="en-US" baseline="-25000" dirty="0"/>
              <a:t>1</a:t>
            </a:r>
            <a:r>
              <a:rPr lang="en-US" dirty="0"/>
              <a:t> = 1</a:t>
            </a:r>
          </a:p>
          <a:p>
            <a:pPr lvl="1"/>
            <a:r>
              <a:rPr lang="en-US" dirty="0"/>
              <a:t>W</a:t>
            </a:r>
            <a:r>
              <a:rPr lang="en-US" baseline="-25000" dirty="0"/>
              <a:t>2</a:t>
            </a:r>
            <a:r>
              <a:rPr lang="en-US" dirty="0"/>
              <a:t>x+b</a:t>
            </a:r>
            <a:r>
              <a:rPr lang="en-US" baseline="-25000" dirty="0"/>
              <a:t>2</a:t>
            </a:r>
            <a:r>
              <a:rPr lang="en-US" dirty="0"/>
              <a:t> = 520</a:t>
            </a:r>
          </a:p>
          <a:p>
            <a:pPr lvl="1"/>
            <a:r>
              <a:rPr lang="en-US" dirty="0"/>
              <a:t>W</a:t>
            </a:r>
            <a:r>
              <a:rPr lang="en-US" baseline="-25000" dirty="0"/>
              <a:t>3</a:t>
            </a:r>
            <a:r>
              <a:rPr lang="en-US" dirty="0"/>
              <a:t>x+b</a:t>
            </a:r>
            <a:r>
              <a:rPr lang="en-US" baseline="-25000" dirty="0"/>
              <a:t>3</a:t>
            </a:r>
            <a:r>
              <a:rPr lang="en-US" dirty="0"/>
              <a:t> = 0.8</a:t>
            </a:r>
          </a:p>
          <a:p>
            <a:pPr lvl="1"/>
            <a:r>
              <a:rPr lang="en-US" dirty="0"/>
              <a:t>W</a:t>
            </a:r>
            <a:r>
              <a:rPr lang="en-US" baseline="-25000" dirty="0"/>
              <a:t>4</a:t>
            </a:r>
            <a:r>
              <a:rPr lang="en-US" dirty="0"/>
              <a:t>x+b</a:t>
            </a:r>
            <a:r>
              <a:rPr lang="en-US" baseline="-25000" dirty="0"/>
              <a:t>4</a:t>
            </a:r>
            <a:r>
              <a:rPr lang="en-US" dirty="0"/>
              <a:t> = 1.3</a:t>
            </a:r>
          </a:p>
          <a:p>
            <a:r>
              <a:rPr lang="en-US" dirty="0"/>
              <a:t>What will h(y=2|x) be? </a:t>
            </a:r>
          </a:p>
          <a:p>
            <a:r>
              <a:rPr lang="en-US" dirty="0"/>
              <a:t>And h(y=1|x)?</a:t>
            </a:r>
          </a:p>
          <a:p>
            <a:pPr lvl="1"/>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19200" y="1477371"/>
            <a:ext cx="3542136" cy="66874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8810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and Logistic Regression</a:t>
            </a:r>
          </a:p>
        </p:txBody>
      </p:sp>
      <p:sp>
        <p:nvSpPr>
          <p:cNvPr id="3" name="Content Placeholder 2"/>
          <p:cNvSpPr>
            <a:spLocks noGrp="1"/>
          </p:cNvSpPr>
          <p:nvPr>
            <p:ph idx="1"/>
          </p:nvPr>
        </p:nvSpPr>
        <p:spPr>
          <a:xfrm>
            <a:off x="457200" y="1600201"/>
            <a:ext cx="8229600" cy="4343400"/>
          </a:xfrm>
        </p:spPr>
        <p:txBody>
          <a:bodyPr>
            <a:normAutofit lnSpcReduction="10000"/>
          </a:bodyPr>
          <a:lstStyle/>
          <a:p>
            <a:r>
              <a:rPr lang="en-US" dirty="0" err="1"/>
              <a:t>SoftMax</a:t>
            </a:r>
            <a:r>
              <a:rPr lang="en-US" dirty="0"/>
              <a:t> is a generalization of logistic regression for multiple classes.</a:t>
            </a:r>
          </a:p>
          <a:p>
            <a:r>
              <a:rPr lang="en-US" dirty="0"/>
              <a:t>For example, if we assume two classes (0 and 1), like we have in logistic regression, we get:</a:t>
            </a:r>
          </a:p>
          <a:p>
            <a:pPr marL="0" indent="0">
              <a:buNone/>
            </a:pPr>
            <a:endParaRPr lang="en-US" dirty="0"/>
          </a:p>
          <a:p>
            <a:pPr marL="0" indent="0">
              <a:buNone/>
            </a:pPr>
            <a:endParaRPr lang="en-US" dirty="0"/>
          </a:p>
          <a:p>
            <a:pPr marL="0" indent="0">
              <a:buNone/>
            </a:pPr>
            <a:endParaRPr lang="en-US" dirty="0"/>
          </a:p>
          <a:p>
            <a:r>
              <a:rPr lang="en-US" dirty="0"/>
              <a:t>Define W=W</a:t>
            </a:r>
            <a:r>
              <a:rPr lang="en-US" baseline="-25000" dirty="0"/>
              <a:t>1</a:t>
            </a:r>
            <a:r>
              <a:rPr lang="en-US" dirty="0"/>
              <a:t>-W</a:t>
            </a:r>
            <a:r>
              <a:rPr lang="en-US" baseline="-25000" dirty="0"/>
              <a:t>0</a:t>
            </a:r>
            <a:r>
              <a:rPr lang="en-US" dirty="0"/>
              <a:t> b=b</a:t>
            </a:r>
            <a:r>
              <a:rPr lang="en-US" baseline="-25000" dirty="0"/>
              <a:t>1</a:t>
            </a:r>
            <a:r>
              <a:rPr lang="en-US" dirty="0"/>
              <a:t>-b</a:t>
            </a:r>
            <a:r>
              <a:rPr lang="en-US" baseline="-25000" dirty="0"/>
              <a:t>0</a:t>
            </a:r>
            <a:endParaRPr lang="en-US"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0" y="2133600"/>
            <a:ext cx="2825262" cy="53340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52600" y="3733800"/>
            <a:ext cx="5147980" cy="685800"/>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180669" y="4419600"/>
            <a:ext cx="4549557" cy="631392"/>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819400" y="5791200"/>
            <a:ext cx="2283126" cy="533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68775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 Cross Entropy Loss Function</a:t>
            </a:r>
          </a:p>
        </p:txBody>
      </p:sp>
      <p:sp>
        <p:nvSpPr>
          <p:cNvPr id="3" name="Content Placeholder 2"/>
          <p:cNvSpPr>
            <a:spLocks noGrp="1"/>
          </p:cNvSpPr>
          <p:nvPr>
            <p:ph idx="1"/>
          </p:nvPr>
        </p:nvSpPr>
        <p:spPr/>
        <p:txBody>
          <a:bodyPr/>
          <a:lstStyle/>
          <a:p>
            <a:r>
              <a:rPr lang="en-US" dirty="0"/>
              <a:t>loss = -</a:t>
            </a:r>
            <a:r>
              <a:rPr lang="en-US" dirty="0" err="1"/>
              <a:t>tf.reduce_mean</a:t>
            </a:r>
            <a:r>
              <a:rPr lang="en-US" dirty="0"/>
              <a:t>(y_*tf.log(pred))</a:t>
            </a:r>
          </a:p>
          <a:p>
            <a:endParaRPr lang="en-US" dirty="0"/>
          </a:p>
          <a:p>
            <a:endParaRPr lang="en-US" dirty="0"/>
          </a:p>
          <a:p>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8343376"/>
              </p:ext>
            </p:extLst>
          </p:nvPr>
        </p:nvGraphicFramePr>
        <p:xfrm>
          <a:off x="838200" y="2514600"/>
          <a:ext cx="6096000" cy="1752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Prediction</a:t>
                      </a:r>
                    </a:p>
                    <a:p>
                      <a:r>
                        <a:rPr lang="en-US" dirty="0"/>
                        <a:t>(</a:t>
                      </a:r>
                      <a:r>
                        <a:rPr lang="en-US" dirty="0" err="1"/>
                        <a:t>SoftMax</a:t>
                      </a:r>
                      <a:r>
                        <a:rPr lang="en-US" dirty="0"/>
                        <a:t>)</a:t>
                      </a:r>
                    </a:p>
                  </a:txBody>
                  <a:tcPr/>
                </a:tc>
                <a:tc>
                  <a:txBody>
                    <a:bodyPr/>
                    <a:lstStyle/>
                    <a:p>
                      <a:r>
                        <a:rPr lang="en-US" dirty="0"/>
                        <a:t>Actual</a:t>
                      </a:r>
                    </a:p>
                  </a:txBody>
                  <a:tcPr/>
                </a:tc>
                <a:tc>
                  <a:txBody>
                    <a:bodyPr/>
                    <a:lstStyle/>
                    <a:p>
                      <a:r>
                        <a:rPr lang="en-US" dirty="0"/>
                        <a:t>Log(pred.)</a:t>
                      </a:r>
                    </a:p>
                  </a:txBody>
                  <a:tcPr/>
                </a:tc>
                <a:tc>
                  <a:txBody>
                    <a:bodyPr/>
                    <a:lstStyle/>
                    <a:p>
                      <a:r>
                        <a:rPr lang="en-US" dirty="0"/>
                        <a:t>Cross Entropy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[0.4, 0.5,</a:t>
                      </a:r>
                      <a:r>
                        <a:rPr lang="en-US" baseline="0" dirty="0"/>
                        <a:t> 0.1]</a:t>
                      </a:r>
                      <a:endParaRPr lang="en-US" dirty="0"/>
                    </a:p>
                  </a:txBody>
                  <a:tcPr/>
                </a:tc>
                <a:tc>
                  <a:txBody>
                    <a:bodyPr/>
                    <a:lstStyle/>
                    <a:p>
                      <a:r>
                        <a:rPr lang="en-US" dirty="0"/>
                        <a:t>[1,</a:t>
                      </a:r>
                      <a:r>
                        <a:rPr lang="en-US" baseline="0" dirty="0"/>
                        <a:t> 0, 0]</a:t>
                      </a:r>
                      <a:endParaRPr lang="en-US" dirty="0"/>
                    </a:p>
                  </a:txBody>
                  <a:tcPr/>
                </a:tc>
                <a:tc>
                  <a:txBody>
                    <a:bodyPr/>
                    <a:lstStyle/>
                    <a:p>
                      <a:r>
                        <a:rPr lang="en-US" dirty="0"/>
                        <a:t>[-0.92, -0.69, -2.3]</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[0.2, 0.7, 0.1]</a:t>
                      </a:r>
                    </a:p>
                  </a:txBody>
                  <a:tcPr/>
                </a:tc>
                <a:tc>
                  <a:txBody>
                    <a:bodyPr/>
                    <a:lstStyle/>
                    <a:p>
                      <a:r>
                        <a:rPr lang="en-US" dirty="0"/>
                        <a:t>[0, 1, 0]</a:t>
                      </a:r>
                    </a:p>
                  </a:txBody>
                  <a:tcPr/>
                </a:tc>
                <a:tc>
                  <a:txBody>
                    <a:bodyPr/>
                    <a:lstStyle/>
                    <a:p>
                      <a:r>
                        <a:rPr lang="en-US" dirty="0"/>
                        <a:t>[-1.61, -0.36, -2.3]</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[0.1, 0.3, 0.6]</a:t>
                      </a:r>
                    </a:p>
                  </a:txBody>
                  <a:tcPr/>
                </a:tc>
                <a:tc>
                  <a:txBody>
                    <a:bodyPr/>
                    <a:lstStyle/>
                    <a:p>
                      <a:r>
                        <a:rPr lang="en-US" dirty="0"/>
                        <a:t>[0, 0, 1]</a:t>
                      </a:r>
                    </a:p>
                  </a:txBody>
                  <a:tcPr/>
                </a:tc>
                <a:tc>
                  <a:txBody>
                    <a:bodyPr/>
                    <a:lstStyle/>
                    <a:p>
                      <a:r>
                        <a:rPr lang="en-US" dirty="0"/>
                        <a:t>[-2.3, -1.61, -0.51]</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971800" y="4755929"/>
            <a:ext cx="1524000" cy="369332"/>
          </a:xfrm>
          <a:prstGeom prst="rect">
            <a:avLst/>
          </a:prstGeom>
          <a:noFill/>
          <a:ln>
            <a:solidFill>
              <a:schemeClr val="accent1"/>
            </a:solidFill>
          </a:ln>
        </p:spPr>
        <p:txBody>
          <a:bodyPr wrap="square" rtlCol="0">
            <a:spAutoFit/>
          </a:bodyPr>
          <a:lstStyle/>
          <a:p>
            <a:r>
              <a:rPr lang="en-US" dirty="0"/>
              <a:t>Loss = 0.597</a:t>
            </a:r>
          </a:p>
        </p:txBody>
      </p:sp>
      <p:sp>
        <p:nvSpPr>
          <p:cNvPr id="6" name="TextBox 5"/>
          <p:cNvSpPr txBox="1"/>
          <p:nvPr/>
        </p:nvSpPr>
        <p:spPr>
          <a:xfrm>
            <a:off x="5562600" y="3200400"/>
            <a:ext cx="762000" cy="369332"/>
          </a:xfrm>
          <a:prstGeom prst="rect">
            <a:avLst/>
          </a:prstGeom>
          <a:noFill/>
        </p:spPr>
        <p:txBody>
          <a:bodyPr wrap="square" rtlCol="0">
            <a:spAutoFit/>
          </a:bodyPr>
          <a:lstStyle/>
          <a:p>
            <a:r>
              <a:rPr lang="en-US" dirty="0"/>
              <a:t>-0.92</a:t>
            </a:r>
          </a:p>
        </p:txBody>
      </p:sp>
      <p:sp>
        <p:nvSpPr>
          <p:cNvPr id="7" name="TextBox 6"/>
          <p:cNvSpPr txBox="1"/>
          <p:nvPr/>
        </p:nvSpPr>
        <p:spPr>
          <a:xfrm>
            <a:off x="5562600" y="3516868"/>
            <a:ext cx="914400" cy="369332"/>
          </a:xfrm>
          <a:prstGeom prst="rect">
            <a:avLst/>
          </a:prstGeom>
          <a:noFill/>
        </p:spPr>
        <p:txBody>
          <a:bodyPr wrap="square" rtlCol="0">
            <a:spAutoFit/>
          </a:bodyPr>
          <a:lstStyle/>
          <a:p>
            <a:r>
              <a:rPr lang="en-US" dirty="0"/>
              <a:t>-0.36</a:t>
            </a:r>
          </a:p>
        </p:txBody>
      </p:sp>
      <p:sp>
        <p:nvSpPr>
          <p:cNvPr id="8" name="TextBox 7"/>
          <p:cNvSpPr txBox="1"/>
          <p:nvPr/>
        </p:nvSpPr>
        <p:spPr>
          <a:xfrm>
            <a:off x="5562600" y="3925186"/>
            <a:ext cx="762000" cy="369332"/>
          </a:xfrm>
          <a:prstGeom prst="rect">
            <a:avLst/>
          </a:prstGeom>
          <a:noFill/>
        </p:spPr>
        <p:txBody>
          <a:bodyPr wrap="square" rtlCol="0">
            <a:spAutoFit/>
          </a:bodyPr>
          <a:lstStyle/>
          <a:p>
            <a:r>
              <a:rPr lang="en-US" dirty="0"/>
              <a:t>-0.51</a:t>
            </a:r>
          </a:p>
        </p:txBody>
      </p:sp>
      <p:sp>
        <p:nvSpPr>
          <p:cNvPr id="9" name="Rounded Rectangle 8"/>
          <p:cNvSpPr/>
          <p:nvPr/>
        </p:nvSpPr>
        <p:spPr>
          <a:xfrm>
            <a:off x="4800600" y="4533013"/>
            <a:ext cx="3886200" cy="850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y_ and pred are both vectors, since we are evaluating a mini-batch at once.</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67</a:t>
            </a:fld>
            <a:endParaRPr lang="en-US"/>
          </a:p>
        </p:txBody>
      </p:sp>
      <p:sp>
        <p:nvSpPr>
          <p:cNvPr id="11" name="Rectangle 10"/>
          <p:cNvSpPr/>
          <p:nvPr/>
        </p:nvSpPr>
        <p:spPr>
          <a:xfrm>
            <a:off x="1066800" y="5486400"/>
            <a:ext cx="6553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practice use: tf.nn.softmax_cross_entropy_with_logits_v2()</a:t>
            </a:r>
          </a:p>
          <a:p>
            <a:pPr algn="ctr"/>
            <a:r>
              <a:rPr lang="en-US" dirty="0"/>
              <a:t>(performance and numerical stability)</a:t>
            </a:r>
          </a:p>
          <a:p>
            <a:pPr algn="ctr"/>
            <a:r>
              <a:rPr lang="en-US" dirty="0"/>
              <a:t>Note that as with the sigmoid version, this also computes </a:t>
            </a:r>
            <a:r>
              <a:rPr lang="en-US" dirty="0" err="1"/>
              <a:t>softmax</a:t>
            </a:r>
            <a:r>
              <a:rPr lang="en-US" dirty="0"/>
              <a:t>.</a:t>
            </a:r>
          </a:p>
        </p:txBody>
      </p:sp>
    </p:spTree>
    <p:extLst>
      <p:ext uri="{BB962C8B-B14F-4D97-AF65-F5344CB8AC3E}">
        <p14:creationId xmlns:p14="http://schemas.microsoft.com/office/powerpoint/2010/main" val="31265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(Logistic Regression)</a:t>
            </a:r>
          </a:p>
        </p:txBody>
      </p:sp>
      <p:sp>
        <p:nvSpPr>
          <p:cNvPr id="4" name="Oval 3"/>
          <p:cNvSpPr/>
          <p:nvPr/>
        </p:nvSpPr>
        <p:spPr>
          <a:xfrm>
            <a:off x="1752600" y="190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a:t>
            </a:r>
            <a:r>
              <a:rPr lang="en-US" sz="1000" dirty="0"/>
              <a:t>Feature</a:t>
            </a:r>
            <a:endParaRPr lang="en-US" dirty="0"/>
          </a:p>
        </p:txBody>
      </p:sp>
      <p:sp>
        <p:nvSpPr>
          <p:cNvPr id="5" name="Oval 4"/>
          <p:cNvSpPr/>
          <p:nvPr/>
        </p:nvSpPr>
        <p:spPr>
          <a:xfrm>
            <a:off x="1752600" y="2895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a:t>
            </a:r>
            <a:r>
              <a:rPr lang="en-US" sz="1000" dirty="0"/>
              <a:t>Feature</a:t>
            </a:r>
            <a:endParaRPr lang="en-US" dirty="0"/>
          </a:p>
        </p:txBody>
      </p:sp>
      <p:sp>
        <p:nvSpPr>
          <p:cNvPr id="6" name="Oval 5"/>
          <p:cNvSpPr/>
          <p:nvPr/>
        </p:nvSpPr>
        <p:spPr>
          <a:xfrm>
            <a:off x="1752600" y="3886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a:t>
            </a:r>
            <a:r>
              <a:rPr lang="en-US" sz="1000" dirty="0"/>
              <a:t>Feature</a:t>
            </a:r>
            <a:endParaRPr lang="en-US" dirty="0"/>
          </a:p>
        </p:txBody>
      </p:sp>
      <p:sp>
        <p:nvSpPr>
          <p:cNvPr id="7" name="Oval 6"/>
          <p:cNvSpPr/>
          <p:nvPr/>
        </p:nvSpPr>
        <p:spPr>
          <a:xfrm>
            <a:off x="1752600" y="4876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r>
              <a:rPr lang="en-US" baseline="30000" dirty="0"/>
              <a:t>th</a:t>
            </a:r>
            <a:r>
              <a:rPr lang="en-US" dirty="0"/>
              <a:t>  </a:t>
            </a:r>
            <a:r>
              <a:rPr lang="en-US" sz="1000" dirty="0"/>
              <a:t>Feature</a:t>
            </a:r>
            <a:endParaRPr lang="en-US" dirty="0"/>
          </a:p>
        </p:txBody>
      </p:sp>
      <p:sp>
        <p:nvSpPr>
          <p:cNvPr id="8" name="Oval 7"/>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4" idx="6"/>
            <a:endCxn id="8" idx="2"/>
          </p:cNvCxnSpPr>
          <p:nvPr/>
        </p:nvCxnSpPr>
        <p:spPr>
          <a:xfrm>
            <a:off x="2590800" y="2324100"/>
            <a:ext cx="2286000" cy="1219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8" idx="2"/>
          </p:cNvCxnSpPr>
          <p:nvPr/>
        </p:nvCxnSpPr>
        <p:spPr>
          <a:xfrm>
            <a:off x="2590800" y="3314700"/>
            <a:ext cx="2286000" cy="228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2"/>
          </p:cNvCxnSpPr>
          <p:nvPr/>
        </p:nvCxnSpPr>
        <p:spPr>
          <a:xfrm flipV="1">
            <a:off x="2590800" y="3543300"/>
            <a:ext cx="2286000" cy="7620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8" idx="2"/>
          </p:cNvCxnSpPr>
          <p:nvPr/>
        </p:nvCxnSpPr>
        <p:spPr>
          <a:xfrm flipV="1">
            <a:off x="2590800" y="3543300"/>
            <a:ext cx="2286000" cy="1752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324100"/>
            <a:ext cx="457200" cy="369332"/>
          </a:xfrm>
          <a:prstGeom prst="rect">
            <a:avLst/>
          </a:prstGeom>
          <a:noFill/>
        </p:spPr>
        <p:txBody>
          <a:bodyPr wrap="square" rtlCol="0">
            <a:spAutoFit/>
          </a:bodyPr>
          <a:lstStyle/>
          <a:p>
            <a:r>
              <a:rPr lang="en-US" dirty="0"/>
              <a:t>w</a:t>
            </a:r>
            <a:r>
              <a:rPr lang="en-US" baseline="-25000" dirty="0"/>
              <a:t>1</a:t>
            </a:r>
          </a:p>
        </p:txBody>
      </p:sp>
      <p:sp>
        <p:nvSpPr>
          <p:cNvPr id="24" name="TextBox 23"/>
          <p:cNvSpPr txBox="1"/>
          <p:nvPr/>
        </p:nvSpPr>
        <p:spPr>
          <a:xfrm>
            <a:off x="2971800" y="3059668"/>
            <a:ext cx="457200" cy="369332"/>
          </a:xfrm>
          <a:prstGeom prst="rect">
            <a:avLst/>
          </a:prstGeom>
          <a:noFill/>
        </p:spPr>
        <p:txBody>
          <a:bodyPr wrap="square" rtlCol="0">
            <a:spAutoFit/>
          </a:bodyPr>
          <a:lstStyle/>
          <a:p>
            <a:r>
              <a:rPr lang="en-US" dirty="0"/>
              <a:t>w</a:t>
            </a:r>
            <a:r>
              <a:rPr lang="en-US" baseline="-25000" dirty="0"/>
              <a:t>2</a:t>
            </a:r>
          </a:p>
        </p:txBody>
      </p:sp>
      <p:sp>
        <p:nvSpPr>
          <p:cNvPr id="25" name="TextBox 24"/>
          <p:cNvSpPr txBox="1"/>
          <p:nvPr/>
        </p:nvSpPr>
        <p:spPr>
          <a:xfrm>
            <a:off x="2971800" y="3745468"/>
            <a:ext cx="457200" cy="369332"/>
          </a:xfrm>
          <a:prstGeom prst="rect">
            <a:avLst/>
          </a:prstGeom>
          <a:noFill/>
        </p:spPr>
        <p:txBody>
          <a:bodyPr wrap="square" rtlCol="0">
            <a:spAutoFit/>
          </a:bodyPr>
          <a:lstStyle/>
          <a:p>
            <a:r>
              <a:rPr lang="en-US" dirty="0"/>
              <a:t>w</a:t>
            </a:r>
            <a:r>
              <a:rPr lang="en-US" baseline="-25000" dirty="0"/>
              <a:t>3</a:t>
            </a:r>
          </a:p>
        </p:txBody>
      </p:sp>
      <p:sp>
        <p:nvSpPr>
          <p:cNvPr id="26" name="TextBox 25"/>
          <p:cNvSpPr txBox="1"/>
          <p:nvPr/>
        </p:nvSpPr>
        <p:spPr>
          <a:xfrm>
            <a:off x="2971800" y="4431268"/>
            <a:ext cx="457200" cy="369332"/>
          </a:xfrm>
          <a:prstGeom prst="rect">
            <a:avLst/>
          </a:prstGeom>
          <a:noFill/>
        </p:spPr>
        <p:txBody>
          <a:bodyPr wrap="square" rtlCol="0">
            <a:spAutoFit/>
          </a:bodyPr>
          <a:lstStyle/>
          <a:p>
            <a:r>
              <a:rPr lang="en-US" dirty="0"/>
              <a:t>w</a:t>
            </a:r>
            <a:r>
              <a:rPr lang="en-US" baseline="-25000" dirty="0"/>
              <a:t>4</a:t>
            </a:r>
          </a:p>
        </p:txBody>
      </p:sp>
      <p:sp>
        <p:nvSpPr>
          <p:cNvPr id="27" name="TextBox 26"/>
          <p:cNvSpPr txBox="1"/>
          <p:nvPr/>
        </p:nvSpPr>
        <p:spPr>
          <a:xfrm>
            <a:off x="4800600" y="2875002"/>
            <a:ext cx="304800" cy="369332"/>
          </a:xfrm>
          <a:prstGeom prst="rect">
            <a:avLst/>
          </a:prstGeom>
          <a:noFill/>
        </p:spPr>
        <p:txBody>
          <a:bodyPr wrap="square" rtlCol="0">
            <a:spAutoFit/>
          </a:bodyPr>
          <a:lstStyle/>
          <a:p>
            <a:r>
              <a:rPr lang="en-US" dirty="0"/>
              <a:t>b</a:t>
            </a:r>
          </a:p>
        </p:txBody>
      </p:sp>
      <p:cxnSp>
        <p:nvCxnSpPr>
          <p:cNvPr id="28" name="Straight Arrow Connector 27"/>
          <p:cNvCxnSpPr>
            <a:stCxn id="22" idx="3"/>
          </p:cNvCxnSpPr>
          <p:nvPr/>
        </p:nvCxnSpPr>
        <p:spPr>
          <a:xfrm>
            <a:off x="6210300" y="3533775"/>
            <a:ext cx="1028700" cy="1"/>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24600" y="3244334"/>
            <a:ext cx="914400" cy="369332"/>
          </a:xfrm>
          <a:prstGeom prst="rect">
            <a:avLst/>
          </a:prstGeom>
          <a:noFill/>
        </p:spPr>
        <p:txBody>
          <a:bodyPr wrap="square" rtlCol="0">
            <a:spAutoFit/>
          </a:bodyPr>
          <a:lstStyle/>
          <a:p>
            <a:r>
              <a:rPr lang="en-US" dirty="0"/>
              <a:t>output</a:t>
            </a:r>
          </a:p>
        </p:txBody>
      </p:sp>
      <p:sp>
        <p:nvSpPr>
          <p:cNvPr id="33" name="TextBox 32"/>
          <p:cNvSpPr txBox="1"/>
          <p:nvPr/>
        </p:nvSpPr>
        <p:spPr>
          <a:xfrm>
            <a:off x="7239000" y="3314700"/>
            <a:ext cx="685800" cy="369332"/>
          </a:xfrm>
          <a:prstGeom prst="rect">
            <a:avLst/>
          </a:prstGeom>
          <a:noFill/>
          <a:ln>
            <a:solidFill>
              <a:schemeClr val="accent1">
                <a:shade val="95000"/>
                <a:satMod val="105000"/>
              </a:schemeClr>
            </a:solidFill>
          </a:ln>
        </p:spPr>
        <p:txBody>
          <a:bodyPr wrap="square" rtlCol="0">
            <a:spAutoFit/>
          </a:bodyPr>
          <a:lstStyle/>
          <a:p>
            <a:r>
              <a:rPr lang="en-US" dirty="0"/>
              <a:t>0.82</a:t>
            </a:r>
          </a:p>
        </p:txBody>
      </p:sp>
      <p:sp>
        <p:nvSpPr>
          <p:cNvPr id="34" name="TextBox 33"/>
          <p:cNvSpPr txBox="1"/>
          <p:nvPr/>
        </p:nvSpPr>
        <p:spPr>
          <a:xfrm>
            <a:off x="3581400" y="5105400"/>
            <a:ext cx="4000500" cy="923330"/>
          </a:xfrm>
          <a:prstGeom prst="rect">
            <a:avLst/>
          </a:prstGeom>
          <a:noFill/>
          <a:ln>
            <a:solidFill>
              <a:schemeClr val="accent1">
                <a:shade val="95000"/>
                <a:satMod val="105000"/>
              </a:schemeClr>
            </a:solidFill>
          </a:ln>
        </p:spPr>
        <p:txBody>
          <a:bodyPr wrap="square" rtlCol="0">
            <a:spAutoFit/>
          </a:bodyPr>
          <a:lstStyle/>
          <a:p>
            <a:r>
              <a:rPr lang="en-US" dirty="0"/>
              <a:t>An output of 0.82 means that this classifier believe that there is a 82% chance that this instance is positive.</a:t>
            </a:r>
          </a:p>
        </p:txBody>
      </p:sp>
      <p:sp>
        <p:nvSpPr>
          <p:cNvPr id="36" name="TextBox 35"/>
          <p:cNvSpPr txBox="1"/>
          <p:nvPr/>
        </p:nvSpPr>
        <p:spPr>
          <a:xfrm>
            <a:off x="3276600" y="6172200"/>
            <a:ext cx="4648200" cy="369332"/>
          </a:xfrm>
          <a:prstGeom prst="rect">
            <a:avLst/>
          </a:prstGeom>
          <a:noFill/>
          <a:ln>
            <a:solidFill>
              <a:schemeClr val="accent1">
                <a:shade val="95000"/>
                <a:satMod val="105000"/>
              </a:schemeClr>
            </a:solidFill>
          </a:ln>
        </p:spPr>
        <p:txBody>
          <a:bodyPr wrap="square" rtlCol="0">
            <a:spAutoFit/>
          </a:bodyPr>
          <a:lstStyle/>
          <a:p>
            <a:r>
              <a:rPr lang="en-US" dirty="0"/>
              <a:t>Therefore, this instance is classified as positive.</a:t>
            </a:r>
          </a:p>
        </p:txBody>
      </p:sp>
      <p:sp>
        <p:nvSpPr>
          <p:cNvPr id="22" name="Rectangle 21"/>
          <p:cNvSpPr/>
          <p:nvPr/>
        </p:nvSpPr>
        <p:spPr>
          <a:xfrm>
            <a:off x="6019800" y="2819400"/>
            <a:ext cx="190500"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sigmoid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305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7" grpId="0"/>
      <p:bldP spid="31" grpId="0"/>
      <p:bldP spid="33" grpId="0" animBg="1"/>
      <p:bldP spid="34" grpId="0" animBg="1"/>
      <p:bldP spid="36" grpId="0" animBg="1"/>
      <p:bldP spid="2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dirty="0" err="1"/>
              <a:t>SoftMax</a:t>
            </a:r>
            <a:r>
              <a:rPr lang="en-US" dirty="0"/>
              <a:t>)</a:t>
            </a:r>
          </a:p>
        </p:txBody>
      </p:sp>
      <p:sp>
        <p:nvSpPr>
          <p:cNvPr id="4" name="Oval 3"/>
          <p:cNvSpPr/>
          <p:nvPr/>
        </p:nvSpPr>
        <p:spPr>
          <a:xfrm>
            <a:off x="1752600" y="190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a:t>
            </a:r>
            <a:r>
              <a:rPr lang="en-US" sz="1000" dirty="0"/>
              <a:t>Feature</a:t>
            </a:r>
            <a:endParaRPr lang="en-US" dirty="0"/>
          </a:p>
        </p:txBody>
      </p:sp>
      <p:sp>
        <p:nvSpPr>
          <p:cNvPr id="5" name="Oval 4"/>
          <p:cNvSpPr/>
          <p:nvPr/>
        </p:nvSpPr>
        <p:spPr>
          <a:xfrm>
            <a:off x="1752600" y="2895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a:t>
            </a:r>
            <a:r>
              <a:rPr lang="en-US" sz="1000" dirty="0"/>
              <a:t>Feature</a:t>
            </a:r>
            <a:endParaRPr lang="en-US" dirty="0"/>
          </a:p>
        </p:txBody>
      </p:sp>
      <p:sp>
        <p:nvSpPr>
          <p:cNvPr id="6" name="Oval 5"/>
          <p:cNvSpPr/>
          <p:nvPr/>
        </p:nvSpPr>
        <p:spPr>
          <a:xfrm>
            <a:off x="1752600" y="38862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a:t>
            </a:r>
            <a:r>
              <a:rPr lang="en-US" sz="1000" dirty="0"/>
              <a:t>Feature</a:t>
            </a:r>
            <a:endParaRPr lang="en-US" dirty="0"/>
          </a:p>
        </p:txBody>
      </p:sp>
      <p:sp>
        <p:nvSpPr>
          <p:cNvPr id="7" name="Oval 6"/>
          <p:cNvSpPr/>
          <p:nvPr/>
        </p:nvSpPr>
        <p:spPr>
          <a:xfrm>
            <a:off x="1752600" y="4876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r>
              <a:rPr lang="en-US" baseline="30000" dirty="0"/>
              <a:t>th</a:t>
            </a:r>
            <a:r>
              <a:rPr lang="en-US" dirty="0"/>
              <a:t>  </a:t>
            </a:r>
            <a:r>
              <a:rPr lang="en-US" sz="1000" dirty="0"/>
              <a:t>Feature</a:t>
            </a:r>
            <a:endParaRPr lang="en-US" dirty="0"/>
          </a:p>
        </p:txBody>
      </p:sp>
      <p:grpSp>
        <p:nvGrpSpPr>
          <p:cNvPr id="3" name="Group 2"/>
          <p:cNvGrpSpPr/>
          <p:nvPr/>
        </p:nvGrpSpPr>
        <p:grpSpPr>
          <a:xfrm>
            <a:off x="2590800" y="2324100"/>
            <a:ext cx="4495800" cy="2971800"/>
            <a:chOff x="2590800" y="2324100"/>
            <a:chExt cx="4495800" cy="2971800"/>
          </a:xfrm>
        </p:grpSpPr>
        <p:sp>
          <p:nvSpPr>
            <p:cNvPr id="8" name="Oval 7"/>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Class2</a:t>
              </a:r>
            </a:p>
          </p:txBody>
        </p:sp>
        <p:cxnSp>
          <p:nvCxnSpPr>
            <p:cNvPr id="11" name="Straight Arrow Connector 10"/>
            <p:cNvCxnSpPr>
              <a:stCxn id="4" idx="6"/>
              <a:endCxn id="8" idx="2"/>
            </p:cNvCxnSpPr>
            <p:nvPr/>
          </p:nvCxnSpPr>
          <p:spPr>
            <a:xfrm>
              <a:off x="2590800" y="2324100"/>
              <a:ext cx="2286000" cy="1219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8" idx="2"/>
            </p:cNvCxnSpPr>
            <p:nvPr/>
          </p:nvCxnSpPr>
          <p:spPr>
            <a:xfrm>
              <a:off x="2590800" y="3314700"/>
              <a:ext cx="2286000" cy="228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2"/>
            </p:cNvCxnSpPr>
            <p:nvPr/>
          </p:nvCxnSpPr>
          <p:spPr>
            <a:xfrm flipV="1">
              <a:off x="2590800" y="3543300"/>
              <a:ext cx="2286000" cy="7620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8" idx="2"/>
            </p:cNvCxnSpPr>
            <p:nvPr/>
          </p:nvCxnSpPr>
          <p:spPr>
            <a:xfrm flipV="1">
              <a:off x="2590800" y="3543300"/>
              <a:ext cx="2286000" cy="17526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324100"/>
              <a:ext cx="609600" cy="369332"/>
            </a:xfrm>
            <a:prstGeom prst="rect">
              <a:avLst/>
            </a:prstGeom>
            <a:noFill/>
          </p:spPr>
          <p:txBody>
            <a:bodyPr wrap="square" rtlCol="0">
              <a:spAutoFit/>
            </a:bodyPr>
            <a:lstStyle/>
            <a:p>
              <a:r>
                <a:rPr lang="en-US" dirty="0"/>
                <a:t>w</a:t>
              </a:r>
              <a:r>
                <a:rPr lang="en-US" baseline="-25000" dirty="0"/>
                <a:t>21</a:t>
              </a:r>
            </a:p>
          </p:txBody>
        </p:sp>
        <p:sp>
          <p:nvSpPr>
            <p:cNvPr id="24" name="TextBox 23"/>
            <p:cNvSpPr txBox="1"/>
            <p:nvPr/>
          </p:nvSpPr>
          <p:spPr>
            <a:xfrm>
              <a:off x="2971800" y="3059668"/>
              <a:ext cx="609600" cy="369332"/>
            </a:xfrm>
            <a:prstGeom prst="rect">
              <a:avLst/>
            </a:prstGeom>
            <a:noFill/>
          </p:spPr>
          <p:txBody>
            <a:bodyPr wrap="square" rtlCol="0">
              <a:spAutoFit/>
            </a:bodyPr>
            <a:lstStyle/>
            <a:p>
              <a:r>
                <a:rPr lang="en-US" dirty="0"/>
                <a:t>w</a:t>
              </a:r>
              <a:r>
                <a:rPr lang="en-US" baseline="-25000" dirty="0"/>
                <a:t>22</a:t>
              </a:r>
            </a:p>
          </p:txBody>
        </p:sp>
        <p:sp>
          <p:nvSpPr>
            <p:cNvPr id="25" name="TextBox 24"/>
            <p:cNvSpPr txBox="1"/>
            <p:nvPr/>
          </p:nvSpPr>
          <p:spPr>
            <a:xfrm>
              <a:off x="2971800" y="3745468"/>
              <a:ext cx="609600" cy="369332"/>
            </a:xfrm>
            <a:prstGeom prst="rect">
              <a:avLst/>
            </a:prstGeom>
            <a:noFill/>
          </p:spPr>
          <p:txBody>
            <a:bodyPr wrap="square" rtlCol="0">
              <a:spAutoFit/>
            </a:bodyPr>
            <a:lstStyle/>
            <a:p>
              <a:r>
                <a:rPr lang="en-US" dirty="0"/>
                <a:t>w</a:t>
              </a:r>
              <a:r>
                <a:rPr lang="en-US" baseline="-25000" dirty="0"/>
                <a:t>23</a:t>
              </a:r>
            </a:p>
          </p:txBody>
        </p:sp>
        <p:sp>
          <p:nvSpPr>
            <p:cNvPr id="26" name="TextBox 25"/>
            <p:cNvSpPr txBox="1"/>
            <p:nvPr/>
          </p:nvSpPr>
          <p:spPr>
            <a:xfrm>
              <a:off x="2971800" y="4431268"/>
              <a:ext cx="838200" cy="369332"/>
            </a:xfrm>
            <a:prstGeom prst="rect">
              <a:avLst/>
            </a:prstGeom>
            <a:noFill/>
          </p:spPr>
          <p:txBody>
            <a:bodyPr wrap="square" rtlCol="0">
              <a:spAutoFit/>
            </a:bodyPr>
            <a:lstStyle/>
            <a:p>
              <a:r>
                <a:rPr lang="en-US" dirty="0"/>
                <a:t>w</a:t>
              </a:r>
              <a:r>
                <a:rPr lang="en-US" baseline="-25000" dirty="0"/>
                <a:t>24</a:t>
              </a:r>
            </a:p>
          </p:txBody>
        </p:sp>
        <p:sp>
          <p:nvSpPr>
            <p:cNvPr id="27" name="TextBox 26"/>
            <p:cNvSpPr txBox="1"/>
            <p:nvPr/>
          </p:nvSpPr>
          <p:spPr>
            <a:xfrm>
              <a:off x="4800600" y="2875002"/>
              <a:ext cx="533400" cy="369332"/>
            </a:xfrm>
            <a:prstGeom prst="rect">
              <a:avLst/>
            </a:prstGeom>
            <a:noFill/>
          </p:spPr>
          <p:txBody>
            <a:bodyPr wrap="square" rtlCol="0">
              <a:spAutoFit/>
            </a:bodyPr>
            <a:lstStyle/>
            <a:p>
              <a:r>
                <a:rPr lang="en-US" dirty="0"/>
                <a:t>b</a:t>
              </a:r>
              <a:r>
                <a:rPr lang="en-US" baseline="-25000" dirty="0"/>
                <a:t>2</a:t>
              </a:r>
            </a:p>
          </p:txBody>
        </p:sp>
        <p:cxnSp>
          <p:nvCxnSpPr>
            <p:cNvPr id="28" name="Straight Arrow Connector 27"/>
            <p:cNvCxnSpPr>
              <a:stCxn id="8" idx="6"/>
            </p:cNvCxnSpPr>
            <p:nvPr/>
          </p:nvCxnSpPr>
          <p:spPr>
            <a:xfrm>
              <a:off x="60198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grpSp>
        <p:nvGrpSpPr>
          <p:cNvPr id="20" name="Group 19"/>
          <p:cNvGrpSpPr/>
          <p:nvPr/>
        </p:nvGrpSpPr>
        <p:grpSpPr>
          <a:xfrm>
            <a:off x="2590800" y="2324100"/>
            <a:ext cx="4495800" cy="2971800"/>
            <a:chOff x="2628900" y="1104900"/>
            <a:chExt cx="4495800" cy="2971800"/>
          </a:xfrm>
        </p:grpSpPr>
        <p:sp>
          <p:nvSpPr>
            <p:cNvPr id="21" name="Oval 20"/>
            <p:cNvSpPr/>
            <p:nvPr/>
          </p:nvSpPr>
          <p:spPr>
            <a:xfrm>
              <a:off x="49149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Class3</a:t>
              </a:r>
            </a:p>
          </p:txBody>
        </p:sp>
        <p:cxnSp>
          <p:nvCxnSpPr>
            <p:cNvPr id="22" name="Straight Arrow Connector 21"/>
            <p:cNvCxnSpPr>
              <a:stCxn id="4" idx="6"/>
              <a:endCxn id="21" idx="2"/>
            </p:cNvCxnSpPr>
            <p:nvPr/>
          </p:nvCxnSpPr>
          <p:spPr>
            <a:xfrm>
              <a:off x="2628900" y="1104900"/>
              <a:ext cx="2286000" cy="24384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6"/>
              <a:endCxn id="21" idx="2"/>
            </p:cNvCxnSpPr>
            <p:nvPr/>
          </p:nvCxnSpPr>
          <p:spPr>
            <a:xfrm>
              <a:off x="2628900" y="2095500"/>
              <a:ext cx="2286000" cy="14478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a:endCxn id="21" idx="2"/>
            </p:cNvCxnSpPr>
            <p:nvPr/>
          </p:nvCxnSpPr>
          <p:spPr>
            <a:xfrm>
              <a:off x="2628900" y="3086100"/>
              <a:ext cx="2286000" cy="4572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6"/>
              <a:endCxn id="21" idx="2"/>
            </p:cNvCxnSpPr>
            <p:nvPr/>
          </p:nvCxnSpPr>
          <p:spPr>
            <a:xfrm flipV="1">
              <a:off x="2628900" y="3543300"/>
              <a:ext cx="2286000" cy="53340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63786" y="2716768"/>
              <a:ext cx="647700" cy="369332"/>
            </a:xfrm>
            <a:prstGeom prst="rect">
              <a:avLst/>
            </a:prstGeom>
            <a:noFill/>
          </p:spPr>
          <p:txBody>
            <a:bodyPr wrap="square" rtlCol="0">
              <a:spAutoFit/>
            </a:bodyPr>
            <a:lstStyle/>
            <a:p>
              <a:r>
                <a:rPr lang="en-US" dirty="0"/>
                <a:t>w</a:t>
              </a:r>
              <a:r>
                <a:rPr lang="en-US" baseline="-25000" dirty="0"/>
                <a:t>31</a:t>
              </a:r>
            </a:p>
          </p:txBody>
        </p:sp>
        <p:sp>
          <p:nvSpPr>
            <p:cNvPr id="34" name="TextBox 33"/>
            <p:cNvSpPr txBox="1"/>
            <p:nvPr/>
          </p:nvSpPr>
          <p:spPr>
            <a:xfrm>
              <a:off x="3970564" y="3037897"/>
              <a:ext cx="723900" cy="369332"/>
            </a:xfrm>
            <a:prstGeom prst="rect">
              <a:avLst/>
            </a:prstGeom>
            <a:noFill/>
          </p:spPr>
          <p:txBody>
            <a:bodyPr wrap="square" rtlCol="0">
              <a:spAutoFit/>
            </a:bodyPr>
            <a:lstStyle/>
            <a:p>
              <a:r>
                <a:rPr lang="en-US" dirty="0"/>
                <a:t>w</a:t>
              </a:r>
              <a:r>
                <a:rPr lang="en-US" baseline="-25000" dirty="0"/>
                <a:t>32</a:t>
              </a:r>
            </a:p>
          </p:txBody>
        </p:sp>
        <p:sp>
          <p:nvSpPr>
            <p:cNvPr id="35" name="TextBox 34"/>
            <p:cNvSpPr txBox="1"/>
            <p:nvPr/>
          </p:nvSpPr>
          <p:spPr>
            <a:xfrm>
              <a:off x="3619500" y="3200400"/>
              <a:ext cx="647700" cy="369332"/>
            </a:xfrm>
            <a:prstGeom prst="rect">
              <a:avLst/>
            </a:prstGeom>
            <a:noFill/>
          </p:spPr>
          <p:txBody>
            <a:bodyPr wrap="square" rtlCol="0">
              <a:spAutoFit/>
            </a:bodyPr>
            <a:lstStyle/>
            <a:p>
              <a:r>
                <a:rPr lang="en-US" dirty="0"/>
                <a:t>w</a:t>
              </a:r>
              <a:r>
                <a:rPr lang="en-US" baseline="-25000" dirty="0"/>
                <a:t>33</a:t>
              </a:r>
            </a:p>
          </p:txBody>
        </p:sp>
        <p:sp>
          <p:nvSpPr>
            <p:cNvPr id="36" name="TextBox 35"/>
            <p:cNvSpPr txBox="1"/>
            <p:nvPr/>
          </p:nvSpPr>
          <p:spPr>
            <a:xfrm>
              <a:off x="4008664" y="3581400"/>
              <a:ext cx="647700" cy="369332"/>
            </a:xfrm>
            <a:prstGeom prst="rect">
              <a:avLst/>
            </a:prstGeom>
            <a:noFill/>
          </p:spPr>
          <p:txBody>
            <a:bodyPr wrap="square" rtlCol="0">
              <a:spAutoFit/>
            </a:bodyPr>
            <a:lstStyle/>
            <a:p>
              <a:r>
                <a:rPr lang="en-US" dirty="0"/>
                <a:t>w</a:t>
              </a:r>
              <a:r>
                <a:rPr lang="en-US" baseline="-25000" dirty="0"/>
                <a:t>34</a:t>
              </a:r>
            </a:p>
          </p:txBody>
        </p:sp>
        <p:sp>
          <p:nvSpPr>
            <p:cNvPr id="37" name="TextBox 36"/>
            <p:cNvSpPr txBox="1"/>
            <p:nvPr/>
          </p:nvSpPr>
          <p:spPr>
            <a:xfrm>
              <a:off x="4800600" y="2875002"/>
              <a:ext cx="419100" cy="369332"/>
            </a:xfrm>
            <a:prstGeom prst="rect">
              <a:avLst/>
            </a:prstGeom>
            <a:noFill/>
          </p:spPr>
          <p:txBody>
            <a:bodyPr wrap="square" rtlCol="0">
              <a:spAutoFit/>
            </a:bodyPr>
            <a:lstStyle/>
            <a:p>
              <a:r>
                <a:rPr lang="en-US" dirty="0"/>
                <a:t>b</a:t>
              </a:r>
              <a:r>
                <a:rPr lang="en-US" baseline="-25000" dirty="0"/>
                <a:t>3</a:t>
              </a:r>
              <a:endParaRPr lang="en-US" dirty="0"/>
            </a:p>
          </p:txBody>
        </p:sp>
        <p:cxnSp>
          <p:nvCxnSpPr>
            <p:cNvPr id="38" name="Straight Arrow Connector 37"/>
            <p:cNvCxnSpPr>
              <a:stCxn id="21" idx="6"/>
            </p:cNvCxnSpPr>
            <p:nvPr/>
          </p:nvCxnSpPr>
          <p:spPr>
            <a:xfrm>
              <a:off x="60579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grpSp>
        <p:nvGrpSpPr>
          <p:cNvPr id="40" name="Group 39"/>
          <p:cNvGrpSpPr/>
          <p:nvPr/>
        </p:nvGrpSpPr>
        <p:grpSpPr>
          <a:xfrm>
            <a:off x="2468048" y="1693902"/>
            <a:ext cx="4618552" cy="3305650"/>
            <a:chOff x="2468048" y="2875002"/>
            <a:chExt cx="4618552" cy="3305650"/>
          </a:xfrm>
        </p:grpSpPr>
        <p:sp>
          <p:nvSpPr>
            <p:cNvPr id="41" name="Oval 40"/>
            <p:cNvSpPr/>
            <p:nvPr/>
          </p:nvSpPr>
          <p:spPr>
            <a:xfrm>
              <a:off x="4876800" y="3048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Class1</a:t>
              </a:r>
            </a:p>
          </p:txBody>
        </p:sp>
        <p:cxnSp>
          <p:nvCxnSpPr>
            <p:cNvPr id="42" name="Straight Arrow Connector 41"/>
            <p:cNvCxnSpPr>
              <a:stCxn id="4" idx="7"/>
              <a:endCxn id="41" idx="2"/>
            </p:cNvCxnSpPr>
            <p:nvPr/>
          </p:nvCxnSpPr>
          <p:spPr>
            <a:xfrm>
              <a:off x="2468048" y="3208852"/>
              <a:ext cx="2408752" cy="33444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7"/>
              <a:endCxn id="41" idx="2"/>
            </p:cNvCxnSpPr>
            <p:nvPr/>
          </p:nvCxnSpPr>
          <p:spPr>
            <a:xfrm flipV="1">
              <a:off x="2468048" y="3543300"/>
              <a:ext cx="2408752" cy="6561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7"/>
              <a:endCxn id="41" idx="2"/>
            </p:cNvCxnSpPr>
            <p:nvPr/>
          </p:nvCxnSpPr>
          <p:spPr>
            <a:xfrm flipV="1">
              <a:off x="2468048" y="3543300"/>
              <a:ext cx="2408752" cy="1646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7"/>
              <a:endCxn id="41" idx="2"/>
            </p:cNvCxnSpPr>
            <p:nvPr/>
          </p:nvCxnSpPr>
          <p:spPr>
            <a:xfrm flipV="1">
              <a:off x="2468048" y="3543300"/>
              <a:ext cx="2408752" cy="26373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35779" y="2945368"/>
              <a:ext cx="609600" cy="369332"/>
            </a:xfrm>
            <a:prstGeom prst="rect">
              <a:avLst/>
            </a:prstGeom>
            <a:noFill/>
          </p:spPr>
          <p:txBody>
            <a:bodyPr wrap="square" rtlCol="0">
              <a:spAutoFit/>
            </a:bodyPr>
            <a:lstStyle/>
            <a:p>
              <a:r>
                <a:rPr lang="en-US" dirty="0"/>
                <a:t>w</a:t>
              </a:r>
              <a:r>
                <a:rPr lang="en-US" baseline="-25000" dirty="0"/>
                <a:t>11</a:t>
              </a:r>
            </a:p>
          </p:txBody>
        </p:sp>
        <p:sp>
          <p:nvSpPr>
            <p:cNvPr id="47" name="TextBox 46"/>
            <p:cNvSpPr txBox="1"/>
            <p:nvPr/>
          </p:nvSpPr>
          <p:spPr>
            <a:xfrm>
              <a:off x="2577193" y="3739634"/>
              <a:ext cx="723900" cy="369332"/>
            </a:xfrm>
            <a:prstGeom prst="rect">
              <a:avLst/>
            </a:prstGeom>
            <a:noFill/>
          </p:spPr>
          <p:txBody>
            <a:bodyPr wrap="square" rtlCol="0">
              <a:spAutoFit/>
            </a:bodyPr>
            <a:lstStyle/>
            <a:p>
              <a:r>
                <a:rPr lang="en-US" dirty="0"/>
                <a:t>w</a:t>
              </a:r>
              <a:r>
                <a:rPr lang="en-US" baseline="-25000" dirty="0"/>
                <a:t>12</a:t>
              </a:r>
            </a:p>
          </p:txBody>
        </p:sp>
        <p:sp>
          <p:nvSpPr>
            <p:cNvPr id="48" name="TextBox 47"/>
            <p:cNvSpPr txBox="1"/>
            <p:nvPr/>
          </p:nvSpPr>
          <p:spPr>
            <a:xfrm>
              <a:off x="3301093" y="4027714"/>
              <a:ext cx="609600" cy="369332"/>
            </a:xfrm>
            <a:prstGeom prst="rect">
              <a:avLst/>
            </a:prstGeom>
            <a:noFill/>
          </p:spPr>
          <p:txBody>
            <a:bodyPr wrap="square" rtlCol="0">
              <a:spAutoFit/>
            </a:bodyPr>
            <a:lstStyle/>
            <a:p>
              <a:r>
                <a:rPr lang="en-US" dirty="0"/>
                <a:t>w</a:t>
              </a:r>
              <a:r>
                <a:rPr lang="en-US" baseline="-25000" dirty="0"/>
                <a:t>13</a:t>
              </a:r>
            </a:p>
          </p:txBody>
        </p:sp>
        <p:sp>
          <p:nvSpPr>
            <p:cNvPr id="49" name="TextBox 48"/>
            <p:cNvSpPr txBox="1"/>
            <p:nvPr/>
          </p:nvSpPr>
          <p:spPr>
            <a:xfrm>
              <a:off x="3200400" y="4677310"/>
              <a:ext cx="609600" cy="369332"/>
            </a:xfrm>
            <a:prstGeom prst="rect">
              <a:avLst/>
            </a:prstGeom>
            <a:noFill/>
          </p:spPr>
          <p:txBody>
            <a:bodyPr wrap="square" rtlCol="0">
              <a:spAutoFit/>
            </a:bodyPr>
            <a:lstStyle/>
            <a:p>
              <a:r>
                <a:rPr lang="en-US" dirty="0"/>
                <a:t>w</a:t>
              </a:r>
              <a:r>
                <a:rPr lang="en-US" baseline="-25000" dirty="0"/>
                <a:t>14</a:t>
              </a:r>
            </a:p>
          </p:txBody>
        </p:sp>
        <p:sp>
          <p:nvSpPr>
            <p:cNvPr id="50" name="TextBox 49"/>
            <p:cNvSpPr txBox="1"/>
            <p:nvPr/>
          </p:nvSpPr>
          <p:spPr>
            <a:xfrm>
              <a:off x="4800600" y="2875002"/>
              <a:ext cx="533400" cy="369332"/>
            </a:xfrm>
            <a:prstGeom prst="rect">
              <a:avLst/>
            </a:prstGeom>
            <a:noFill/>
          </p:spPr>
          <p:txBody>
            <a:bodyPr wrap="square" rtlCol="0">
              <a:spAutoFit/>
            </a:bodyPr>
            <a:lstStyle/>
            <a:p>
              <a:r>
                <a:rPr lang="en-US" dirty="0"/>
                <a:t>b</a:t>
              </a:r>
              <a:r>
                <a:rPr lang="en-US" baseline="-25000" dirty="0"/>
                <a:t>1</a:t>
              </a:r>
              <a:endParaRPr lang="en-US" dirty="0"/>
            </a:p>
          </p:txBody>
        </p:sp>
        <p:cxnSp>
          <p:nvCxnSpPr>
            <p:cNvPr id="51" name="Straight Arrow Connector 50"/>
            <p:cNvCxnSpPr>
              <a:stCxn id="41" idx="6"/>
            </p:cNvCxnSpPr>
            <p:nvPr/>
          </p:nvCxnSpPr>
          <p:spPr>
            <a:xfrm>
              <a:off x="6019800" y="3543300"/>
              <a:ext cx="1066800"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96000" y="3244334"/>
              <a:ext cx="914400" cy="369332"/>
            </a:xfrm>
            <a:prstGeom prst="rect">
              <a:avLst/>
            </a:prstGeom>
            <a:noFill/>
          </p:spPr>
          <p:txBody>
            <a:bodyPr wrap="square" rtlCol="0">
              <a:spAutoFit/>
            </a:bodyPr>
            <a:lstStyle/>
            <a:p>
              <a:r>
                <a:rPr lang="en-US" dirty="0" err="1"/>
                <a:t>XW+b</a:t>
              </a:r>
              <a:endParaRPr lang="en-US" dirty="0"/>
            </a:p>
          </p:txBody>
        </p:sp>
      </p:grpSp>
      <p:sp>
        <p:nvSpPr>
          <p:cNvPr id="54" name="TextBox 53"/>
          <p:cNvSpPr txBox="1"/>
          <p:nvPr/>
        </p:nvSpPr>
        <p:spPr>
          <a:xfrm>
            <a:off x="7467600" y="2177534"/>
            <a:ext cx="685800" cy="369332"/>
          </a:xfrm>
          <a:prstGeom prst="rect">
            <a:avLst/>
          </a:prstGeom>
          <a:noFill/>
          <a:ln>
            <a:solidFill>
              <a:schemeClr val="accent1">
                <a:shade val="95000"/>
                <a:satMod val="105000"/>
              </a:schemeClr>
            </a:solidFill>
          </a:ln>
        </p:spPr>
        <p:txBody>
          <a:bodyPr wrap="square" rtlCol="0">
            <a:spAutoFit/>
          </a:bodyPr>
          <a:lstStyle/>
          <a:p>
            <a:r>
              <a:rPr lang="en-US" dirty="0"/>
              <a:t>0.30</a:t>
            </a:r>
          </a:p>
        </p:txBody>
      </p:sp>
      <p:sp>
        <p:nvSpPr>
          <p:cNvPr id="55" name="TextBox 54"/>
          <p:cNvSpPr txBox="1"/>
          <p:nvPr/>
        </p:nvSpPr>
        <p:spPr>
          <a:xfrm>
            <a:off x="7467600" y="3288268"/>
            <a:ext cx="685800" cy="369332"/>
          </a:xfrm>
          <a:prstGeom prst="rect">
            <a:avLst/>
          </a:prstGeom>
          <a:noFill/>
          <a:ln>
            <a:solidFill>
              <a:schemeClr val="accent1">
                <a:shade val="95000"/>
                <a:satMod val="105000"/>
              </a:schemeClr>
            </a:solidFill>
          </a:ln>
        </p:spPr>
        <p:txBody>
          <a:bodyPr wrap="square" rtlCol="0">
            <a:spAutoFit/>
          </a:bodyPr>
          <a:lstStyle/>
          <a:p>
            <a:r>
              <a:rPr lang="en-US" dirty="0"/>
              <a:t>0.49</a:t>
            </a:r>
          </a:p>
        </p:txBody>
      </p:sp>
      <p:sp>
        <p:nvSpPr>
          <p:cNvPr id="56" name="TextBox 55"/>
          <p:cNvSpPr txBox="1"/>
          <p:nvPr/>
        </p:nvSpPr>
        <p:spPr>
          <a:xfrm>
            <a:off x="7467600" y="4572000"/>
            <a:ext cx="685800" cy="369332"/>
          </a:xfrm>
          <a:prstGeom prst="rect">
            <a:avLst/>
          </a:prstGeom>
          <a:noFill/>
          <a:ln>
            <a:solidFill>
              <a:schemeClr val="accent1">
                <a:shade val="95000"/>
                <a:satMod val="105000"/>
              </a:schemeClr>
            </a:solidFill>
          </a:ln>
        </p:spPr>
        <p:txBody>
          <a:bodyPr wrap="square" rtlCol="0">
            <a:spAutoFit/>
          </a:bodyPr>
          <a:lstStyle/>
          <a:p>
            <a:r>
              <a:rPr lang="en-US" dirty="0"/>
              <a:t>0.21</a:t>
            </a:r>
          </a:p>
        </p:txBody>
      </p:sp>
      <p:sp>
        <p:nvSpPr>
          <p:cNvPr id="57" name="TextBox 56"/>
          <p:cNvSpPr txBox="1"/>
          <p:nvPr/>
        </p:nvSpPr>
        <p:spPr>
          <a:xfrm>
            <a:off x="3352799" y="5486400"/>
            <a:ext cx="4550229" cy="646331"/>
          </a:xfrm>
          <a:prstGeom prst="rect">
            <a:avLst/>
          </a:prstGeom>
          <a:noFill/>
          <a:ln>
            <a:solidFill>
              <a:schemeClr val="accent1">
                <a:shade val="95000"/>
                <a:satMod val="105000"/>
              </a:schemeClr>
            </a:solidFill>
          </a:ln>
        </p:spPr>
        <p:txBody>
          <a:bodyPr wrap="square" rtlCol="0">
            <a:spAutoFit/>
          </a:bodyPr>
          <a:lstStyle/>
          <a:p>
            <a:r>
              <a:rPr lang="en-US" dirty="0"/>
              <a:t>The result is a vector: [0.3, 0.49, 0.21], </a:t>
            </a:r>
          </a:p>
          <a:p>
            <a:r>
              <a:rPr lang="en-US" dirty="0"/>
              <a:t>which should be interpreted as probabilities</a:t>
            </a:r>
          </a:p>
        </p:txBody>
      </p:sp>
      <p:sp>
        <p:nvSpPr>
          <p:cNvPr id="58" name="TextBox 57"/>
          <p:cNvSpPr txBox="1"/>
          <p:nvPr/>
        </p:nvSpPr>
        <p:spPr>
          <a:xfrm>
            <a:off x="3352800" y="6260068"/>
            <a:ext cx="4582886" cy="369332"/>
          </a:xfrm>
          <a:prstGeom prst="rect">
            <a:avLst/>
          </a:prstGeom>
          <a:noFill/>
          <a:ln>
            <a:solidFill>
              <a:schemeClr val="accent1">
                <a:shade val="95000"/>
                <a:satMod val="105000"/>
              </a:schemeClr>
            </a:solidFill>
          </a:ln>
        </p:spPr>
        <p:txBody>
          <a:bodyPr wrap="square" rtlCol="0">
            <a:spAutoFit/>
          </a:bodyPr>
          <a:lstStyle/>
          <a:p>
            <a:r>
              <a:rPr lang="en-US" dirty="0"/>
              <a:t>Therefore, this instance was classified as Class2</a:t>
            </a:r>
          </a:p>
        </p:txBody>
      </p:sp>
      <p:sp>
        <p:nvSpPr>
          <p:cNvPr id="9" name="Rectangle 8"/>
          <p:cNvSpPr/>
          <p:nvPr/>
        </p:nvSpPr>
        <p:spPr>
          <a:xfrm>
            <a:off x="7086600" y="2063234"/>
            <a:ext cx="304800" cy="2878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Softmax</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40400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54" grpId="0" animBg="1"/>
      <p:bldP spid="55" grpId="0" animBg="1"/>
      <p:bldP spid="56" grpId="0" animBg="1"/>
      <p:bldP spid="57" grpId="0" animBg="1"/>
      <p:bldP spid="5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lstStyle/>
          <a:p>
            <a:r>
              <a:rPr lang="en-US" dirty="0"/>
              <a:t>Note:</a:t>
            </a:r>
          </a:p>
          <a:p>
            <a:pPr lvl="1"/>
            <a:r>
              <a:rPr lang="en-US" dirty="0"/>
              <a:t>the function we are trying to minimize (J(</a:t>
            </a:r>
            <a:r>
              <a:rPr lang="en-US" dirty="0" err="1"/>
              <a:t>w,b</a:t>
            </a:r>
            <a:r>
              <a:rPr lang="en-US" dirty="0"/>
              <a:t>)) has multiple parameters.</a:t>
            </a:r>
          </a:p>
          <a:p>
            <a:pPr lvl="1"/>
            <a:r>
              <a:rPr lang="en-US" dirty="0"/>
              <a:t>It is </a:t>
            </a:r>
            <a:r>
              <a:rPr lang="en-US" dirty="0" err="1"/>
              <a:t>dificult</a:t>
            </a:r>
            <a:r>
              <a:rPr lang="en-US" dirty="0"/>
              <a:t> to find  values that zero the derivative.</a:t>
            </a:r>
          </a:p>
          <a:p>
            <a:endParaRPr lang="en-US" dirty="0"/>
          </a:p>
        </p:txBody>
      </p:sp>
      <p:pic>
        <p:nvPicPr>
          <p:cNvPr id="1028" name="Picture 4" descr="http://ludovicarnold.altervista.org/wp-content/uploads/2015/01/gradient-traje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98182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bastianraschka.com/images/blog/2015/singlelayer_neural_networks_files/perceptron_gradient_descent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09750"/>
            <a:ext cx="5937845" cy="39147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251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30"/>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BC90-65F5-4A33-8D75-38E78E9BCA00}"/>
              </a:ext>
            </a:extLst>
          </p:cNvPr>
          <p:cNvSpPr>
            <a:spLocks noGrp="1"/>
          </p:cNvSpPr>
          <p:nvPr>
            <p:ph type="title"/>
          </p:nvPr>
        </p:nvSpPr>
        <p:spPr/>
        <p:txBody>
          <a:bodyPr/>
          <a:lstStyle/>
          <a:p>
            <a:r>
              <a:rPr lang="en-US" dirty="0"/>
              <a:t>Information Entropy (Shannon)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8EC97F-025F-4885-ADE8-CAFE78470ABC}"/>
                  </a:ext>
                </a:extLst>
              </p:cNvPr>
              <p:cNvSpPr>
                <a:spLocks noGrp="1"/>
              </p:cNvSpPr>
              <p:nvPr>
                <p:ph idx="1"/>
              </p:nvPr>
            </p:nvSpPr>
            <p:spPr/>
            <p:txBody>
              <a:bodyPr/>
              <a:lstStyle/>
              <a:p>
                <a:r>
                  <a:rPr lang="en-US" dirty="0"/>
                  <a:t>A measure of the uncertainty of an event. </a:t>
                </a:r>
              </a:p>
              <a:p>
                <a:r>
                  <a:rPr lang="en-US" dirty="0"/>
                  <a:t>Or: How many bits are required for communicating the system’s true outcome.</a:t>
                </a:r>
              </a:p>
              <a:p>
                <a:r>
                  <a:rPr lang="en-US" dirty="0"/>
                  <a:t>What is the entropy of a fair coin flip?</a:t>
                </a:r>
              </a:p>
              <a:p>
                <a:r>
                  <a:rPr lang="en-US" dirty="0"/>
                  <a:t>What is the entropy of a fair 8-sided die roll?</a:t>
                </a:r>
              </a:p>
              <a:p>
                <a:pPr lvl="1"/>
                <a:r>
                  <a:rPr lang="en-US" dirty="0"/>
                  <a:t>Why?</a:t>
                </a:r>
              </a:p>
              <a:p>
                <a:pPr lvl="1"/>
                <a:r>
                  <a:rPr lang="en-US" dirty="0"/>
                  <a:t>What about a 6-sided die?</a:t>
                </a:r>
              </a:p>
              <a:p>
                <a:pPr lvl="2"/>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6</m:t>
                        </m:r>
                      </m:e>
                    </m:func>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5B8EC97F-025F-4885-ADE8-CAFE78470ABC}"/>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A886FB3-77FD-4368-BB78-E7793DFD08D4}"/>
              </a:ext>
            </a:extLst>
          </p:cNvPr>
          <p:cNvSpPr>
            <a:spLocks noGrp="1"/>
          </p:cNvSpPr>
          <p:nvPr>
            <p:ph type="sldNum" sz="quarter" idx="12"/>
          </p:nvPr>
        </p:nvSpPr>
        <p:spPr/>
        <p:txBody>
          <a:bodyPr/>
          <a:lstStyle/>
          <a:p>
            <a:fld id="{B6F15528-21DE-4FAA-801E-634DDDAF4B2B}" type="slidenum">
              <a:rPr lang="en-US" smtClean="0"/>
              <a:pPr/>
              <a:t>70</a:t>
            </a:fld>
            <a:endParaRPr lang="en-US"/>
          </a:p>
        </p:txBody>
      </p:sp>
      <p:pic>
        <p:nvPicPr>
          <p:cNvPr id="2050" name="Picture 2" descr="Dice - Wikipedia">
            <a:extLst>
              <a:ext uri="{FF2B5EF4-FFF2-40B4-BE49-F238E27FC236}">
                <a16:creationId xmlns:a16="http://schemas.microsoft.com/office/drawing/2014/main" id="{CE4BDD6D-62B5-4BA6-9A29-8BDADE8BE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4631135"/>
            <a:ext cx="23431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History of the Coin Flip | Bellevue Rare Coins">
            <a:extLst>
              <a:ext uri="{FF2B5EF4-FFF2-40B4-BE49-F238E27FC236}">
                <a16:creationId xmlns:a16="http://schemas.microsoft.com/office/drawing/2014/main" id="{B0FC0A73-5136-4934-AC0E-8749B4DF2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219200"/>
            <a:ext cx="1058703" cy="15914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4B231F-E093-4073-83E9-E7A88949EACC}"/>
              </a:ext>
            </a:extLst>
          </p:cNvPr>
          <p:cNvSpPr txBox="1"/>
          <p:nvPr/>
        </p:nvSpPr>
        <p:spPr>
          <a:xfrm>
            <a:off x="762000" y="6369635"/>
            <a:ext cx="7086600" cy="338554"/>
          </a:xfrm>
          <a:prstGeom prst="rect">
            <a:avLst/>
          </a:prstGeom>
          <a:noFill/>
        </p:spPr>
        <p:txBody>
          <a:bodyPr wrap="square" rtlCol="0">
            <a:spAutoFit/>
          </a:bodyPr>
          <a:lstStyle/>
          <a:p>
            <a:r>
              <a:rPr lang="en-US" sz="1600" dirty="0"/>
              <a:t>This video might be helpful: https://www.youtube.com/watch?v=ErfnhcEV1O8</a:t>
            </a:r>
          </a:p>
        </p:txBody>
      </p:sp>
    </p:spTree>
    <p:extLst>
      <p:ext uri="{BB962C8B-B14F-4D97-AF65-F5344CB8AC3E}">
        <p14:creationId xmlns:p14="http://schemas.microsoft.com/office/powerpoint/2010/main" val="144479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72B5-0B86-4861-8B93-4E44C137010C}"/>
              </a:ext>
            </a:extLst>
          </p:cNvPr>
          <p:cNvSpPr>
            <a:spLocks noGrp="1"/>
          </p:cNvSpPr>
          <p:nvPr>
            <p:ph type="title"/>
          </p:nvPr>
        </p:nvSpPr>
        <p:spPr/>
        <p:txBody>
          <a:bodyPr>
            <a:normAutofit fontScale="90000"/>
          </a:bodyPr>
          <a:lstStyle/>
          <a:p>
            <a:r>
              <a:rPr lang="en-US" dirty="0"/>
              <a:t>What if the probabilities aren’t equal?</a:t>
            </a:r>
          </a:p>
        </p:txBody>
      </p:sp>
      <p:sp>
        <p:nvSpPr>
          <p:cNvPr id="3" name="Content Placeholder 2">
            <a:extLst>
              <a:ext uri="{FF2B5EF4-FFF2-40B4-BE49-F238E27FC236}">
                <a16:creationId xmlns:a16="http://schemas.microsoft.com/office/drawing/2014/main" id="{B893D4C9-6ED8-451E-BDDE-8B657883B472}"/>
              </a:ext>
            </a:extLst>
          </p:cNvPr>
          <p:cNvSpPr>
            <a:spLocks noGrp="1"/>
          </p:cNvSpPr>
          <p:nvPr>
            <p:ph idx="1"/>
          </p:nvPr>
        </p:nvSpPr>
        <p:spPr>
          <a:xfrm>
            <a:off x="304800" y="1600200"/>
            <a:ext cx="8305800" cy="4756150"/>
          </a:xfrm>
        </p:spPr>
        <p:txBody>
          <a:bodyPr>
            <a:normAutofit fontScale="85000" lnSpcReduction="10000"/>
          </a:bodyPr>
          <a:lstStyle/>
          <a:p>
            <a:r>
              <a:rPr lang="en-US" dirty="0"/>
              <a:t>Consider the following process/event:</a:t>
            </a:r>
          </a:p>
          <a:p>
            <a:pPr lvl="1"/>
            <a:endParaRPr lang="en-US" dirty="0"/>
          </a:p>
          <a:p>
            <a:endParaRPr lang="en-US" dirty="0"/>
          </a:p>
          <a:p>
            <a:r>
              <a:rPr lang="en-US" dirty="0"/>
              <a:t>Assumption / axiom: each possible outcome is treated separately. (As if all outcomes had the same probability)</a:t>
            </a:r>
          </a:p>
          <a:p>
            <a:r>
              <a:rPr lang="en-US" dirty="0"/>
              <a:t>What is the entropy of the “Sunny </a:t>
            </a:r>
            <a:r>
              <a:rPr lang="en-US" sz="2800" b="1" dirty="0"/>
              <a:t>🌞</a:t>
            </a:r>
            <a:r>
              <a:rPr lang="en-US" dirty="0"/>
              <a:t>” outcome alone?</a:t>
            </a:r>
          </a:p>
          <a:p>
            <a:pPr lvl="1"/>
            <a:r>
              <a:rPr lang="en-US" dirty="0"/>
              <a:t>Why?</a:t>
            </a:r>
          </a:p>
          <a:p>
            <a:pPr lvl="1"/>
            <a:r>
              <a:rPr lang="en-US" dirty="0"/>
              <a:t>The others?</a:t>
            </a:r>
          </a:p>
          <a:p>
            <a:r>
              <a:rPr lang="en-US" dirty="0"/>
              <a:t>Then we take the </a:t>
            </a:r>
            <a:r>
              <a:rPr lang="en-US" i="1" dirty="0"/>
              <a:t>expected</a:t>
            </a:r>
            <a:r>
              <a:rPr lang="en-US" dirty="0"/>
              <a:t> value. That is, the outcomes are then weighed according to their true probabilities.</a:t>
            </a:r>
          </a:p>
          <a:p>
            <a:pPr lvl="1"/>
            <a:r>
              <a:rPr lang="en-US" dirty="0"/>
              <a:t>1*0.5 + 2*0.25 + 3*0.125 + 3*0.125 = 1.75</a:t>
            </a:r>
          </a:p>
          <a:p>
            <a:endParaRPr lang="en-US" dirty="0"/>
          </a:p>
        </p:txBody>
      </p:sp>
      <p:sp>
        <p:nvSpPr>
          <p:cNvPr id="4" name="Slide Number Placeholder 3">
            <a:extLst>
              <a:ext uri="{FF2B5EF4-FFF2-40B4-BE49-F238E27FC236}">
                <a16:creationId xmlns:a16="http://schemas.microsoft.com/office/drawing/2014/main" id="{08944BF6-E578-4EE3-BDF2-FCDE7395C4C7}"/>
              </a:ext>
            </a:extLst>
          </p:cNvPr>
          <p:cNvSpPr>
            <a:spLocks noGrp="1"/>
          </p:cNvSpPr>
          <p:nvPr>
            <p:ph type="sldNum" sz="quarter" idx="12"/>
          </p:nvPr>
        </p:nvSpPr>
        <p:spPr/>
        <p:txBody>
          <a:bodyPr/>
          <a:lstStyle/>
          <a:p>
            <a:fld id="{B6F15528-21DE-4FAA-801E-634DDDAF4B2B}" type="slidenum">
              <a:rPr lang="en-US" smtClean="0"/>
              <a:pPr/>
              <a:t>71</a:t>
            </a:fld>
            <a:endParaRPr lang="en-US"/>
          </a:p>
        </p:txBody>
      </p:sp>
      <p:graphicFrame>
        <p:nvGraphicFramePr>
          <p:cNvPr id="5" name="Table 5">
            <a:extLst>
              <a:ext uri="{FF2B5EF4-FFF2-40B4-BE49-F238E27FC236}">
                <a16:creationId xmlns:a16="http://schemas.microsoft.com/office/drawing/2014/main" id="{5CDB5F6B-446A-44C8-82DD-BE6B9129CDFC}"/>
              </a:ext>
            </a:extLst>
          </p:cNvPr>
          <p:cNvGraphicFramePr>
            <a:graphicFrameLocks noGrp="1"/>
          </p:cNvGraphicFramePr>
          <p:nvPr>
            <p:extLst>
              <p:ext uri="{D42A27DB-BD31-4B8C-83A1-F6EECF244321}">
                <p14:modId xmlns:p14="http://schemas.microsoft.com/office/powerpoint/2010/main" val="705521628"/>
              </p:ext>
            </p:extLst>
          </p:nvPr>
        </p:nvGraphicFramePr>
        <p:xfrm>
          <a:off x="1752600" y="2133600"/>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995945529"/>
                    </a:ext>
                  </a:extLst>
                </a:gridCol>
                <a:gridCol w="1524000">
                  <a:extLst>
                    <a:ext uri="{9D8B030D-6E8A-4147-A177-3AD203B41FA5}">
                      <a16:colId xmlns:a16="http://schemas.microsoft.com/office/drawing/2014/main" val="3596269442"/>
                    </a:ext>
                  </a:extLst>
                </a:gridCol>
                <a:gridCol w="1524000">
                  <a:extLst>
                    <a:ext uri="{9D8B030D-6E8A-4147-A177-3AD203B41FA5}">
                      <a16:colId xmlns:a16="http://schemas.microsoft.com/office/drawing/2014/main" val="2604812076"/>
                    </a:ext>
                  </a:extLst>
                </a:gridCol>
                <a:gridCol w="1524000">
                  <a:extLst>
                    <a:ext uri="{9D8B030D-6E8A-4147-A177-3AD203B41FA5}">
                      <a16:colId xmlns:a16="http://schemas.microsoft.com/office/drawing/2014/main" val="582942857"/>
                    </a:ext>
                  </a:extLst>
                </a:gridCol>
              </a:tblGrid>
              <a:tr h="370840">
                <a:tc>
                  <a:txBody>
                    <a:bodyPr/>
                    <a:lstStyle/>
                    <a:p>
                      <a:pPr algn="ctr"/>
                      <a:r>
                        <a:rPr lang="en-US" b="1" dirty="0"/>
                        <a:t>Sunny 🌞</a:t>
                      </a:r>
                    </a:p>
                  </a:txBody>
                  <a:tcPr/>
                </a:tc>
                <a:tc>
                  <a:txBody>
                    <a:bodyPr/>
                    <a:lstStyle/>
                    <a:p>
                      <a:pPr algn="ctr"/>
                      <a:r>
                        <a:rPr lang="en-US" b="1" dirty="0"/>
                        <a:t>Cloudy ☁</a:t>
                      </a:r>
                    </a:p>
                  </a:txBody>
                  <a:tcPr/>
                </a:tc>
                <a:tc>
                  <a:txBody>
                    <a:bodyPr/>
                    <a:lstStyle/>
                    <a:p>
                      <a:pPr algn="ctr"/>
                      <a:r>
                        <a:rPr lang="en-US" b="1" dirty="0"/>
                        <a:t>Rainy 🌧</a:t>
                      </a:r>
                    </a:p>
                  </a:txBody>
                  <a:tcPr/>
                </a:tc>
                <a:tc>
                  <a:txBody>
                    <a:bodyPr/>
                    <a:lstStyle/>
                    <a:p>
                      <a:pPr algn="ctr"/>
                      <a:r>
                        <a:rPr lang="en-US" b="1" dirty="0"/>
                        <a:t>Snowy ❄</a:t>
                      </a:r>
                    </a:p>
                  </a:txBody>
                  <a:tcPr/>
                </a:tc>
                <a:extLst>
                  <a:ext uri="{0D108BD9-81ED-4DB2-BD59-A6C34878D82A}">
                    <a16:rowId xmlns:a16="http://schemas.microsoft.com/office/drawing/2014/main" val="3750783203"/>
                  </a:ext>
                </a:extLst>
              </a:tr>
              <a:tr h="370840">
                <a:tc>
                  <a:txBody>
                    <a:bodyPr/>
                    <a:lstStyle/>
                    <a:p>
                      <a:pPr algn="ctr"/>
                      <a:r>
                        <a:rPr lang="en-US" b="1" dirty="0"/>
                        <a:t>50%</a:t>
                      </a:r>
                    </a:p>
                  </a:txBody>
                  <a:tcPr/>
                </a:tc>
                <a:tc>
                  <a:txBody>
                    <a:bodyPr/>
                    <a:lstStyle/>
                    <a:p>
                      <a:pPr algn="ctr"/>
                      <a:r>
                        <a:rPr lang="en-US" b="1" dirty="0"/>
                        <a:t>25%</a:t>
                      </a:r>
                    </a:p>
                  </a:txBody>
                  <a:tcPr/>
                </a:tc>
                <a:tc>
                  <a:txBody>
                    <a:bodyPr/>
                    <a:lstStyle/>
                    <a:p>
                      <a:pPr algn="ctr"/>
                      <a:r>
                        <a:rPr lang="en-US" b="1" dirty="0"/>
                        <a:t>12.5%</a:t>
                      </a:r>
                    </a:p>
                  </a:txBody>
                  <a:tcPr/>
                </a:tc>
                <a:tc>
                  <a:txBody>
                    <a:bodyPr/>
                    <a:lstStyle/>
                    <a:p>
                      <a:pPr algn="ctr"/>
                      <a:r>
                        <a:rPr lang="en-US" b="1" dirty="0"/>
                        <a:t>12.5%</a:t>
                      </a:r>
                    </a:p>
                  </a:txBody>
                  <a:tcPr/>
                </a:tc>
                <a:extLst>
                  <a:ext uri="{0D108BD9-81ED-4DB2-BD59-A6C34878D82A}">
                    <a16:rowId xmlns:a16="http://schemas.microsoft.com/office/drawing/2014/main" val="821810381"/>
                  </a:ext>
                </a:extLst>
              </a:tr>
            </a:tbl>
          </a:graphicData>
        </a:graphic>
      </p:graphicFrame>
      <p:graphicFrame>
        <p:nvGraphicFramePr>
          <p:cNvPr id="11" name="Table 5">
            <a:extLst>
              <a:ext uri="{FF2B5EF4-FFF2-40B4-BE49-F238E27FC236}">
                <a16:creationId xmlns:a16="http://schemas.microsoft.com/office/drawing/2014/main" id="{96205590-D971-49AE-96B5-5E59A2616E03}"/>
              </a:ext>
            </a:extLst>
          </p:cNvPr>
          <p:cNvGraphicFramePr>
            <a:graphicFrameLocks noGrp="1"/>
          </p:cNvGraphicFramePr>
          <p:nvPr>
            <p:extLst>
              <p:ext uri="{D42A27DB-BD31-4B8C-83A1-F6EECF244321}">
                <p14:modId xmlns:p14="http://schemas.microsoft.com/office/powerpoint/2010/main" val="1654871398"/>
              </p:ext>
            </p:extLst>
          </p:nvPr>
        </p:nvGraphicFramePr>
        <p:xfrm>
          <a:off x="2590800" y="4211320"/>
          <a:ext cx="6477000" cy="74168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995945529"/>
                    </a:ext>
                  </a:extLst>
                </a:gridCol>
                <a:gridCol w="1619250">
                  <a:extLst>
                    <a:ext uri="{9D8B030D-6E8A-4147-A177-3AD203B41FA5}">
                      <a16:colId xmlns:a16="http://schemas.microsoft.com/office/drawing/2014/main" val="3596269442"/>
                    </a:ext>
                  </a:extLst>
                </a:gridCol>
                <a:gridCol w="1619250">
                  <a:extLst>
                    <a:ext uri="{9D8B030D-6E8A-4147-A177-3AD203B41FA5}">
                      <a16:colId xmlns:a16="http://schemas.microsoft.com/office/drawing/2014/main" val="2604812076"/>
                    </a:ext>
                  </a:extLst>
                </a:gridCol>
                <a:gridCol w="1619250">
                  <a:extLst>
                    <a:ext uri="{9D8B030D-6E8A-4147-A177-3AD203B41FA5}">
                      <a16:colId xmlns:a16="http://schemas.microsoft.com/office/drawing/2014/main" val="582942857"/>
                    </a:ext>
                  </a:extLst>
                </a:gridCol>
              </a:tblGrid>
              <a:tr h="370840">
                <a:tc>
                  <a:txBody>
                    <a:bodyPr/>
                    <a:lstStyle/>
                    <a:p>
                      <a:pPr algn="ctr"/>
                      <a:r>
                        <a:rPr lang="en-US" b="1" dirty="0"/>
                        <a:t>Sunny 🌞</a:t>
                      </a:r>
                    </a:p>
                  </a:txBody>
                  <a:tcPr/>
                </a:tc>
                <a:tc>
                  <a:txBody>
                    <a:bodyPr/>
                    <a:lstStyle/>
                    <a:p>
                      <a:pPr algn="ctr"/>
                      <a:r>
                        <a:rPr lang="en-US" b="1" dirty="0"/>
                        <a:t>Cloudy ☁</a:t>
                      </a:r>
                    </a:p>
                  </a:txBody>
                  <a:tcPr/>
                </a:tc>
                <a:tc>
                  <a:txBody>
                    <a:bodyPr/>
                    <a:lstStyle/>
                    <a:p>
                      <a:pPr algn="ctr"/>
                      <a:r>
                        <a:rPr lang="en-US" b="1" dirty="0"/>
                        <a:t>Rainy 🌧</a:t>
                      </a:r>
                    </a:p>
                  </a:txBody>
                  <a:tcPr/>
                </a:tc>
                <a:tc>
                  <a:txBody>
                    <a:bodyPr/>
                    <a:lstStyle/>
                    <a:p>
                      <a:pPr algn="ctr"/>
                      <a:r>
                        <a:rPr lang="en-US" b="1" dirty="0"/>
                        <a:t>Snowy ❄</a:t>
                      </a:r>
                    </a:p>
                  </a:txBody>
                  <a:tcPr/>
                </a:tc>
                <a:extLst>
                  <a:ext uri="{0D108BD9-81ED-4DB2-BD59-A6C34878D82A}">
                    <a16:rowId xmlns:a16="http://schemas.microsoft.com/office/drawing/2014/main" val="3750783203"/>
                  </a:ext>
                </a:extLst>
              </a:tr>
              <a:tr h="370840">
                <a:tc>
                  <a:txBody>
                    <a:bodyPr/>
                    <a:lstStyle/>
                    <a:p>
                      <a:pPr algn="ctr"/>
                      <a:r>
                        <a:rPr lang="en-US" b="1" dirty="0"/>
                        <a:t>log(1/0.5)=1</a:t>
                      </a:r>
                    </a:p>
                  </a:txBody>
                  <a:tcPr/>
                </a:tc>
                <a:tc>
                  <a:txBody>
                    <a:bodyPr/>
                    <a:lstStyle/>
                    <a:p>
                      <a:pPr algn="ctr"/>
                      <a:r>
                        <a:rPr lang="en-US" b="1" dirty="0"/>
                        <a:t>log(1/0.25)=2</a:t>
                      </a:r>
                    </a:p>
                  </a:txBody>
                  <a:tcPr/>
                </a:tc>
                <a:tc>
                  <a:txBody>
                    <a:bodyPr/>
                    <a:lstStyle/>
                    <a:p>
                      <a:pPr algn="ctr"/>
                      <a:r>
                        <a:rPr lang="en-US" b="1" dirty="0"/>
                        <a:t>log(1/0.125)=3</a:t>
                      </a:r>
                    </a:p>
                  </a:txBody>
                  <a:tcPr/>
                </a:tc>
                <a:tc>
                  <a:txBody>
                    <a:bodyPr/>
                    <a:lstStyle/>
                    <a:p>
                      <a:pPr algn="ctr"/>
                      <a:r>
                        <a:rPr lang="en-US" b="1" dirty="0"/>
                        <a:t>log(1/0.125)=3</a:t>
                      </a:r>
                    </a:p>
                  </a:txBody>
                  <a:tcPr/>
                </a:tc>
                <a:extLst>
                  <a:ext uri="{0D108BD9-81ED-4DB2-BD59-A6C34878D82A}">
                    <a16:rowId xmlns:a16="http://schemas.microsoft.com/office/drawing/2014/main" val="821810381"/>
                  </a:ext>
                </a:extLst>
              </a:tr>
            </a:tbl>
          </a:graphicData>
        </a:graphic>
      </p:graphicFrame>
      <p:sp>
        <p:nvSpPr>
          <p:cNvPr id="12" name="Speech Bubble: Rectangle 11">
            <a:extLst>
              <a:ext uri="{FF2B5EF4-FFF2-40B4-BE49-F238E27FC236}">
                <a16:creationId xmlns:a16="http://schemas.microsoft.com/office/drawing/2014/main" id="{3E3B9135-D639-4942-9964-ADED08128831}"/>
              </a:ext>
            </a:extLst>
          </p:cNvPr>
          <p:cNvSpPr/>
          <p:nvPr/>
        </p:nvSpPr>
        <p:spPr>
          <a:xfrm>
            <a:off x="6400800" y="1087120"/>
            <a:ext cx="2590800" cy="86391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event seems slightly less uncertain than an equal probability.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DF0698-3ACA-40EC-BDBB-9D3177578153}"/>
                  </a:ext>
                </a:extLst>
              </p:cNvPr>
              <p:cNvSpPr txBox="1"/>
              <p:nvPr/>
            </p:nvSpPr>
            <p:spPr>
              <a:xfrm>
                <a:off x="6368143" y="5952954"/>
                <a:ext cx="2806987"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1" smtClean="0">
                              <a:latin typeface="Cambria Math" panose="02040503050406030204" pitchFamily="18" charset="0"/>
                            </a:rPr>
                            <m:t>X</m:t>
                          </m:r>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m:rPr>
                              <m:sty m:val="p"/>
                            </m:rPr>
                            <a:rPr lang="en-US">
                              <a:latin typeface="Cambria Math" panose="02040503050406030204" pitchFamily="18" charset="0"/>
                            </a:rPr>
                            <m:t>log</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i="1">
                              <a:latin typeface="Cambria Math" panose="02040503050406030204" pitchFamily="18" charset="0"/>
                            </a:rPr>
                            <m:t>)</m:t>
                          </m:r>
                          <m:r>
                            <m:rPr>
                              <m:nor/>
                            </m:rPr>
                            <a:rPr lang="en-US" dirty="0"/>
                            <m:t> </m:t>
                          </m:r>
                        </m:e>
                      </m:nary>
                    </m:oMath>
                  </m:oMathPara>
                </a14:m>
                <a:endParaRPr lang="en-US" dirty="0"/>
              </a:p>
            </p:txBody>
          </p:sp>
        </mc:Choice>
        <mc:Fallback xmlns="">
          <p:sp>
            <p:nvSpPr>
              <p:cNvPr id="13" name="TextBox 12">
                <a:extLst>
                  <a:ext uri="{FF2B5EF4-FFF2-40B4-BE49-F238E27FC236}">
                    <a16:creationId xmlns:a16="http://schemas.microsoft.com/office/drawing/2014/main" id="{25DF0698-3ACA-40EC-BDBB-9D3177578153}"/>
                  </a:ext>
                </a:extLst>
              </p:cNvPr>
              <p:cNvSpPr txBox="1">
                <a:spLocks noRot="1" noChangeAspect="1" noMove="1" noResize="1" noEditPoints="1" noAdjustHandles="1" noChangeArrowheads="1" noChangeShapeType="1" noTextEdit="1"/>
              </p:cNvSpPr>
              <p:nvPr/>
            </p:nvSpPr>
            <p:spPr>
              <a:xfrm>
                <a:off x="6368143" y="5952954"/>
                <a:ext cx="2806987" cy="67217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264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EAB-57E1-48EA-9EDF-7398F5B3507E}"/>
              </a:ext>
            </a:extLst>
          </p:cNvPr>
          <p:cNvSpPr>
            <a:spLocks noGrp="1"/>
          </p:cNvSpPr>
          <p:nvPr>
            <p:ph type="title"/>
          </p:nvPr>
        </p:nvSpPr>
        <p:spPr/>
        <p:txBody>
          <a:bodyPr/>
          <a:lstStyle/>
          <a:p>
            <a:r>
              <a:rPr lang="en-US" dirty="0"/>
              <a:t>Cross-Entropy</a:t>
            </a:r>
          </a:p>
        </p:txBody>
      </p:sp>
      <p:sp>
        <p:nvSpPr>
          <p:cNvPr id="3" name="Content Placeholder 2">
            <a:extLst>
              <a:ext uri="{FF2B5EF4-FFF2-40B4-BE49-F238E27FC236}">
                <a16:creationId xmlns:a16="http://schemas.microsoft.com/office/drawing/2014/main" id="{05710CF2-EBBE-48AA-B827-E2FC9C9CB301}"/>
              </a:ext>
            </a:extLst>
          </p:cNvPr>
          <p:cNvSpPr>
            <a:spLocks noGrp="1"/>
          </p:cNvSpPr>
          <p:nvPr>
            <p:ph idx="1"/>
          </p:nvPr>
        </p:nvSpPr>
        <p:spPr>
          <a:xfrm>
            <a:off x="457200" y="1447800"/>
            <a:ext cx="8382000" cy="5121275"/>
          </a:xfrm>
        </p:spPr>
        <p:txBody>
          <a:bodyPr>
            <a:normAutofit fontScale="85000" lnSpcReduction="20000"/>
          </a:bodyPr>
          <a:lstStyle/>
          <a:p>
            <a:r>
              <a:rPr lang="en-US" dirty="0"/>
              <a:t>What happens when a system uses a distribution that is different than the true distribution?</a:t>
            </a:r>
          </a:p>
          <a:p>
            <a:r>
              <a:rPr lang="en-US" dirty="0"/>
              <a:t>Or: what if a system communicates bits according to a different distribution?</a:t>
            </a:r>
          </a:p>
          <a:p>
            <a:endParaRPr lang="en-US" dirty="0"/>
          </a:p>
          <a:p>
            <a:endParaRPr lang="en-US" dirty="0"/>
          </a:p>
          <a:p>
            <a:endParaRPr lang="en-US" dirty="0"/>
          </a:p>
          <a:p>
            <a:endParaRPr lang="en-US" dirty="0"/>
          </a:p>
          <a:p>
            <a:r>
              <a:rPr lang="en-US" dirty="0"/>
              <a:t>The cross-entropy is the expected number of bits that will be communicated.</a:t>
            </a:r>
          </a:p>
          <a:p>
            <a:r>
              <a:rPr lang="en-US" dirty="0"/>
              <a:t>That is, the weighted average is now performed using the true distribution.</a:t>
            </a:r>
          </a:p>
          <a:p>
            <a:pPr lvl="1"/>
            <a:r>
              <a:rPr lang="en-US" sz="2400" dirty="0"/>
              <a:t>1*0.32 + 2*0.2 + 3*0.47 + 3*0.01 = 2.16</a:t>
            </a:r>
          </a:p>
        </p:txBody>
      </p:sp>
      <p:sp>
        <p:nvSpPr>
          <p:cNvPr id="4" name="Slide Number Placeholder 3">
            <a:extLst>
              <a:ext uri="{FF2B5EF4-FFF2-40B4-BE49-F238E27FC236}">
                <a16:creationId xmlns:a16="http://schemas.microsoft.com/office/drawing/2014/main" id="{B1DC43C7-CA4D-47C6-ADFB-CA901181FE43}"/>
              </a:ext>
            </a:extLst>
          </p:cNvPr>
          <p:cNvSpPr>
            <a:spLocks noGrp="1"/>
          </p:cNvSpPr>
          <p:nvPr>
            <p:ph type="sldNum" sz="quarter" idx="12"/>
          </p:nvPr>
        </p:nvSpPr>
        <p:spPr/>
        <p:txBody>
          <a:bodyPr/>
          <a:lstStyle/>
          <a:p>
            <a:fld id="{B6F15528-21DE-4FAA-801E-634DDDAF4B2B}" type="slidenum">
              <a:rPr lang="en-US" smtClean="0"/>
              <a:pPr/>
              <a:t>72</a:t>
            </a:fld>
            <a:endParaRPr lang="en-US"/>
          </a:p>
        </p:txBody>
      </p:sp>
      <p:graphicFrame>
        <p:nvGraphicFramePr>
          <p:cNvPr id="6" name="Table 5">
            <a:extLst>
              <a:ext uri="{FF2B5EF4-FFF2-40B4-BE49-F238E27FC236}">
                <a16:creationId xmlns:a16="http://schemas.microsoft.com/office/drawing/2014/main" id="{8148E9BA-1292-438B-B27D-672BA9DEBDF6}"/>
              </a:ext>
            </a:extLst>
          </p:cNvPr>
          <p:cNvGraphicFramePr>
            <a:graphicFrameLocks noGrp="1"/>
          </p:cNvGraphicFramePr>
          <p:nvPr>
            <p:extLst>
              <p:ext uri="{D42A27DB-BD31-4B8C-83A1-F6EECF244321}">
                <p14:modId xmlns:p14="http://schemas.microsoft.com/office/powerpoint/2010/main" val="2971504196"/>
              </p:ext>
            </p:extLst>
          </p:nvPr>
        </p:nvGraphicFramePr>
        <p:xfrm>
          <a:off x="1828800" y="2895600"/>
          <a:ext cx="6477000" cy="1651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581693010"/>
                    </a:ext>
                  </a:extLst>
                </a:gridCol>
                <a:gridCol w="1219200">
                  <a:extLst>
                    <a:ext uri="{9D8B030D-6E8A-4147-A177-3AD203B41FA5}">
                      <a16:colId xmlns:a16="http://schemas.microsoft.com/office/drawing/2014/main" val="995945529"/>
                    </a:ext>
                  </a:extLst>
                </a:gridCol>
                <a:gridCol w="1219200">
                  <a:extLst>
                    <a:ext uri="{9D8B030D-6E8A-4147-A177-3AD203B41FA5}">
                      <a16:colId xmlns:a16="http://schemas.microsoft.com/office/drawing/2014/main" val="3596269442"/>
                    </a:ext>
                  </a:extLst>
                </a:gridCol>
                <a:gridCol w="1295400">
                  <a:extLst>
                    <a:ext uri="{9D8B030D-6E8A-4147-A177-3AD203B41FA5}">
                      <a16:colId xmlns:a16="http://schemas.microsoft.com/office/drawing/2014/main" val="2604812076"/>
                    </a:ext>
                  </a:extLst>
                </a:gridCol>
                <a:gridCol w="1295400">
                  <a:extLst>
                    <a:ext uri="{9D8B030D-6E8A-4147-A177-3AD203B41FA5}">
                      <a16:colId xmlns:a16="http://schemas.microsoft.com/office/drawing/2014/main" val="582942857"/>
                    </a:ext>
                  </a:extLst>
                </a:gridCol>
              </a:tblGrid>
              <a:tr h="370840">
                <a:tc>
                  <a:txBody>
                    <a:bodyPr/>
                    <a:lstStyle/>
                    <a:p>
                      <a:pPr algn="ctr"/>
                      <a:endParaRPr lang="en-US" b="1" dirty="0"/>
                    </a:p>
                  </a:txBody>
                  <a:tcPr/>
                </a:tc>
                <a:tc>
                  <a:txBody>
                    <a:bodyPr/>
                    <a:lstStyle/>
                    <a:p>
                      <a:pPr algn="ctr"/>
                      <a:r>
                        <a:rPr lang="en-US" b="1" dirty="0"/>
                        <a:t>Sunny 🌞</a:t>
                      </a:r>
                    </a:p>
                  </a:txBody>
                  <a:tcPr/>
                </a:tc>
                <a:tc>
                  <a:txBody>
                    <a:bodyPr/>
                    <a:lstStyle/>
                    <a:p>
                      <a:pPr algn="ctr"/>
                      <a:r>
                        <a:rPr lang="en-US" b="1" dirty="0"/>
                        <a:t>Cloudy ☁</a:t>
                      </a:r>
                    </a:p>
                  </a:txBody>
                  <a:tcPr/>
                </a:tc>
                <a:tc>
                  <a:txBody>
                    <a:bodyPr/>
                    <a:lstStyle/>
                    <a:p>
                      <a:pPr algn="ctr"/>
                      <a:r>
                        <a:rPr lang="en-US" b="1" dirty="0"/>
                        <a:t>Rainy 🌧</a:t>
                      </a:r>
                    </a:p>
                  </a:txBody>
                  <a:tcPr/>
                </a:tc>
                <a:tc>
                  <a:txBody>
                    <a:bodyPr/>
                    <a:lstStyle/>
                    <a:p>
                      <a:pPr algn="ctr"/>
                      <a:r>
                        <a:rPr lang="en-US" b="1" dirty="0"/>
                        <a:t>Snowy ❄</a:t>
                      </a:r>
                    </a:p>
                  </a:txBody>
                  <a:tcPr/>
                </a:tc>
                <a:extLst>
                  <a:ext uri="{0D108BD9-81ED-4DB2-BD59-A6C34878D82A}">
                    <a16:rowId xmlns:a16="http://schemas.microsoft.com/office/drawing/2014/main" val="3750783203"/>
                  </a:ext>
                </a:extLst>
              </a:tr>
              <a:tr h="370840">
                <a:tc>
                  <a:txBody>
                    <a:bodyPr/>
                    <a:lstStyle/>
                    <a:p>
                      <a:pPr algn="ctr"/>
                      <a:r>
                        <a:rPr lang="en-US" b="1" dirty="0"/>
                        <a:t>System’s belief</a:t>
                      </a:r>
                    </a:p>
                  </a:txBody>
                  <a:tcPr/>
                </a:tc>
                <a:tc>
                  <a:txBody>
                    <a:bodyPr/>
                    <a:lstStyle/>
                    <a:p>
                      <a:pPr algn="ctr"/>
                      <a:r>
                        <a:rPr lang="en-US" b="1" dirty="0"/>
                        <a:t>50%</a:t>
                      </a:r>
                    </a:p>
                    <a:p>
                      <a:pPr algn="ctr"/>
                      <a:r>
                        <a:rPr lang="en-US" b="1" dirty="0"/>
                        <a:t>1 bit (0)</a:t>
                      </a:r>
                    </a:p>
                  </a:txBody>
                  <a:tcPr/>
                </a:tc>
                <a:tc>
                  <a:txBody>
                    <a:bodyPr/>
                    <a:lstStyle/>
                    <a:p>
                      <a:pPr algn="ctr"/>
                      <a:r>
                        <a:rPr lang="en-US" b="1" dirty="0"/>
                        <a:t>25%</a:t>
                      </a:r>
                    </a:p>
                    <a:p>
                      <a:pPr algn="ctr"/>
                      <a:r>
                        <a:rPr lang="en-US" b="1" dirty="0"/>
                        <a:t>2 bits (10)</a:t>
                      </a:r>
                    </a:p>
                  </a:txBody>
                  <a:tcPr/>
                </a:tc>
                <a:tc>
                  <a:txBody>
                    <a:bodyPr/>
                    <a:lstStyle/>
                    <a:p>
                      <a:pPr algn="ctr"/>
                      <a:r>
                        <a:rPr lang="en-US" b="1" dirty="0"/>
                        <a:t>12.5%</a:t>
                      </a:r>
                    </a:p>
                    <a:p>
                      <a:pPr algn="ctr"/>
                      <a:r>
                        <a:rPr lang="en-US" b="1" dirty="0"/>
                        <a:t>3 bits (110)</a:t>
                      </a:r>
                    </a:p>
                  </a:txBody>
                  <a:tcPr/>
                </a:tc>
                <a:tc>
                  <a:txBody>
                    <a:bodyPr/>
                    <a:lstStyle/>
                    <a:p>
                      <a:pPr algn="ctr"/>
                      <a:r>
                        <a:rPr lang="en-US" b="1" dirty="0"/>
                        <a:t>12.5%</a:t>
                      </a:r>
                    </a:p>
                    <a:p>
                      <a:pPr algn="ctr"/>
                      <a:r>
                        <a:rPr lang="en-US" b="1" dirty="0"/>
                        <a:t>3 bits (111)</a:t>
                      </a:r>
                    </a:p>
                  </a:txBody>
                  <a:tcPr/>
                </a:tc>
                <a:extLst>
                  <a:ext uri="{0D108BD9-81ED-4DB2-BD59-A6C34878D82A}">
                    <a16:rowId xmlns:a16="http://schemas.microsoft.com/office/drawing/2014/main" val="821810381"/>
                  </a:ext>
                </a:extLst>
              </a:tr>
              <a:tr h="370840">
                <a:tc>
                  <a:txBody>
                    <a:bodyPr/>
                    <a:lstStyle/>
                    <a:p>
                      <a:pPr algn="ctr"/>
                      <a:r>
                        <a:rPr lang="en-US" b="1" dirty="0"/>
                        <a:t>True distribution</a:t>
                      </a:r>
                    </a:p>
                  </a:txBody>
                  <a:tcPr/>
                </a:tc>
                <a:tc>
                  <a:txBody>
                    <a:bodyPr/>
                    <a:lstStyle/>
                    <a:p>
                      <a:pPr algn="ctr"/>
                      <a:r>
                        <a:rPr lang="en-US" b="1" dirty="0"/>
                        <a:t>32%</a:t>
                      </a:r>
                    </a:p>
                  </a:txBody>
                  <a:tcPr/>
                </a:tc>
                <a:tc>
                  <a:txBody>
                    <a:bodyPr/>
                    <a:lstStyle/>
                    <a:p>
                      <a:pPr algn="ctr"/>
                      <a:r>
                        <a:rPr lang="en-US" b="1" dirty="0"/>
                        <a:t>20%</a:t>
                      </a:r>
                    </a:p>
                  </a:txBody>
                  <a:tcPr/>
                </a:tc>
                <a:tc>
                  <a:txBody>
                    <a:bodyPr/>
                    <a:lstStyle/>
                    <a:p>
                      <a:pPr algn="ctr"/>
                      <a:r>
                        <a:rPr lang="en-US" b="1" dirty="0"/>
                        <a:t>47%</a:t>
                      </a:r>
                    </a:p>
                  </a:txBody>
                  <a:tcPr/>
                </a:tc>
                <a:tc>
                  <a:txBody>
                    <a:bodyPr/>
                    <a:lstStyle/>
                    <a:p>
                      <a:pPr algn="ctr"/>
                      <a:r>
                        <a:rPr lang="en-US" b="1" dirty="0"/>
                        <a:t>1%</a:t>
                      </a:r>
                    </a:p>
                  </a:txBody>
                  <a:tcPr/>
                </a:tc>
                <a:extLst>
                  <a:ext uri="{0D108BD9-81ED-4DB2-BD59-A6C34878D82A}">
                    <a16:rowId xmlns:a16="http://schemas.microsoft.com/office/drawing/2014/main" val="4091184650"/>
                  </a:ext>
                </a:extLst>
              </a:tr>
            </a:tbl>
          </a:graphicData>
        </a:graphic>
      </p:graphicFrame>
    </p:spTree>
    <p:extLst>
      <p:ext uri="{BB962C8B-B14F-4D97-AF65-F5344CB8AC3E}">
        <p14:creationId xmlns:p14="http://schemas.microsoft.com/office/powerpoint/2010/main" val="11126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9A43-FCD2-45B8-B776-BC7E0C235BC8}"/>
              </a:ext>
            </a:extLst>
          </p:cNvPr>
          <p:cNvSpPr>
            <a:spLocks noGrp="1"/>
          </p:cNvSpPr>
          <p:nvPr>
            <p:ph type="title"/>
          </p:nvPr>
        </p:nvSpPr>
        <p:spPr/>
        <p:txBody>
          <a:bodyPr/>
          <a:lstStyle/>
          <a:p>
            <a:r>
              <a:rPr lang="en-US" dirty="0"/>
              <a:t>Back to </a:t>
            </a:r>
            <a:r>
              <a:rPr lang="en-US" dirty="0" err="1"/>
              <a:t>Softmax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BDBD2D-5032-4702-9344-DEE53DAE5D2F}"/>
                  </a:ext>
                </a:extLst>
              </p:cNvPr>
              <p:cNvSpPr>
                <a:spLocks noGrp="1"/>
              </p:cNvSpPr>
              <p:nvPr>
                <p:ph idx="1"/>
              </p:nvPr>
            </p:nvSpPr>
            <p:spPr>
              <a:xfrm>
                <a:off x="457200" y="1295400"/>
                <a:ext cx="8229600" cy="4800600"/>
              </a:xfrm>
            </p:spPr>
            <p:txBody>
              <a:bodyPr>
                <a:normAutofit fontScale="85000" lnSpcReduction="20000"/>
              </a:bodyPr>
              <a:lstStyle/>
              <a:p>
                <a:r>
                  <a:rPr lang="en-US" dirty="0"/>
                  <a:t>The model (system) predicts some distribution for a given example.</a:t>
                </a:r>
              </a:p>
              <a:p>
                <a:r>
                  <a:rPr lang="en-US" dirty="0"/>
                  <a:t>The true “distribution” is usually just one of the classes.</a:t>
                </a:r>
              </a:p>
              <a:p>
                <a:endParaRPr lang="en-US" dirty="0"/>
              </a:p>
              <a:p>
                <a:endParaRPr lang="en-US" dirty="0"/>
              </a:p>
              <a:p>
                <a:endParaRPr lang="en-US" dirty="0"/>
              </a:p>
              <a:p>
                <a:endParaRPr lang="en-US" dirty="0"/>
              </a:p>
              <a:p>
                <a:r>
                  <a:rPr lang="en-US" dirty="0"/>
                  <a:t>So, the cross-entropy is: 2*1.00 = 2.</a:t>
                </a:r>
              </a:p>
              <a:p>
                <a:r>
                  <a:rPr lang="en-US" dirty="0"/>
                  <a:t>Two more notes:</a:t>
                </a:r>
              </a:p>
              <a:p>
                <a:pPr lvl="1">
                  <a:buFont typeface="Wingdings" panose="05000000000000000000" pitchFamily="2" charset="2"/>
                  <a:buChar char="§"/>
                </a:pPr>
                <a:r>
                  <a:rPr lang="en-US" dirty="0"/>
                  <a:t>We use the natural log (base e).</a:t>
                </a:r>
              </a:p>
              <a:p>
                <a:pPr lvl="1">
                  <a:buFont typeface="Wingdings" panose="05000000000000000000" pitchFamily="2" charset="2"/>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EBDBD2D-5032-4702-9344-DEE53DAE5D2F}"/>
                  </a:ext>
                </a:extLst>
              </p:cNvPr>
              <p:cNvSpPr>
                <a:spLocks noGrp="1" noRot="1" noChangeAspect="1" noMove="1" noResize="1" noEditPoints="1" noAdjustHandles="1" noChangeArrowheads="1" noChangeShapeType="1" noTextEdit="1"/>
              </p:cNvSpPr>
              <p:nvPr>
                <p:ph idx="1"/>
              </p:nvPr>
            </p:nvSpPr>
            <p:spPr>
              <a:xfrm>
                <a:off x="457200" y="1295400"/>
                <a:ext cx="8229600" cy="4800600"/>
              </a:xfrm>
              <a:blipFill>
                <a:blip r:embed="rId2"/>
                <a:stretch>
                  <a:fillRect l="-1259" t="-2668"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050FC3-9E95-4401-A0E1-4F0790A55DF9}"/>
              </a:ext>
            </a:extLst>
          </p:cNvPr>
          <p:cNvSpPr>
            <a:spLocks noGrp="1"/>
          </p:cNvSpPr>
          <p:nvPr>
            <p:ph type="sldNum" sz="quarter" idx="12"/>
          </p:nvPr>
        </p:nvSpPr>
        <p:spPr/>
        <p:txBody>
          <a:bodyPr/>
          <a:lstStyle/>
          <a:p>
            <a:fld id="{B6F15528-21DE-4FAA-801E-634DDDAF4B2B}" type="slidenum">
              <a:rPr lang="en-US" smtClean="0"/>
              <a:pPr/>
              <a:t>73</a:t>
            </a:fld>
            <a:endParaRPr lang="en-US"/>
          </a:p>
        </p:txBody>
      </p:sp>
      <p:graphicFrame>
        <p:nvGraphicFramePr>
          <p:cNvPr id="5" name="Table 4">
            <a:extLst>
              <a:ext uri="{FF2B5EF4-FFF2-40B4-BE49-F238E27FC236}">
                <a16:creationId xmlns:a16="http://schemas.microsoft.com/office/drawing/2014/main" id="{34860C64-B062-4552-A840-7E14E3B7CBE6}"/>
              </a:ext>
            </a:extLst>
          </p:cNvPr>
          <p:cNvGraphicFramePr>
            <a:graphicFrameLocks noGrp="1"/>
          </p:cNvGraphicFramePr>
          <p:nvPr>
            <p:extLst>
              <p:ext uri="{D42A27DB-BD31-4B8C-83A1-F6EECF244321}">
                <p14:modId xmlns:p14="http://schemas.microsoft.com/office/powerpoint/2010/main" val="1907580660"/>
              </p:ext>
            </p:extLst>
          </p:nvPr>
        </p:nvGraphicFramePr>
        <p:xfrm>
          <a:off x="1676400" y="2438400"/>
          <a:ext cx="6477000" cy="16510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581693010"/>
                    </a:ext>
                  </a:extLst>
                </a:gridCol>
                <a:gridCol w="1066800">
                  <a:extLst>
                    <a:ext uri="{9D8B030D-6E8A-4147-A177-3AD203B41FA5}">
                      <a16:colId xmlns:a16="http://schemas.microsoft.com/office/drawing/2014/main" val="995945529"/>
                    </a:ext>
                  </a:extLst>
                </a:gridCol>
                <a:gridCol w="1219200">
                  <a:extLst>
                    <a:ext uri="{9D8B030D-6E8A-4147-A177-3AD203B41FA5}">
                      <a16:colId xmlns:a16="http://schemas.microsoft.com/office/drawing/2014/main" val="3596269442"/>
                    </a:ext>
                  </a:extLst>
                </a:gridCol>
                <a:gridCol w="1295400">
                  <a:extLst>
                    <a:ext uri="{9D8B030D-6E8A-4147-A177-3AD203B41FA5}">
                      <a16:colId xmlns:a16="http://schemas.microsoft.com/office/drawing/2014/main" val="2604812076"/>
                    </a:ext>
                  </a:extLst>
                </a:gridCol>
                <a:gridCol w="1295400">
                  <a:extLst>
                    <a:ext uri="{9D8B030D-6E8A-4147-A177-3AD203B41FA5}">
                      <a16:colId xmlns:a16="http://schemas.microsoft.com/office/drawing/2014/main" val="582942857"/>
                    </a:ext>
                  </a:extLst>
                </a:gridCol>
              </a:tblGrid>
              <a:tr h="370840">
                <a:tc>
                  <a:txBody>
                    <a:bodyPr/>
                    <a:lstStyle/>
                    <a:p>
                      <a:pPr algn="ctr"/>
                      <a:endParaRPr lang="en-US" b="1" dirty="0"/>
                    </a:p>
                  </a:txBody>
                  <a:tcPr/>
                </a:tc>
                <a:tc>
                  <a:txBody>
                    <a:bodyPr/>
                    <a:lstStyle/>
                    <a:p>
                      <a:pPr algn="ctr"/>
                      <a:r>
                        <a:rPr lang="en-US" b="1" dirty="0"/>
                        <a:t>Dog</a:t>
                      </a:r>
                    </a:p>
                  </a:txBody>
                  <a:tcPr/>
                </a:tc>
                <a:tc>
                  <a:txBody>
                    <a:bodyPr/>
                    <a:lstStyle/>
                    <a:p>
                      <a:pPr algn="ctr"/>
                      <a:r>
                        <a:rPr lang="en-US" b="1" dirty="0"/>
                        <a:t>Cat</a:t>
                      </a:r>
                    </a:p>
                  </a:txBody>
                  <a:tcPr/>
                </a:tc>
                <a:tc>
                  <a:txBody>
                    <a:bodyPr/>
                    <a:lstStyle/>
                    <a:p>
                      <a:pPr algn="ctr"/>
                      <a:r>
                        <a:rPr lang="en-US" b="1" dirty="0"/>
                        <a:t>House</a:t>
                      </a:r>
                    </a:p>
                  </a:txBody>
                  <a:tcPr/>
                </a:tc>
                <a:tc>
                  <a:txBody>
                    <a:bodyPr/>
                    <a:lstStyle/>
                    <a:p>
                      <a:pPr algn="ctr"/>
                      <a:r>
                        <a:rPr lang="en-US" b="1" dirty="0"/>
                        <a:t>Car</a:t>
                      </a:r>
                    </a:p>
                  </a:txBody>
                  <a:tcPr/>
                </a:tc>
                <a:extLst>
                  <a:ext uri="{0D108BD9-81ED-4DB2-BD59-A6C34878D82A}">
                    <a16:rowId xmlns:a16="http://schemas.microsoft.com/office/drawing/2014/main" val="3750783203"/>
                  </a:ext>
                </a:extLst>
              </a:tr>
              <a:tr h="370840">
                <a:tc>
                  <a:txBody>
                    <a:bodyPr/>
                    <a:lstStyle/>
                    <a:p>
                      <a:pPr algn="ctr"/>
                      <a:r>
                        <a:rPr lang="en-US" b="1" dirty="0"/>
                        <a:t>System’s belief</a:t>
                      </a:r>
                    </a:p>
                  </a:txBody>
                  <a:tcPr/>
                </a:tc>
                <a:tc>
                  <a:txBody>
                    <a:bodyPr/>
                    <a:lstStyle/>
                    <a:p>
                      <a:pPr algn="ctr"/>
                      <a:r>
                        <a:rPr lang="en-US" b="1" dirty="0"/>
                        <a:t>50%</a:t>
                      </a:r>
                    </a:p>
                    <a:p>
                      <a:pPr algn="ctr"/>
                      <a:r>
                        <a:rPr lang="en-US" b="1" dirty="0"/>
                        <a:t>1 bit (0)</a:t>
                      </a:r>
                    </a:p>
                  </a:txBody>
                  <a:tcPr/>
                </a:tc>
                <a:tc>
                  <a:txBody>
                    <a:bodyPr/>
                    <a:lstStyle/>
                    <a:p>
                      <a:pPr algn="ctr"/>
                      <a:r>
                        <a:rPr lang="en-US" b="1" dirty="0"/>
                        <a:t>25%</a:t>
                      </a:r>
                    </a:p>
                    <a:p>
                      <a:pPr algn="ctr"/>
                      <a:r>
                        <a:rPr lang="en-US" b="1" dirty="0"/>
                        <a:t>2 bits (10)</a:t>
                      </a:r>
                    </a:p>
                  </a:txBody>
                  <a:tcPr/>
                </a:tc>
                <a:tc>
                  <a:txBody>
                    <a:bodyPr/>
                    <a:lstStyle/>
                    <a:p>
                      <a:pPr algn="ctr"/>
                      <a:r>
                        <a:rPr lang="en-US" b="1" dirty="0"/>
                        <a:t>12.5%</a:t>
                      </a:r>
                    </a:p>
                    <a:p>
                      <a:pPr algn="ctr"/>
                      <a:r>
                        <a:rPr lang="en-US" b="1" dirty="0"/>
                        <a:t>3 bits (110)</a:t>
                      </a:r>
                    </a:p>
                  </a:txBody>
                  <a:tcPr/>
                </a:tc>
                <a:tc>
                  <a:txBody>
                    <a:bodyPr/>
                    <a:lstStyle/>
                    <a:p>
                      <a:pPr algn="ctr"/>
                      <a:r>
                        <a:rPr lang="en-US" b="1" dirty="0"/>
                        <a:t>12.5%</a:t>
                      </a:r>
                    </a:p>
                    <a:p>
                      <a:pPr algn="ctr"/>
                      <a:r>
                        <a:rPr lang="en-US" b="1" dirty="0"/>
                        <a:t>3 bits (111)</a:t>
                      </a:r>
                    </a:p>
                  </a:txBody>
                  <a:tcPr/>
                </a:tc>
                <a:extLst>
                  <a:ext uri="{0D108BD9-81ED-4DB2-BD59-A6C34878D82A}">
                    <a16:rowId xmlns:a16="http://schemas.microsoft.com/office/drawing/2014/main" val="821810381"/>
                  </a:ext>
                </a:extLst>
              </a:tr>
              <a:tr h="370840">
                <a:tc>
                  <a:txBody>
                    <a:bodyPr/>
                    <a:lstStyle/>
                    <a:p>
                      <a:pPr algn="ctr"/>
                      <a:r>
                        <a:rPr lang="en-US" b="1" dirty="0"/>
                        <a:t>Label = true “distribution”</a:t>
                      </a:r>
                    </a:p>
                  </a:txBody>
                  <a:tcPr/>
                </a:tc>
                <a:tc>
                  <a:txBody>
                    <a:bodyPr/>
                    <a:lstStyle/>
                    <a:p>
                      <a:pPr algn="ctr"/>
                      <a:r>
                        <a:rPr lang="en-US" b="1" dirty="0"/>
                        <a:t>0%</a:t>
                      </a:r>
                    </a:p>
                  </a:txBody>
                  <a:tcPr/>
                </a:tc>
                <a:tc>
                  <a:txBody>
                    <a:bodyPr/>
                    <a:lstStyle/>
                    <a:p>
                      <a:pPr algn="ctr"/>
                      <a:r>
                        <a:rPr lang="en-US" b="1" dirty="0"/>
                        <a:t>100%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4091184650"/>
                  </a:ext>
                </a:extLst>
              </a:tr>
            </a:tbl>
          </a:graphicData>
        </a:graphic>
      </p:graphicFrame>
      <p:pic>
        <p:nvPicPr>
          <p:cNvPr id="7" name="Picture 6">
            <a:extLst>
              <a:ext uri="{FF2B5EF4-FFF2-40B4-BE49-F238E27FC236}">
                <a16:creationId xmlns:a16="http://schemas.microsoft.com/office/drawing/2014/main" id="{1A46639D-1F9E-49E5-96E0-D6FD4F93596A}"/>
              </a:ext>
            </a:extLst>
          </p:cNvPr>
          <p:cNvPicPr>
            <a:picLocks noChangeAspect="1"/>
          </p:cNvPicPr>
          <p:nvPr/>
        </p:nvPicPr>
        <p:blipFill>
          <a:blip r:embed="rId3"/>
          <a:stretch>
            <a:fillRect/>
          </a:stretch>
        </p:blipFill>
        <p:spPr>
          <a:xfrm>
            <a:off x="253093" y="2667000"/>
            <a:ext cx="1390650" cy="13716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CCBF60-BB89-4128-A4E2-7F61B6F9B621}"/>
                  </a:ext>
                </a:extLst>
              </p:cNvPr>
              <p:cNvSpPr txBox="1"/>
              <p:nvPr/>
            </p:nvSpPr>
            <p:spPr>
              <a:xfrm>
                <a:off x="1219200" y="5922076"/>
                <a:ext cx="3768980" cy="7031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i="1">
                              <a:latin typeface="Cambria Math" panose="02040503050406030204" pitchFamily="18" charset="0"/>
                            </a:rPr>
                            <m:t>⋅</m:t>
                          </m:r>
                          <m:r>
                            <m:rPr>
                              <m:sty m:val="p"/>
                            </m:rPr>
                            <a:rPr lang="en-US">
                              <a:latin typeface="Cambria Math" panose="02040503050406030204" pitchFamily="18" charset="0"/>
                            </a:rPr>
                            <m:t>log</m:t>
                          </m:r>
                          <m:r>
                            <a:rPr lang="en-US" i="1">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m:rPr>
                              <m:nor/>
                            </m:rPr>
                            <a:rPr lang="en-US" dirty="0"/>
                            <m:t> </m:t>
                          </m:r>
                        </m:e>
                      </m:nary>
                    </m:oMath>
                  </m:oMathPara>
                </a14:m>
                <a:endParaRPr lang="en-US" dirty="0"/>
              </a:p>
            </p:txBody>
          </p:sp>
        </mc:Choice>
        <mc:Fallback xmlns="">
          <p:sp>
            <p:nvSpPr>
              <p:cNvPr id="11" name="TextBox 10">
                <a:extLst>
                  <a:ext uri="{FF2B5EF4-FFF2-40B4-BE49-F238E27FC236}">
                    <a16:creationId xmlns:a16="http://schemas.microsoft.com/office/drawing/2014/main" id="{74CCBF60-BB89-4128-A4E2-7F61B6F9B621}"/>
                  </a:ext>
                </a:extLst>
              </p:cNvPr>
              <p:cNvSpPr txBox="1">
                <a:spLocks noRot="1" noChangeAspect="1" noMove="1" noResize="1" noEditPoints="1" noAdjustHandles="1" noChangeArrowheads="1" noChangeShapeType="1" noTextEdit="1"/>
              </p:cNvSpPr>
              <p:nvPr/>
            </p:nvSpPr>
            <p:spPr>
              <a:xfrm>
                <a:off x="1219200" y="5922076"/>
                <a:ext cx="3768980" cy="7031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22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Classification</a:t>
            </a:r>
          </a:p>
        </p:txBody>
      </p:sp>
      <p:sp>
        <p:nvSpPr>
          <p:cNvPr id="3" name="Content Placeholder 2"/>
          <p:cNvSpPr>
            <a:spLocks noGrp="1"/>
          </p:cNvSpPr>
          <p:nvPr>
            <p:ph idx="1"/>
          </p:nvPr>
        </p:nvSpPr>
        <p:spPr/>
        <p:txBody>
          <a:bodyPr/>
          <a:lstStyle/>
          <a:p>
            <a:r>
              <a:rPr lang="en-US" dirty="0"/>
              <a:t>We would like to classify a text message into one of the following:</a:t>
            </a:r>
          </a:p>
          <a:p>
            <a:pPr lvl="1"/>
            <a:r>
              <a:rPr lang="en-US" dirty="0"/>
              <a:t>Finance</a:t>
            </a:r>
          </a:p>
          <a:p>
            <a:pPr lvl="1"/>
            <a:r>
              <a:rPr lang="en-US" dirty="0"/>
              <a:t>Work </a:t>
            </a:r>
          </a:p>
          <a:p>
            <a:pPr lvl="1"/>
            <a:r>
              <a:rPr lang="en-US" dirty="0"/>
              <a:t>Family &amp; Friends</a:t>
            </a:r>
          </a:p>
          <a:p>
            <a:r>
              <a:rPr lang="en-US" dirty="0"/>
              <a:t>We will be using the same bag-of-words model.</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0114893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in TensorFlow</a:t>
            </a:r>
          </a:p>
        </p:txBody>
      </p:sp>
      <p:sp>
        <p:nvSpPr>
          <p:cNvPr id="3" name="Content Placeholder 2"/>
          <p:cNvSpPr>
            <a:spLocks noGrp="1"/>
          </p:cNvSpPr>
          <p:nvPr>
            <p:ph idx="1"/>
          </p:nvPr>
        </p:nvSpPr>
        <p:spPr/>
        <p:txBody>
          <a:bodyPr>
            <a:noAutofit/>
          </a:bodyPr>
          <a:lstStyle/>
          <a:p>
            <a:pPr marL="0" indent="0">
              <a:buNone/>
            </a:pPr>
            <a:r>
              <a:rPr lang="en-US" sz="2000" dirty="0"/>
              <a:t>data = [</a:t>
            </a:r>
          </a:p>
          <a:p>
            <a:pPr marL="0" indent="0">
              <a:buNone/>
            </a:pPr>
            <a:r>
              <a:rPr lang="en-US" sz="2000" dirty="0"/>
              <a:t>	"Your auto payment of $50 was charges successfully!", </a:t>
            </a:r>
          </a:p>
          <a:p>
            <a:pPr marL="0" indent="0">
              <a:buNone/>
            </a:pPr>
            <a:r>
              <a:rPr lang="en-US" sz="2000" dirty="0"/>
              <a:t>	"You have received a refund of $20", </a:t>
            </a:r>
          </a:p>
          <a:p>
            <a:pPr marL="0" indent="0">
              <a:buNone/>
            </a:pPr>
            <a:r>
              <a:rPr lang="en-US" sz="2000" dirty="0"/>
              <a:t>	"Please complete your power point presentation by tomorrow.", </a:t>
            </a:r>
          </a:p>
          <a:p>
            <a:pPr marL="0" indent="0">
              <a:buNone/>
            </a:pPr>
            <a:r>
              <a:rPr lang="en-US" sz="2000" dirty="0"/>
              <a:t>	"You must arrive on time tomorrow, otherwise the manager will want to talk to you", 	</a:t>
            </a:r>
          </a:p>
          <a:p>
            <a:pPr marL="0" indent="0">
              <a:buNone/>
            </a:pPr>
            <a:r>
              <a:rPr lang="en-US" sz="2000" dirty="0"/>
              <a:t>	"How about celebrating Bob's birthday party next week?", </a:t>
            </a:r>
          </a:p>
          <a:p>
            <a:pPr marL="0" indent="0">
              <a:buNone/>
            </a:pPr>
            <a:r>
              <a:rPr lang="en-US" sz="2000" dirty="0"/>
              <a:t>	"Everyone is waiting for you at home, please come home early!"]</a:t>
            </a:r>
          </a:p>
          <a:p>
            <a:pPr marL="0" indent="0">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131262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r>
              <a:rPr lang="en-US" dirty="0"/>
              <a:t> in TensorFlow (cont.)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t>
            </a:r>
          </a:p>
          <a:p>
            <a:pPr marL="0" indent="0">
              <a:buNone/>
            </a:pPr>
            <a:r>
              <a:rPr lang="en-US" dirty="0"/>
              <a:t>categories = 3</a:t>
            </a:r>
          </a:p>
          <a:p>
            <a:pPr marL="0" indent="0">
              <a:buNone/>
            </a:pPr>
            <a:r>
              <a:rPr lang="en-US" dirty="0"/>
              <a:t>x = </a:t>
            </a:r>
            <a:r>
              <a:rPr lang="en-US" dirty="0" err="1"/>
              <a:t>tf.placeholder</a:t>
            </a:r>
            <a:r>
              <a:rPr lang="en-US" dirty="0"/>
              <a:t>(tf.float32, [None, features])</a:t>
            </a:r>
          </a:p>
          <a:p>
            <a:pPr marL="0" indent="0">
              <a:buNone/>
            </a:pPr>
            <a:r>
              <a:rPr lang="en-US" dirty="0"/>
              <a:t>y_ = </a:t>
            </a:r>
            <a:r>
              <a:rPr lang="en-US" dirty="0" err="1"/>
              <a:t>tf.placeholder</a:t>
            </a:r>
            <a:r>
              <a:rPr lang="en-US" dirty="0"/>
              <a:t>(tf.float32, [None, </a:t>
            </a:r>
            <a:r>
              <a:rPr lang="en-US" dirty="0">
                <a:solidFill>
                  <a:srgbClr val="FF0000"/>
                </a:solidFill>
              </a:rPr>
              <a:t>categories</a:t>
            </a:r>
            <a:r>
              <a:rPr lang="en-US" dirty="0"/>
              <a:t>])</a:t>
            </a:r>
          </a:p>
          <a:p>
            <a:pPr marL="0" indent="0">
              <a:buNone/>
            </a:pPr>
            <a:r>
              <a:rPr lang="en-US" dirty="0"/>
              <a:t>W = </a:t>
            </a:r>
            <a:r>
              <a:rPr lang="en-US" dirty="0" err="1"/>
              <a:t>tf.Variable</a:t>
            </a:r>
            <a:r>
              <a:rPr lang="en-US" dirty="0"/>
              <a:t>(</a:t>
            </a:r>
            <a:r>
              <a:rPr lang="en-US" dirty="0" err="1"/>
              <a:t>tf.zeros</a:t>
            </a:r>
            <a:r>
              <a:rPr lang="en-US" dirty="0"/>
              <a:t>([</a:t>
            </a:r>
            <a:r>
              <a:rPr lang="en-US" dirty="0" err="1"/>
              <a:t>features,</a:t>
            </a:r>
            <a:r>
              <a:rPr lang="en-US" dirty="0" err="1">
                <a:solidFill>
                  <a:srgbClr val="FF0000"/>
                </a:solidFill>
              </a:rPr>
              <a:t>categories</a:t>
            </a:r>
            <a:r>
              <a:rPr lang="en-US" dirty="0"/>
              <a:t>]))</a:t>
            </a:r>
          </a:p>
          <a:p>
            <a:pPr marL="0" indent="0">
              <a:buNone/>
            </a:pPr>
            <a:r>
              <a:rPr lang="en-US" dirty="0"/>
              <a:t>b = </a:t>
            </a:r>
            <a:r>
              <a:rPr lang="en-US" dirty="0" err="1"/>
              <a:t>tf.Variable</a:t>
            </a:r>
            <a:r>
              <a:rPr lang="en-US" dirty="0"/>
              <a:t>(</a:t>
            </a:r>
            <a:r>
              <a:rPr lang="en-US" dirty="0" err="1"/>
              <a:t>tf.zeros</a:t>
            </a:r>
            <a:r>
              <a:rPr lang="en-US" dirty="0"/>
              <a:t>([</a:t>
            </a:r>
            <a:r>
              <a:rPr lang="en-US" dirty="0">
                <a:solidFill>
                  <a:srgbClr val="FF0000"/>
                </a:solidFill>
              </a:rPr>
              <a:t>categories</a:t>
            </a:r>
            <a:r>
              <a:rPr lang="en-US" dirty="0"/>
              <a:t>]))</a:t>
            </a:r>
          </a:p>
          <a:p>
            <a:pPr marL="0" indent="0">
              <a:buNone/>
            </a:pPr>
            <a:endParaRPr lang="en-US" dirty="0"/>
          </a:p>
          <a:p>
            <a:pPr marL="0" indent="0">
              <a:buNone/>
            </a:pPr>
            <a:r>
              <a:rPr lang="en-US" dirty="0">
                <a:solidFill>
                  <a:srgbClr val="FF0000"/>
                </a:solidFill>
              </a:rPr>
              <a:t>pred = </a:t>
            </a:r>
            <a:r>
              <a:rPr lang="en-US" dirty="0" err="1">
                <a:solidFill>
                  <a:srgbClr val="FF0000"/>
                </a:solidFill>
              </a:rPr>
              <a:t>tf.nn.softmax</a:t>
            </a:r>
            <a:r>
              <a:rPr lang="en-US" dirty="0">
                <a:solidFill>
                  <a:srgbClr val="FF0000"/>
                </a:solidFill>
              </a:rPr>
              <a:t>(</a:t>
            </a:r>
            <a:r>
              <a:rPr lang="en-US" dirty="0" err="1">
                <a:solidFill>
                  <a:srgbClr val="FF0000"/>
                </a:solidFill>
              </a:rPr>
              <a:t>tf.matmul</a:t>
            </a:r>
            <a:r>
              <a:rPr lang="en-US" dirty="0">
                <a:solidFill>
                  <a:srgbClr val="FF0000"/>
                </a:solidFill>
              </a:rPr>
              <a:t>(x, W) + b)</a:t>
            </a:r>
          </a:p>
          <a:p>
            <a:pPr marL="0" indent="0">
              <a:buNone/>
            </a:pPr>
            <a:r>
              <a:rPr lang="en-US" dirty="0">
                <a:solidFill>
                  <a:srgbClr val="FF0000"/>
                </a:solidFill>
              </a:rPr>
              <a:t>loss = -</a:t>
            </a:r>
            <a:r>
              <a:rPr lang="en-US" dirty="0" err="1">
                <a:solidFill>
                  <a:srgbClr val="FF0000"/>
                </a:solidFill>
              </a:rPr>
              <a:t>tf.reduce_mean</a:t>
            </a:r>
            <a:r>
              <a:rPr lang="en-US" dirty="0">
                <a:solidFill>
                  <a:srgbClr val="FF0000"/>
                </a:solidFill>
              </a:rPr>
              <a:t>(y_*tf.log(pred))</a:t>
            </a:r>
          </a:p>
          <a:p>
            <a:pPr marL="0" indent="0">
              <a:buNone/>
            </a:pPr>
            <a:endParaRPr lang="en-US" dirty="0"/>
          </a:p>
          <a:p>
            <a:pPr marL="0" indent="0">
              <a:buNone/>
            </a:pPr>
            <a:r>
              <a:rPr lang="en-US" dirty="0"/>
              <a:t>update = </a:t>
            </a:r>
            <a:r>
              <a:rPr lang="en-US" dirty="0" err="1"/>
              <a:t>tf.train.GradientDescentOptimizer</a:t>
            </a:r>
            <a:r>
              <a:rPr lang="en-US" dirty="0"/>
              <a:t>(0.001).minimize(loss)</a:t>
            </a:r>
          </a:p>
          <a:p>
            <a:pPr marL="0" indent="0">
              <a:buNone/>
            </a:pPr>
            <a:endParaRPr lang="en-US" dirty="0"/>
          </a:p>
          <a:p>
            <a:pPr marL="0" indent="0">
              <a:buNone/>
            </a:pPr>
            <a:r>
              <a:rPr lang="en-US" dirty="0" err="1"/>
              <a:t>data_x</a:t>
            </a:r>
            <a:r>
              <a:rPr lang="en-US" dirty="0"/>
              <a:t> = </a:t>
            </a:r>
            <a:r>
              <a:rPr lang="en-US" dirty="0" err="1"/>
              <a:t>np.array</a:t>
            </a:r>
            <a:r>
              <a:rPr lang="en-US" dirty="0"/>
              <a:t>(</a:t>
            </a:r>
            <a:r>
              <a:rPr lang="en-US" dirty="0">
                <a:solidFill>
                  <a:srgbClr val="FF0000"/>
                </a:solidFill>
              </a:rPr>
              <a:t>[convert2vec(data[i]) for i in range(</a:t>
            </a:r>
            <a:r>
              <a:rPr lang="en-US" dirty="0" err="1">
                <a:solidFill>
                  <a:srgbClr val="FF0000"/>
                </a:solidFill>
              </a:rPr>
              <a:t>len</a:t>
            </a:r>
            <a:r>
              <a:rPr lang="en-US" dirty="0">
                <a:solidFill>
                  <a:srgbClr val="FF0000"/>
                </a:solidFill>
              </a:rPr>
              <a:t>(data))]</a:t>
            </a:r>
            <a:r>
              <a:rPr lang="en-US" dirty="0"/>
              <a:t>)</a:t>
            </a:r>
          </a:p>
          <a:p>
            <a:pPr marL="0" indent="0">
              <a:buNone/>
            </a:pPr>
            <a:r>
              <a:rPr lang="en-US" dirty="0" err="1"/>
              <a:t>data_y</a:t>
            </a:r>
            <a:r>
              <a:rPr lang="en-US" dirty="0"/>
              <a:t> = </a:t>
            </a:r>
            <a:r>
              <a:rPr lang="en-US" dirty="0" err="1"/>
              <a:t>np.array</a:t>
            </a:r>
            <a:r>
              <a:rPr lang="en-US" dirty="0"/>
              <a:t>([</a:t>
            </a:r>
            <a:r>
              <a:rPr lang="en-US" dirty="0">
                <a:solidFill>
                  <a:srgbClr val="FF0000"/>
                </a:solidFill>
              </a:rPr>
              <a:t>[1,0,0],[1,0,0],[0,1,0],[0,1,0],[0,0,1],[0,0,1]</a:t>
            </a:r>
            <a:r>
              <a:rPr lang="en-US" dirty="0"/>
              <a:t>])</a:t>
            </a:r>
          </a:p>
          <a:p>
            <a:pPr marL="0" indent="0">
              <a:buNone/>
            </a:pPr>
            <a:r>
              <a:rPr lang="en-US" dirty="0"/>
              <a:t>…</a:t>
            </a:r>
          </a:p>
        </p:txBody>
      </p:sp>
      <p:sp>
        <p:nvSpPr>
          <p:cNvPr id="4" name="Rounded Rectangular Callout 3"/>
          <p:cNvSpPr/>
          <p:nvPr/>
        </p:nvSpPr>
        <p:spPr>
          <a:xfrm>
            <a:off x="5867400" y="1828800"/>
            <a:ext cx="2286000" cy="533400"/>
          </a:xfrm>
          <a:prstGeom prst="wedgeRoundRectCallout">
            <a:avLst>
              <a:gd name="adj1" fmla="val -85952"/>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x and y_ are now matrixes </a:t>
            </a:r>
          </a:p>
        </p:txBody>
      </p:sp>
      <p:sp>
        <p:nvSpPr>
          <p:cNvPr id="5" name="Rounded Rectangular Callout 4"/>
          <p:cNvSpPr/>
          <p:nvPr/>
        </p:nvSpPr>
        <p:spPr>
          <a:xfrm>
            <a:off x="6019800" y="2667000"/>
            <a:ext cx="1600200" cy="457200"/>
          </a:xfrm>
          <a:prstGeom prst="wedgeRoundRectCallout">
            <a:avLst>
              <a:gd name="adj1" fmla="val -130356"/>
              <a:gd name="adj2" fmla="val -16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 is now a matrix</a:t>
            </a:r>
          </a:p>
        </p:txBody>
      </p:sp>
      <p:sp>
        <p:nvSpPr>
          <p:cNvPr id="6" name="Rounded Rectangular Callout 5"/>
          <p:cNvSpPr/>
          <p:nvPr/>
        </p:nvSpPr>
        <p:spPr>
          <a:xfrm>
            <a:off x="5029200" y="3276600"/>
            <a:ext cx="1295400" cy="685800"/>
          </a:xfrm>
          <a:prstGeom prst="wedgeRoundRectCallout">
            <a:avLst>
              <a:gd name="adj1" fmla="val -142682"/>
              <a:gd name="adj2" fmla="val -74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b is a vector</a:t>
            </a:r>
          </a:p>
        </p:txBody>
      </p:sp>
      <p:sp>
        <p:nvSpPr>
          <p:cNvPr id="7" name="Rounded Rectangular Callout 6"/>
          <p:cNvSpPr/>
          <p:nvPr/>
        </p:nvSpPr>
        <p:spPr>
          <a:xfrm>
            <a:off x="4457700" y="3156857"/>
            <a:ext cx="2362200" cy="571500"/>
          </a:xfrm>
          <a:prstGeom prst="wedgeRoundRectCallout">
            <a:avLst>
              <a:gd name="adj1" fmla="val -166456"/>
              <a:gd name="adj2" fmla="val -1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use of </a:t>
            </a:r>
            <a:r>
              <a:rPr lang="en-US" dirty="0" err="1"/>
              <a:t>SoftMax</a:t>
            </a:r>
            <a:endParaRPr lang="en-US" dirty="0"/>
          </a:p>
        </p:txBody>
      </p:sp>
      <p:sp>
        <p:nvSpPr>
          <p:cNvPr id="8" name="Rounded Rectangular Callout 7"/>
          <p:cNvSpPr/>
          <p:nvPr/>
        </p:nvSpPr>
        <p:spPr>
          <a:xfrm>
            <a:off x="4914900" y="3771901"/>
            <a:ext cx="2019300" cy="538843"/>
          </a:xfrm>
          <a:prstGeom prst="wedgeRoundRectCallout">
            <a:avLst>
              <a:gd name="adj1" fmla="val -79054"/>
              <a:gd name="adj2" fmla="val -20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cross entropy loss</a:t>
            </a:r>
          </a:p>
        </p:txBody>
      </p:sp>
      <p:sp>
        <p:nvSpPr>
          <p:cNvPr id="9" name="Rounded Rectangular Callout 8"/>
          <p:cNvSpPr/>
          <p:nvPr/>
        </p:nvSpPr>
        <p:spPr>
          <a:xfrm>
            <a:off x="3771900" y="5715000"/>
            <a:ext cx="1905000" cy="685800"/>
          </a:xfrm>
          <a:prstGeom prst="wedgeRoundRectCallout">
            <a:avLst>
              <a:gd name="adj1" fmla="val -37404"/>
              <a:gd name="adj2" fmla="val -835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One-hot vector encoding</a:t>
            </a:r>
          </a:p>
        </p:txBody>
      </p:sp>
      <p:sp>
        <p:nvSpPr>
          <p:cNvPr id="10" name="Rounded Rectangular Callout 9"/>
          <p:cNvSpPr/>
          <p:nvPr/>
        </p:nvSpPr>
        <p:spPr>
          <a:xfrm>
            <a:off x="685800" y="5943600"/>
            <a:ext cx="2667000" cy="685800"/>
          </a:xfrm>
          <a:prstGeom prst="wedgeRoundRectCallout">
            <a:avLst>
              <a:gd name="adj1" fmla="val -46502"/>
              <a:gd name="adj2" fmla="val -103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do all the training etc. just as before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19401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animEffect transition="in" filter="fade">
                                      <p:cBhvr>
                                        <p:cTn id="82" dur="500"/>
                                        <p:tgtEl>
                                          <p:spTgt spid="3">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Effect transition="in" filter="fade">
                                      <p:cBhvr>
                                        <p:cTn id="87" dur="500"/>
                                        <p:tgtEl>
                                          <p:spTgt spid="3">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Effect transition="in" filter="fade">
                                      <p:cBhvr>
                                        <p:cTn id="97" dur="500"/>
                                        <p:tgtEl>
                                          <p:spTgt spid="3">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6" grpId="1" animBg="1"/>
      <p:bldP spid="7" grpId="0" animBg="1"/>
      <p:bldP spid="8" grpId="0" animBg="1"/>
      <p:bldP spid="9"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fontScale="77500" lnSpcReduction="20000"/>
          </a:bodyPr>
          <a:lstStyle/>
          <a:p>
            <a:r>
              <a:rPr lang="en-US" dirty="0"/>
              <a:t>print('Prediction for: "' + test[i] + ': "', </a:t>
            </a:r>
            <a:r>
              <a:rPr lang="en-US" dirty="0" err="1"/>
              <a:t>sess.run</a:t>
            </a:r>
            <a:r>
              <a:rPr lang="en-US" dirty="0"/>
              <a:t>(y, </a:t>
            </a:r>
            <a:r>
              <a:rPr lang="en-US" dirty="0" err="1"/>
              <a:t>feed_dict</a:t>
            </a:r>
            <a:r>
              <a:rPr lang="en-US" dirty="0"/>
              <a:t>={x:[convert2vec(test[</a:t>
            </a:r>
            <a:r>
              <a:rPr lang="en-US" dirty="0" err="1"/>
              <a:t>i</a:t>
            </a:r>
            <a:r>
              <a:rPr lang="en-US" dirty="0"/>
              <a:t>])]}))</a:t>
            </a:r>
          </a:p>
          <a:p>
            <a:endParaRPr lang="en-US" dirty="0"/>
          </a:p>
          <a:p>
            <a:pPr marL="0" indent="0">
              <a:buNone/>
            </a:pPr>
            <a:r>
              <a:rPr lang="en-US" dirty="0"/>
              <a:t>Prediction for: "Your payment has been received, no refund is currently available.: " [[0.51111    0.20785195 0.2810381 ]]</a:t>
            </a:r>
          </a:p>
          <a:p>
            <a:endParaRPr lang="en-US" dirty="0"/>
          </a:p>
          <a:p>
            <a:pPr marL="0" indent="0">
              <a:buNone/>
            </a:pPr>
            <a:r>
              <a:rPr lang="en-US" dirty="0"/>
              <a:t>Prediction for: "The manager said that your presentation went well, but next time make sure to arrive on time.: " [[0.12958457 0.7006373  0.16977824]]</a:t>
            </a:r>
          </a:p>
          <a:p>
            <a:endParaRPr lang="en-US" dirty="0"/>
          </a:p>
          <a:p>
            <a:pPr marL="0" indent="0">
              <a:buNone/>
            </a:pPr>
            <a:r>
              <a:rPr lang="en-US" dirty="0"/>
              <a:t>Prediction for: "We are all waiting for you at the birthday party: " [[0.14428245 0.19597223 0.6597453 ]]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5154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Numerical Issues</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When computing </a:t>
            </a:r>
            <a:r>
              <a:rPr lang="en-US" dirty="0" err="1"/>
              <a:t>softmax</a:t>
            </a:r>
            <a:r>
              <a:rPr lang="en-US" dirty="0"/>
              <a:t>, we compute:</a:t>
            </a:r>
          </a:p>
          <a:p>
            <a:endParaRPr lang="en-US" dirty="0"/>
          </a:p>
          <a:p>
            <a:endParaRPr lang="en-US" dirty="0"/>
          </a:p>
          <a:p>
            <a:r>
              <a:rPr lang="en-US" dirty="0"/>
              <a:t>And when computing cross entropy, we compute: </a:t>
            </a:r>
          </a:p>
          <a:p>
            <a:pPr marL="0" indent="0">
              <a:buNone/>
            </a:pPr>
            <a:r>
              <a:rPr lang="en-US" dirty="0"/>
              <a:t>	-</a:t>
            </a:r>
            <a:r>
              <a:rPr lang="en-US" dirty="0" err="1"/>
              <a:t>tf.reduce_mean</a:t>
            </a:r>
            <a:r>
              <a:rPr lang="en-US" dirty="0"/>
              <a:t>(y_*tf.log(y)) </a:t>
            </a:r>
          </a:p>
          <a:p>
            <a:r>
              <a:rPr lang="en-US" dirty="0"/>
              <a:t>If h(</a:t>
            </a:r>
            <a:r>
              <a:rPr lang="en-US" dirty="0" err="1"/>
              <a:t>y|x</a:t>
            </a:r>
            <a:r>
              <a:rPr lang="en-US" dirty="0"/>
              <a:t>) becomes 0 (or 1) for any entry, this would cause trouble (even when prediction is correct).</a:t>
            </a:r>
          </a:p>
          <a:p>
            <a:r>
              <a:rPr lang="en-US" dirty="0"/>
              <a:t>If </a:t>
            </a:r>
            <a:r>
              <a:rPr lang="en-US" dirty="0" err="1"/>
              <a:t>xW+b</a:t>
            </a:r>
            <a:r>
              <a:rPr lang="en-US" dirty="0"/>
              <a:t> is large, </a:t>
            </a:r>
            <a:r>
              <a:rPr lang="en-US" dirty="0" err="1"/>
              <a:t>e</a:t>
            </a:r>
            <a:r>
              <a:rPr lang="en-US" baseline="30000" dirty="0" err="1"/>
              <a:t>xW+b</a:t>
            </a:r>
            <a:r>
              <a:rPr lang="en-US" baseline="30000" dirty="0"/>
              <a:t> </a:t>
            </a:r>
            <a:r>
              <a:rPr lang="en-US" dirty="0"/>
              <a:t>may become </a:t>
            </a:r>
            <a:r>
              <a:rPr lang="en-US" dirty="0" err="1"/>
              <a:t>infinty</a:t>
            </a:r>
            <a:r>
              <a:rPr lang="en-US" dirty="0"/>
              <a:t>.</a:t>
            </a:r>
          </a:p>
          <a:p>
            <a:r>
              <a:rPr lang="en-US" dirty="0"/>
              <a:t>Therefore, in practice, we should use: </a:t>
            </a:r>
            <a:r>
              <a:rPr lang="en-US" dirty="0" err="1"/>
              <a:t>tf.nn.softmax_cross</a:t>
            </a:r>
            <a:r>
              <a:rPr lang="en-US" dirty="0"/>
              <a:t> _entropy_with_logits_v2()</a:t>
            </a:r>
          </a:p>
          <a:p>
            <a:r>
              <a:rPr lang="en-US" dirty="0"/>
              <a:t>When using exclusive labels </a:t>
            </a:r>
            <a:r>
              <a:rPr lang="en-US" dirty="0" err="1"/>
              <a:t>sparse_softmax_cross_entropy_with_logits</a:t>
            </a:r>
            <a:r>
              <a:rPr lang="en-US" dirty="0"/>
              <a:t>() computes entries in which y_ &gt; 0 only.</a:t>
            </a:r>
          </a:p>
          <a:p>
            <a:r>
              <a:rPr lang="en-US" dirty="0"/>
              <a:t>The </a:t>
            </a:r>
            <a:r>
              <a:rPr lang="en-US" dirty="0" err="1"/>
              <a:t>Softmax</a:t>
            </a:r>
            <a:r>
              <a:rPr lang="en-US" dirty="0"/>
              <a:t> function (or sigmoid) is still required for inference.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88042" y="2057400"/>
            <a:ext cx="2825262" cy="533400"/>
          </a:xfrm>
          <a:prstGeom prst="rect">
            <a:avLst/>
          </a:prstGeom>
        </p:spPr>
      </p:pic>
    </p:spTree>
    <p:extLst>
      <p:ext uri="{BB962C8B-B14F-4D97-AF65-F5344CB8AC3E}">
        <p14:creationId xmlns:p14="http://schemas.microsoft.com/office/powerpoint/2010/main" val="221564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Issues (cont.)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983162"/>
              </a:xfrm>
            </p:spPr>
            <p:txBody>
              <a:bodyPr>
                <a:normAutofit lnSpcReduction="10000"/>
              </a:bodyPr>
              <a:lstStyle/>
              <a:p>
                <a:r>
                  <a:rPr lang="en-US" dirty="0"/>
                  <a:t>tf.nn.softmax_cross_entropy_with_logits_v2() computes the two levels together:</a:t>
                </a:r>
              </a:p>
              <a:p>
                <a:endParaRPr lang="en-US" dirty="0"/>
              </a:p>
              <a:p>
                <a:pPr marL="0" indent="0">
                  <a:buNone/>
                </a:pPr>
                <a14:m>
                  <m:oMath xmlns:m="http://schemas.openxmlformats.org/officeDocument/2006/math">
                    <m:r>
                      <a:rPr lang="en-US" sz="2800" b="0" i="1" smtClean="0">
                        <a:latin typeface="Cambria Math" panose="02040503050406030204" pitchFamily="18" charset="0"/>
                      </a:rPr>
                      <m:t>𝑙𝑜𝑠𝑠</m:t>
                    </m:r>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𝑘</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nary>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𝑗</m:t>
                                </m:r>
                              </m:sup>
                            </m:sSup>
                            <m:r>
                              <a:rPr lang="en-US" sz="2800" i="1">
                                <a:latin typeface="Cambria Math" panose="02040503050406030204" pitchFamily="18" charset="0"/>
                              </a:rPr>
                              <m:t>𝑥</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𝑏</m:t>
                                </m:r>
                              </m:e>
                              <m:sup>
                                <m:r>
                                  <a:rPr lang="en-US" sz="2800" i="1">
                                    <a:latin typeface="Cambria Math" panose="02040503050406030204" pitchFamily="18" charset="0"/>
                                  </a:rPr>
                                  <m:t>𝑗</m:t>
                                </m:r>
                              </m:sup>
                            </m:sSup>
                          </m:sup>
                        </m:sSup>
                      </m:num>
                      <m:den>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𝑘</m:t>
                            </m:r>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𝑗</m:t>
                                    </m:r>
                                  </m:sup>
                                </m:sSup>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𝑗</m:t>
                                    </m:r>
                                  </m:sup>
                                </m:sSup>
                              </m:sup>
                            </m:sSup>
                          </m:e>
                        </m:nary>
                      </m:den>
                    </m:f>
                    <m:r>
                      <a:rPr lang="en-US" sz="2800" b="0" i="1" smtClean="0">
                        <a:latin typeface="Cambria Math" panose="02040503050406030204" pitchFamily="18" charset="0"/>
                      </a:rPr>
                      <m:t>)</m:t>
                    </m:r>
                  </m:oMath>
                </a14:m>
                <a:r>
                  <a:rPr lang="en-US" sz="3000" dirty="0"/>
                  <a:t>	</a:t>
                </a:r>
              </a:p>
              <a:p>
                <a:pPr marL="0" indent="0">
                  <a:buNone/>
                </a:pPr>
                <a:r>
                  <a:rPr lang="en-US" sz="2800" b="0" dirty="0"/>
                  <a:t>     </a:t>
                </a:r>
                <a14:m>
                  <m:oMath xmlns:m="http://schemas.openxmlformats.org/officeDocument/2006/math">
                    <m:r>
                      <a:rPr lang="en-US" sz="2800" b="0" i="1" smtClean="0">
                        <a:latin typeface="Cambria Math" panose="02040503050406030204" pitchFamily="18" charset="0"/>
                      </a:rPr>
                      <m:t>=−</m:t>
                    </m:r>
                  </m:oMath>
                </a14:m>
                <a:r>
                  <a:rPr lang="en-US" sz="2800" dirty="0"/>
                  <a:t> </a:t>
                </a:r>
                <a14:m>
                  <m:oMath xmlns:m="http://schemas.openxmlformats.org/officeDocument/2006/math">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i="1">
                            <a:latin typeface="Cambria Math" panose="02040503050406030204" pitchFamily="18" charset="0"/>
                          </a:rPr>
                          <m:t>𝑘</m:t>
                        </m:r>
                      </m:sup>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𝑖</m:t>
                                        </m:r>
                                      </m:sub>
                                    </m:sSub>
                                  </m:sup>
                                </m:sSup>
                              </m:e>
                            </m:d>
                          </m:e>
                        </m:func>
                        <m:r>
                          <a:rPr lang="en-US" sz="2800" i="1">
                            <a:latin typeface="Cambria Math" panose="02040503050406030204" pitchFamily="18" charset="0"/>
                          </a:rPr>
                          <m:t>−</m:t>
                        </m:r>
                        <m:r>
                          <m:rPr>
                            <m:sty m:val="p"/>
                          </m:rPr>
                          <a:rPr lang="en-US" sz="2800">
                            <a:latin typeface="Cambria Math" panose="02040503050406030204" pitchFamily="18" charset="0"/>
                          </a:rPr>
                          <m:t>log</m:t>
                        </m:r>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𝑘</m:t>
                            </m:r>
                          </m:sup>
                          <m:e>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𝑗</m:t>
                                    </m:r>
                                  </m:sub>
                                </m:sSub>
                              </m:sup>
                            </m:sSup>
                            <m:r>
                              <a:rPr lang="en-US" sz="2800" i="1">
                                <a:latin typeface="Cambria Math" panose="02040503050406030204" pitchFamily="18" charset="0"/>
                              </a:rPr>
                              <m:t>))</m:t>
                            </m:r>
                          </m:e>
                        </m:nary>
                      </m:e>
                    </m:nary>
                  </m:oMath>
                </a14:m>
                <a:endParaRPr lang="en-US" sz="2800" dirty="0"/>
              </a:p>
              <a:p>
                <a:pPr marL="0" indent="0">
                  <a:buNone/>
                </a:pPr>
                <a:r>
                  <a:rPr lang="en-US" sz="2800" b="0" dirty="0"/>
                  <a:t>     </a:t>
                </a:r>
                <a14:m>
                  <m:oMath xmlns:m="http://schemas.openxmlformats.org/officeDocument/2006/math">
                    <m:r>
                      <a:rPr lang="en-US" sz="2800" b="0" i="1" smtClean="0">
                        <a:latin typeface="Cambria Math" panose="02040503050406030204" pitchFamily="18" charset="0"/>
                      </a:rPr>
                      <m:t>=−</m:t>
                    </m:r>
                  </m:oMath>
                </a14:m>
                <a:r>
                  <a:rPr lang="en-US" sz="2800" dirty="0"/>
                  <a:t> </a:t>
                </a:r>
                <a14:m>
                  <m:oMath xmlns:m="http://schemas.openxmlformats.org/officeDocument/2006/math">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i="1">
                            <a:latin typeface="Cambria Math" panose="02040503050406030204" pitchFamily="18" charset="0"/>
                          </a:rPr>
                          <m:t>𝑘</m:t>
                        </m:r>
                      </m:sup>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m:rPr>
                            <m:sty m:val="p"/>
                          </m:rPr>
                          <a:rPr lang="en-US" sz="2800">
                            <a:latin typeface="Cambria Math" panose="02040503050406030204" pitchFamily="18" charset="0"/>
                          </a:rPr>
                          <m:t>log</m:t>
                        </m:r>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𝑘</m:t>
                            </m:r>
                          </m:sup>
                          <m:e>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𝑗</m:t>
                                    </m:r>
                                  </m:sub>
                                </m:sSub>
                              </m:sup>
                            </m:sSup>
                            <m:r>
                              <a:rPr lang="en-US" sz="2800" i="1">
                                <a:latin typeface="Cambria Math" panose="02040503050406030204" pitchFamily="18" charset="0"/>
                              </a:rPr>
                              <m:t>))</m:t>
                            </m:r>
                          </m:e>
                        </m:nary>
                      </m:e>
                    </m:nary>
                  </m:oMath>
                </a14:m>
                <a:endParaRPr lang="en-US" sz="2800" dirty="0"/>
              </a:p>
              <a:p>
                <a:pPr marL="0" indent="0">
                  <a:buNone/>
                </a:pPr>
                <a:endParaRPr lang="en-US" sz="2800" b="0" dirty="0"/>
              </a:p>
              <a:p>
                <a:pPr marL="0" indent="0">
                  <a:buNone/>
                </a:pPr>
                <a:r>
                  <a:rPr lang="en-US" sz="2800" b="0" dirty="0"/>
                  <a:t> </a:t>
                </a:r>
                <a14:m>
                  <m:oMath xmlns:m="http://schemas.openxmlformats.org/officeDocument/2006/math">
                    <m:r>
                      <a:rPr lang="en-US" sz="2800" b="0" i="1" smtClean="0">
                        <a:latin typeface="Cambria Math" panose="02040503050406030204" pitchFamily="18" charset="0"/>
                      </a:rPr>
                      <m:t>=</m:t>
                    </m:r>
                  </m:oMath>
                </a14:m>
                <a:r>
                  <a:rPr lang="en-US" sz="2800" dirty="0"/>
                  <a:t> </a:t>
                </a:r>
                <a14:m>
                  <m:oMath xmlns:m="http://schemas.openxmlformats.org/officeDocument/2006/math">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i="1">
                            <a:latin typeface="Cambria Math" panose="02040503050406030204" pitchFamily="18" charset="0"/>
                          </a:rPr>
                          <m:t>𝑘</m:t>
                        </m:r>
                      </m:sup>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m:rPr>
                            <m:sty m:val="p"/>
                          </m:rPr>
                          <a:rPr lang="en-US" sz="2800" b="0" i="0" smtClean="0">
                            <a:latin typeface="Cambria Math" panose="02040503050406030204" pitchFamily="18" charset="0"/>
                          </a:rPr>
                          <m:t>L</m:t>
                        </m:r>
                        <m:r>
                          <a:rPr lang="en-US" sz="2800" b="0" i="0" smtClean="0">
                            <a:latin typeface="Cambria Math" panose="02040503050406030204" pitchFamily="18" charset="0"/>
                          </a:rPr>
                          <m:t>+</m:t>
                        </m:r>
                        <m:r>
                          <m:rPr>
                            <m:sty m:val="p"/>
                          </m:rPr>
                          <a:rPr lang="en-US" sz="2800">
                            <a:latin typeface="Cambria Math" panose="02040503050406030204" pitchFamily="18" charset="0"/>
                          </a:rPr>
                          <m:t>log</m:t>
                        </m:r>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𝑘</m:t>
                            </m:r>
                          </m:sup>
                          <m:e>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rPr>
                                  <m:t>𝐿</m:t>
                                </m:r>
                              </m:sup>
                            </m:sSup>
                            <m:r>
                              <a:rPr lang="en-US" sz="2800" i="1">
                                <a:latin typeface="Cambria Math" panose="02040503050406030204" pitchFamily="18" charset="0"/>
                              </a:rPr>
                              <m:t>))</m:t>
                            </m:r>
                          </m:e>
                        </m:nary>
                      </m:e>
                    </m:nary>
                  </m:oMath>
                </a14:m>
                <a:endParaRPr lang="en-US" sz="2800" dirty="0"/>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83162"/>
              </a:xfrm>
              <a:blipFill>
                <a:blip r:embed="rId5"/>
                <a:stretch>
                  <a:fillRect l="-1704" t="-257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pic>
        <p:nvPicPr>
          <p:cNvPr id="10" name="Picture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142573" y="2841156"/>
            <a:ext cx="3522456" cy="274358"/>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650886" y="5389720"/>
            <a:ext cx="6493114" cy="347296"/>
          </a:xfrm>
          <a:prstGeom prst="rect">
            <a:avLst/>
          </a:prstGeom>
        </p:spPr>
      </p:pic>
      <p:sp>
        <p:nvSpPr>
          <p:cNvPr id="21" name="Rectangular Callout 20"/>
          <p:cNvSpPr/>
          <p:nvPr/>
        </p:nvSpPr>
        <p:spPr>
          <a:xfrm>
            <a:off x="6553200" y="5942952"/>
            <a:ext cx="2419350" cy="773513"/>
          </a:xfrm>
          <a:prstGeom prst="wedgeRectCallout">
            <a:avLst>
              <a:gd name="adj1" fmla="val 20321"/>
              <a:gd name="adj2" fmla="val -68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Numerically stable </a:t>
            </a:r>
          </a:p>
          <a:p>
            <a:pPr algn="ctr"/>
            <a:r>
              <a:rPr lang="en-US" dirty="0"/>
              <a:t> (computed once, per example)</a:t>
            </a:r>
          </a:p>
        </p:txBody>
      </p:sp>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CB33704A-89D7-40AB-B37C-48E1EB0FD162}"/>
                  </a:ext>
                </a:extLst>
              </p:cNvPr>
              <p:cNvSpPr/>
              <p:nvPr/>
            </p:nvSpPr>
            <p:spPr>
              <a:xfrm>
                <a:off x="160564" y="2515771"/>
                <a:ext cx="3649436" cy="591939"/>
              </a:xfrm>
              <a:prstGeom prst="wedgeRectCallout">
                <a:avLst>
                  <a:gd name="adj1" fmla="val 49097"/>
                  <a:gd name="adj2" fmla="val -35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of a single example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oMath>
                </a14:m>
                <a:r>
                  <a:rPr lang="en-US" dirty="0"/>
                  <a:t> indicates whether the label is class </a:t>
                </a:r>
                <a:r>
                  <a:rPr lang="en-US" dirty="0" err="1"/>
                  <a:t>i</a:t>
                </a:r>
                <a:r>
                  <a:rPr lang="en-US" dirty="0"/>
                  <a:t>)</a:t>
                </a:r>
              </a:p>
            </p:txBody>
          </p:sp>
        </mc:Choice>
        <mc:Fallback>
          <p:sp>
            <p:nvSpPr>
              <p:cNvPr id="5" name="Speech Bubble: Rectangle 4">
                <a:extLst>
                  <a:ext uri="{FF2B5EF4-FFF2-40B4-BE49-F238E27FC236}">
                    <a16:creationId xmlns:a16="http://schemas.microsoft.com/office/drawing/2014/main" id="{CB33704A-89D7-40AB-B37C-48E1EB0FD162}"/>
                  </a:ext>
                </a:extLst>
              </p:cNvPr>
              <p:cNvSpPr>
                <a:spLocks noRot="1" noChangeAspect="1" noMove="1" noResize="1" noEditPoints="1" noAdjustHandles="1" noChangeArrowheads="1" noChangeShapeType="1" noTextEdit="1"/>
              </p:cNvSpPr>
              <p:nvPr/>
            </p:nvSpPr>
            <p:spPr>
              <a:xfrm>
                <a:off x="160564" y="2515771"/>
                <a:ext cx="3649436" cy="591939"/>
              </a:xfrm>
              <a:prstGeom prst="wedgeRectCallout">
                <a:avLst>
                  <a:gd name="adj1" fmla="val 49097"/>
                  <a:gd name="adj2" fmla="val -35529"/>
                </a:avLst>
              </a:prstGeom>
              <a:blipFill>
                <a:blip r:embed="rId8"/>
                <a:stretch>
                  <a:fillRect l="-663" t="-7921" r="-1658" b="-17822"/>
                </a:stretch>
              </a:blipFill>
            </p:spPr>
            <p:txBody>
              <a:bodyPr/>
              <a:lstStyle/>
              <a:p>
                <a:r>
                  <a:rPr lang="en-US">
                    <a:noFill/>
                  </a:rPr>
                  <a:t> </a:t>
                </a:r>
              </a:p>
            </p:txBody>
          </p:sp>
        </mc:Fallback>
      </mc:AlternateContent>
    </p:spTree>
    <p:extLst>
      <p:ext uri="{BB962C8B-B14F-4D97-AF65-F5344CB8AC3E}">
        <p14:creationId xmlns:p14="http://schemas.microsoft.com/office/powerpoint/2010/main" val="412370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gradient (∇)?</a:t>
            </a:r>
          </a:p>
        </p:txBody>
      </p:sp>
      <p:sp>
        <p:nvSpPr>
          <p:cNvPr id="3" name="Content Placeholder 2"/>
          <p:cNvSpPr>
            <a:spLocks noGrp="1"/>
          </p:cNvSpPr>
          <p:nvPr>
            <p:ph idx="1"/>
          </p:nvPr>
        </p:nvSpPr>
        <p:spPr>
          <a:xfrm>
            <a:off x="457200" y="1600201"/>
            <a:ext cx="8229600" cy="2285999"/>
          </a:xfrm>
        </p:spPr>
        <p:txBody>
          <a:bodyPr/>
          <a:lstStyle/>
          <a:p>
            <a:r>
              <a:rPr lang="en-US" dirty="0"/>
              <a:t>A vector representing the derivation of a function that has multiple parameters.</a:t>
            </a:r>
          </a:p>
          <a:p>
            <a:r>
              <a:rPr lang="en-US" dirty="0"/>
              <a:t>Each entry is the function's derivative with respect to one of the parameters.</a:t>
            </a:r>
          </a:p>
        </p:txBody>
      </p:sp>
      <p:pic>
        <p:nvPicPr>
          <p:cNvPr id="11" name="Picture 10"/>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90600" y="3966332"/>
            <a:ext cx="5091823" cy="48161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38200" y="4668083"/>
            <a:ext cx="5950609" cy="481619"/>
          </a:xfrm>
          <a:prstGeom prst="rect">
            <a:avLst/>
          </a:prstGeom>
        </p:spPr>
      </p:pic>
      <p:pic>
        <p:nvPicPr>
          <p:cNvPr id="14" name="Picture 1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90599" y="5334000"/>
            <a:ext cx="6365427" cy="533400"/>
          </a:xfrm>
          <a:prstGeom prst="rect">
            <a:avLst/>
          </a:prstGeom>
        </p:spPr>
      </p:pic>
      <p:pic>
        <p:nvPicPr>
          <p:cNvPr id="17" name="Picture 1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52401" y="6019801"/>
            <a:ext cx="8834778" cy="5005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672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38C-3445-446E-A960-ED4A013EEEC9}"/>
              </a:ext>
            </a:extLst>
          </p:cNvPr>
          <p:cNvSpPr>
            <a:spLocks noGrp="1"/>
          </p:cNvSpPr>
          <p:nvPr>
            <p:ph type="title"/>
          </p:nvPr>
        </p:nvSpPr>
        <p:spPr>
          <a:xfrm>
            <a:off x="457200" y="252867"/>
            <a:ext cx="8229600" cy="1143000"/>
          </a:xfrm>
        </p:spPr>
        <p:txBody>
          <a:bodyPr/>
          <a:lstStyle/>
          <a:p>
            <a:r>
              <a:rPr lang="en-US" dirty="0"/>
              <a:t>Updated code</a:t>
            </a:r>
          </a:p>
        </p:txBody>
      </p:sp>
      <p:sp>
        <p:nvSpPr>
          <p:cNvPr id="4" name="Slide Number Placeholder 3">
            <a:extLst>
              <a:ext uri="{FF2B5EF4-FFF2-40B4-BE49-F238E27FC236}">
                <a16:creationId xmlns:a16="http://schemas.microsoft.com/office/drawing/2014/main" id="{FC4BF4E2-6D47-4BDF-968C-A2648166911C}"/>
              </a:ext>
            </a:extLst>
          </p:cNvPr>
          <p:cNvSpPr>
            <a:spLocks noGrp="1"/>
          </p:cNvSpPr>
          <p:nvPr>
            <p:ph type="sldNum" sz="quarter" idx="12"/>
          </p:nvPr>
        </p:nvSpPr>
        <p:spPr/>
        <p:txBody>
          <a:bodyPr/>
          <a:lstStyle/>
          <a:p>
            <a:fld id="{B6F15528-21DE-4FAA-801E-634DDDAF4B2B}" type="slidenum">
              <a:rPr lang="en-US" smtClean="0"/>
              <a:pPr/>
              <a:t>80</a:t>
            </a:fld>
            <a:endParaRPr lang="en-US"/>
          </a:p>
        </p:txBody>
      </p:sp>
      <p:sp>
        <p:nvSpPr>
          <p:cNvPr id="5" name="Rectangle 1">
            <a:extLst>
              <a:ext uri="{FF2B5EF4-FFF2-40B4-BE49-F238E27FC236}">
                <a16:creationId xmlns:a16="http://schemas.microsoft.com/office/drawing/2014/main" id="{94A23C49-0322-4506-80CA-345F294419A1}"/>
              </a:ext>
            </a:extLst>
          </p:cNvPr>
          <p:cNvSpPr>
            <a:spLocks noGrp="1" noChangeArrowheads="1"/>
          </p:cNvSpPr>
          <p:nvPr>
            <p:ph idx="1"/>
          </p:nvPr>
        </p:nvSpPr>
        <p:spPr bwMode="auto">
          <a:xfrm>
            <a:off x="152400" y="1567934"/>
            <a:ext cx="8915399"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2200" b="0" i="0" u="none" strike="noStrike" cap="none" normalizeH="0" baseline="0" dirty="0">
                <a:ln>
                  <a:noFill/>
                </a:ln>
                <a:solidFill>
                  <a:srgbClr val="080808"/>
                </a:solidFill>
                <a:effectLst/>
                <a:latin typeface="JetBrains Mono"/>
              </a:rPr>
              <a:t>x = </a:t>
            </a:r>
            <a:r>
              <a:rPr kumimoji="0" lang="en-US" altLang="en-US" sz="2200" b="0" i="0" u="none" strike="noStrike" cap="none" normalizeH="0" baseline="0" dirty="0" err="1">
                <a:ln>
                  <a:noFill/>
                </a:ln>
                <a:solidFill>
                  <a:srgbClr val="080808"/>
                </a:solidFill>
                <a:effectLst/>
                <a:latin typeface="JetBrains Mono"/>
              </a:rPr>
              <a:t>tf.placeholder</a:t>
            </a:r>
            <a:r>
              <a:rPr kumimoji="0" lang="en-US" altLang="en-US" sz="2200" b="0" i="0" u="none" strike="noStrike" cap="none" normalizeH="0" baseline="0" dirty="0">
                <a:ln>
                  <a:noFill/>
                </a:ln>
                <a:solidFill>
                  <a:srgbClr val="080808"/>
                </a:solidFill>
                <a:effectLst/>
                <a:latin typeface="JetBrains Mono"/>
              </a:rPr>
              <a:t>(tf.float32, [</a:t>
            </a:r>
            <a:r>
              <a:rPr kumimoji="0" lang="en-US" altLang="en-US" sz="2200" b="0" i="0" u="none" strike="noStrike" cap="none" normalizeH="0" baseline="0" dirty="0">
                <a:ln>
                  <a:noFill/>
                </a:ln>
                <a:solidFill>
                  <a:srgbClr val="0033B3"/>
                </a:solidFill>
                <a:effectLst/>
                <a:latin typeface="JetBrains Mono"/>
              </a:rPr>
              <a:t>None</a:t>
            </a:r>
            <a:r>
              <a:rPr kumimoji="0" lang="en-US" altLang="en-US" sz="2200" b="0" i="0" u="none" strike="noStrike" cap="none" normalizeH="0" baseline="0" dirty="0">
                <a:ln>
                  <a:noFill/>
                </a:ln>
                <a:solidFill>
                  <a:srgbClr val="080808"/>
                </a:solidFill>
                <a:effectLst/>
                <a:latin typeface="JetBrains Mono"/>
              </a:rPr>
              <a:t>, features])</a:t>
            </a: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y_ = </a:t>
            </a:r>
            <a:r>
              <a:rPr kumimoji="0" lang="en-US" altLang="en-US" sz="2200" b="0" i="0" u="none" strike="noStrike" cap="none" normalizeH="0" baseline="0" dirty="0" err="1">
                <a:ln>
                  <a:noFill/>
                </a:ln>
                <a:solidFill>
                  <a:srgbClr val="080808"/>
                </a:solidFill>
                <a:effectLst/>
                <a:latin typeface="JetBrains Mono"/>
              </a:rPr>
              <a:t>tf.placeholder</a:t>
            </a:r>
            <a:r>
              <a:rPr kumimoji="0" lang="en-US" altLang="en-US" sz="2200" b="0" i="0" u="none" strike="noStrike" cap="none" normalizeH="0" baseline="0" dirty="0">
                <a:ln>
                  <a:noFill/>
                </a:ln>
                <a:solidFill>
                  <a:srgbClr val="080808"/>
                </a:solidFill>
                <a:effectLst/>
                <a:latin typeface="JetBrains Mono"/>
              </a:rPr>
              <a:t>(tf.float32, [</a:t>
            </a:r>
            <a:r>
              <a:rPr kumimoji="0" lang="en-US" altLang="en-US" sz="2200" b="0" i="0" u="none" strike="noStrike" cap="none" normalizeH="0" baseline="0" dirty="0">
                <a:ln>
                  <a:noFill/>
                </a:ln>
                <a:solidFill>
                  <a:srgbClr val="0033B3"/>
                </a:solidFill>
                <a:effectLst/>
                <a:latin typeface="JetBrains Mono"/>
              </a:rPr>
              <a:t>None</a:t>
            </a:r>
            <a:r>
              <a:rPr kumimoji="0" lang="en-US" altLang="en-US" sz="2200" b="0" i="0" u="none" strike="noStrike" cap="none" normalizeH="0" baseline="0" dirty="0">
                <a:ln>
                  <a:noFill/>
                </a:ln>
                <a:solidFill>
                  <a:srgbClr val="080808"/>
                </a:solidFill>
                <a:effectLst/>
                <a:latin typeface="JetBrains Mono"/>
              </a:rPr>
              <a:t>, categories])</a:t>
            </a: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W = </a:t>
            </a:r>
            <a:r>
              <a:rPr kumimoji="0" lang="en-US" altLang="en-US" sz="2200" b="0" i="0" u="none" strike="noStrike" cap="none" normalizeH="0" baseline="0" dirty="0" err="1">
                <a:ln>
                  <a:noFill/>
                </a:ln>
                <a:solidFill>
                  <a:srgbClr val="080808"/>
                </a:solidFill>
                <a:effectLst/>
                <a:latin typeface="JetBrains Mono"/>
              </a:rPr>
              <a:t>tf.Variable</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err="1">
                <a:ln>
                  <a:noFill/>
                </a:ln>
                <a:solidFill>
                  <a:srgbClr val="080808"/>
                </a:solidFill>
                <a:effectLst/>
                <a:latin typeface="JetBrains Mono"/>
              </a:rPr>
              <a:t>tf.zeros</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err="1">
                <a:ln>
                  <a:noFill/>
                </a:ln>
                <a:solidFill>
                  <a:srgbClr val="080808"/>
                </a:solidFill>
                <a:effectLst/>
                <a:latin typeface="JetBrains Mono"/>
              </a:rPr>
              <a:t>features,categories</a:t>
            </a:r>
            <a:r>
              <a:rPr kumimoji="0" lang="en-US" altLang="en-US" sz="2200" b="0" i="0" u="none" strike="noStrike" cap="none" normalizeH="0" baseline="0" dirty="0">
                <a:ln>
                  <a:noFill/>
                </a:ln>
                <a:solidFill>
                  <a:srgbClr val="080808"/>
                </a:solidFill>
                <a:effectLst/>
                <a:latin typeface="JetBrains Mono"/>
              </a:rPr>
              <a:t>]))</a:t>
            </a: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b = </a:t>
            </a:r>
            <a:r>
              <a:rPr kumimoji="0" lang="en-US" altLang="en-US" sz="2200" b="0" i="0" u="none" strike="noStrike" cap="none" normalizeH="0" baseline="0" dirty="0" err="1">
                <a:ln>
                  <a:noFill/>
                </a:ln>
                <a:solidFill>
                  <a:srgbClr val="080808"/>
                </a:solidFill>
                <a:effectLst/>
                <a:latin typeface="JetBrains Mono"/>
              </a:rPr>
              <a:t>tf.Variable</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err="1">
                <a:ln>
                  <a:noFill/>
                </a:ln>
                <a:solidFill>
                  <a:srgbClr val="080808"/>
                </a:solidFill>
                <a:effectLst/>
                <a:latin typeface="JetBrains Mono"/>
              </a:rPr>
              <a:t>tf.zeros</a:t>
            </a:r>
            <a:r>
              <a:rPr kumimoji="0" lang="en-US" altLang="en-US" sz="2200" b="0" i="0" u="none" strike="noStrike" cap="none" normalizeH="0" baseline="0" dirty="0">
                <a:ln>
                  <a:noFill/>
                </a:ln>
                <a:solidFill>
                  <a:srgbClr val="080808"/>
                </a:solidFill>
                <a:effectLst/>
                <a:latin typeface="JetBrains Mono"/>
              </a:rPr>
              <a:t>([categories]))</a:t>
            </a:r>
            <a:br>
              <a:rPr kumimoji="0" lang="en-US" altLang="en-US" sz="2200" b="0" i="0" u="none" strike="noStrike" cap="none" normalizeH="0" baseline="0" dirty="0">
                <a:ln>
                  <a:noFill/>
                </a:ln>
                <a:solidFill>
                  <a:srgbClr val="080808"/>
                </a:solidFill>
                <a:effectLst/>
                <a:latin typeface="JetBrains Mono"/>
              </a:rPr>
            </a:b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z = </a:t>
            </a:r>
            <a:r>
              <a:rPr kumimoji="0" lang="en-US" altLang="en-US" sz="2200" b="0" i="0" u="none" strike="noStrike" cap="none" normalizeH="0" baseline="0" dirty="0" err="1">
                <a:ln>
                  <a:noFill/>
                </a:ln>
                <a:solidFill>
                  <a:srgbClr val="080808"/>
                </a:solidFill>
                <a:effectLst/>
                <a:latin typeface="JetBrains Mono"/>
              </a:rPr>
              <a:t>tf.matmul</a:t>
            </a:r>
            <a:r>
              <a:rPr kumimoji="0" lang="en-US" altLang="en-US" sz="2200" b="0" i="0" u="none" strike="noStrike" cap="none" normalizeH="0" baseline="0" dirty="0">
                <a:ln>
                  <a:noFill/>
                </a:ln>
                <a:solidFill>
                  <a:srgbClr val="080808"/>
                </a:solidFill>
                <a:effectLst/>
                <a:latin typeface="JetBrains Mono"/>
              </a:rPr>
              <a:t>(x, W) + b</a:t>
            </a:r>
            <a:br>
              <a:rPr kumimoji="0" lang="en-US" altLang="en-US" sz="22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pred = </a:t>
            </a:r>
            <a:r>
              <a:rPr kumimoji="0" lang="en-US" altLang="en-US" sz="2400" b="0" i="0" u="none" strike="noStrike" cap="none" normalizeH="0" baseline="0" dirty="0" err="1">
                <a:ln>
                  <a:noFill/>
                </a:ln>
                <a:solidFill>
                  <a:srgbClr val="080808"/>
                </a:solidFill>
                <a:effectLst/>
                <a:latin typeface="JetBrains Mono"/>
              </a:rPr>
              <a:t>tf.nn.softmax</a:t>
            </a:r>
            <a:r>
              <a:rPr kumimoji="0" lang="en-US" altLang="en-US" sz="2400" b="0" i="0" u="none" strike="noStrike" cap="none" normalizeH="0" baseline="0" dirty="0">
                <a:ln>
                  <a:noFill/>
                </a:ln>
                <a:solidFill>
                  <a:srgbClr val="080808"/>
                </a:solidFill>
                <a:effectLst/>
                <a:latin typeface="JetBrains Mono"/>
              </a:rPr>
              <a:t>(z) </a:t>
            </a:r>
            <a:r>
              <a:rPr kumimoji="0" lang="en-US" altLang="en-US" sz="2400" b="0" i="1" u="none" strike="noStrike" cap="none" normalizeH="0" baseline="0" dirty="0">
                <a:ln>
                  <a:noFill/>
                </a:ln>
                <a:solidFill>
                  <a:srgbClr val="8C8C8C"/>
                </a:solidFill>
                <a:effectLst/>
                <a:latin typeface="JetBrains Mono"/>
              </a:rPr>
              <a:t>#leave this so it can be used to make predictions.</a:t>
            </a:r>
            <a:br>
              <a:rPr kumimoji="0" lang="en-US" altLang="en-US" sz="2200" b="0" i="0" u="none" strike="noStrike" cap="none" normalizeH="0" baseline="0" dirty="0">
                <a:ln>
                  <a:noFill/>
                </a:ln>
                <a:solidFill>
                  <a:srgbClr val="080808"/>
                </a:solidFill>
                <a:effectLst/>
                <a:latin typeface="JetBrains Mono"/>
              </a:rPr>
            </a:br>
            <a:r>
              <a:rPr kumimoji="0" lang="en-US" altLang="en-US" sz="2200" b="0" i="1" u="none" strike="noStrike" cap="none" normalizeH="0" baseline="0" dirty="0">
                <a:ln>
                  <a:noFill/>
                </a:ln>
                <a:solidFill>
                  <a:srgbClr val="8C8C8C"/>
                </a:solidFill>
                <a:effectLst/>
                <a:latin typeface="JetBrains Mono"/>
              </a:rPr>
              <a:t>#loss = -</a:t>
            </a:r>
            <a:r>
              <a:rPr kumimoji="0" lang="en-US" altLang="en-US" sz="2200" b="0" i="1" u="none" strike="noStrike" cap="none" normalizeH="0" baseline="0" dirty="0" err="1">
                <a:ln>
                  <a:noFill/>
                </a:ln>
                <a:solidFill>
                  <a:srgbClr val="8C8C8C"/>
                </a:solidFill>
                <a:effectLst/>
                <a:latin typeface="JetBrains Mono"/>
              </a:rPr>
              <a:t>tf.reduce_mean</a:t>
            </a:r>
            <a:r>
              <a:rPr kumimoji="0" lang="en-US" altLang="en-US" sz="2200" b="0" i="1" u="none" strike="noStrike" cap="none" normalizeH="0" baseline="0" dirty="0">
                <a:ln>
                  <a:noFill/>
                </a:ln>
                <a:solidFill>
                  <a:srgbClr val="8C8C8C"/>
                </a:solidFill>
                <a:effectLst/>
                <a:latin typeface="JetBrains Mono"/>
              </a:rPr>
              <a:t>(y_*tf.log(pred))</a:t>
            </a:r>
            <a:br>
              <a:rPr kumimoji="0" lang="en-US" altLang="en-US" sz="2200" b="0" i="1" u="none" strike="noStrike" cap="none" normalizeH="0" baseline="0" dirty="0">
                <a:ln>
                  <a:noFill/>
                </a:ln>
                <a:solidFill>
                  <a:srgbClr val="8C8C8C"/>
                </a:solidFill>
                <a:effectLst/>
                <a:latin typeface="JetBrains Mono"/>
              </a:rPr>
            </a:br>
            <a:r>
              <a:rPr kumimoji="0" lang="en-US" altLang="en-US" sz="2200" b="0" i="0" u="none" strike="noStrike" cap="none" normalizeH="0" baseline="0" dirty="0">
                <a:ln>
                  <a:noFill/>
                </a:ln>
                <a:solidFill>
                  <a:srgbClr val="FF0000"/>
                </a:solidFill>
                <a:effectLst/>
                <a:latin typeface="JetBrains Mono"/>
              </a:rPr>
              <a:t>loss = </a:t>
            </a:r>
            <a:r>
              <a:rPr kumimoji="0" lang="en-US" altLang="en-US" sz="2200" b="0" i="0" u="none" strike="noStrike" cap="none" normalizeH="0" baseline="0" dirty="0" err="1">
                <a:ln>
                  <a:noFill/>
                </a:ln>
                <a:solidFill>
                  <a:srgbClr val="FF0000"/>
                </a:solidFill>
                <a:effectLst/>
                <a:latin typeface="JetBrains Mono"/>
              </a:rPr>
              <a:t>tf.reduce_mean</a:t>
            </a:r>
            <a:r>
              <a:rPr kumimoji="0" lang="en-US" altLang="en-US" sz="2200" b="0" i="0" u="none" strike="noStrike" cap="none" normalizeH="0" baseline="0" dirty="0">
                <a:ln>
                  <a:noFill/>
                </a:ln>
                <a:solidFill>
                  <a:srgbClr val="FF0000"/>
                </a:solidFill>
                <a:effectLst/>
                <a:latin typeface="JetBrains Mono"/>
              </a:rPr>
              <a:t>(tf.nn.softmax_cross_entropy_with_logits_v2(y_, z))</a:t>
            </a:r>
            <a:br>
              <a:rPr kumimoji="0" lang="en-US" altLang="en-US" sz="2200" b="0" i="0" u="none" strike="noStrike" cap="none" normalizeH="0" baseline="0" dirty="0">
                <a:ln>
                  <a:noFill/>
                </a:ln>
                <a:solidFill>
                  <a:srgbClr val="080808"/>
                </a:solidFill>
                <a:effectLst/>
                <a:latin typeface="JetBrains Mono"/>
              </a:rPr>
            </a:br>
            <a:br>
              <a:rPr kumimoji="0" lang="en-US" altLang="en-US" sz="2200" b="0" i="0" u="none" strike="noStrike" cap="none" normalizeH="0" baseline="0" dirty="0">
                <a:ln>
                  <a:noFill/>
                </a:ln>
                <a:solidFill>
                  <a:srgbClr val="080808"/>
                </a:solidFill>
                <a:effectLst/>
                <a:latin typeface="JetBrains Mono"/>
              </a:rPr>
            </a:br>
            <a:r>
              <a:rPr kumimoji="0" lang="en-US" altLang="en-US" sz="2200" b="0" i="0" u="none" strike="noStrike" cap="none" normalizeH="0" baseline="0" dirty="0">
                <a:ln>
                  <a:noFill/>
                </a:ln>
                <a:solidFill>
                  <a:srgbClr val="080808"/>
                </a:solidFill>
                <a:effectLst/>
                <a:latin typeface="JetBrains Mono"/>
              </a:rPr>
              <a:t>update = </a:t>
            </a:r>
            <a:r>
              <a:rPr kumimoji="0" lang="en-US" altLang="en-US" sz="2200" b="0" i="0" u="none" strike="noStrike" cap="none" normalizeH="0" baseline="0" dirty="0" err="1">
                <a:ln>
                  <a:noFill/>
                </a:ln>
                <a:solidFill>
                  <a:srgbClr val="080808"/>
                </a:solidFill>
                <a:effectLst/>
                <a:latin typeface="JetBrains Mono"/>
              </a:rPr>
              <a:t>tf.train.GradientDescentOptimizer</a:t>
            </a:r>
            <a:r>
              <a:rPr kumimoji="0" lang="en-US" altLang="en-US" sz="2200" b="0" i="0" u="none" strike="noStrike" cap="none" normalizeH="0" baseline="0" dirty="0">
                <a:ln>
                  <a:noFill/>
                </a:ln>
                <a:solidFill>
                  <a:srgbClr val="080808"/>
                </a:solidFill>
                <a:effectLst/>
                <a:latin typeface="JetBrains Mono"/>
              </a:rPr>
              <a:t>(</a:t>
            </a:r>
            <a:r>
              <a:rPr kumimoji="0" lang="en-US" altLang="en-US" sz="2200" b="0" i="0" u="none" strike="noStrike" cap="none" normalizeH="0" baseline="0" dirty="0">
                <a:ln>
                  <a:noFill/>
                </a:ln>
                <a:solidFill>
                  <a:srgbClr val="1750EB"/>
                </a:solidFill>
                <a:effectLst/>
                <a:latin typeface="JetBrains Mono"/>
              </a:rPr>
              <a:t>0.001</a:t>
            </a:r>
            <a:r>
              <a:rPr kumimoji="0" lang="en-US" altLang="en-US" sz="2200" b="0" i="0" u="none" strike="noStrike" cap="none" normalizeH="0" baseline="0" dirty="0">
                <a:ln>
                  <a:noFill/>
                </a:ln>
                <a:solidFill>
                  <a:srgbClr val="080808"/>
                </a:solidFill>
                <a:effectLst/>
                <a:latin typeface="JetBrains Mono"/>
              </a:rPr>
              <a:t>).minimize(loss)</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C000254-83C0-4D4C-92FA-B50AA9F75A3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87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Gradient for Linear Regression</a:t>
            </a:r>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743200" y="1504427"/>
            <a:ext cx="4914790" cy="400110"/>
          </a:xfrm>
          <a:prstGeom prst="rect">
            <a:avLst/>
          </a:prstGeom>
        </p:spPr>
      </p:pic>
      <p:sp>
        <p:nvSpPr>
          <p:cNvPr id="6" name="TextBox 5"/>
          <p:cNvSpPr txBox="1"/>
          <p:nvPr/>
        </p:nvSpPr>
        <p:spPr>
          <a:xfrm>
            <a:off x="533400" y="1504427"/>
            <a:ext cx="2057400" cy="400110"/>
          </a:xfrm>
          <a:prstGeom prst="rect">
            <a:avLst/>
          </a:prstGeom>
          <a:noFill/>
        </p:spPr>
        <p:txBody>
          <a:bodyPr wrap="square" rtlCol="0">
            <a:spAutoFit/>
          </a:bodyPr>
          <a:lstStyle/>
          <a:p>
            <a:r>
              <a:rPr lang="en-US" sz="2000" dirty="0"/>
              <a:t>Our loss function:</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14400" y="2267981"/>
            <a:ext cx="6538900" cy="55310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676400" y="3124200"/>
            <a:ext cx="4560776" cy="474490"/>
          </a:xfrm>
          <a:prstGeom prst="rect">
            <a:avLst/>
          </a:prstGeom>
        </p:spPr>
      </p:pic>
      <p:pic>
        <p:nvPicPr>
          <p:cNvPr id="13" name="Picture 1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14400" y="4018893"/>
            <a:ext cx="5358228" cy="553107"/>
          </a:xfrm>
          <a:prstGeom prst="rect">
            <a:avLst/>
          </a:prstGeom>
        </p:spPr>
      </p:pic>
      <p:pic>
        <p:nvPicPr>
          <p:cNvPr id="15" name="Picture 1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04800" y="5418845"/>
            <a:ext cx="8458200" cy="40643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4364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715.49"/>
  <p:tag name="LATEXADDIN" val="\documentclass{article}&#10;\usepackage{amsmath}&#10;\pagestyle{empty}&#10;\begin{document}&#10;&#10;$J(w,b) = \frac{1}{m} \sum_{i=1}^m{|wx_i+b - y_i|}$&#10;&#10;&#10;\end{document}"/>
  <p:tag name="IGUANATEXSIZE" val="20"/>
  <p:tag name="IGUANATEXCURSOR" val="132"/>
  <p:tag name="TRANSPARENCY" val="True"/>
  <p:tag name="FILENAME" val=""/>
  <p:tag name="LATEXENGINEID" val="1"/>
  <p:tag name="TEMPFOLDER" val="c:\temp\iguana\"/>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2500.099"/>
  <p:tag name="LATEXADDIN" val="\documentclass{article}&#10;\usepackage{amsmath}&#10;\pagestyle{empty}&#10;\begin{document}&#10;&#10;$log(p(y|x;w,b))=\sum_i{log(\frac{1}{\sqrt{2\pi} \sigma}e^{-\frac{(y_i-(wx_i+b))^2}{2\sigma^2}}})$&#10;&#10;&#10;\end{document}"/>
  <p:tag name="IGUANATEXSIZE" val="20"/>
  <p:tag name="IGUANATEXCURSOR" val="163"/>
  <p:tag name="TRANSPARENCY" val="True"/>
  <p:tag name="FILENAME" val=""/>
  <p:tag name="LATEXENGINEID" val="1"/>
  <p:tag name="TEMPFOLDER" val="c:\temp\iguan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2138.549"/>
  <p:tag name="LATEXADDIN" val="\documentclass{article}&#10;\usepackage{amsmath}&#10;\pagestyle{empty}&#10;\begin{document}&#10;&#10;$=m log(\frac{1}{\sqrt{2\pi} \sigma}) + \sum_i{log(e^{-\frac{(y_i-(wx_i+b))^2}{2\sigma^2}})}$&#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07.0289"/>
  <p:tag name="ORIGINALWIDTH" val="1803.252"/>
  <p:tag name="LATEXADDIN" val="\documentclass{article}&#10;\usepackage{amsmath}&#10;\pagestyle{empty}&#10;\begin{document}&#10;&#10;$=m log(\frac{1}{\sqrt{2\pi} \sigma})  - \sum_i{\frac{(y_i-(wx_i+b))^2}{2\sigma^2}}$&#10;&#10;&#10;\end{document}"/>
  <p:tag name="IGUANATEXSIZE" val="20"/>
  <p:tag name="IGUANATEXCURSOR" val="151"/>
  <p:tag name="TRANSPARENCY" val="True"/>
  <p:tag name="FILENAME" val=""/>
  <p:tag name="LATEXENGINEID" val="1"/>
  <p:tag name="TEMPFOLDER" val="c:\temp\iguan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16.434"/>
  <p:tag name="LATEXADDIN" val="\documentclass{article}&#10;\usepackage{amsmath}&#10;\pagestyle{empty}&#10;\begin{document}&#10;&#10;$f_1(j_1,j_2)=2j_1\cdot j_2 + 7j_1$&#10;&#10;\end{document}"/>
  <p:tag name="IGUANATEXSIZE" val="20"/>
  <p:tag name="IGUANATEXCURSOR" val="85"/>
  <p:tag name="TRANSPARENCY" val="True"/>
  <p:tag name="FILENAME" val=""/>
  <p:tag name="LATEXENGINEID" val="1"/>
  <p:tag name="TEMPFOLDER" val="c:\temp\iguan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538.465"/>
  <p:tag name="LATEXADDIN" val="\documentclass{article}&#10;\usepackage{amsmath}&#10;\pagestyle{empty}&#10;\begin{document}&#10;&#10;$\nabla (f_1(j_1,j_2))= (2j_2 + 7, 2j_1)$&#10;&#10;\end{document}"/>
  <p:tag name="IGUANATEXSIZE" val="20"/>
  <p:tag name="IGUANATEXCURSOR" val="93"/>
  <p:tag name="TRANSPARENCY" val="True"/>
  <p:tag name="FILENAME" val=""/>
  <p:tag name="LATEXENGINEID" val="1"/>
  <p:tag name="TEMPFOLDER" val="c:\temp\iguan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620.226"/>
  <p:tag name="LATEXADDIN" val="\documentclass{article}&#10;\usepackage{amsmath}&#10;\pagestyle{empty}&#10;\begin{document}&#10;&#10;$f_2(j_1,j_2,j_3) = 3 j_1^2 j_2 j_3^3 + 5 j_1 j_2$&#10;&#10;&#10;\end{document}"/>
  <p:tag name="IGUANATEXSIZE" val="20"/>
  <p:tag name="IGUANATEXCURSOR" val="131"/>
  <p:tag name="TRANSPARENCY" val="True"/>
  <p:tag name="FILENAME" val=""/>
  <p:tag name="LATEXENGINEID" val="1"/>
  <p:tag name="TEMPFOLDER" val="c:\temp\iguana\"/>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2396.584"/>
  <p:tag name="LATEXADDIN" val="\documentclass{article}&#10;\usepackage{amsmath}&#10;\pagestyle{empty}&#10;\begin{document}&#10;&#10;$\nabla (f_2) = (6 j_1 j_2 j_3^3 + 5 j_2, 3 j_1^2 j_3 ^3 + 5 j_1, 9 j_1^2 j_2 j_3^2)$&#10;&#10;&#10;\end{document}"/>
  <p:tag name="IGUANATEXSIZE" val="20"/>
  <p:tag name="IGUANATEXCURSOR" val="93"/>
  <p:tag name="TRANSPARENCY" val="True"/>
  <p:tag name="FILENAME" val=""/>
  <p:tag name="LATEXENGINEID" val="1"/>
  <p:tag name="TEMPFOLDER" val="c:\temp\iguana\"/>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56.0218"/>
  <p:tag name="ORIGINALWIDTH" val="1844.508"/>
  <p:tag name="LATEXADDIN" val="\documentclass{article}&#10;\usepackage{amsmath}&#10;\pagestyle{empty}&#10;\begin{document}&#10;&#10;$\frac{\partial J}{\partial w} = \frac{1}{2m} \sum_{i=1}^m{2((wx_i+b - y_i)x_i)}$&#10;&#10;&#10;\end{document}"/>
  <p:tag name="IGUANATEXSIZE" val="20"/>
  <p:tag name="IGUANATEXCURSOR" val="141"/>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449.202"/>
  <p:tag name="LATEXADDIN" val="\documentclass{article}&#10;\usepackage{amsmath}&#10;\pagestyle{empty}&#10;\begin{document}&#10;&#10;$= \frac{1}{m}\sum_{i=1}^m{(wx_i+b - y_i)x_i}$&#10;&#10;&#10;\end{document}"/>
  <p:tag name="IGUANATEXSIZE" val="30"/>
  <p:tag name="IGUANATEXCURSOR" val="127"/>
  <p:tag name="TRANSPARENCY" val="True"/>
  <p:tag name="FILENAME" val=""/>
  <p:tag name="LATEXENGINEID" val="1"/>
  <p:tag name="TEMPFOLDER" val="c:\temp\iguana\"/>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56.0218"/>
  <p:tag name="ORIGINALWIDTH" val="1511.461"/>
  <p:tag name="LATEXADDIN" val="\documentclass{article}&#10;\usepackage{amsmath}&#10;\pagestyle{empty}&#10;\begin{document}&#10;&#10;$\frac{\partial J}{\partial b} = \frac{1}{m} \sum_{i=1}^m{(wx_i+b - y_i)}$&#10;&#10;&#10;\end{document}"/>
  <p:tag name="IGUANATEXSIZE" val="20"/>
  <p:tag name="IGUANATEXCURSOR" val="125"/>
  <p:tag name="TRANSPARENCY" val="True"/>
  <p:tag name="FILENAME" val=""/>
  <p:tag name="LATEXENGINEID" val="1"/>
  <p:tag name="TEMPFOLDER" val="c:\temp\iguana\"/>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137.688"/>
  <p:tag name="LATEXADDIN" val="\documentclass{article}&#10;\usepackage{amsmath}&#10;\pagestyle{empty}&#10;\begin{document}&#10;&#10;$\nabla(J) = (\frac{1}{m}\sum_{i=1}^m{(wx_i+b - y_i)x_i}, \frac{1}{m}\sum_{i=1}^m{(wx_i+b - y_i)})$&#10;&#10;&#10;\end{document}"/>
  <p:tag name="IGUANATEXSIZE" val="30"/>
  <p:tag name="IGUANATEXCURSOR" val="180"/>
  <p:tag name="TRANSPARENCY" val="True"/>
  <p:tag name="FILENAME" val=""/>
  <p:tag name="LATEXENGINEID" val="1"/>
  <p:tag name="TEMPFOLDER" val="c:\temp\iguana\"/>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2560.858"/>
  <p:tag name="LATEXADDIN" val="\documentclass{article}&#10;\usepackage{amsmath}&#10;\pagestyle{empty}&#10;\begin{document}&#10;&#10;$J(w,b) = (\frac{1}{2m} \sum_{i=1}^m{(WX_i+b - y_i)^2}) + \lambda \lVert W \rVert _1$&#10;&#10;&#10;\end{document}"/>
  <p:tag name="IGUANATEXSIZE" val="20"/>
  <p:tag name="IGUANATEXCURSOR" val="136"/>
  <p:tag name="TRANSPARENCY" val="True"/>
  <p:tag name="FILENAME" val=""/>
  <p:tag name="LATEXENGINEID" val="1"/>
  <p:tag name="TEMPFOLDER" val="c:\temp\iguana\"/>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53.0213"/>
  <p:tag name="ORIGINALWIDTH" val="2579.61"/>
  <p:tag name="LATEXADDIN" val="\documentclass{article}&#10;\usepackage{amsmath}&#10;\pagestyle{empty}&#10;\begin{document}&#10;&#10;$J(w,b) = (\frac{1}{2m} \sum_{i=1}^m{(WX_i+b - y_i)^2}) + \frac{\lambda}{2} \rVert W \lVert_2 ^2$&#10;&#10;&#10;\end{document}"/>
  <p:tag name="IGUANATEXSIZE" val="20"/>
  <p:tag name="IGUANATEXCURSOR" val="136"/>
  <p:tag name="TRANSPARENCY" val="True"/>
  <p:tag name="FILENAME" val=""/>
  <p:tag name="LATEXENGINEID" val="1"/>
  <p:tag name="TEMPFOLDER" val="c:\temp\iguana\"/>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85.2759"/>
  <p:tag name="ORIGINALWIDTH" val="1224.921"/>
  <p:tag name="LATEXADDIN" val="\documentclass{article}&#10;\usepackage{amsmath}&#10;\pagestyle{empty}&#10;\begin{document}&#10;&#10;$\lVert W \rVert _p = (\sum_{j=1}^k{{|w_j|^p})^{\frac{1}{p}}}$&#10;&#10;&#10;\end{document}"/>
  <p:tag name="IGUANATEXSIZE" val="20"/>
  <p:tag name="IGUANATEXCURSOR" val="160"/>
  <p:tag name="TRANSPARENCY" val="True"/>
  <p:tag name="FILENAME" val=""/>
  <p:tag name="LATEXENGINEID" val="1"/>
  <p:tag name="TEMPFOLDER" val="c:\temp\iguana\"/>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8.0193"/>
  <p:tag name="ORIGINALWIDTH" val="444.062"/>
  <p:tag name="LATEXADDIN" val="\documentclass{article}&#10;\usepackage{amsmath}&#10;\pagestyle{empty}&#10;\begin{document}&#10;&#10;$x = \frac{x-\mu}{\sigma}$&#10;&#10;&#10;\end{document}"/>
  <p:tag name="IGUANATEXSIZE" val="20"/>
  <p:tag name="IGUANATEXCURSOR" val="106"/>
  <p:tag name="TRANSPARENCY" val="True"/>
  <p:tag name="FILENAME" val=""/>
  <p:tag name="LATEXENGINEID" val="1"/>
  <p:tag name="TEMPFOLDER" val="c:\temp\iguana\"/>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33.686"/>
  <p:tag name="LATEXADDIN" val="\documentclass{article}&#10;\usepackage{amsmath}&#10;\pagestyle{empty}&#10;\begin{document}&#10;&#10;$p(y_i=1|x_i;w,b)=h(x_i)$&#10;&#10;&#10;\end{document}"/>
  <p:tag name="IGUANATEXSIZE" val="20"/>
  <p:tag name="IGUANATEXCURSOR" val="106"/>
  <p:tag name="TRANSPARENCY" val="True"/>
  <p:tag name="FILENAME" val=""/>
  <p:tag name="LATEXENGINEID" val="1"/>
  <p:tag name="TEMPFOLDER" val="c:\temp\iguana\"/>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548.216"/>
  <p:tag name="LATEXADDIN" val="\documentclass{article}&#10;\usepackage{amsmath}&#10;\pagestyle{empty}&#10;\begin{document}&#10;&#10;$p(y_i=0|x_i;w,b)=1-h(x_i)$&#10;&#10;&#10;\end{document}"/>
  <p:tag name="IGUANATEXSIZE" val="20"/>
  <p:tag name="IGUANATEXCURSOR" val="107"/>
  <p:tag name="TRANSPARENCY" val="True"/>
  <p:tag name="FILENAME" val=""/>
  <p:tag name="LATEXENGINEID" val="1"/>
  <p:tag name="TEMPFOLDER" val="c:\temp\iguana\"/>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696.0972"/>
  <p:tag name="LATEXADDIN" val="\documentclass{article}&#10;\usepackage{amsmath}&#10;\pagestyle{empty}&#10;\begin{document}&#10;&#10;$g(z)=\frac{1}{1+e^{-z}}$&#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722.24"/>
  <p:tag name="LATEXADDIN" val="\documentclass{article}&#10;\usepackage{amsmath}&#10;\pagestyle{empty}&#10;\begin{document}&#10;&#10;$J(w,b) = \frac{1}{2m} \sum_{i=1}^m{(h(x_i) - y_i)^2}$&#10;&#10;&#10;\end{document}"/>
  <p:tag name="IGUANATEXSIZE" val="20"/>
  <p:tag name="IGUANATEXCURSOR" val="124"/>
  <p:tag name="TRANSPARENCY" val="True"/>
  <p:tag name="FILENAME" val=""/>
  <p:tag name="LATEXENGINEID" val="1"/>
  <p:tag name="TEMPFOLDER" val="c:\temp\iguana\"/>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65.0231"/>
  <p:tag name="ORIGINALWIDTH" val="972.1357"/>
  <p:tag name="LATEXADDIN" val="\documentclass{article}&#10;\usepackage{amsmath}&#10;\pagestyle{empty}&#10;\begin{document}&#10;&#10;$h(x)=\frac{1}{1+e^{-(xW+b)}}$&#10;&#10;&#10;\end{document}"/>
  <p:tag name="IGUANATEXSIZE" val="20"/>
  <p:tag name="IGUANATEXCURSOR" val="110"/>
  <p:tag name="TRANSPARENCY" val="True"/>
  <p:tag name="FILENAME" val=""/>
  <p:tag name="LATEXENGINEID" val="1"/>
  <p:tag name="TEMPFOLDER" val="c:\temp\iguana\"/>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66.2872"/>
  <p:tag name="ORIGINALWIDTH" val="3059.677"/>
  <p:tag name="LATEXADDIN" val="\documentclass{article}&#10;\usepackage{amsmath}&#10;\pagestyle{empty}&#10;\begin{document}&#10;&#10;$p(y|x;w,b)={\displaystyle \prod_i{p(y_i|x_i;w,b)} = \prod_i{h(x_i)^y (1-h(x_i))^{1-y}}}$&#10;&#10;&#10;\end{document}"/>
  <p:tag name="IGUANATEXSIZE" val="20"/>
  <p:tag name="IGUANATEXCURSOR" val="169"/>
  <p:tag name="TRANSPARENCY" val="True"/>
  <p:tag name="FILENAME" val=""/>
  <p:tag name="LATEXENGINEID" val="1"/>
  <p:tag name="TEMPFOLDER" val="c:\temp\iguana\"/>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41.0197"/>
  <p:tag name="ORIGINALWIDTH" val="2698.877"/>
  <p:tag name="LATEXADDIN" val="\documentclass{article}&#10;\usepackage{amsmath}&#10;\pagestyle{empty}&#10;\begin{document}&#10;&#10;$log(p(y|x;w,b))=\sum_{i=1}^m{log(h(x_i)^y (1-h(x_i))^{1-y})}$&#10;&#10;&#10;\end{document}"/>
  <p:tag name="IGUANATEXSIZE" val="20"/>
  <p:tag name="IGUANATEXCURSOR" val="142"/>
  <p:tag name="TRANSPARENCY" val="True"/>
  <p:tag name="FILENAME" val=""/>
  <p:tag name="LATEXENGINEID" val="1"/>
  <p:tag name="TEMPFOLDER" val="c:\temp\iguana\"/>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2471.595"/>
  <p:tag name="LATEXADDIN" val="\documentclass{article}&#10;\usepackage{amsmath}&#10;\pagestyle{empty}&#10;\begin{document}&#10;&#10;$= \sum_{i=1}^m{(y log(h(x_i)) + (1-y)(log(1-h(x_i)))}$&#10;&#10;&#10;\end{document}"/>
  <p:tag name="IGUANATEXSIZE" val="20"/>
  <p:tag name="IGUANATEXCURSOR" val="111"/>
  <p:tag name="TRANSPARENCY" val="True"/>
  <p:tag name="FILENAME" val=""/>
  <p:tag name="LATEXENGINEID" val="1"/>
  <p:tag name="TEMPFOLDER" val="c:\temp\iguana\"/>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65.0231"/>
  <p:tag name="ORIGINALWIDTH" val="945.882"/>
  <p:tag name="LATEXADDIN" val="\documentclass{article}&#10;\usepackage{amsmath}&#10;\pagestyle{empty}&#10;\begin{document}&#10;&#10;$h(x)=\frac{1}{1+e^{-(wx+b)}}$&#10;&#10;&#10;\end{document}"/>
  <p:tag name="IGUANATEXSIZE" val="20"/>
  <p:tag name="IGUANATEXCURSOR" val="105"/>
  <p:tag name="TRANSPARENCY" val="True"/>
  <p:tag name="FILENAME" val=""/>
  <p:tag name="LATEXENGINEID" val="1"/>
  <p:tag name="TEMPFOLDER" val="c:\temp\iguana\"/>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1500.96"/>
  <p:tag name="LATEXADDIN" val="\documentclass{article}&#10;\usepackage{amsmath}&#10;\pagestyle{empty}&#10;\begin{document}&#10;&#10;$g(z)=\frac{1}{1+e^{-z}}=(1+e^{-z})^{-1}$&#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71.0239"/>
  <p:tag name="ORIGINALWIDTH" val="1053.897"/>
  <p:tag name="LATEXADDIN" val="\documentclass{article}&#10;\usepackage{amsmath}&#10;\pagestyle{empty}&#10;\begin{document}&#10;&#10;$g'(z)=\frac{1}{(1+e^{-z})^2}e^{-z}$&#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5.0188"/>
  <p:tag name="ORIGINALWIDTH" val="1115.406"/>
  <p:tag name="LATEXADDIN" val="\documentclass{article}&#10;\usepackage{amsmath}&#10;\pagestyle{empty}&#10;\begin{document}&#10;&#10;$W = (X^T X)^{-1}X^T Y$&#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67.2734"/>
  <p:tag name="ORIGINALWIDTH" val="755.3555"/>
  <p:tag name="LATEXADDIN" val="\documentclass{article}&#10;\usepackage{amsmath}&#10;\pagestyle{empty}&#10;\begin{document}&#10;&#10;$=\frac{1}{1+e^{-z}}\frac{e^{-z}}{1+e^{-z}}$&#10;&#10;&#10;\end{document}"/>
  <p:tag name="IGUANATEXSIZE" val="20"/>
  <p:tag name="IGUANATEXCURSOR" val="124"/>
  <p:tag name="TRANSPARENCY" val="True"/>
  <p:tag name="FILENAME" val=""/>
  <p:tag name="LATEXENGINEID" val="1"/>
  <p:tag name="TEMPFOLDER" val="c:\temp\iguana\"/>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67.2734"/>
  <p:tag name="ORIGINALWIDTH" val="882.8733"/>
  <p:tag name="LATEXADDIN" val="\documentclass{article}&#10;\usepackage{amsmath}&#10;\pagestyle{empty}&#10;\begin{document}&#10;&#10;$=\frac{1}{1+e^{-z}}\frac{1+e^{-z}-1}{1+e^{-z}}$&#10;&#10;&#10;\end{document}"/>
  <p:tag name="IGUANATEXSIZE" val="20"/>
  <p:tag name="IGUANATEXCURSOR" val="117"/>
  <p:tag name="TRANSPARENCY" val="True"/>
  <p:tag name="FILENAME" val=""/>
  <p:tag name="LATEXENGINEID" val="1"/>
  <p:tag name="TEMPFOLDER" val="c:\temp\iguana\"/>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59.7723"/>
  <p:tag name="ORIGINALWIDTH" val="1069.649"/>
  <p:tag name="LATEXADDIN" val="\documentclass{article}&#10;\usepackage{amsmath}&#10;\pagestyle{empty}&#10;\begin{document}&#10;&#10;$=\frac{1}{1+e^{-z}}(1-\frac{1}{1+e^{-z}})$&#10;&#10;&#10;\end{document}"/>
  <p:tag name="IGUANATEXSIZE" val="20"/>
  <p:tag name="IGUANATEXCURSOR" val="123"/>
  <p:tag name="TRANSPARENCY" val="True"/>
  <p:tag name="FILENAME" val=""/>
  <p:tag name="LATEXENGINEID" val="1"/>
  <p:tag name="TEMPFOLDER" val="c:\temp\iguana\"/>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73.1219"/>
  <p:tag name="LATEXADDIN" val="\documentclass{article}&#10;\usepackage{amsmath}&#10;\pagestyle{empty}&#10;\begin{document}&#10;&#10;$=g(z)(1-g(z))$&#10;&#10;&#10;\end{document}"/>
  <p:tag name="IGUANATEXSIZE" val="20"/>
  <p:tag name="IGUANATEXCURSOR" val="91"/>
  <p:tag name="TRANSPARENCY" val="True"/>
  <p:tag name="FILENAME" val=""/>
  <p:tag name="LATEXENGINEID" val="1"/>
  <p:tag name="TEMPFOLDER" val="c:\temp\iguana\"/>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959.3839"/>
  <p:tag name="LATEXADDIN" val="\documentclass{article}&#10;\usepackage{amsmath}&#10;\pagestyle{empty}&#10;\begin{document}&#10;&#10;$h(x)=g(Wx+b)$&#10;&#10;&#10;\end{document}"/>
  <p:tag name="IGUANATEXSIZE" val="20"/>
  <p:tag name="IGUANATEXCURSOR" val="90"/>
  <p:tag name="TRANSPARENCY" val="True"/>
  <p:tag name="FILENAME" val=""/>
  <p:tag name="LATEXENGINEID" val="1"/>
  <p:tag name="TEMPFOLDER" val="c:\temp\iguana\"/>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241.203"/>
  <p:tag name="LATEXADDIN" val="\documentclass{article}&#10;\usepackage{amsmath}&#10;\pagestyle{empty}&#10;\begin{document}&#10;&#10;$J(w,b) = -\frac{1}{m} \sum_{i=1}^m{(y_i(log(h(x_i))) + (1-y_i)log(1-h(x_i))) }$&#10;&#10;&#10;\end{document}"/>
  <p:tag name="IGUANATEXSIZE" val="20"/>
  <p:tag name="IGUANATEXCURSOR" val="158"/>
  <p:tag name="TRANSPARENCY" val="True"/>
  <p:tag name="FILENAME" val=""/>
  <p:tag name="LATEXENGINEID" val="1"/>
  <p:tag name="TEMPFOLDER" val="c:\temp\iguana\"/>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38.29276"/>
  <p:tag name="ORIGINALWIDTH" val="719.7074"/>
  <p:tag name="LATEXADDIN" val="\documentclass{article}&#10;\usepackage{amsmath}&#10;\pagestyle{empty}&#10;\begin{document}&#10;&#10;$\frac{\partial J(w,b)}{\partial w_j} = -\frac{1}{m} \sum_i (y_i\frac{1}{g(W x_i+b)} - (1-y_i)\frac{1}{1-g(W x_i+b))})\frac{\partial}{\partial w_j} g(W x_i+b)$&#10;&#10;&#10;\end{document}"/>
  <p:tag name="IGUANATEXSIZE" val="20"/>
  <p:tag name="IGUANATEXCURSOR" val="121"/>
  <p:tag name="TRANSPARENCY" val="True"/>
  <p:tag name="FILENAME" val=""/>
  <p:tag name="LATEXENGINEID" val="1"/>
  <p:tag name="TEMPFOLDER" val="c:\temp\iguana\"/>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2898.405"/>
  <p:tag name="LATEXADDIN" val="\documentclass{article}&#10;\usepackage{amsmath}&#10;\pagestyle{empty}&#10;\begin{document}&#10;&#10;$-\frac{1}{m}\sum_i{(y_i(1-g(Wx_i+b))-(1-y_i)g(Wx_i+b))x_{i,j}}$&#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226.421"/>
  <p:tag name="LATEXADDIN" val="\documentclass{article}&#10;\usepackage{amsmath}&#10;\pagestyle{empty}&#10;\begin{document}&#10;&#10;$-\frac{1}{m} \sum_i{(y_i-h(x_i))x_{i,j}}$&#10;&#10;&#10;\end{document}"/>
  <p:tag name="IGUANATEXSIZE" val="20"/>
  <p:tag name="IGUANATEXCURSOR" val="95"/>
  <p:tag name="TRANSPARENCY" val="True"/>
  <p:tag name="FILENAME" val=""/>
  <p:tag name="LATEXENGINEID" val="1"/>
  <p:tag name="TEMPFOLDER" val="c:\temp\iguana\"/>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3169.192"/>
  <p:tag name="LATEXADDIN" val="\documentclass{article}&#10;\usepackage{amsmath}&#10;\pagestyle{empty}&#10;\begin{document}&#10;&#10;$-\frac{1}{m} \sum_i{(y_i-y_i g(wx_i+b) - g(wx_i+b) +y_i g(wx_i+b))x_{i,j}}$&#10;&#10;&#10;\end{document}"/>
  <p:tag name="IGUANATEXSIZE" val="20"/>
  <p:tag name="IGUANATEXCURSOR" val="95"/>
  <p:tag name="TRANSPARENCY" val="True"/>
  <p:tag name="FILENAME" val=""/>
  <p:tag name="LATEXENGINEID" val="1"/>
  <p:tag name="TEMPFOLDER" val="c:\temp\iguan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52.009"/>
  <p:tag name="LATEXADDIN" val="\documentclass{article}&#10;\usepackage{amsmath}&#10;\pagestyle{empty}&#10;\begin{document}&#10;&#10;$J(w,b) = \frac{1}{2m} \sum_{i=1}^m{(wx_i+b - y_i)^2}$&#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34.36528"/>
  <p:tag name="ORIGINALWIDTH" val="720.3619"/>
  <p:tag name="LATEXADDIN" val="\documentclass{article}&#10;\usepackage{amsmath}&#10;\pagestyle{empty}&#10;\begin{document}&#10;&#10;$\sum_i (\frac{y_i (1-g(Wx_i+b)) - (1-y_i)g(Wx_i+b)}{g(Wx_i+b)(1-g(Wx_i+b))})(g(Wx_i+b)(1-g(Wx_i+b))\frac{\partial}{\partial w_j}(Wx_i+b)$&#10;&#10;&#10;\end{document}"/>
  <p:tag name="IGUANATEXSIZE" val="20"/>
  <p:tag name="IGUANATEXCURSOR" val="82"/>
  <p:tag name="TRANSPARENCY" val="True"/>
  <p:tag name="FILENAME" val=""/>
  <p:tag name="LATEXENGINEID" val="1"/>
  <p:tag name="TEMPFOLDER" val="c:\temp\iguana\"/>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189.7765"/>
  <p:tag name="LATEXADDIN" val="\documentclass{article}&#10;\usepackage{amsmath}&#10;\pagestyle{empty}&#10;\begin{document}&#10;&#10;$-\frac{1}{m}$&#10;&#10;&#10;\end{document}"/>
  <p:tag name="IGUANATEXSIZE" val="20"/>
  <p:tag name="IGUANATEXCURSOR" val="94"/>
  <p:tag name="TRANSPARENCY" val="True"/>
  <p:tag name="FILENAME" val=""/>
  <p:tag name="LATEXENGINEID" val="1"/>
  <p:tag name="TEMPFOLDER" val="c:\temp\iguana\"/>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1197.917"/>
  <p:tag name="LATEXADDIN" val="\documentclass{article}&#10;\usepackage{amsmath}&#10;\pagestyle{empty}&#10;\begin{document}&#10;&#10;$p(Y\mid X)=\frac{p(Y)p(X\mid Y)}{p(X)}$&#10;&#10;&#10;\end{document}"/>
  <p:tag name="IGUANATEXSIZE" val="20"/>
  <p:tag name="IGUANATEXCURSOR" val="112"/>
  <p:tag name="TRANSPARENCY" val="True"/>
  <p:tag name="FILENAME" val=""/>
  <p:tag name="LATEXENGINEID" val="1"/>
  <p:tag name="TEMPFOLDER" val="c:\temp\iguana\"/>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29.532"/>
  <p:tag name="ORIGINALWIDTH" val="1722.991"/>
  <p:tag name="LATEXADDIN" val="\documentclass{article}&#10;\usepackage{amsmath}&#10;\pagestyle{empty}&#10;\begin{document}&#10;&#10;$h(y=1 | x) = \frac{e^{x^T W_1 + b_1}}{e^{x^T W_0 + b_0} + e^{x^T W_1 + b_1}}$&#10;&#10;&#10;\end{document}"/>
  <p:tag name="IGUANATEXSIZE" val="20"/>
  <p:tag name="IGUANATEXCURSOR" val="150"/>
  <p:tag name="TRANSPARENCY" val="True"/>
  <p:tag name="FILENAME" val=""/>
  <p:tag name="LATEXENGINEID" val="1"/>
  <p:tag name="TEMPFOLDER" val="c:\temp\iguana\"/>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40.7836"/>
  <p:tag name="ORIGINALWIDTH" val="1734.992"/>
  <p:tag name="LATEXADDIN" val="\documentclass{article}&#10;\usepackage{amsmath}&#10;\pagestyle{empty}&#10;\begin{document}&#10;&#10;$= \frac{e^{x^T W_1 + b_1}}{e^{x^T W_1 + b_1}(1+e^{x^T (W_0-W_1) + (b_0-b_1)})}$&#10;&#10;&#10;\end{document}"/>
  <p:tag name="IGUANATEXSIZE" val="20"/>
  <p:tag name="IGUANATEXCURSOR" val="157"/>
  <p:tag name="TRANSPARENCY" val="True"/>
  <p:tag name="FILENAME" val=""/>
  <p:tag name="LATEXENGINEID" val="1"/>
  <p:tag name="TEMPFOLDER" val="c:\temp\iguana\"/>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79.275"/>
  <p:tag name="ORIGINALWIDTH" val="767.3572"/>
  <p:tag name="LATEXADDIN" val="\documentclass{article}&#10;\usepackage{amsmath}&#10;\pagestyle{empty}&#10;\begin{document}&#10;&#10;$= \frac{1}{1+e^{- (x^T W + b)}}$&#10;&#10;&#10;\end{document}"/>
  <p:tag name="IGUANATEXSIZE" val="20"/>
  <p:tag name="IGUANATEXCURSOR" val="109"/>
  <p:tag name="TRANSPARENCY" val="True"/>
  <p:tag name="FILENAME" val=""/>
  <p:tag name="LATEXENGINEID" val="1"/>
  <p:tag name="TEMPFOLDER" val="c:\temp\iguana\"/>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73.0381"/>
  <p:tag name="ORIGINALWIDTH" val="1446.202"/>
  <p:tag name="LATEXADDIN" val="\documentclass{article}&#10;\usepackage{amsmath}&#10;\pagestyle{empty}&#10;\begin{document}&#10;&#10;$h(y=i | x) = \frac{e^{x^T W_i + b_i}}{\sum_{j=1}^k{e^{x^T W_j + b_j}}}$&#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2372.581"/>
  <p:tag name="LATEXADDIN" val="\documentclass{article}&#10;\usepackage{amsmath}&#10;\pagestyle{empty}&#10;\begin{document}&#10;&#10;$y_i=h(x_i)+\epsilon_i=wx_i+b+\epsilon_i; \epsilon_i\sim N(0,\sigma^2)$&#10;&#10;&#10;\end{document}"/>
  <p:tag name="IGUANATEXSIZE" val="20"/>
  <p:tag name="IGUANATEXCURSOR" val="133"/>
  <p:tag name="TRANSPARENCY" val="True"/>
  <p:tag name="FILENAME" val=""/>
  <p:tag name="LATEXENGINEID" val="1"/>
  <p:tag name="TEMPFOLDER" val="c:\temp\iguana\"/>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35.0188"/>
  <p:tag name="ORIGINALWIDTH" val="1733.492"/>
  <p:tag name="LATEXADDIN" val="\documentclass{article}&#10;\usepackage{amsmath}&#10;\pagestyle{empty}&#10;\begin{document}&#10;&#10;$\mbox{let }l_i = x^TW_i+b_i, L=max_i(l_i)$&#10;&#10;&#10;\end{document}"/>
  <p:tag name="IGUANATEXSIZE" val="20"/>
  <p:tag name="IGUANATEXCURSOR" val="118"/>
  <p:tag name="TRANSPARENCY" val="True"/>
  <p:tag name="FILENAME" val=""/>
  <p:tag name="LATEXENGINEID" val="1"/>
  <p:tag name="TEMPFOLDER" val="c:\temp\iguana\"/>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3323.714"/>
  <p:tag name="LATEXADDIN" val="\documentclass{article}&#10;\usepackage{amsmath}&#10;\pagestyle{empty}&#10;\begin{document}&#10;&#10;$log(\sum_{j=1}^k{e^{l_j}})) = log(\sum_{j=1}^k{e^L e^{l_j-L}})) = L + log(\sum_{j=1}^k{e^{l_j-L}}))$&#10;&#10;&#10;\end{document}"/>
  <p:tag name="IGUANATEXSIZE" val="20"/>
  <p:tag name="IGUANATEXCURSOR" val="133"/>
  <p:tag name="TRANSPARENCY" val="True"/>
  <p:tag name="FILENAME" val=""/>
  <p:tag name="LATEXENGINEID" val="1"/>
  <p:tag name="TEMPFOLDER" val="c:\temp\iguan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1050.147"/>
  <p:tag name="LATEXADDIN" val="\documentclass{article}&#10;\usepackage{amsmath}&#10;\pagestyle{empty}&#10;\begin{document}&#10;&#10;$p(\epsilon_i)=\frac{1}{\sqrt{2\pi} \sigma}e^{-\frac{(\epsilon_i)^2}{2\sigma^2}}$&#10;&#10;&#10;\end{document}"/>
  <p:tag name="IGUANATEXSIZE" val="20"/>
  <p:tag name="IGUANATEXCURSOR" val="148"/>
  <p:tag name="TRANSPARENCY" val="True"/>
  <p:tag name="FILENAME" val=""/>
  <p:tag name="LATEXENGINEID" val="1"/>
  <p:tag name="TEMPFOLDER" val="c:\temp\iguan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38.5333"/>
  <p:tag name="ORIGINALWIDTH" val="1863.26"/>
  <p:tag name="LATEXADDIN" val="\documentclass{article}&#10;\usepackage{amsmath}&#10;\pagestyle{empty}&#10;\begin{document}&#10;&#10;$p(y_i|x_i;w,b)=\frac{1}{\sqrt{2\pi} \sigma}e^{-\frac{(y_i-(wx_i+b))^2}{2\sigma^2}}$&#10;&#10;&#10;\end{document}"/>
  <p:tag name="IGUANATEXSIZE" val="20"/>
  <p:tag name="IGUANATEXCURSOR" val="151"/>
  <p:tag name="TRANSPARENCY" val="True"/>
  <p:tag name="FILENAME" val=""/>
  <p:tag name="LATEXENGINEID" val="1"/>
  <p:tag name="TEMPFOLDER" val="c:\temp\iguan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18.7945"/>
  <p:tag name="ORIGINALWIDTH" val="3040.175"/>
  <p:tag name="LATEXADDIN" val="\documentclass{article}&#10;\usepackage{amsmath}&#10;\pagestyle{empty}&#10;\begin{document}&#10;&#10;$p(y|x;w,b)={\displaystyle \prod_i{p(y_i|x_i;w,b)} = \prod_i{\frac{1}{\sqrt{2\pi} \sigma}e^{-\frac{(y_i-(wx_i+b))^2}{2\sigma^2}}}}$&#10;&#10;&#10;\end{document}"/>
  <p:tag name="IGUANATEXSIZE" val="20"/>
  <p:tag name="IGUANATEXCURSOR" val="196"/>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184274</TotalTime>
  <Words>9698</Words>
  <Application>Microsoft Office PowerPoint</Application>
  <PresentationFormat>On-screen Show (4:3)</PresentationFormat>
  <Paragraphs>997</Paragraphs>
  <Slides>80</Slides>
  <Notes>27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Cambria Math</vt:lpstr>
      <vt:lpstr>JetBrains Mono</vt:lpstr>
      <vt:lpstr>Wingdings</vt:lpstr>
      <vt:lpstr>Office Theme</vt:lpstr>
      <vt:lpstr>Linear and Logistic Regression</vt:lpstr>
      <vt:lpstr>Estimating Galaxy-Phone Cost by Name</vt:lpstr>
      <vt:lpstr>Formalizing Linear Regression</vt:lpstr>
      <vt:lpstr>Closed form solution</vt:lpstr>
      <vt:lpstr>Motivation to loss function</vt:lpstr>
      <vt:lpstr>Maximum Likelihood Estimation (MLE)</vt:lpstr>
      <vt:lpstr>Gradient Descent</vt:lpstr>
      <vt:lpstr>What is the gradient (∇)?</vt:lpstr>
      <vt:lpstr>The Gradient for Linear Regression</vt:lpstr>
      <vt:lpstr>Gradient Descent in Linear Regression</vt:lpstr>
      <vt:lpstr>Linear Regression with BGD in Python (Using the Galaxy Data-set)</vt:lpstr>
      <vt:lpstr>Result:</vt:lpstr>
      <vt:lpstr>Adding Features</vt:lpstr>
      <vt:lpstr>Adding Features (cont.)</vt:lpstr>
      <vt:lpstr>Gradient Descent with Multiple Features (is actually the same…)</vt:lpstr>
      <vt:lpstr>Adding a quadratic feature</vt:lpstr>
      <vt:lpstr>Quadratic Feature</vt:lpstr>
      <vt:lpstr>Quadratic Feature (Weights as Vectors)</vt:lpstr>
      <vt:lpstr>Results</vt:lpstr>
      <vt:lpstr>TensorFlow – Quadratic Feature</vt:lpstr>
      <vt:lpstr>Results</vt:lpstr>
      <vt:lpstr>Adding (too) Many Features</vt:lpstr>
      <vt:lpstr>Over-Fitting</vt:lpstr>
      <vt:lpstr>Train/Test error</vt:lpstr>
      <vt:lpstr>Results with "only" 10 features</vt:lpstr>
      <vt:lpstr>Train-Test-Validation</vt:lpstr>
      <vt:lpstr>Regularization</vt:lpstr>
      <vt:lpstr>20 Features but with Regularization (Ridge)</vt:lpstr>
      <vt:lpstr>Results (slightly better…)</vt:lpstr>
      <vt:lpstr>Lasso</vt:lpstr>
      <vt:lpstr>Lasso in Scikit-learn</vt:lpstr>
      <vt:lpstr>Question From 2018 Exam</vt:lpstr>
      <vt:lpstr>Early Stopping</vt:lpstr>
      <vt:lpstr>BGD, SGD, MB-GD</vt:lpstr>
      <vt:lpstr>Normalization</vt:lpstr>
      <vt:lpstr>Is a Regressor Any Good?</vt:lpstr>
      <vt:lpstr>Classification</vt:lpstr>
      <vt:lpstr>Classification</vt:lpstr>
      <vt:lpstr>Logistic Regression</vt:lpstr>
      <vt:lpstr>Loss function</vt:lpstr>
      <vt:lpstr>Understanding the Loss Function (Cross Entropy)</vt:lpstr>
      <vt:lpstr>Numerical Issue</vt:lpstr>
      <vt:lpstr>Gradient of Loss</vt:lpstr>
      <vt:lpstr>Gradient of Loss (cont.)</vt:lpstr>
      <vt:lpstr>Gradient of Loss</vt:lpstr>
      <vt:lpstr>Gradient Descent in Logistic Regression</vt:lpstr>
      <vt:lpstr>How-come?</vt:lpstr>
      <vt:lpstr>Employed or not?</vt:lpstr>
      <vt:lpstr>Our dataset</vt:lpstr>
      <vt:lpstr>PowerPoint Presentation</vt:lpstr>
      <vt:lpstr>Results</vt:lpstr>
      <vt:lpstr>Classification (Text Example)</vt:lpstr>
      <vt:lpstr>Bag-of-Words Model  (like we did while using in Naïve Bayes)</vt:lpstr>
      <vt:lpstr>Logistic Regression in TensorFlow (Preprocessing: Preparing Data)</vt:lpstr>
      <vt:lpstr>Logistic Regression in TensorFlow (Preprocessing cont.)</vt:lpstr>
      <vt:lpstr>Logistic Regression in TensorFlow (Preprocessing Examples)</vt:lpstr>
      <vt:lpstr>Logistic Regression in TensorFlow (Cont.)</vt:lpstr>
      <vt:lpstr>Logistic Regression in TensorFlow Results</vt:lpstr>
      <vt:lpstr>Meaning of Logistic Regression Result</vt:lpstr>
      <vt:lpstr>What is a good classifier?</vt:lpstr>
      <vt:lpstr>Recall and Precision</vt:lpstr>
      <vt:lpstr>F-Measure (F1-Score, F-Score)</vt:lpstr>
      <vt:lpstr>Imbalanced Data</vt:lpstr>
      <vt:lpstr>Multiple Classes</vt:lpstr>
      <vt:lpstr>SoftMax Example</vt:lpstr>
      <vt:lpstr>SoftMax and Logistic Regression</vt:lpstr>
      <vt:lpstr>Average Cross Entropy Loss Function</vt:lpstr>
      <vt:lpstr>Visualization (Logistic Regression)</vt:lpstr>
      <vt:lpstr>Visualization (SoftMax)</vt:lpstr>
      <vt:lpstr>Information Entropy (Shannon)</vt:lpstr>
      <vt:lpstr>What if the probabilities aren’t equal?</vt:lpstr>
      <vt:lpstr>Cross-Entropy</vt:lpstr>
      <vt:lpstr>Back to Softmax</vt:lpstr>
      <vt:lpstr>SMS Classification</vt:lpstr>
      <vt:lpstr>Softmax in TensorFlow</vt:lpstr>
      <vt:lpstr>Softmax in TensorFlow (cont.)</vt:lpstr>
      <vt:lpstr>Results</vt:lpstr>
      <vt:lpstr>Numerical Issues</vt:lpstr>
      <vt:lpstr>Numerical Issues (cont.)</vt:lpstr>
      <vt:lpstr>Updated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Logistic Regression</dc:title>
  <dc:creator>User</dc:creator>
  <cp:lastModifiedBy>עמוס יהודה עזריה/Amos Yehuda Azaria</cp:lastModifiedBy>
  <cp:revision>346</cp:revision>
  <dcterms:created xsi:type="dcterms:W3CDTF">2006-08-16T00:00:00Z</dcterms:created>
  <dcterms:modified xsi:type="dcterms:W3CDTF">2021-11-15T10:13:50Z</dcterms:modified>
</cp:coreProperties>
</file>