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6" r:id="rId2"/>
    <p:sldId id="256" r:id="rId3"/>
    <p:sldId id="276" r:id="rId4"/>
    <p:sldId id="267" r:id="rId5"/>
    <p:sldId id="268" r:id="rId6"/>
    <p:sldId id="257" r:id="rId7"/>
    <p:sldId id="282" r:id="rId8"/>
    <p:sldId id="272" r:id="rId9"/>
    <p:sldId id="273" r:id="rId10"/>
    <p:sldId id="258" r:id="rId11"/>
    <p:sldId id="269" r:id="rId12"/>
    <p:sldId id="275" r:id="rId13"/>
    <p:sldId id="259" r:id="rId14"/>
    <p:sldId id="271" r:id="rId15"/>
    <p:sldId id="277" r:id="rId16"/>
    <p:sldId id="260" r:id="rId17"/>
    <p:sldId id="261" r:id="rId18"/>
    <p:sldId id="262" r:id="rId19"/>
    <p:sldId id="263" r:id="rId20"/>
    <p:sldId id="274" r:id="rId21"/>
    <p:sldId id="264" r:id="rId22"/>
    <p:sldId id="265" r:id="rId23"/>
    <p:sldId id="281" r:id="rId24"/>
    <p:sldId id="278" r:id="rId25"/>
    <p:sldId id="280"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44" autoAdjust="0"/>
  </p:normalViewPr>
  <p:slideViewPr>
    <p:cSldViewPr>
      <p:cViewPr varScale="1">
        <p:scale>
          <a:sx n="75" d="100"/>
          <a:sy n="75" d="100"/>
        </p:scale>
        <p:origin x="110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94D1F-FE22-411A-B50F-194293D1C9AA}" type="datetimeFigureOut">
              <a:rPr lang="en-US" smtClean="0"/>
              <a:t>11/28/2021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545E2-F8B2-486B-B557-A3C2B974ADF5}" type="slidenum">
              <a:rPr lang="en-US" smtClean="0"/>
              <a:t>‹#›</a:t>
            </a:fld>
            <a:endParaRPr lang="en-US"/>
          </a:p>
        </p:txBody>
      </p:sp>
    </p:spTree>
    <p:extLst>
      <p:ext uri="{BB962C8B-B14F-4D97-AF65-F5344CB8AC3E}">
        <p14:creationId xmlns:p14="http://schemas.microsoft.com/office/powerpoint/2010/main" val="376948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Stride = step</a:t>
            </a:r>
          </a:p>
        </p:txBody>
      </p:sp>
      <p:sp>
        <p:nvSpPr>
          <p:cNvPr id="4" name="Slide Number Placeholder 3"/>
          <p:cNvSpPr>
            <a:spLocks noGrp="1"/>
          </p:cNvSpPr>
          <p:nvPr>
            <p:ph type="sldNum" sz="quarter" idx="10"/>
          </p:nvPr>
        </p:nvSpPr>
        <p:spPr/>
        <p:txBody>
          <a:bodyPr/>
          <a:lstStyle/>
          <a:p>
            <a:fld id="{B971A4A9-223B-4F85-8EFA-BFCE043D0166}" type="slidenum">
              <a:rPr lang="en-US" smtClean="0"/>
              <a:t>6</a:t>
            </a:fld>
            <a:endParaRPr lang="en-US"/>
          </a:p>
        </p:txBody>
      </p:sp>
    </p:spTree>
    <p:extLst>
      <p:ext uri="{BB962C8B-B14F-4D97-AF65-F5344CB8AC3E}">
        <p14:creationId xmlns:p14="http://schemas.microsoft.com/office/powerpoint/2010/main" val="333813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A4A9-223B-4F85-8EFA-BFCE043D0166}" type="slidenum">
              <a:rPr lang="en-US" smtClean="0"/>
              <a:t>9</a:t>
            </a:fld>
            <a:endParaRPr lang="en-US"/>
          </a:p>
        </p:txBody>
      </p:sp>
    </p:spTree>
    <p:extLst>
      <p:ext uri="{BB962C8B-B14F-4D97-AF65-F5344CB8AC3E}">
        <p14:creationId xmlns:p14="http://schemas.microsoft.com/office/powerpoint/2010/main" val="333813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Max-pooling looses the relation between the different features of the input, so if it detects an eye, it will say that it detected an eye, without “remembering” where exactly the eye actually appeared.</a:t>
            </a:r>
          </a:p>
        </p:txBody>
      </p:sp>
      <p:sp>
        <p:nvSpPr>
          <p:cNvPr id="4" name="Slide Number Placeholder 3"/>
          <p:cNvSpPr>
            <a:spLocks noGrp="1"/>
          </p:cNvSpPr>
          <p:nvPr>
            <p:ph type="sldNum" sz="quarter" idx="5"/>
          </p:nvPr>
        </p:nvSpPr>
        <p:spPr/>
        <p:txBody>
          <a:bodyPr/>
          <a:lstStyle/>
          <a:p>
            <a:fld id="{526545E2-F8B2-486B-B557-A3C2B974ADF5}" type="slidenum">
              <a:rPr lang="en-US" smtClean="0"/>
              <a:t>15</a:t>
            </a:fld>
            <a:endParaRPr lang="en-US"/>
          </a:p>
        </p:txBody>
      </p:sp>
    </p:spTree>
    <p:extLst>
      <p:ext uri="{BB962C8B-B14F-4D97-AF65-F5344CB8AC3E}">
        <p14:creationId xmlns:p14="http://schemas.microsoft.com/office/powerpoint/2010/main" val="2324656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A4A9-223B-4F85-8EFA-BFCE043D0166}" type="slidenum">
              <a:rPr lang="en-US" smtClean="0"/>
              <a:t>17</a:t>
            </a:fld>
            <a:endParaRPr lang="en-US"/>
          </a:p>
        </p:txBody>
      </p:sp>
    </p:spTree>
    <p:extLst>
      <p:ext uri="{BB962C8B-B14F-4D97-AF65-F5344CB8AC3E}">
        <p14:creationId xmlns:p14="http://schemas.microsoft.com/office/powerpoint/2010/main" val="291065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Adam is a gradient descent with some enhancements. It</a:t>
            </a:r>
            <a:r>
              <a:rPr lang="en-US" baseline="0" dirty="0"/>
              <a:t> uses the moving average of the previous gradients to determine its next learning rate.</a:t>
            </a:r>
          </a:p>
          <a:p>
            <a:r>
              <a:rPr lang="en-US" baseline="0" dirty="0"/>
              <a:t>It may require less steps, but may take longer to compute each step.</a:t>
            </a:r>
            <a:endParaRPr lang="en-US" dirty="0"/>
          </a:p>
        </p:txBody>
      </p:sp>
      <p:sp>
        <p:nvSpPr>
          <p:cNvPr id="4" name="Slide Number Placeholder 3"/>
          <p:cNvSpPr>
            <a:spLocks noGrp="1"/>
          </p:cNvSpPr>
          <p:nvPr>
            <p:ph type="sldNum" sz="quarter" idx="10"/>
          </p:nvPr>
        </p:nvSpPr>
        <p:spPr/>
        <p:txBody>
          <a:bodyPr/>
          <a:lstStyle/>
          <a:p>
            <a:fld id="{B971A4A9-223B-4F85-8EFA-BFCE043D0166}" type="slidenum">
              <a:rPr lang="en-US" smtClean="0"/>
              <a:t>22</a:t>
            </a:fld>
            <a:endParaRPr lang="en-US"/>
          </a:p>
        </p:txBody>
      </p:sp>
    </p:spTree>
    <p:extLst>
      <p:ext uri="{BB962C8B-B14F-4D97-AF65-F5344CB8AC3E}">
        <p14:creationId xmlns:p14="http://schemas.microsoft.com/office/powerpoint/2010/main" val="207236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6545E2-F8B2-486B-B557-A3C2B974ADF5}" type="slidenum">
              <a:rPr lang="en-US" smtClean="0"/>
              <a:t>23</a:t>
            </a:fld>
            <a:endParaRPr lang="en-US"/>
          </a:p>
        </p:txBody>
      </p:sp>
    </p:spTree>
    <p:extLst>
      <p:ext uri="{BB962C8B-B14F-4D97-AF65-F5344CB8AC3E}">
        <p14:creationId xmlns:p14="http://schemas.microsoft.com/office/powerpoint/2010/main" val="119387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Convolutional Neural Networks (CNN)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584448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3" name="Content Placeholder 2"/>
          <p:cNvSpPr>
            <a:spLocks noGrp="1"/>
          </p:cNvSpPr>
          <p:nvPr>
            <p:ph idx="1"/>
          </p:nvPr>
        </p:nvSpPr>
        <p:spPr/>
        <p:txBody>
          <a:bodyPr/>
          <a:lstStyle/>
          <a:p>
            <a:r>
              <a:rPr lang="en-US" dirty="0"/>
              <a:t>Don't forget that in order to train any network we must be able to calculate the gradient.</a:t>
            </a:r>
          </a:p>
          <a:p>
            <a:r>
              <a:rPr lang="en-US" dirty="0"/>
              <a:t>Luckily, back-propagation in CNN is quite similar to that of MLP.</a:t>
            </a:r>
          </a:p>
          <a:p>
            <a:r>
              <a:rPr lang="en-US" dirty="0"/>
              <a:t>Again, TensorFlow is handling this so we don't need to worry about it.</a:t>
            </a:r>
          </a:p>
        </p:txBody>
      </p:sp>
    </p:spTree>
    <p:extLst>
      <p:ext uri="{BB962C8B-B14F-4D97-AF65-F5344CB8AC3E}">
        <p14:creationId xmlns:p14="http://schemas.microsoft.com/office/powerpoint/2010/main" val="221734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Layer Parameters</a:t>
            </a:r>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r>
              <a:rPr lang="en-US" dirty="0"/>
              <a:t>Filter size: e.g. 3x3</a:t>
            </a:r>
          </a:p>
          <a:p>
            <a:r>
              <a:rPr lang="en-US" dirty="0"/>
              <a:t>Number of filters (depth): e.g. (3x3)x15</a:t>
            </a:r>
          </a:p>
          <a:p>
            <a:r>
              <a:rPr lang="en-US" dirty="0"/>
              <a:t>Stride: how many steps in every dimension: usually [1,1,1,1] (could be e.g. [1,3,3,1]).</a:t>
            </a:r>
          </a:p>
          <a:p>
            <a:r>
              <a:rPr lang="en-US" dirty="0"/>
              <a:t>Padding (adding 0s):</a:t>
            </a:r>
          </a:p>
          <a:p>
            <a:pPr lvl="1"/>
            <a:r>
              <a:rPr lang="en-US" dirty="0"/>
              <a:t>Valid: No padding (as we have seen). E.g. input of 96x96 with 3x3 filter will result with an output image of 94x94</a:t>
            </a:r>
          </a:p>
          <a:p>
            <a:pPr lvl="1"/>
            <a:r>
              <a:rPr lang="en-US" dirty="0"/>
              <a:t>Same: e.g. input of 96x96 with 5x5 filter will result with an output image of 96x96. Before convolution zeros are added to the original image to make it 100x100.</a:t>
            </a:r>
          </a:p>
          <a:p>
            <a:pPr lvl="1"/>
            <a:r>
              <a:rPr lang="en-US" dirty="0"/>
              <a:t>(Full)</a:t>
            </a:r>
          </a:p>
          <a:p>
            <a:endParaRPr lang="en-US" dirty="0"/>
          </a:p>
        </p:txBody>
      </p:sp>
    </p:spTree>
    <p:extLst>
      <p:ext uri="{BB962C8B-B14F-4D97-AF65-F5344CB8AC3E}">
        <p14:creationId xmlns:p14="http://schemas.microsoft.com/office/powerpoint/2010/main" val="139967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and Activation Layer</a:t>
            </a:r>
          </a:p>
        </p:txBody>
      </p:sp>
      <p:sp>
        <p:nvSpPr>
          <p:cNvPr id="3" name="Content Placeholder 2"/>
          <p:cNvSpPr>
            <a:spLocks noGrp="1"/>
          </p:cNvSpPr>
          <p:nvPr>
            <p:ph idx="1"/>
          </p:nvPr>
        </p:nvSpPr>
        <p:spPr/>
        <p:txBody>
          <a:bodyPr/>
          <a:lstStyle/>
          <a:p>
            <a:r>
              <a:rPr lang="en-US" dirty="0"/>
              <a:t>We usually add a bias to each of the output matrices.</a:t>
            </a:r>
          </a:p>
          <a:p>
            <a:r>
              <a:rPr lang="en-US" dirty="0"/>
              <a:t>Usually after a convolution layer, comes an activation layer (e.g. </a:t>
            </a:r>
            <a:r>
              <a:rPr lang="en-US" dirty="0" err="1"/>
              <a:t>Relu</a:t>
            </a:r>
            <a:r>
              <a:rPr lang="en-US" dirty="0"/>
              <a:t>), just as we had in the fully connected network. </a:t>
            </a:r>
          </a:p>
        </p:txBody>
      </p:sp>
    </p:spTree>
    <p:extLst>
      <p:ext uri="{BB962C8B-B14F-4D97-AF65-F5344CB8AC3E}">
        <p14:creationId xmlns:p14="http://schemas.microsoft.com/office/powerpoint/2010/main" val="124506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Max-Pooling</a:t>
            </a:r>
          </a:p>
        </p:txBody>
      </p:sp>
      <p:graphicFrame>
        <p:nvGraphicFramePr>
          <p:cNvPr id="4" name="Content Placeholder 5"/>
          <p:cNvGraphicFramePr>
            <a:graphicFrameLocks/>
          </p:cNvGraphicFramePr>
          <p:nvPr>
            <p:extLst>
              <p:ext uri="{D42A27DB-BD31-4B8C-83A1-F6EECF244321}">
                <p14:modId xmlns:p14="http://schemas.microsoft.com/office/powerpoint/2010/main" val="2063894390"/>
              </p:ext>
            </p:extLst>
          </p:nvPr>
        </p:nvGraphicFramePr>
        <p:xfrm>
          <a:off x="457200" y="2286000"/>
          <a:ext cx="3124200" cy="3337560"/>
        </p:xfrm>
        <a:graphic>
          <a:graphicData uri="http://schemas.openxmlformats.org/drawingml/2006/table">
            <a:tbl>
              <a:tblPr>
                <a:tableStyleId>{5C22544A-7EE6-4342-B048-85BDC9FD1C3A}</a:tableStyleId>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533400">
                <a:tc>
                  <a:txBody>
                    <a:bodyPr/>
                    <a:lstStyle/>
                    <a:p>
                      <a:pPr algn="r" fontAlgn="b"/>
                      <a:r>
                        <a:rPr lang="en-US" sz="3600" u="none" strike="noStrike" dirty="0">
                          <a:effectLst/>
                        </a:rPr>
                        <a:t>7</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2</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5</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5</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r" fontAlgn="b"/>
                      <a:r>
                        <a:rPr lang="en-US" sz="3600" u="none" strike="noStrike">
                          <a:effectLst/>
                        </a:rPr>
                        <a:t>6</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0</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1</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6</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3400">
                <a:tc>
                  <a:txBody>
                    <a:bodyPr/>
                    <a:lstStyle/>
                    <a:p>
                      <a:pPr algn="r" fontAlgn="b"/>
                      <a:r>
                        <a:rPr lang="en-US" sz="3600" u="none" strike="noStrike">
                          <a:effectLst/>
                        </a:rPr>
                        <a:t>1</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7</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8</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Box 4"/>
          <p:cNvSpPr txBox="1"/>
          <p:nvPr/>
        </p:nvSpPr>
        <p:spPr>
          <a:xfrm>
            <a:off x="457200" y="1732061"/>
            <a:ext cx="3124200" cy="400110"/>
          </a:xfrm>
          <a:prstGeom prst="rect">
            <a:avLst/>
          </a:prstGeom>
          <a:noFill/>
        </p:spPr>
        <p:txBody>
          <a:bodyPr wrap="square" rtlCol="0">
            <a:spAutoFit/>
          </a:bodyPr>
          <a:lstStyle/>
          <a:p>
            <a:r>
              <a:rPr lang="en-US" sz="2000" dirty="0"/>
              <a:t>Input (usually conv. Output)</a:t>
            </a:r>
          </a:p>
        </p:txBody>
      </p:sp>
      <p:sp>
        <p:nvSpPr>
          <p:cNvPr id="6" name="TextBox 5"/>
          <p:cNvSpPr txBox="1"/>
          <p:nvPr/>
        </p:nvSpPr>
        <p:spPr>
          <a:xfrm>
            <a:off x="4648200" y="2133600"/>
            <a:ext cx="3352800" cy="369332"/>
          </a:xfrm>
          <a:prstGeom prst="rect">
            <a:avLst/>
          </a:prstGeom>
          <a:noFill/>
        </p:spPr>
        <p:txBody>
          <a:bodyPr wrap="square" rtlCol="0">
            <a:spAutoFit/>
          </a:bodyPr>
          <a:lstStyle/>
          <a:p>
            <a:r>
              <a:rPr lang="en-US" dirty="0"/>
              <a:t>2x2 Max-pooling</a:t>
            </a:r>
          </a:p>
        </p:txBody>
      </p:sp>
      <p:cxnSp>
        <p:nvCxnSpPr>
          <p:cNvPr id="8" name="Straight Connector 7"/>
          <p:cNvCxnSpPr/>
          <p:nvPr/>
        </p:nvCxnSpPr>
        <p:spPr>
          <a:xfrm>
            <a:off x="457200" y="3352800"/>
            <a:ext cx="3124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457200" y="4495800"/>
            <a:ext cx="3124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flipV="1">
            <a:off x="1524000" y="2286000"/>
            <a:ext cx="0" cy="33528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flipV="1">
            <a:off x="2570704" y="2286000"/>
            <a:ext cx="0" cy="3352800"/>
          </a:xfrm>
          <a:prstGeom prst="line">
            <a:avLst/>
          </a:prstGeom>
        </p:spPr>
        <p:style>
          <a:lnRef idx="3">
            <a:schemeClr val="accent1"/>
          </a:lnRef>
          <a:fillRef idx="0">
            <a:schemeClr val="accent1"/>
          </a:fillRef>
          <a:effectRef idx="2">
            <a:schemeClr val="accent1"/>
          </a:effectRef>
          <a:fontRef idx="minor">
            <a:schemeClr val="tx1"/>
          </a:fontRef>
        </p:style>
      </p:cxnSp>
      <p:sp>
        <p:nvSpPr>
          <p:cNvPr id="17" name="Rectangle 6"/>
          <p:cNvSpPr>
            <a:spLocks noChangeArrowheads="1"/>
          </p:cNvSpPr>
          <p:nvPr/>
        </p:nvSpPr>
        <p:spPr bwMode="auto">
          <a:xfrm>
            <a:off x="4648200" y="2647950"/>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7"/>
          <p:cNvSpPr>
            <a:spLocks noChangeArrowheads="1"/>
          </p:cNvSpPr>
          <p:nvPr/>
        </p:nvSpPr>
        <p:spPr bwMode="auto">
          <a:xfrm>
            <a:off x="5257800" y="2647950"/>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p:nvSpPr>
        <p:spPr bwMode="auto">
          <a:xfrm>
            <a:off x="5867400" y="2647950"/>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p:nvSpPr>
        <p:spPr bwMode="auto">
          <a:xfrm>
            <a:off x="4648200" y="3265488"/>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p:nvSpPr>
        <p:spPr bwMode="auto">
          <a:xfrm>
            <a:off x="5257800" y="3265488"/>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
          <p:cNvSpPr>
            <a:spLocks noChangeArrowheads="1"/>
          </p:cNvSpPr>
          <p:nvPr/>
        </p:nvSpPr>
        <p:spPr bwMode="auto">
          <a:xfrm>
            <a:off x="5867400" y="3265488"/>
            <a:ext cx="609600" cy="6175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2"/>
          <p:cNvSpPr>
            <a:spLocks noChangeArrowheads="1"/>
          </p:cNvSpPr>
          <p:nvPr/>
        </p:nvSpPr>
        <p:spPr bwMode="auto">
          <a:xfrm>
            <a:off x="4648200" y="3883025"/>
            <a:ext cx="609600" cy="61595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3"/>
          <p:cNvSpPr>
            <a:spLocks noChangeArrowheads="1"/>
          </p:cNvSpPr>
          <p:nvPr/>
        </p:nvSpPr>
        <p:spPr bwMode="auto">
          <a:xfrm>
            <a:off x="5257800" y="3883025"/>
            <a:ext cx="609600" cy="61595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4"/>
          <p:cNvSpPr>
            <a:spLocks noChangeArrowheads="1"/>
          </p:cNvSpPr>
          <p:nvPr/>
        </p:nvSpPr>
        <p:spPr bwMode="auto">
          <a:xfrm>
            <a:off x="5867400" y="3883025"/>
            <a:ext cx="609600" cy="61595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5"/>
          <p:cNvSpPr>
            <a:spLocks noChangeArrowheads="1"/>
          </p:cNvSpPr>
          <p:nvPr/>
        </p:nvSpPr>
        <p:spPr bwMode="auto">
          <a:xfrm>
            <a:off x="5251450" y="2641600"/>
            <a:ext cx="12700" cy="18637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16"/>
          <p:cNvSpPr>
            <a:spLocks noChangeArrowheads="1"/>
          </p:cNvSpPr>
          <p:nvPr/>
        </p:nvSpPr>
        <p:spPr bwMode="auto">
          <a:xfrm>
            <a:off x="5861050" y="2641600"/>
            <a:ext cx="12700" cy="18637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17"/>
          <p:cNvSpPr>
            <a:spLocks noChangeArrowheads="1"/>
          </p:cNvSpPr>
          <p:nvPr/>
        </p:nvSpPr>
        <p:spPr bwMode="auto">
          <a:xfrm>
            <a:off x="4641850" y="3259138"/>
            <a:ext cx="18415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18"/>
          <p:cNvSpPr>
            <a:spLocks noChangeArrowheads="1"/>
          </p:cNvSpPr>
          <p:nvPr/>
        </p:nvSpPr>
        <p:spPr bwMode="auto">
          <a:xfrm>
            <a:off x="4641850" y="3876675"/>
            <a:ext cx="18415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9"/>
          <p:cNvSpPr>
            <a:spLocks noChangeArrowheads="1"/>
          </p:cNvSpPr>
          <p:nvPr/>
        </p:nvSpPr>
        <p:spPr bwMode="auto">
          <a:xfrm>
            <a:off x="4641850" y="2641600"/>
            <a:ext cx="12700" cy="18637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0"/>
          <p:cNvSpPr>
            <a:spLocks noChangeArrowheads="1"/>
          </p:cNvSpPr>
          <p:nvPr/>
        </p:nvSpPr>
        <p:spPr bwMode="auto">
          <a:xfrm>
            <a:off x="6470650" y="2641600"/>
            <a:ext cx="12700" cy="18637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1"/>
          <p:cNvSpPr>
            <a:spLocks noChangeArrowheads="1"/>
          </p:cNvSpPr>
          <p:nvPr/>
        </p:nvSpPr>
        <p:spPr bwMode="auto">
          <a:xfrm>
            <a:off x="4641850" y="2641600"/>
            <a:ext cx="18415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2"/>
          <p:cNvSpPr>
            <a:spLocks noChangeArrowheads="1"/>
          </p:cNvSpPr>
          <p:nvPr/>
        </p:nvSpPr>
        <p:spPr bwMode="auto">
          <a:xfrm>
            <a:off x="4641850" y="4492625"/>
            <a:ext cx="18415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3"/>
          <p:cNvSpPr>
            <a:spLocks noChangeArrowheads="1"/>
          </p:cNvSpPr>
          <p:nvPr/>
        </p:nvSpPr>
        <p:spPr bwMode="auto">
          <a:xfrm>
            <a:off x="4992688" y="2649538"/>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24"/>
          <p:cNvSpPr>
            <a:spLocks noChangeArrowheads="1"/>
          </p:cNvSpPr>
          <p:nvPr/>
        </p:nvSpPr>
        <p:spPr bwMode="auto">
          <a:xfrm>
            <a:off x="5602288" y="2649538"/>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5</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25"/>
          <p:cNvSpPr>
            <a:spLocks noChangeArrowheads="1"/>
          </p:cNvSpPr>
          <p:nvPr/>
        </p:nvSpPr>
        <p:spPr bwMode="auto">
          <a:xfrm>
            <a:off x="6211888" y="2649538"/>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26"/>
          <p:cNvSpPr>
            <a:spLocks noChangeArrowheads="1"/>
          </p:cNvSpPr>
          <p:nvPr/>
        </p:nvSpPr>
        <p:spPr bwMode="auto">
          <a:xfrm>
            <a:off x="4992688" y="326707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27"/>
          <p:cNvSpPr>
            <a:spLocks noChangeArrowheads="1"/>
          </p:cNvSpPr>
          <p:nvPr/>
        </p:nvSpPr>
        <p:spPr bwMode="auto">
          <a:xfrm>
            <a:off x="5602288" y="326707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3</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28"/>
          <p:cNvSpPr>
            <a:spLocks noChangeArrowheads="1"/>
          </p:cNvSpPr>
          <p:nvPr/>
        </p:nvSpPr>
        <p:spPr bwMode="auto">
          <a:xfrm>
            <a:off x="6211888" y="326707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6</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29"/>
          <p:cNvSpPr>
            <a:spLocks noChangeArrowheads="1"/>
          </p:cNvSpPr>
          <p:nvPr/>
        </p:nvSpPr>
        <p:spPr bwMode="auto">
          <a:xfrm>
            <a:off x="4992688" y="388302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1" name="Rectangle 30"/>
          <p:cNvSpPr>
            <a:spLocks noChangeArrowheads="1"/>
          </p:cNvSpPr>
          <p:nvPr/>
        </p:nvSpPr>
        <p:spPr bwMode="auto">
          <a:xfrm>
            <a:off x="5602288" y="388302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31"/>
          <p:cNvSpPr>
            <a:spLocks noChangeArrowheads="1"/>
          </p:cNvSpPr>
          <p:nvPr/>
        </p:nvSpPr>
        <p:spPr bwMode="auto">
          <a:xfrm>
            <a:off x="6211888" y="3883025"/>
            <a:ext cx="5207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0000"/>
                </a:solidFill>
                <a:effectLst/>
                <a:latin typeface="Calibri" pitchFamily="34" charset="0"/>
                <a:cs typeface="Arial" pitchFamily="34" charset="0"/>
              </a:rPr>
              <a:t>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3" name="TextBox 42"/>
          <p:cNvSpPr txBox="1"/>
          <p:nvPr/>
        </p:nvSpPr>
        <p:spPr>
          <a:xfrm>
            <a:off x="4654550" y="4953000"/>
            <a:ext cx="2965450" cy="646331"/>
          </a:xfrm>
          <a:prstGeom prst="rect">
            <a:avLst/>
          </a:prstGeom>
          <a:noFill/>
        </p:spPr>
        <p:txBody>
          <a:bodyPr wrap="square" rtlCol="0">
            <a:spAutoFit/>
          </a:bodyPr>
          <a:lstStyle/>
          <a:p>
            <a:r>
              <a:rPr lang="en-US" dirty="0"/>
              <a:t>There is also average pooling, which is less common.</a:t>
            </a:r>
          </a:p>
        </p:txBody>
      </p:sp>
    </p:spTree>
    <p:extLst>
      <p:ext uri="{BB962C8B-B14F-4D97-AF65-F5344CB8AC3E}">
        <p14:creationId xmlns:p14="http://schemas.microsoft.com/office/powerpoint/2010/main" val="423904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P spid="41" grpId="0"/>
      <p:bldP spid="4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Max-Pooling Motivation</a:t>
            </a:r>
          </a:p>
        </p:txBody>
      </p:sp>
      <p:sp>
        <p:nvSpPr>
          <p:cNvPr id="3" name="Content Placeholder 2"/>
          <p:cNvSpPr>
            <a:spLocks noGrp="1"/>
          </p:cNvSpPr>
          <p:nvPr>
            <p:ph idx="1"/>
          </p:nvPr>
        </p:nvSpPr>
        <p:spPr/>
        <p:txBody>
          <a:bodyPr>
            <a:normAutofit fontScale="92500" lnSpcReduction="10000"/>
          </a:bodyPr>
          <a:lstStyle/>
          <a:p>
            <a:r>
              <a:rPr lang="en-US" dirty="0"/>
              <a:t>We usually only care whether an "eye" was detected and not the average probability that an eye is at a certain location. </a:t>
            </a:r>
          </a:p>
          <a:p>
            <a:r>
              <a:rPr lang="en-US" dirty="0"/>
              <a:t>Suppose that in one level there are three detectors, one for g one for </a:t>
            </a:r>
            <a:r>
              <a:rPr lang="en-US" dirty="0">
                <a:latin typeface="Brush Script MT" pitchFamily="66" charset="0"/>
              </a:rPr>
              <a:t>g</a:t>
            </a:r>
            <a:r>
              <a:rPr lang="en-US" dirty="0"/>
              <a:t>, and one for </a:t>
            </a:r>
            <a:r>
              <a:rPr lang="en-US" dirty="0">
                <a:latin typeface="Gungsuh" pitchFamily="18" charset="-127"/>
                <a:ea typeface="Gungsuh" pitchFamily="18" charset="-127"/>
                <a:cs typeface="Kartika" pitchFamily="18" charset="0"/>
              </a:rPr>
              <a:t>g</a:t>
            </a:r>
            <a:r>
              <a:rPr lang="en-US" dirty="0">
                <a:latin typeface="Brush Script MT" pitchFamily="66" charset="0"/>
              </a:rPr>
              <a:t>.</a:t>
            </a:r>
            <a:endParaRPr lang="en-US" dirty="0"/>
          </a:p>
          <a:p>
            <a:r>
              <a:rPr lang="en-US" dirty="0"/>
              <a:t>In the following level, We don't really care what type of g was detected, so we can simply take the max over all three detectors.</a:t>
            </a:r>
          </a:p>
          <a:p>
            <a:r>
              <a:rPr lang="en-US" sz="2200" dirty="0"/>
              <a:t>(while the second motivation may be easier to understand it is not exactly what is done when we deal with convolution)</a:t>
            </a:r>
          </a:p>
          <a:p>
            <a:endParaRPr lang="en-US" dirty="0"/>
          </a:p>
        </p:txBody>
      </p:sp>
    </p:spTree>
    <p:extLst>
      <p:ext uri="{BB962C8B-B14F-4D97-AF65-F5344CB8AC3E}">
        <p14:creationId xmlns:p14="http://schemas.microsoft.com/office/powerpoint/2010/main" val="224533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max-pooling</a:t>
            </a:r>
          </a:p>
        </p:txBody>
      </p:sp>
      <p:sp>
        <p:nvSpPr>
          <p:cNvPr id="3" name="Content Placeholder 2"/>
          <p:cNvSpPr>
            <a:spLocks noGrp="1"/>
          </p:cNvSpPr>
          <p:nvPr>
            <p:ph idx="1"/>
          </p:nvPr>
        </p:nvSpPr>
        <p:spPr/>
        <p:txBody>
          <a:bodyPr/>
          <a:lstStyle/>
          <a:p>
            <a:endParaRPr lang="en-US"/>
          </a:p>
        </p:txBody>
      </p:sp>
      <p:pic>
        <p:nvPicPr>
          <p:cNvPr id="1026" name="Picture 2" descr="A picture of a normal looking kitt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6553200" cy="43380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76600" y="6090635"/>
            <a:ext cx="5715000" cy="276999"/>
          </a:xfrm>
          <a:prstGeom prst="rect">
            <a:avLst/>
          </a:prstGeom>
          <a:noFill/>
        </p:spPr>
        <p:txBody>
          <a:bodyPr wrap="square" rtlCol="0">
            <a:spAutoFit/>
          </a:bodyPr>
          <a:lstStyle/>
          <a:p>
            <a:r>
              <a:rPr lang="en-US" sz="1200" dirty="0"/>
              <a:t>Credit: https://brandonmorris.dev/2017/11/16/dynamic-routing-between-capsules/</a:t>
            </a:r>
          </a:p>
        </p:txBody>
      </p:sp>
    </p:spTree>
    <p:extLst>
      <p:ext uri="{BB962C8B-B14F-4D97-AF65-F5344CB8AC3E}">
        <p14:creationId xmlns:p14="http://schemas.microsoft.com/office/powerpoint/2010/main" val="22058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Layers</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381000" y="2438400"/>
            <a:ext cx="8229600" cy="3429000"/>
            <a:chOff x="381000" y="2438400"/>
            <a:chExt cx="8229600" cy="3429000"/>
          </a:xfrm>
        </p:grpSpPr>
        <p:pic>
          <p:nvPicPr>
            <p:cNvPr id="7170" name="Picture 2" descr="example_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153400" cy="31419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05600" y="5559623"/>
              <a:ext cx="1905000" cy="307777"/>
            </a:xfrm>
            <a:prstGeom prst="rect">
              <a:avLst/>
            </a:prstGeom>
            <a:noFill/>
          </p:spPr>
          <p:txBody>
            <a:bodyPr wrap="square" rtlCol="0">
              <a:spAutoFit/>
            </a:bodyPr>
            <a:lstStyle/>
            <a:p>
              <a:r>
                <a:rPr lang="en-US" sz="1400" dirty="0"/>
                <a:t>Credit: parse.ele.tue.nl</a:t>
              </a:r>
            </a:p>
          </p:txBody>
        </p:sp>
      </p:grpSp>
      <p:sp>
        <p:nvSpPr>
          <p:cNvPr id="6" name="Rectangle 5"/>
          <p:cNvSpPr/>
          <p:nvPr/>
        </p:nvSpPr>
        <p:spPr>
          <a:xfrm>
            <a:off x="228600" y="5334000"/>
            <a:ext cx="251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weights?</a:t>
            </a:r>
          </a:p>
        </p:txBody>
      </p:sp>
      <p:sp>
        <p:nvSpPr>
          <p:cNvPr id="7" name="Rectangle 6"/>
          <p:cNvSpPr/>
          <p:nvPr/>
        </p:nvSpPr>
        <p:spPr>
          <a:xfrm>
            <a:off x="228600" y="6096000"/>
            <a:ext cx="662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5x5x4  + 4+ 4x5x5x12  + 12 + 5x5x12x1000 + 1000+ 1000x10+10</a:t>
            </a:r>
          </a:p>
        </p:txBody>
      </p:sp>
      <p:sp>
        <p:nvSpPr>
          <p:cNvPr id="8" name="TextBox 7"/>
          <p:cNvSpPr txBox="1"/>
          <p:nvPr/>
        </p:nvSpPr>
        <p:spPr>
          <a:xfrm>
            <a:off x="5867400" y="3732311"/>
            <a:ext cx="609600" cy="307777"/>
          </a:xfrm>
          <a:prstGeom prst="rect">
            <a:avLst/>
          </a:prstGeom>
          <a:noFill/>
        </p:spPr>
        <p:txBody>
          <a:bodyPr wrap="square" rtlCol="0">
            <a:spAutoFit/>
          </a:bodyPr>
          <a:lstStyle/>
          <a:p>
            <a:r>
              <a:rPr lang="en-US" sz="1400" dirty="0"/>
              <a:t>1000</a:t>
            </a:r>
          </a:p>
        </p:txBody>
      </p:sp>
    </p:spTree>
    <p:extLst>
      <p:ext uri="{BB962C8B-B14F-4D97-AF65-F5344CB8AC3E}">
        <p14:creationId xmlns:p14="http://schemas.microsoft.com/office/powerpoint/2010/main" val="21663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these layers actually learn?</a:t>
            </a:r>
          </a:p>
        </p:txBody>
      </p:sp>
      <p:sp>
        <p:nvSpPr>
          <p:cNvPr id="3" name="Content Placeholder 2"/>
          <p:cNvSpPr>
            <a:spLocks noGrp="1"/>
          </p:cNvSpPr>
          <p:nvPr>
            <p:ph idx="1"/>
          </p:nvPr>
        </p:nvSpPr>
        <p:spPr/>
        <p:txBody>
          <a:bodyPr/>
          <a:lstStyle/>
          <a:p>
            <a:endParaRPr lang="en-US" dirty="0"/>
          </a:p>
        </p:txBody>
      </p:sp>
      <p:pic>
        <p:nvPicPr>
          <p:cNvPr id="2052" name="Picture 4" descr="https://encrypted-tbn2.gstatic.com/images?q=tbn:ANd9GcSqcLGjjnXYwoEMnwyi799Zj7I14xlVXaZajg38roa1QdqVmuedJ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4572000" cy="457200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756" y="1597715"/>
            <a:ext cx="4510844" cy="442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6858000" y="2398643"/>
            <a:ext cx="17526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first layers learn more basic concepts such as strokes. The higher layers start learning the different digits.</a:t>
            </a:r>
          </a:p>
        </p:txBody>
      </p:sp>
      <p:sp>
        <p:nvSpPr>
          <p:cNvPr id="5" name="Rounded Rectangle 4"/>
          <p:cNvSpPr/>
          <p:nvPr/>
        </p:nvSpPr>
        <p:spPr>
          <a:xfrm>
            <a:off x="76200" y="2284343"/>
            <a:ext cx="19812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images are drawn using the activation maximization method. That is, we search for vectors that maximize the output of the relevant neuron</a:t>
            </a:r>
          </a:p>
        </p:txBody>
      </p:sp>
    </p:spTree>
    <p:extLst>
      <p:ext uri="{BB962C8B-B14F-4D97-AF65-F5344CB8AC3E}">
        <p14:creationId xmlns:p14="http://schemas.microsoft.com/office/powerpoint/2010/main" val="76406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Recognition Example</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609600" y="1524000"/>
            <a:ext cx="7939472" cy="5109865"/>
            <a:chOff x="609600" y="1524000"/>
            <a:chExt cx="7939472" cy="5109865"/>
          </a:xfrm>
        </p:grpSpPr>
        <p:pic>
          <p:nvPicPr>
            <p:cNvPr id="3074" name="Picture 2" descr="https://s3.amazonaws.com/datarobotblog/images/deepLearningIntro/0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939472"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38800" y="6172200"/>
              <a:ext cx="2895600" cy="461665"/>
            </a:xfrm>
            <a:prstGeom prst="rect">
              <a:avLst/>
            </a:prstGeom>
            <a:noFill/>
          </p:spPr>
          <p:txBody>
            <a:bodyPr wrap="square" rtlCol="0">
              <a:spAutoFit/>
            </a:bodyPr>
            <a:lstStyle/>
            <a:p>
              <a:r>
                <a:rPr lang="en-US" sz="800" dirty="0"/>
                <a:t>Credit: http://www.cc.gatech.edu/~hays/compvision/results/proj6/yyeh32/index.html</a:t>
              </a:r>
            </a:p>
          </p:txBody>
        </p:sp>
      </p:grpSp>
    </p:spTree>
    <p:extLst>
      <p:ext uri="{BB962C8B-B14F-4D97-AF65-F5344CB8AC3E}">
        <p14:creationId xmlns:p14="http://schemas.microsoft.com/office/powerpoint/2010/main" val="18566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(Regularization)</a:t>
            </a:r>
          </a:p>
        </p:txBody>
      </p:sp>
      <p:sp>
        <p:nvSpPr>
          <p:cNvPr id="3" name="Content Placeholder 2"/>
          <p:cNvSpPr>
            <a:spLocks noGrp="1"/>
          </p:cNvSpPr>
          <p:nvPr>
            <p:ph idx="1"/>
          </p:nvPr>
        </p:nvSpPr>
        <p:spPr/>
        <p:txBody>
          <a:bodyPr/>
          <a:lstStyle/>
          <a:p>
            <a:r>
              <a:rPr lang="en-US" dirty="0"/>
              <a:t>Dropout makes learning more robust, prevents </a:t>
            </a:r>
            <a:r>
              <a:rPr lang="en-US" dirty="0" err="1"/>
              <a:t>overfitting</a:t>
            </a:r>
            <a:endParaRPr lang="en-US" dirty="0"/>
          </a:p>
        </p:txBody>
      </p:sp>
      <p:pic>
        <p:nvPicPr>
          <p:cNvPr id="1028" name="Picture 4" descr="http://i.stack.imgur.com/DfK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977594"/>
            <a:ext cx="2895600" cy="334700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219200" y="2848858"/>
            <a:ext cx="6324600" cy="3704342"/>
            <a:chOff x="1219200" y="2286000"/>
            <a:chExt cx="6324600" cy="3704342"/>
          </a:xfrm>
        </p:grpSpPr>
        <p:pic>
          <p:nvPicPr>
            <p:cNvPr id="1026" name="Picture 2" descr="http://i.stack.imgur.com/Cewj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0"/>
              <a:ext cx="6324600" cy="3550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3600" y="5682565"/>
              <a:ext cx="1600200" cy="307777"/>
            </a:xfrm>
            <a:prstGeom prst="rect">
              <a:avLst/>
            </a:prstGeom>
            <a:noFill/>
          </p:spPr>
          <p:txBody>
            <a:bodyPr wrap="square" rtlCol="0">
              <a:spAutoFit/>
            </a:bodyPr>
            <a:lstStyle/>
            <a:p>
              <a:r>
                <a:rPr lang="en-US" sz="1400" dirty="0"/>
                <a:t>Credit: Matt Krause</a:t>
              </a:r>
            </a:p>
          </p:txBody>
        </p:sp>
      </p:grpSp>
    </p:spTree>
    <p:extLst>
      <p:ext uri="{BB962C8B-B14F-4D97-AF65-F5344CB8AC3E}">
        <p14:creationId xmlns:p14="http://schemas.microsoft.com/office/powerpoint/2010/main" val="215038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animEffect transition="in" filter="fade">
                                      <p:cBhvr>
                                        <p:cTn id="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Convolutional Layers</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2819400" y="5086351"/>
            <a:ext cx="2209800" cy="276999"/>
          </a:xfrm>
          <a:prstGeom prst="rect">
            <a:avLst/>
          </a:prstGeom>
          <a:noFill/>
        </p:spPr>
        <p:txBody>
          <a:bodyPr wrap="square" rtlCol="0">
            <a:spAutoFit/>
          </a:bodyPr>
          <a:lstStyle/>
          <a:p>
            <a:r>
              <a:rPr lang="en-US" sz="1200" dirty="0"/>
              <a:t>Credit: </a:t>
            </a:r>
            <a:r>
              <a:rPr lang="en-US" sz="1200" dirty="0" err="1"/>
              <a:t>iOS</a:t>
            </a:r>
            <a:r>
              <a:rPr lang="en-US" sz="1200" dirty="0"/>
              <a:t> Developer Library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60" y="1447800"/>
            <a:ext cx="401688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2514600" y="4346556"/>
            <a:ext cx="4762500" cy="2033588"/>
            <a:chOff x="3657600" y="2462212"/>
            <a:chExt cx="4762500" cy="2033588"/>
          </a:xfrm>
        </p:grpSpPr>
        <p:pic>
          <p:nvPicPr>
            <p:cNvPr id="4100" name="Picture 4" descr="conv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462212"/>
              <a:ext cx="4762500" cy="1838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53200" y="4218801"/>
              <a:ext cx="1714500" cy="276999"/>
            </a:xfrm>
            <a:prstGeom prst="rect">
              <a:avLst/>
            </a:prstGeom>
            <a:noFill/>
          </p:spPr>
          <p:txBody>
            <a:bodyPr wrap="square" rtlCol="0">
              <a:spAutoFit/>
            </a:bodyPr>
            <a:lstStyle/>
            <a:p>
              <a:r>
                <a:rPr lang="en-US" sz="1200" dirty="0"/>
                <a:t>Credit: timdettmers.com</a:t>
              </a:r>
            </a:p>
          </p:txBody>
        </p:sp>
      </p:grpSp>
    </p:spTree>
    <p:extLst>
      <p:ext uri="{BB962C8B-B14F-4D97-AF65-F5344CB8AC3E}">
        <p14:creationId xmlns:p14="http://schemas.microsoft.com/office/powerpoint/2010/main" val="11765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motivation</a:t>
            </a:r>
          </a:p>
        </p:txBody>
      </p:sp>
      <p:sp>
        <p:nvSpPr>
          <p:cNvPr id="3" name="Content Placeholder 2"/>
          <p:cNvSpPr>
            <a:spLocks noGrp="1"/>
          </p:cNvSpPr>
          <p:nvPr>
            <p:ph idx="1"/>
          </p:nvPr>
        </p:nvSpPr>
        <p:spPr/>
        <p:txBody>
          <a:bodyPr>
            <a:normAutofit fontScale="92500" lnSpcReduction="20000"/>
          </a:bodyPr>
          <a:lstStyle/>
          <a:p>
            <a:r>
              <a:rPr lang="en-US" dirty="0"/>
              <a:t>There are several explanations to why </a:t>
            </a:r>
            <a:r>
              <a:rPr lang="en-US" dirty="0" err="1"/>
              <a:t>dorpout</a:t>
            </a:r>
            <a:r>
              <a:rPr lang="en-US" dirty="0"/>
              <a:t> layers help:</a:t>
            </a:r>
          </a:p>
          <a:p>
            <a:pPr lvl="1"/>
            <a:r>
              <a:rPr lang="en-US" dirty="0"/>
              <a:t>Dropout makes it difficult for the network to </a:t>
            </a:r>
            <a:r>
              <a:rPr lang="en-US" dirty="0" err="1"/>
              <a:t>overfit</a:t>
            </a:r>
            <a:r>
              <a:rPr lang="en-US" dirty="0"/>
              <a:t>, because every time it sees the information flow from the input differently.</a:t>
            </a:r>
          </a:p>
          <a:p>
            <a:pPr lvl="1"/>
            <a:r>
              <a:rPr lang="en-US" dirty="0"/>
              <a:t>Dropout forces the network to succeed also when some neurons are missing, so it is forced to not put all its eggs in one basket, and all neurons must get to work. This may improve the total performance.</a:t>
            </a:r>
          </a:p>
          <a:p>
            <a:pPr lvl="1"/>
            <a:r>
              <a:rPr lang="en-US" dirty="0"/>
              <a:t>Dropout can be seen as an ensemble of an exponentially large number of neural networks (each with different connections).</a:t>
            </a:r>
          </a:p>
          <a:p>
            <a:endParaRPr lang="en-US" dirty="0"/>
          </a:p>
        </p:txBody>
      </p:sp>
    </p:spTree>
    <p:extLst>
      <p:ext uri="{BB962C8B-B14F-4D97-AF65-F5344CB8AC3E}">
        <p14:creationId xmlns:p14="http://schemas.microsoft.com/office/powerpoint/2010/main" val="24344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
            <a:ext cx="8229600" cy="1143000"/>
          </a:xfrm>
        </p:spPr>
        <p:txBody>
          <a:bodyPr/>
          <a:lstStyle/>
          <a:p>
            <a:r>
              <a:rPr lang="en-US" dirty="0"/>
              <a:t>CNN for MNIST</a:t>
            </a:r>
          </a:p>
        </p:txBody>
      </p:sp>
      <p:sp>
        <p:nvSpPr>
          <p:cNvPr id="3" name="Content Placeholder 2"/>
          <p:cNvSpPr>
            <a:spLocks noGrp="1"/>
          </p:cNvSpPr>
          <p:nvPr>
            <p:ph idx="1"/>
          </p:nvPr>
        </p:nvSpPr>
        <p:spPr>
          <a:xfrm>
            <a:off x="457200" y="914400"/>
            <a:ext cx="8229600" cy="5791200"/>
          </a:xfrm>
        </p:spPr>
        <p:txBody>
          <a:bodyPr>
            <a:noAutofit/>
          </a:bodyPr>
          <a:lstStyle/>
          <a:p>
            <a:pPr marL="0" indent="0">
              <a:buNone/>
            </a:pPr>
            <a:r>
              <a:rPr lang="en-US" sz="1000" dirty="0"/>
              <a:t>x = </a:t>
            </a:r>
            <a:r>
              <a:rPr lang="en-US" sz="1000" dirty="0" err="1"/>
              <a:t>tf.placeholder</a:t>
            </a:r>
            <a:r>
              <a:rPr lang="en-US" sz="1000" dirty="0"/>
              <a:t>(tf.float32, shape=[None, 784])</a:t>
            </a:r>
          </a:p>
          <a:p>
            <a:pPr marL="0" indent="0">
              <a:buNone/>
            </a:pPr>
            <a:r>
              <a:rPr lang="en-US" sz="1000" dirty="0"/>
              <a:t>y_ = </a:t>
            </a:r>
            <a:r>
              <a:rPr lang="en-US" sz="1000" dirty="0" err="1"/>
              <a:t>tf.placeholder</a:t>
            </a:r>
            <a:r>
              <a:rPr lang="en-US" sz="1000" dirty="0"/>
              <a:t>(tf.float32, shape=[None, 10])</a:t>
            </a:r>
          </a:p>
          <a:p>
            <a:pPr marL="0" indent="0">
              <a:buNone/>
            </a:pPr>
            <a:endParaRPr lang="en-US" sz="700" dirty="0"/>
          </a:p>
          <a:p>
            <a:pPr marL="0" indent="0">
              <a:buNone/>
            </a:pPr>
            <a:r>
              <a:rPr lang="en-US" sz="1400" dirty="0"/>
              <a:t>W_conv1 = </a:t>
            </a:r>
            <a:r>
              <a:rPr lang="en-US" sz="1400" dirty="0" err="1"/>
              <a:t>tf.Variable</a:t>
            </a:r>
            <a:r>
              <a:rPr lang="en-US" sz="1400" dirty="0"/>
              <a:t>(</a:t>
            </a:r>
            <a:r>
              <a:rPr lang="en-US" sz="1400" dirty="0" err="1"/>
              <a:t>tf.truncated_normal</a:t>
            </a:r>
            <a:r>
              <a:rPr lang="en-US" sz="1400" dirty="0"/>
              <a:t>([5, 5, 1, 32], </a:t>
            </a:r>
            <a:r>
              <a:rPr lang="en-US" sz="1400" dirty="0" err="1"/>
              <a:t>stddev</a:t>
            </a:r>
            <a:r>
              <a:rPr lang="en-US" sz="1400" dirty="0"/>
              <a:t>=0.1))</a:t>
            </a:r>
          </a:p>
          <a:p>
            <a:pPr marL="0" indent="0">
              <a:buNone/>
            </a:pPr>
            <a:r>
              <a:rPr lang="en-US" sz="1400" dirty="0"/>
              <a:t>b_conv1 = </a:t>
            </a:r>
            <a:r>
              <a:rPr lang="en-US" sz="1400" dirty="0" err="1"/>
              <a:t>tf.Variable</a:t>
            </a:r>
            <a:r>
              <a:rPr lang="en-US" sz="1400" dirty="0"/>
              <a:t>(</a:t>
            </a:r>
            <a:r>
              <a:rPr lang="en-US" sz="1400" dirty="0" err="1"/>
              <a:t>tf.constant</a:t>
            </a:r>
            <a:r>
              <a:rPr lang="en-US" sz="1400" dirty="0"/>
              <a:t>(0.1, shape=[32]))</a:t>
            </a:r>
          </a:p>
          <a:p>
            <a:pPr marL="0" indent="0">
              <a:buNone/>
            </a:pPr>
            <a:r>
              <a:rPr lang="en-US" sz="1400" dirty="0" err="1"/>
              <a:t>x_image</a:t>
            </a:r>
            <a:r>
              <a:rPr lang="en-US" sz="1400" dirty="0"/>
              <a:t> = </a:t>
            </a:r>
            <a:r>
              <a:rPr lang="en-US" sz="1400" dirty="0" err="1">
                <a:solidFill>
                  <a:srgbClr val="FF0000"/>
                </a:solidFill>
              </a:rPr>
              <a:t>tf.reshape</a:t>
            </a:r>
            <a:r>
              <a:rPr lang="en-US" sz="1400" dirty="0">
                <a:solidFill>
                  <a:srgbClr val="FF0000"/>
                </a:solidFill>
              </a:rPr>
              <a:t>(x, [-1,28,28,1]) </a:t>
            </a:r>
            <a:r>
              <a:rPr lang="en-US" sz="1400" dirty="0">
                <a:solidFill>
                  <a:srgbClr val="00B050"/>
                </a:solidFill>
              </a:rPr>
              <a:t>#if we had RGB, we would have 3 channels</a:t>
            </a:r>
          </a:p>
          <a:p>
            <a:pPr marL="0" indent="0">
              <a:buNone/>
            </a:pPr>
            <a:endParaRPr lang="en-US" sz="600" dirty="0"/>
          </a:p>
          <a:p>
            <a:pPr marL="0" indent="0">
              <a:buNone/>
            </a:pPr>
            <a:r>
              <a:rPr lang="en-US" sz="1400" dirty="0"/>
              <a:t>h_conv1 = </a:t>
            </a:r>
            <a:r>
              <a:rPr lang="en-US" sz="1400" dirty="0" err="1"/>
              <a:t>tf.nn.relu</a:t>
            </a:r>
            <a:r>
              <a:rPr lang="en-US" sz="1400" dirty="0"/>
              <a:t>(</a:t>
            </a:r>
            <a:r>
              <a:rPr lang="en-US" sz="1400" dirty="0">
                <a:solidFill>
                  <a:srgbClr val="FF0000"/>
                </a:solidFill>
              </a:rPr>
              <a:t>tf.nn.conv2d(</a:t>
            </a:r>
            <a:r>
              <a:rPr lang="en-US" sz="1400" dirty="0" err="1">
                <a:solidFill>
                  <a:srgbClr val="FF0000"/>
                </a:solidFill>
              </a:rPr>
              <a:t>x_image</a:t>
            </a:r>
            <a:r>
              <a:rPr lang="en-US" sz="1400" dirty="0">
                <a:solidFill>
                  <a:srgbClr val="FF0000"/>
                </a:solidFill>
              </a:rPr>
              <a:t>, W_conv1, strides=[1, 1, 1, 1], padding='SAME')</a:t>
            </a:r>
            <a:r>
              <a:rPr lang="en-US" sz="1400" dirty="0"/>
              <a:t> + b_conv1)</a:t>
            </a:r>
          </a:p>
          <a:p>
            <a:pPr marL="0" indent="0">
              <a:buNone/>
            </a:pPr>
            <a:r>
              <a:rPr lang="en-US" sz="1400" dirty="0"/>
              <a:t>h_pool1 </a:t>
            </a:r>
            <a:r>
              <a:rPr lang="en-US" sz="1400" dirty="0">
                <a:solidFill>
                  <a:srgbClr val="FF0000"/>
                </a:solidFill>
              </a:rPr>
              <a:t>= </a:t>
            </a:r>
            <a:r>
              <a:rPr lang="en-US" sz="1400" dirty="0" err="1">
                <a:solidFill>
                  <a:srgbClr val="FF0000"/>
                </a:solidFill>
              </a:rPr>
              <a:t>tf.nn.max_pool</a:t>
            </a:r>
            <a:r>
              <a:rPr lang="en-US" sz="1400" dirty="0">
                <a:solidFill>
                  <a:srgbClr val="FF0000"/>
                </a:solidFill>
              </a:rPr>
              <a:t>(h_conv1, </a:t>
            </a:r>
            <a:r>
              <a:rPr lang="en-US" sz="1400" dirty="0" err="1">
                <a:solidFill>
                  <a:srgbClr val="FF0000"/>
                </a:solidFill>
              </a:rPr>
              <a:t>ksize</a:t>
            </a:r>
            <a:r>
              <a:rPr lang="en-US" sz="1400" dirty="0">
                <a:solidFill>
                  <a:srgbClr val="FF0000"/>
                </a:solidFill>
              </a:rPr>
              <a:t>=[1, 2, 2, 1], strides=[1, 2, 2, 1], padding='SAME')</a:t>
            </a:r>
          </a:p>
          <a:p>
            <a:pPr marL="0" indent="0">
              <a:buNone/>
            </a:pPr>
            <a:endParaRPr lang="en-US" sz="600" dirty="0"/>
          </a:p>
          <a:p>
            <a:pPr marL="0" indent="0">
              <a:buNone/>
            </a:pPr>
            <a:r>
              <a:rPr lang="en-US" sz="1400" dirty="0"/>
              <a:t>W_conv2 = </a:t>
            </a:r>
            <a:r>
              <a:rPr lang="en-US" sz="1400" dirty="0" err="1"/>
              <a:t>tf.Variable</a:t>
            </a:r>
            <a:r>
              <a:rPr lang="en-US" sz="1400" dirty="0"/>
              <a:t>(</a:t>
            </a:r>
            <a:r>
              <a:rPr lang="en-US" sz="1400" dirty="0" err="1"/>
              <a:t>tf.truncated_normal</a:t>
            </a:r>
            <a:r>
              <a:rPr lang="en-US" sz="1400" dirty="0"/>
              <a:t>([5, 5, 32, 64], </a:t>
            </a:r>
            <a:r>
              <a:rPr lang="en-US" sz="1400" dirty="0" err="1"/>
              <a:t>stddev</a:t>
            </a:r>
            <a:r>
              <a:rPr lang="en-US" sz="1400" dirty="0"/>
              <a:t>=0.1))</a:t>
            </a:r>
          </a:p>
          <a:p>
            <a:pPr marL="0" indent="0">
              <a:buNone/>
            </a:pPr>
            <a:r>
              <a:rPr lang="en-US" sz="1400" dirty="0"/>
              <a:t>b_conv2 = </a:t>
            </a:r>
            <a:r>
              <a:rPr lang="en-US" sz="1400" dirty="0" err="1"/>
              <a:t>tf.Variable</a:t>
            </a:r>
            <a:r>
              <a:rPr lang="en-US" sz="1400" dirty="0"/>
              <a:t>(</a:t>
            </a:r>
            <a:r>
              <a:rPr lang="en-US" sz="1400" dirty="0" err="1"/>
              <a:t>tf.constant</a:t>
            </a:r>
            <a:r>
              <a:rPr lang="en-US" sz="1400" dirty="0"/>
              <a:t>(0.1, shape=[64]))</a:t>
            </a:r>
          </a:p>
          <a:p>
            <a:pPr marL="0" indent="0">
              <a:buNone/>
            </a:pPr>
            <a:endParaRPr lang="en-US" sz="600" dirty="0"/>
          </a:p>
          <a:p>
            <a:pPr marL="0" indent="0">
              <a:buNone/>
            </a:pPr>
            <a:r>
              <a:rPr lang="en-US" sz="1400" dirty="0"/>
              <a:t>h_conv2 = </a:t>
            </a:r>
            <a:r>
              <a:rPr lang="en-US" sz="1400" dirty="0" err="1"/>
              <a:t>tf.nn.relu</a:t>
            </a:r>
            <a:r>
              <a:rPr lang="en-US" sz="1400" dirty="0"/>
              <a:t>(tf.nn.conv2d(h_pool1, W_conv2, strides=[1, 1, 1, 1], padding='SAME') + b_conv2)</a:t>
            </a:r>
          </a:p>
          <a:p>
            <a:pPr marL="0" indent="0">
              <a:buNone/>
            </a:pPr>
            <a:r>
              <a:rPr lang="en-US" sz="1400" dirty="0"/>
              <a:t>h_pool2 = </a:t>
            </a:r>
            <a:r>
              <a:rPr lang="en-US" sz="1400" dirty="0" err="1"/>
              <a:t>tf.nn.max_pool</a:t>
            </a:r>
            <a:r>
              <a:rPr lang="en-US" sz="1400" dirty="0"/>
              <a:t>(h_conv2, </a:t>
            </a:r>
            <a:r>
              <a:rPr lang="en-US" sz="1400" dirty="0" err="1"/>
              <a:t>ksize</a:t>
            </a:r>
            <a:r>
              <a:rPr lang="en-US" sz="1400" dirty="0"/>
              <a:t>=[1, 2, 2, 1], strides=[1, 2, 2, 1], padding='SAME')</a:t>
            </a:r>
          </a:p>
          <a:p>
            <a:pPr marL="0" indent="0">
              <a:buNone/>
            </a:pPr>
            <a:endParaRPr lang="en-US" sz="300" dirty="0"/>
          </a:p>
          <a:p>
            <a:pPr marL="0" indent="0">
              <a:buNone/>
            </a:pPr>
            <a:r>
              <a:rPr lang="en-US" sz="1400" dirty="0"/>
              <a:t>h_pool2_flat = </a:t>
            </a:r>
            <a:r>
              <a:rPr lang="en-US" sz="1400" dirty="0" err="1">
                <a:solidFill>
                  <a:srgbClr val="FF0000"/>
                </a:solidFill>
              </a:rPr>
              <a:t>tf.reshape</a:t>
            </a:r>
            <a:r>
              <a:rPr lang="en-US" sz="1400" dirty="0">
                <a:solidFill>
                  <a:srgbClr val="FF0000"/>
                </a:solidFill>
              </a:rPr>
              <a:t>(h_pool2, [-1, 7*7*64])</a:t>
            </a:r>
          </a:p>
          <a:p>
            <a:pPr marL="0" indent="0">
              <a:buNone/>
            </a:pPr>
            <a:r>
              <a:rPr lang="en-US" sz="1400" dirty="0"/>
              <a:t>W_fc1 = </a:t>
            </a:r>
            <a:r>
              <a:rPr lang="en-US" sz="1400" dirty="0" err="1"/>
              <a:t>tf.Variable</a:t>
            </a:r>
            <a:r>
              <a:rPr lang="en-US" sz="1400" dirty="0"/>
              <a:t>(</a:t>
            </a:r>
            <a:r>
              <a:rPr lang="en-US" sz="1400" dirty="0" err="1"/>
              <a:t>tf.truncated_normal</a:t>
            </a:r>
            <a:r>
              <a:rPr lang="en-US" sz="1400" dirty="0"/>
              <a:t>([7 * 7 * 64, 1024], </a:t>
            </a:r>
            <a:r>
              <a:rPr lang="en-US" sz="1400" dirty="0" err="1"/>
              <a:t>stddev</a:t>
            </a:r>
            <a:r>
              <a:rPr lang="en-US" sz="1400" dirty="0"/>
              <a:t>=0.1))</a:t>
            </a:r>
          </a:p>
          <a:p>
            <a:pPr marL="0" indent="0">
              <a:buNone/>
            </a:pPr>
            <a:r>
              <a:rPr lang="en-US" sz="1400" dirty="0"/>
              <a:t>b_fc1 = </a:t>
            </a:r>
            <a:r>
              <a:rPr lang="en-US" sz="1400" dirty="0" err="1"/>
              <a:t>tf.Variable</a:t>
            </a:r>
            <a:r>
              <a:rPr lang="en-US" sz="1400" dirty="0"/>
              <a:t>(</a:t>
            </a:r>
            <a:r>
              <a:rPr lang="en-US" sz="1400" dirty="0" err="1"/>
              <a:t>tf.constant</a:t>
            </a:r>
            <a:r>
              <a:rPr lang="en-US" sz="1400" dirty="0"/>
              <a:t>(0.1, shape=[1024]))</a:t>
            </a:r>
          </a:p>
          <a:p>
            <a:pPr marL="0" indent="0">
              <a:buNone/>
            </a:pPr>
            <a:endParaRPr lang="en-US" sz="300" dirty="0"/>
          </a:p>
          <a:p>
            <a:pPr marL="0" indent="0">
              <a:buNone/>
            </a:pPr>
            <a:r>
              <a:rPr lang="en-US" sz="1400" dirty="0"/>
              <a:t>h_fc1 = </a:t>
            </a:r>
            <a:r>
              <a:rPr lang="en-US" sz="1400" dirty="0" err="1"/>
              <a:t>tf.nn.relu</a:t>
            </a:r>
            <a:r>
              <a:rPr lang="en-US" sz="1400" dirty="0"/>
              <a:t>(</a:t>
            </a:r>
            <a:r>
              <a:rPr lang="en-US" sz="1400" dirty="0" err="1"/>
              <a:t>tf.matmul</a:t>
            </a:r>
            <a:r>
              <a:rPr lang="en-US" sz="1400" dirty="0"/>
              <a:t>(h_pool2_flat, W_fc1) + b_fc1)</a:t>
            </a:r>
          </a:p>
          <a:p>
            <a:pPr marL="0" indent="0">
              <a:buNone/>
            </a:pPr>
            <a:endParaRPr lang="en-US" sz="400" dirty="0"/>
          </a:p>
          <a:p>
            <a:pPr marL="0" indent="0">
              <a:buNone/>
            </a:pPr>
            <a:r>
              <a:rPr lang="en-US" sz="1400" dirty="0" err="1"/>
              <a:t>keep_prob</a:t>
            </a:r>
            <a:r>
              <a:rPr lang="en-US" sz="1400" dirty="0"/>
              <a:t> = </a:t>
            </a:r>
            <a:r>
              <a:rPr lang="en-US" sz="1400" dirty="0" err="1"/>
              <a:t>tf.placeholder</a:t>
            </a:r>
            <a:r>
              <a:rPr lang="en-US" sz="1400" dirty="0"/>
              <a:t>(tf.float32)</a:t>
            </a:r>
          </a:p>
          <a:p>
            <a:pPr marL="0" indent="0">
              <a:buNone/>
            </a:pPr>
            <a:r>
              <a:rPr lang="en-US" sz="1400" dirty="0"/>
              <a:t>h_fc1_drop = </a:t>
            </a:r>
            <a:r>
              <a:rPr lang="en-US" sz="1400" dirty="0" err="1">
                <a:solidFill>
                  <a:srgbClr val="FF0000"/>
                </a:solidFill>
              </a:rPr>
              <a:t>tf.nn.dropout</a:t>
            </a:r>
            <a:r>
              <a:rPr lang="en-US" sz="1400" dirty="0">
                <a:solidFill>
                  <a:srgbClr val="FF0000"/>
                </a:solidFill>
              </a:rPr>
              <a:t>(h_fc1, </a:t>
            </a:r>
            <a:r>
              <a:rPr lang="en-US" sz="1400" dirty="0" err="1">
                <a:solidFill>
                  <a:srgbClr val="FF0000"/>
                </a:solidFill>
              </a:rPr>
              <a:t>keep_prob</a:t>
            </a:r>
            <a:r>
              <a:rPr lang="en-US" sz="1400" dirty="0">
                <a:solidFill>
                  <a:srgbClr val="FF0000"/>
                </a:solidFill>
              </a:rPr>
              <a:t>)</a:t>
            </a:r>
          </a:p>
          <a:p>
            <a:pPr marL="0" indent="0">
              <a:buNone/>
            </a:pPr>
            <a:endParaRPr lang="en-US" sz="300" dirty="0"/>
          </a:p>
          <a:p>
            <a:pPr marL="0" indent="0">
              <a:buNone/>
            </a:pPr>
            <a:r>
              <a:rPr lang="en-US" sz="1400" dirty="0"/>
              <a:t>W_fc2 = </a:t>
            </a:r>
            <a:r>
              <a:rPr lang="en-US" sz="1400" dirty="0" err="1"/>
              <a:t>tf.Variable</a:t>
            </a:r>
            <a:r>
              <a:rPr lang="en-US" sz="1400" dirty="0"/>
              <a:t>(</a:t>
            </a:r>
            <a:r>
              <a:rPr lang="en-US" sz="1400" dirty="0" err="1"/>
              <a:t>tf.truncated_normal</a:t>
            </a:r>
            <a:r>
              <a:rPr lang="en-US" sz="1400" dirty="0"/>
              <a:t>([1024, 10], </a:t>
            </a:r>
            <a:r>
              <a:rPr lang="en-US" sz="1400" dirty="0" err="1"/>
              <a:t>stddev</a:t>
            </a:r>
            <a:r>
              <a:rPr lang="en-US" sz="1400" dirty="0"/>
              <a:t>=0.1))</a:t>
            </a:r>
          </a:p>
          <a:p>
            <a:pPr marL="0" indent="0">
              <a:buNone/>
            </a:pPr>
            <a:r>
              <a:rPr lang="en-US" sz="1400" dirty="0"/>
              <a:t>b_fc2 = </a:t>
            </a:r>
            <a:r>
              <a:rPr lang="en-US" sz="1400" dirty="0" err="1"/>
              <a:t>tf.Variable</a:t>
            </a:r>
            <a:r>
              <a:rPr lang="en-US" sz="1400" dirty="0"/>
              <a:t>(</a:t>
            </a:r>
            <a:r>
              <a:rPr lang="en-US" sz="1400" dirty="0" err="1"/>
              <a:t>tf.constant</a:t>
            </a:r>
            <a:r>
              <a:rPr lang="en-US" sz="1400" dirty="0"/>
              <a:t>(0.1, shape=[10]))</a:t>
            </a:r>
          </a:p>
          <a:p>
            <a:pPr marL="0" indent="0">
              <a:buNone/>
            </a:pPr>
            <a:endParaRPr lang="en-US" sz="300" dirty="0"/>
          </a:p>
          <a:p>
            <a:pPr marL="0" indent="0">
              <a:buNone/>
            </a:pPr>
            <a:r>
              <a:rPr lang="en-US" sz="1400" dirty="0"/>
              <a:t>pred=</a:t>
            </a:r>
            <a:r>
              <a:rPr lang="en-US" sz="1400" dirty="0" err="1"/>
              <a:t>tf.nn.softmax</a:t>
            </a:r>
            <a:r>
              <a:rPr lang="en-US" sz="1400" dirty="0"/>
              <a:t>(</a:t>
            </a:r>
            <a:r>
              <a:rPr lang="en-US" sz="1400" dirty="0" err="1"/>
              <a:t>tf.matmul</a:t>
            </a:r>
            <a:r>
              <a:rPr lang="en-US" sz="1400" dirty="0"/>
              <a:t>(h_fc1_drop, W_fc2) + b_fc2)</a:t>
            </a:r>
          </a:p>
        </p:txBody>
      </p:sp>
      <p:sp>
        <p:nvSpPr>
          <p:cNvPr id="4" name="Rectangular Callout 3"/>
          <p:cNvSpPr/>
          <p:nvPr/>
        </p:nvSpPr>
        <p:spPr>
          <a:xfrm>
            <a:off x="3581400" y="838200"/>
            <a:ext cx="2133600" cy="533400"/>
          </a:xfrm>
          <a:prstGeom prst="wedgeRectCallout">
            <a:avLst>
              <a:gd name="adj1" fmla="val -26349"/>
              <a:gd name="adj2" fmla="val 641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32 filters, 5x5 each (operate on 1 channel)</a:t>
            </a:r>
          </a:p>
        </p:txBody>
      </p:sp>
      <p:sp>
        <p:nvSpPr>
          <p:cNvPr id="5" name="Rectangular Callout 4"/>
          <p:cNvSpPr/>
          <p:nvPr/>
        </p:nvSpPr>
        <p:spPr>
          <a:xfrm>
            <a:off x="6204284" y="4648200"/>
            <a:ext cx="2438400" cy="609600"/>
          </a:xfrm>
          <a:prstGeom prst="wedgeRectCallout">
            <a:avLst>
              <a:gd name="adj1" fmla="val -75129"/>
              <a:gd name="adj2" fmla="val -46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Fully connected level (1024 neurons)</a:t>
            </a:r>
          </a:p>
        </p:txBody>
      </p:sp>
      <p:sp>
        <p:nvSpPr>
          <p:cNvPr id="6" name="Rectangular Callout 5"/>
          <p:cNvSpPr/>
          <p:nvPr/>
        </p:nvSpPr>
        <p:spPr>
          <a:xfrm>
            <a:off x="6705600" y="5791200"/>
            <a:ext cx="1905000" cy="533400"/>
          </a:xfrm>
          <a:prstGeom prst="wedgeRectCallout">
            <a:avLst>
              <a:gd name="adj1" fmla="val -119277"/>
              <a:gd name="adj2" fmla="val -15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FC level, matching 10 digits</a:t>
            </a:r>
          </a:p>
        </p:txBody>
      </p:sp>
      <p:sp>
        <p:nvSpPr>
          <p:cNvPr id="7" name="Rectangular Callout 6"/>
          <p:cNvSpPr/>
          <p:nvPr/>
        </p:nvSpPr>
        <p:spPr>
          <a:xfrm>
            <a:off x="7086600" y="3886200"/>
            <a:ext cx="1556084" cy="609600"/>
          </a:xfrm>
          <a:prstGeom prst="wedgeRectCallout">
            <a:avLst>
              <a:gd name="adj1" fmla="val -241194"/>
              <a:gd name="adj2" fmla="val 92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7x7x64?</a:t>
            </a:r>
          </a:p>
        </p:txBody>
      </p:sp>
    </p:spTree>
    <p:extLst>
      <p:ext uri="{BB962C8B-B14F-4D97-AF65-F5344CB8AC3E}">
        <p14:creationId xmlns:p14="http://schemas.microsoft.com/office/powerpoint/2010/main" val="5803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5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5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fade">
                                      <p:cBhvr>
                                        <p:cTn id="87" dur="500"/>
                                        <p:tgtEl>
                                          <p:spTgt spid="3">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20" end="20"/>
                                            </p:txEl>
                                          </p:spTgt>
                                        </p:tgtEl>
                                        <p:attrNameLst>
                                          <p:attrName>style.visibility</p:attrName>
                                        </p:attrNameLst>
                                      </p:cBhvr>
                                      <p:to>
                                        <p:strVal val="visible"/>
                                      </p:to>
                                    </p:set>
                                    <p:animEffect transition="in" filter="fade">
                                      <p:cBhvr>
                                        <p:cTn id="92" dur="500"/>
                                        <p:tgtEl>
                                          <p:spTgt spid="3">
                                            <p:txEl>
                                              <p:pRg st="20" end="2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22" end="22"/>
                                            </p:txEl>
                                          </p:spTgt>
                                        </p:tgtEl>
                                        <p:attrNameLst>
                                          <p:attrName>style.visibility</p:attrName>
                                        </p:attrNameLst>
                                      </p:cBhvr>
                                      <p:to>
                                        <p:strVal val="visible"/>
                                      </p:to>
                                    </p:set>
                                    <p:animEffect transition="in" filter="fade">
                                      <p:cBhvr>
                                        <p:cTn id="97" dur="500"/>
                                        <p:tgtEl>
                                          <p:spTgt spid="3">
                                            <p:txEl>
                                              <p:pRg st="22" end="2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23" end="23"/>
                                            </p:txEl>
                                          </p:spTgt>
                                        </p:tgtEl>
                                        <p:attrNameLst>
                                          <p:attrName>style.visibility</p:attrName>
                                        </p:attrNameLst>
                                      </p:cBhvr>
                                      <p:to>
                                        <p:strVal val="visible"/>
                                      </p:to>
                                    </p:set>
                                    <p:animEffect transition="in" filter="fade">
                                      <p:cBhvr>
                                        <p:cTn id="102" dur="500"/>
                                        <p:tgtEl>
                                          <p:spTgt spid="3">
                                            <p:txEl>
                                              <p:pRg st="23" end="2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25" end="25"/>
                                            </p:txEl>
                                          </p:spTgt>
                                        </p:tgtEl>
                                        <p:attrNameLst>
                                          <p:attrName>style.visibility</p:attrName>
                                        </p:attrNameLst>
                                      </p:cBhvr>
                                      <p:to>
                                        <p:strVal val="visible"/>
                                      </p:to>
                                    </p:set>
                                    <p:animEffect transition="in" filter="fade">
                                      <p:cBhvr>
                                        <p:cTn id="107" dur="500"/>
                                        <p:tgtEl>
                                          <p:spTgt spid="3">
                                            <p:txEl>
                                              <p:pRg st="25" end="2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fade">
                                      <p:cBhvr>
                                        <p:cTn id="112" dur="500"/>
                                        <p:tgtEl>
                                          <p:spTgt spid="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6" end="26"/>
                                            </p:txEl>
                                          </p:spTgt>
                                        </p:tgtEl>
                                        <p:attrNameLst>
                                          <p:attrName>style.visibility</p:attrName>
                                        </p:attrNameLst>
                                      </p:cBhvr>
                                      <p:to>
                                        <p:strVal val="visible"/>
                                      </p:to>
                                    </p:set>
                                    <p:animEffect transition="in" filter="fade">
                                      <p:cBhvr>
                                        <p:cTn id="117" dur="500"/>
                                        <p:tgtEl>
                                          <p:spTgt spid="3">
                                            <p:txEl>
                                              <p:pRg st="26" end="2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
                                            <p:txEl>
                                              <p:pRg st="28" end="28"/>
                                            </p:txEl>
                                          </p:spTgt>
                                        </p:tgtEl>
                                        <p:attrNameLst>
                                          <p:attrName>style.visibility</p:attrName>
                                        </p:attrNameLst>
                                      </p:cBhvr>
                                      <p:to>
                                        <p:strVal val="visible"/>
                                      </p:to>
                                    </p:set>
                                    <p:animEffect transition="in" filter="fade">
                                      <p:cBhvr>
                                        <p:cTn id="122" dur="500"/>
                                        <p:tgtEl>
                                          <p:spTgt spid="3">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for MNIST (Training)</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err="1"/>
              <a:t>cross_entropy</a:t>
            </a:r>
            <a:r>
              <a:rPr lang="en-US" dirty="0"/>
              <a:t> = </a:t>
            </a:r>
            <a:r>
              <a:rPr lang="en-US" dirty="0" err="1"/>
              <a:t>tf.reduce_mean</a:t>
            </a:r>
            <a:r>
              <a:rPr lang="en-US" dirty="0"/>
              <a:t>(-</a:t>
            </a:r>
            <a:r>
              <a:rPr lang="en-US" dirty="0" err="1"/>
              <a:t>tf.reduce_sum</a:t>
            </a:r>
            <a:r>
              <a:rPr lang="en-US" dirty="0"/>
              <a:t>(y_ * tf.log(pred), </a:t>
            </a:r>
            <a:r>
              <a:rPr lang="en-US" dirty="0" err="1"/>
              <a:t>reduction_indices</a:t>
            </a:r>
            <a:r>
              <a:rPr lang="en-US" dirty="0"/>
              <a:t>=[1]))</a:t>
            </a:r>
          </a:p>
          <a:p>
            <a:pPr marL="0" indent="0">
              <a:buNone/>
            </a:pPr>
            <a:r>
              <a:rPr lang="en-US" dirty="0" err="1"/>
              <a:t>train_step</a:t>
            </a:r>
            <a:r>
              <a:rPr lang="en-US" dirty="0"/>
              <a:t> = </a:t>
            </a:r>
            <a:r>
              <a:rPr lang="en-US" dirty="0" err="1"/>
              <a:t>tf.train.</a:t>
            </a:r>
            <a:r>
              <a:rPr lang="en-US" dirty="0" err="1">
                <a:solidFill>
                  <a:srgbClr val="FF0000"/>
                </a:solidFill>
              </a:rPr>
              <a:t>AdamOptimizer</a:t>
            </a:r>
            <a:r>
              <a:rPr lang="en-US" dirty="0"/>
              <a:t>(</a:t>
            </a:r>
            <a:r>
              <a:rPr lang="en-US" dirty="0">
                <a:solidFill>
                  <a:srgbClr val="FF0000"/>
                </a:solidFill>
              </a:rPr>
              <a:t>1e-4</a:t>
            </a:r>
            <a:r>
              <a:rPr lang="en-US" dirty="0"/>
              <a:t>).minimize(</a:t>
            </a:r>
            <a:r>
              <a:rPr lang="en-US" dirty="0" err="1"/>
              <a:t>cross_entropy</a:t>
            </a:r>
            <a:r>
              <a:rPr lang="en-US" dirty="0"/>
              <a:t>) </a:t>
            </a:r>
            <a:r>
              <a:rPr lang="en-US" dirty="0">
                <a:solidFill>
                  <a:srgbClr val="00B050"/>
                </a:solidFill>
              </a:rPr>
              <a:t>#uses moving averages momentum</a:t>
            </a:r>
          </a:p>
          <a:p>
            <a:pPr marL="0" indent="0">
              <a:buNone/>
            </a:pPr>
            <a:r>
              <a:rPr lang="en-US" dirty="0" err="1"/>
              <a:t>correct_prediction</a:t>
            </a:r>
            <a:r>
              <a:rPr lang="en-US" dirty="0"/>
              <a:t> = </a:t>
            </a:r>
            <a:r>
              <a:rPr lang="en-US" dirty="0" err="1"/>
              <a:t>tf.equal</a:t>
            </a:r>
            <a:r>
              <a:rPr lang="en-US" dirty="0"/>
              <a:t>(</a:t>
            </a:r>
            <a:r>
              <a:rPr lang="en-US" dirty="0" err="1"/>
              <a:t>tf.argmax</a:t>
            </a:r>
            <a:r>
              <a:rPr lang="en-US" dirty="0"/>
              <a:t>(pred,1), </a:t>
            </a:r>
            <a:r>
              <a:rPr lang="en-US" dirty="0" err="1"/>
              <a:t>tf.argmax</a:t>
            </a:r>
            <a:r>
              <a:rPr lang="en-US" dirty="0"/>
              <a:t>(y_,1))</a:t>
            </a:r>
          </a:p>
          <a:p>
            <a:pPr marL="0" indent="0">
              <a:buNone/>
            </a:pPr>
            <a:r>
              <a:rPr lang="en-US" dirty="0"/>
              <a:t>accuracy = </a:t>
            </a:r>
            <a:r>
              <a:rPr lang="en-US" dirty="0" err="1"/>
              <a:t>tf.reduce_mean</a:t>
            </a:r>
            <a:r>
              <a:rPr lang="en-US" dirty="0"/>
              <a:t>(</a:t>
            </a:r>
            <a:r>
              <a:rPr lang="en-US" dirty="0" err="1"/>
              <a:t>tf.cast</a:t>
            </a:r>
            <a:r>
              <a:rPr lang="en-US" dirty="0"/>
              <a:t>(</a:t>
            </a:r>
            <a:r>
              <a:rPr lang="en-US" dirty="0" err="1"/>
              <a:t>correct_prediction</a:t>
            </a:r>
            <a:r>
              <a:rPr lang="en-US" dirty="0"/>
              <a:t>, tf.float32))</a:t>
            </a:r>
          </a:p>
          <a:p>
            <a:pPr marL="0" indent="0">
              <a:buNone/>
            </a:pPr>
            <a:r>
              <a:rPr lang="en-US" dirty="0" err="1"/>
              <a:t>sess</a:t>
            </a:r>
            <a:r>
              <a:rPr lang="en-US" dirty="0"/>
              <a:t> = </a:t>
            </a:r>
            <a:r>
              <a:rPr lang="en-US" dirty="0" err="1"/>
              <a:t>tf.InteractiveSession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endParaRPr lang="en-US" dirty="0"/>
          </a:p>
          <a:p>
            <a:pPr marL="0" indent="0">
              <a:buNone/>
            </a:pPr>
            <a:r>
              <a:rPr lang="en-US" dirty="0"/>
              <a:t>for i in range(20000):</a:t>
            </a:r>
          </a:p>
          <a:p>
            <a:pPr marL="0" indent="0">
              <a:buNone/>
            </a:pPr>
            <a:r>
              <a:rPr lang="en-US" dirty="0"/>
              <a:t>  batch = </a:t>
            </a:r>
            <a:r>
              <a:rPr lang="en-US" dirty="0" err="1"/>
              <a:t>mnist.train.next_batch</a:t>
            </a:r>
            <a:r>
              <a:rPr lang="en-US" dirty="0"/>
              <a:t>(50)</a:t>
            </a:r>
          </a:p>
          <a:p>
            <a:pPr marL="0" indent="0">
              <a:buNone/>
            </a:pPr>
            <a:r>
              <a:rPr lang="en-US" dirty="0"/>
              <a:t>  if i%100 == 0:</a:t>
            </a:r>
          </a:p>
          <a:p>
            <a:pPr marL="0" indent="0">
              <a:buNone/>
            </a:pPr>
            <a:r>
              <a:rPr lang="en-US" dirty="0"/>
              <a:t>    </a:t>
            </a:r>
            <a:r>
              <a:rPr lang="en-US" dirty="0" err="1"/>
              <a:t>train_accuracy</a:t>
            </a:r>
            <a:r>
              <a:rPr lang="en-US" dirty="0"/>
              <a:t> = </a:t>
            </a:r>
            <a:r>
              <a:rPr lang="en-US" dirty="0" err="1"/>
              <a:t>accuracy.eval</a:t>
            </a:r>
            <a:r>
              <a:rPr lang="en-US" dirty="0"/>
              <a:t>(</a:t>
            </a:r>
            <a:r>
              <a:rPr lang="en-US" dirty="0" err="1"/>
              <a:t>feed_dict</a:t>
            </a:r>
            <a:r>
              <a:rPr lang="en-US" dirty="0"/>
              <a:t>={</a:t>
            </a:r>
            <a:r>
              <a:rPr lang="en-US" dirty="0" err="1"/>
              <a:t>x:batch</a:t>
            </a:r>
            <a:r>
              <a:rPr lang="en-US" dirty="0"/>
              <a:t>[0], y_: batch[1], </a:t>
            </a:r>
            <a:r>
              <a:rPr lang="en-US" dirty="0" err="1"/>
              <a:t>keep_prob</a:t>
            </a:r>
            <a:r>
              <a:rPr lang="en-US" dirty="0"/>
              <a:t>: 1.0})</a:t>
            </a:r>
          </a:p>
          <a:p>
            <a:pPr marL="0" indent="0">
              <a:buNone/>
            </a:pPr>
            <a:r>
              <a:rPr lang="en-US" dirty="0"/>
              <a:t>    print("step %d, training accuracy %g"%(i, </a:t>
            </a:r>
            <a:r>
              <a:rPr lang="en-US" dirty="0" err="1"/>
              <a:t>train_accuracy</a:t>
            </a:r>
            <a:r>
              <a:rPr lang="en-US" dirty="0"/>
              <a:t>))</a:t>
            </a:r>
          </a:p>
          <a:p>
            <a:pPr marL="0" indent="0">
              <a:buNone/>
            </a:pPr>
            <a:r>
              <a:rPr lang="en-US" dirty="0"/>
              <a:t>  </a:t>
            </a:r>
            <a:r>
              <a:rPr lang="en-US" dirty="0" err="1"/>
              <a:t>train_step.run</a:t>
            </a:r>
            <a:r>
              <a:rPr lang="en-US" dirty="0"/>
              <a:t>(</a:t>
            </a:r>
            <a:r>
              <a:rPr lang="en-US" dirty="0" err="1"/>
              <a:t>feed_dict</a:t>
            </a:r>
            <a:r>
              <a:rPr lang="en-US" dirty="0"/>
              <a:t>={x: batch[0], y_: batch[1], </a:t>
            </a:r>
            <a:r>
              <a:rPr lang="en-US" dirty="0" err="1"/>
              <a:t>keep_prob</a:t>
            </a:r>
            <a:r>
              <a:rPr lang="en-US" dirty="0"/>
              <a:t>: 0.5})</a:t>
            </a:r>
          </a:p>
          <a:p>
            <a:pPr marL="0" indent="0">
              <a:buNone/>
            </a:pPr>
            <a:endParaRPr lang="en-US" dirty="0"/>
          </a:p>
          <a:p>
            <a:pPr marL="0" indent="0">
              <a:buNone/>
            </a:pPr>
            <a:r>
              <a:rPr lang="en-US" dirty="0"/>
              <a:t>print("test accuracy %g"%</a:t>
            </a:r>
            <a:r>
              <a:rPr lang="en-US" dirty="0" err="1"/>
              <a:t>accuracy.eval</a:t>
            </a:r>
            <a:r>
              <a:rPr lang="en-US" dirty="0"/>
              <a:t>(</a:t>
            </a:r>
            <a:r>
              <a:rPr lang="en-US" dirty="0" err="1"/>
              <a:t>feed_dict</a:t>
            </a:r>
            <a:r>
              <a:rPr lang="en-US" dirty="0"/>
              <a:t>={x: </a:t>
            </a:r>
            <a:r>
              <a:rPr lang="en-US" dirty="0" err="1"/>
              <a:t>mnist.test.images</a:t>
            </a:r>
            <a:r>
              <a:rPr lang="en-US" dirty="0"/>
              <a:t>, y_: </a:t>
            </a:r>
            <a:r>
              <a:rPr lang="en-US" dirty="0" err="1"/>
              <a:t>mnist.test.labels</a:t>
            </a:r>
            <a:r>
              <a:rPr lang="en-US" dirty="0"/>
              <a:t>, </a:t>
            </a:r>
            <a:r>
              <a:rPr lang="en-US" dirty="0" err="1"/>
              <a:t>keep_prob</a:t>
            </a:r>
            <a:r>
              <a:rPr lang="en-US" dirty="0"/>
              <a:t>: 1.0}))</a:t>
            </a:r>
          </a:p>
        </p:txBody>
      </p:sp>
      <p:sp>
        <p:nvSpPr>
          <p:cNvPr id="4" name="TextBox 3"/>
          <p:cNvSpPr txBox="1"/>
          <p:nvPr/>
        </p:nvSpPr>
        <p:spPr>
          <a:xfrm>
            <a:off x="4114800" y="5181600"/>
            <a:ext cx="3581400" cy="1384995"/>
          </a:xfrm>
          <a:prstGeom prst="rect">
            <a:avLst/>
          </a:prstGeom>
          <a:noFill/>
        </p:spPr>
        <p:txBody>
          <a:bodyPr wrap="square" rtlCol="0">
            <a:spAutoFit/>
          </a:bodyPr>
          <a:lstStyle/>
          <a:p>
            <a:r>
              <a:rPr lang="en-US" sz="2000" dirty="0"/>
              <a:t>Result:</a:t>
            </a:r>
          </a:p>
          <a:p>
            <a:r>
              <a:rPr lang="en-US" sz="800" dirty="0"/>
              <a:t>…</a:t>
            </a:r>
          </a:p>
          <a:p>
            <a:r>
              <a:rPr lang="en-US" sz="1200" dirty="0"/>
              <a:t>step 19700, training accuracy 1</a:t>
            </a:r>
            <a:br>
              <a:rPr lang="en-US" sz="1200" dirty="0"/>
            </a:br>
            <a:r>
              <a:rPr lang="en-US" sz="1200" dirty="0"/>
              <a:t>step 19800, training accuracy 1</a:t>
            </a:r>
            <a:br>
              <a:rPr lang="en-US" sz="1200" dirty="0"/>
            </a:br>
            <a:r>
              <a:rPr lang="en-US" sz="1200" dirty="0"/>
              <a:t>step 19900, training accuracy 1</a:t>
            </a:r>
            <a:br>
              <a:rPr lang="en-US" sz="2400" dirty="0"/>
            </a:br>
            <a:r>
              <a:rPr lang="en-US" sz="2000" dirty="0"/>
              <a:t>test accuracy 0.9908!!</a:t>
            </a:r>
            <a:endParaRPr lang="en-US" sz="2400" dirty="0"/>
          </a:p>
        </p:txBody>
      </p:sp>
      <p:sp>
        <p:nvSpPr>
          <p:cNvPr id="5" name="Rectangular Callout 4"/>
          <p:cNvSpPr/>
          <p:nvPr/>
        </p:nvSpPr>
        <p:spPr>
          <a:xfrm>
            <a:off x="3200400" y="2514600"/>
            <a:ext cx="5867400" cy="1295400"/>
          </a:xfrm>
          <a:prstGeom prst="wedgeRectCallout">
            <a:avLst>
              <a:gd name="adj1" fmla="val -51344"/>
              <a:gd name="adj2" fmla="val -81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Adam is a gradient descent with some enhancements. It uses the moving average of the previous gradients + </a:t>
            </a:r>
            <a:r>
              <a:rPr lang="en-US" dirty="0" err="1"/>
              <a:t>normizing</a:t>
            </a:r>
            <a:r>
              <a:rPr lang="en-US" dirty="0"/>
              <a:t> by root mean squared error. It usually works better than plain SGD. See following slides.</a:t>
            </a:r>
          </a:p>
        </p:txBody>
      </p:sp>
    </p:spTree>
    <p:extLst>
      <p:ext uri="{BB962C8B-B14F-4D97-AF65-F5344CB8AC3E}">
        <p14:creationId xmlns:p14="http://schemas.microsoft.com/office/powerpoint/2010/main" val="269427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5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4" end="14"/>
                                            </p:txEl>
                                          </p:spTgt>
                                        </p:tgtEl>
                                        <p:attrNameLst>
                                          <p:attrName>style.visibility</p:attrName>
                                        </p:attrNameLst>
                                      </p:cBhvr>
                                      <p:to>
                                        <p:strVal val="visible"/>
                                      </p:to>
                                    </p:set>
                                    <p:animEffect transition="in" filter="fade">
                                      <p:cBhvr>
                                        <p:cTn id="74" dur="500"/>
                                        <p:tgtEl>
                                          <p:spTgt spid="3">
                                            <p:txEl>
                                              <p:pRg st="14" end="1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84FA-F158-422C-AE0D-F0CE9A7CA0A0}"/>
              </a:ext>
            </a:extLst>
          </p:cNvPr>
          <p:cNvSpPr>
            <a:spLocks noGrp="1"/>
          </p:cNvSpPr>
          <p:nvPr>
            <p:ph type="title"/>
          </p:nvPr>
        </p:nvSpPr>
        <p:spPr/>
        <p:txBody>
          <a:bodyPr>
            <a:normAutofit fontScale="90000"/>
          </a:bodyPr>
          <a:lstStyle/>
          <a:p>
            <a:r>
              <a:rPr lang="en-US" dirty="0"/>
              <a:t>Exponentially Weighted Moving Average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BA3D4F-939F-4093-9EDC-24D6ECA223EF}"/>
                  </a:ext>
                </a:extLst>
              </p:cNvPr>
              <p:cNvSpPr>
                <a:spLocks noGrp="1"/>
              </p:cNvSpPr>
              <p:nvPr>
                <p:ph idx="1"/>
              </p:nvPr>
            </p:nvSpPr>
            <p:spPr>
              <a:xfrm>
                <a:off x="457200" y="1600201"/>
                <a:ext cx="8229600" cy="3352800"/>
              </a:xfrm>
            </p:spPr>
            <p:txBody>
              <a:bodyPr>
                <a:normAutofit fontScale="92500"/>
              </a:bodyPr>
              <a:lstStyle/>
              <a:p>
                <a:r>
                  <a:rPr lang="en-US" dirty="0"/>
                  <a:t>Average of c past samples using exponential decay:</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dirty="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𝛾</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 </m:t>
                    </m:r>
                    <m:r>
                      <m:rPr>
                        <m:sty m:val="p"/>
                      </m:rPr>
                      <a:rPr lang="en-US" b="0" i="0" smtClean="0">
                        <a:latin typeface="Cambria Math" panose="02040503050406030204" pitchFamily="18" charset="0"/>
                      </a:rPr>
                      <m:t>i</m:t>
                    </m:r>
                  </m:oMath>
                </a14:m>
                <a:r>
                  <a:rPr lang="en-US" dirty="0"/>
                  <a:t>s the decay factor (a value between 0 and 1).</a:t>
                </a:r>
              </a:p>
              <a:p>
                <a:pPr lvl="1"/>
                <a:r>
                  <a:rPr lang="en-US" dirty="0"/>
                  <a:t>Bias correction (since we start at 0):</a:t>
                </a:r>
              </a:p>
              <a:p>
                <a:pPr lvl="2"/>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𝑡</m:t>
                            </m:r>
                          </m:sub>
                        </m:sSub>
                      </m:num>
                      <m:den>
                        <m:r>
                          <a:rPr lang="en-US" b="0" i="1" dirty="0" smtClean="0">
                            <a:latin typeface="Cambria Math" panose="02040503050406030204" pitchFamily="18" charset="0"/>
                          </a:rPr>
                          <m:t>1</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𝛾</m:t>
                            </m:r>
                          </m:e>
                          <m:sup>
                            <m:r>
                              <a:rPr lang="en-US" b="0" i="1" dirty="0" smtClean="0">
                                <a:latin typeface="Cambria Math" panose="02040503050406030204" pitchFamily="18" charset="0"/>
                              </a:rPr>
                              <m:t>𝑡</m:t>
                            </m:r>
                          </m:sup>
                        </m:sSup>
                      </m:den>
                    </m:f>
                  </m:oMath>
                </a14:m>
                <a:endParaRPr lang="en-US" dirty="0"/>
              </a:p>
            </p:txBody>
          </p:sp>
        </mc:Choice>
        <mc:Fallback>
          <p:sp>
            <p:nvSpPr>
              <p:cNvPr id="3" name="Content Placeholder 2">
                <a:extLst>
                  <a:ext uri="{FF2B5EF4-FFF2-40B4-BE49-F238E27FC236}">
                    <a16:creationId xmlns:a16="http://schemas.microsoft.com/office/drawing/2014/main" id="{94BA3D4F-939F-4093-9EDC-24D6ECA223EF}"/>
                  </a:ext>
                </a:extLst>
              </p:cNvPr>
              <p:cNvSpPr>
                <a:spLocks noGrp="1" noRot="1" noChangeAspect="1" noMove="1" noResize="1" noEditPoints="1" noAdjustHandles="1" noChangeArrowheads="1" noChangeShapeType="1" noTextEdit="1"/>
              </p:cNvSpPr>
              <p:nvPr>
                <p:ph idx="1"/>
              </p:nvPr>
            </p:nvSpPr>
            <p:spPr>
              <a:xfrm>
                <a:off x="457200" y="1600201"/>
                <a:ext cx="8229600" cy="3352800"/>
              </a:xfrm>
              <a:blipFill>
                <a:blip r:embed="rId3"/>
                <a:stretch>
                  <a:fillRect l="-1481" t="-2182" b="-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892F9658-6D2B-4B29-9F7E-713D9D1B6BD6}"/>
                  </a:ext>
                </a:extLst>
              </p:cNvPr>
              <p:cNvSpPr/>
              <p:nvPr/>
            </p:nvSpPr>
            <p:spPr>
              <a:xfrm>
                <a:off x="304800" y="5923598"/>
                <a:ext cx="8686800" cy="86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𝛾</m:t>
                    </m:r>
                  </m:oMath>
                </a14:m>
                <a:r>
                  <a:rPr lang="en-US" dirty="0"/>
                  <a:t>. Roughly like averaging over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𝜖</m:t>
                        </m:r>
                      </m:den>
                    </m:f>
                  </m:oMath>
                </a14:m>
                <a:r>
                  <a:rPr lang="en-US" dirty="0"/>
                  <a:t>. Since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𝜖</m:t>
                            </m:r>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𝜖</m:t>
                            </m:r>
                          </m:den>
                        </m:f>
                      </m:sup>
                    </m:sSup>
                  </m:oMath>
                </a14:m>
                <a:r>
                  <a:rPr lang="en-US" dirty="0"/>
                  <a:t> tends to 1/e, anything earlier to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𝛾</m:t>
                        </m:r>
                      </m:den>
                    </m:f>
                  </m:oMath>
                </a14:m>
                <a:r>
                  <a:rPr lang="en-US" dirty="0"/>
                  <a:t> contributes </a:t>
                </a:r>
                <a:r>
                  <a:rPr lang="en-US" b="1" dirty="0"/>
                  <a:t>together</a:t>
                </a:r>
                <a:r>
                  <a:rPr lang="en-US" dirty="0"/>
                  <a:t> only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𝛾</m:t>
                            </m:r>
                          </m:den>
                        </m:f>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𝜖</m:t>
                            </m:r>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𝜖</m:t>
                            </m:r>
                          </m:den>
                        </m:f>
                      </m:sup>
                    </m:sSup>
                  </m:oMath>
                </a14:m>
                <a:r>
                  <a:rPr lang="en-US" dirty="0"/>
                  <a:t>  which tends to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𝑒</m:t>
                        </m:r>
                      </m:den>
                    </m:f>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368</m:t>
                    </m:r>
                  </m:oMath>
                </a14:m>
                <a:r>
                  <a:rPr lang="en-US" dirty="0"/>
                  <a:t>. </a:t>
                </a:r>
              </a:p>
            </p:txBody>
          </p:sp>
        </mc:Choice>
        <mc:Fallback>
          <p:sp>
            <p:nvSpPr>
              <p:cNvPr id="4" name="Rectangle 3">
                <a:extLst>
                  <a:ext uri="{FF2B5EF4-FFF2-40B4-BE49-F238E27FC236}">
                    <a16:creationId xmlns:a16="http://schemas.microsoft.com/office/drawing/2014/main" id="{892F9658-6D2B-4B29-9F7E-713D9D1B6BD6}"/>
                  </a:ext>
                </a:extLst>
              </p:cNvPr>
              <p:cNvSpPr>
                <a:spLocks noRot="1" noChangeAspect="1" noMove="1" noResize="1" noEditPoints="1" noAdjustHandles="1" noChangeArrowheads="1" noChangeShapeType="1" noTextEdit="1"/>
              </p:cNvSpPr>
              <p:nvPr/>
            </p:nvSpPr>
            <p:spPr>
              <a:xfrm>
                <a:off x="304800" y="5923598"/>
                <a:ext cx="8686800" cy="868362"/>
              </a:xfrm>
              <a:prstGeom prst="rect">
                <a:avLst/>
              </a:prstGeom>
              <a:blipFill>
                <a:blip r:embed="rId4"/>
                <a:stretch>
                  <a:fillRect l="-420" b="-61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Speech Bubble: Rectangle 4">
                <a:extLst>
                  <a:ext uri="{FF2B5EF4-FFF2-40B4-BE49-F238E27FC236}">
                    <a16:creationId xmlns:a16="http://schemas.microsoft.com/office/drawing/2014/main" id="{01DD1BCE-BBCA-4D63-A192-72162BD2D77C}"/>
                  </a:ext>
                </a:extLst>
              </p:cNvPr>
              <p:cNvSpPr/>
              <p:nvPr/>
            </p:nvSpPr>
            <p:spPr>
              <a:xfrm>
                <a:off x="3200400" y="4330542"/>
                <a:ext cx="3886200" cy="685800"/>
              </a:xfrm>
              <a:prstGeom prst="wedgeRectCallout">
                <a:avLst>
                  <a:gd name="adj1" fmla="val -58480"/>
                  <a:gd name="adj2" fmla="val 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Canceling out the weight given to “0” at the beginning, which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oMath>
                </a14:m>
                <a:r>
                  <a:rPr lang="en-US" dirty="0"/>
                  <a:t>.</a:t>
                </a:r>
              </a:p>
            </p:txBody>
          </p:sp>
        </mc:Choice>
        <mc:Fallback>
          <p:sp>
            <p:nvSpPr>
              <p:cNvPr id="5" name="Speech Bubble: Rectangle 4">
                <a:extLst>
                  <a:ext uri="{FF2B5EF4-FFF2-40B4-BE49-F238E27FC236}">
                    <a16:creationId xmlns:a16="http://schemas.microsoft.com/office/drawing/2014/main" id="{01DD1BCE-BBCA-4D63-A192-72162BD2D77C}"/>
                  </a:ext>
                </a:extLst>
              </p:cNvPr>
              <p:cNvSpPr>
                <a:spLocks noRot="1" noChangeAspect="1" noMove="1" noResize="1" noEditPoints="1" noAdjustHandles="1" noChangeArrowheads="1" noChangeShapeType="1" noTextEdit="1"/>
              </p:cNvSpPr>
              <p:nvPr/>
            </p:nvSpPr>
            <p:spPr>
              <a:xfrm>
                <a:off x="3200400" y="4330542"/>
                <a:ext cx="3886200" cy="685800"/>
              </a:xfrm>
              <a:prstGeom prst="wedgeRectCallout">
                <a:avLst>
                  <a:gd name="adj1" fmla="val -58480"/>
                  <a:gd name="adj2" fmla="val 278"/>
                </a:avLst>
              </a:prstGeom>
              <a:blipFill>
                <a:blip r:embed="rId5"/>
                <a:stretch>
                  <a:fillRect b="-85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C7E11E97-AE18-4112-8FBF-BE669E65A36A}"/>
                  </a:ext>
                </a:extLst>
              </p:cNvPr>
              <p:cNvSpPr/>
              <p:nvPr/>
            </p:nvSpPr>
            <p:spPr>
              <a:xfrm>
                <a:off x="1676400" y="5056823"/>
                <a:ext cx="7315200" cy="810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can also use the equality: </a:t>
                </a:r>
                <a14:m>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he-IL" b="0" i="1" smtClean="0">
                            <a:latin typeface="Cambria Math" panose="02040503050406030204" pitchFamily="18" charset="0"/>
                          </a:rPr>
                          <m:t>1</m:t>
                        </m:r>
                      </m:sub>
                      <m:sup>
                        <m:r>
                          <a:rPr lang="en-US" b="0" i="1" smtClean="0">
                            <a:latin typeface="Cambria Math" panose="02040503050406030204" pitchFamily="18" charset="0"/>
                          </a:rPr>
                          <m:t>𝑡</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p>
                        </m:s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num>
                      <m:den>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1</m:t>
                        </m:r>
                      </m:den>
                    </m:f>
                    <m:r>
                      <a:rPr lang="en-US" b="0" i="1" smtClean="0">
                        <a:latin typeface="Cambria Math" panose="02040503050406030204" pitchFamily="18" charset="0"/>
                      </a:rPr>
                      <m:t> </m:t>
                    </m:r>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𝛾</m:t>
                    </m:r>
                  </m:oMath>
                </a14:m>
                <a:r>
                  <a:rPr lang="en-US" dirty="0"/>
                  <a:t>. We get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a:rPr lang="en-US" b="0" i="1" smtClean="0">
                        <a:latin typeface="Cambria Math" panose="02040503050406030204" pitchFamily="18" charset="0"/>
                      </a:rPr>
                      <m:t>)</m:t>
                    </m:r>
                  </m:oMath>
                </a14:m>
                <a:r>
                  <a:rPr lang="en-US" dirty="0"/>
                  <a:t>, as the weight we need to divide by.</a:t>
                </a:r>
              </a:p>
            </p:txBody>
          </p:sp>
        </mc:Choice>
        <mc:Fallback>
          <p:sp>
            <p:nvSpPr>
              <p:cNvPr id="6" name="Rectangle 5">
                <a:extLst>
                  <a:ext uri="{FF2B5EF4-FFF2-40B4-BE49-F238E27FC236}">
                    <a16:creationId xmlns:a16="http://schemas.microsoft.com/office/drawing/2014/main" id="{C7E11E97-AE18-4112-8FBF-BE669E65A36A}"/>
                  </a:ext>
                </a:extLst>
              </p:cNvPr>
              <p:cNvSpPr>
                <a:spLocks noRot="1" noChangeAspect="1" noMove="1" noResize="1" noEditPoints="1" noAdjustHandles="1" noChangeArrowheads="1" noChangeShapeType="1" noTextEdit="1"/>
              </p:cNvSpPr>
              <p:nvPr/>
            </p:nvSpPr>
            <p:spPr>
              <a:xfrm>
                <a:off x="1676400" y="5056823"/>
                <a:ext cx="7315200" cy="810577"/>
              </a:xfrm>
              <a:prstGeom prst="rect">
                <a:avLst/>
              </a:prstGeom>
              <a:blipFill>
                <a:blip r:embed="rId6"/>
                <a:stretch>
                  <a:fillRect b="-10949"/>
                </a:stretch>
              </a:blipFill>
            </p:spPr>
            <p:txBody>
              <a:bodyPr/>
              <a:lstStyle/>
              <a:p>
                <a:r>
                  <a:rPr lang="en-US">
                    <a:noFill/>
                  </a:rPr>
                  <a:t> </a:t>
                </a:r>
              </a:p>
            </p:txBody>
          </p:sp>
        </mc:Fallback>
      </mc:AlternateContent>
    </p:spTree>
    <p:extLst>
      <p:ext uri="{BB962C8B-B14F-4D97-AF65-F5344CB8AC3E}">
        <p14:creationId xmlns:p14="http://schemas.microsoft.com/office/powerpoint/2010/main" val="143599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2835-9927-470D-9301-FCE6E604FD98}"/>
              </a:ext>
            </a:extLst>
          </p:cNvPr>
          <p:cNvSpPr>
            <a:spLocks noGrp="1"/>
          </p:cNvSpPr>
          <p:nvPr>
            <p:ph type="title"/>
          </p:nvPr>
        </p:nvSpPr>
        <p:spPr/>
        <p:txBody>
          <a:bodyPr/>
          <a:lstStyle/>
          <a:p>
            <a:r>
              <a:rPr lang="en-US" dirty="0"/>
              <a:t>Optimization Algorithms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A239FA-907A-4599-8E53-019E994D8F47}"/>
                  </a:ext>
                </a:extLst>
              </p:cNvPr>
              <p:cNvSpPr>
                <a:spLocks noGrp="1"/>
              </p:cNvSpPr>
              <p:nvPr>
                <p:ph idx="1"/>
              </p:nvPr>
            </p:nvSpPr>
            <p:spPr>
              <a:xfrm>
                <a:off x="457200" y="1600200"/>
                <a:ext cx="8229600" cy="4800600"/>
              </a:xfrm>
            </p:spPr>
            <p:txBody>
              <a:bodyPr>
                <a:normAutofit fontScale="85000" lnSpcReduction="20000"/>
              </a:bodyPr>
              <a:lstStyle/>
              <a:p>
                <a:r>
                  <a:rPr lang="en-US" dirty="0"/>
                  <a:t>Gradient descent (batch, mini-batch, stochastic - SGD):</a:t>
                </a:r>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m:t>
                        </m:r>
                        <m:r>
                          <a:rPr lang="en-US" b="0" i="1" smtClean="0">
                            <a:latin typeface="Cambria Math" panose="02040503050406030204" pitchFamily="18" charset="0"/>
                          </a:rPr>
                          <m:t>𝑤</m:t>
                        </m:r>
                      </m:den>
                    </m:f>
                  </m:oMath>
                </a14:m>
                <a:r>
                  <a:rPr lang="en-US" dirty="0"/>
                  <a:t> </a:t>
                </a:r>
              </a:p>
              <a:p>
                <a:endParaRPr lang="en-US" dirty="0"/>
              </a:p>
              <a:p>
                <a:r>
                  <a:rPr lang="en-US" dirty="0"/>
                  <a:t>Momentum SGD:</a:t>
                </a:r>
              </a:p>
              <a:p>
                <a:pPr lvl="1"/>
                <a:r>
                  <a:rPr lang="en-US" dirty="0"/>
                  <a:t>Exponential weighted average over gradients:</a:t>
                </a:r>
              </a:p>
              <a:p>
                <a:pPr lvl="2"/>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oMath>
                </a14:m>
                <a:endParaRPr lang="en-US" dirty="0"/>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r>
                      <a:rPr lang="en-US" b="0" i="1" smtClean="0">
                        <a:latin typeface="Cambria Math" panose="02040503050406030204" pitchFamily="18" charset="0"/>
                      </a:rPr>
                      <m:t>𝑚</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a14:m>
                <a:r>
                  <a:rPr lang="en-US" dirty="0"/>
                  <a:t> is the decay factor (usually 0.9).</a:t>
                </a:r>
              </a:p>
              <a:p>
                <a:pPr lvl="1"/>
                <a:r>
                  <a:rPr lang="en-US" dirty="0"/>
                  <a:t>SGD with momentum tends to keep traveling in the same direction and prevents oscillations (since they cancel out).</a:t>
                </a:r>
              </a:p>
              <a:p>
                <a:pPr lvl="1"/>
                <a:r>
                  <a:rPr lang="en-US" dirty="0"/>
                  <a:t>Similar to dropping a ball in a bowl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is the friction, m is the velocity, and the gradient is the acceleration).</a:t>
                </a:r>
              </a:p>
            </p:txBody>
          </p:sp>
        </mc:Choice>
        <mc:Fallback>
          <p:sp>
            <p:nvSpPr>
              <p:cNvPr id="3" name="Content Placeholder 2">
                <a:extLst>
                  <a:ext uri="{FF2B5EF4-FFF2-40B4-BE49-F238E27FC236}">
                    <a16:creationId xmlns:a16="http://schemas.microsoft.com/office/drawing/2014/main" id="{6FA239FA-907A-4599-8E53-019E994D8F47}"/>
                  </a:ext>
                </a:extLst>
              </p:cNvPr>
              <p:cNvSpPr>
                <a:spLocks noGrp="1" noRot="1" noChangeAspect="1" noMove="1" noResize="1" noEditPoints="1" noAdjustHandles="1" noChangeArrowheads="1" noChangeShapeType="1" noTextEdit="1"/>
              </p:cNvSpPr>
              <p:nvPr>
                <p:ph idx="1"/>
              </p:nvPr>
            </p:nvSpPr>
            <p:spPr>
              <a:xfrm>
                <a:off x="457200" y="1600200"/>
                <a:ext cx="8229600" cy="4800600"/>
              </a:xfrm>
              <a:blipFill>
                <a:blip r:embed="rId2"/>
                <a:stretch>
                  <a:fillRect l="-1259" t="-2668"/>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17A2B252-8943-4830-A91E-51AC86167D9E}"/>
              </a:ext>
            </a:extLst>
          </p:cNvPr>
          <p:cNvGrpSpPr/>
          <p:nvPr/>
        </p:nvGrpSpPr>
        <p:grpSpPr>
          <a:xfrm>
            <a:off x="4114800" y="2362200"/>
            <a:ext cx="2819400" cy="609600"/>
            <a:chOff x="3886200" y="2819400"/>
            <a:chExt cx="2819400" cy="609600"/>
          </a:xfrm>
        </p:grpSpPr>
        <p:sp>
          <p:nvSpPr>
            <p:cNvPr id="4" name="Oval 3">
              <a:extLst>
                <a:ext uri="{FF2B5EF4-FFF2-40B4-BE49-F238E27FC236}">
                  <a16:creationId xmlns:a16="http://schemas.microsoft.com/office/drawing/2014/main" id="{E01D670C-4A49-49B7-A0F3-E9C55CF6A4FB}"/>
                </a:ext>
              </a:extLst>
            </p:cNvPr>
            <p:cNvSpPr/>
            <p:nvPr/>
          </p:nvSpPr>
          <p:spPr>
            <a:xfrm rot="21075614">
              <a:off x="3886200" y="2819400"/>
              <a:ext cx="2819400" cy="609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9D23BFC-1D10-4425-9321-1C67022F2357}"/>
                </a:ext>
              </a:extLst>
            </p:cNvPr>
            <p:cNvSpPr/>
            <p:nvPr/>
          </p:nvSpPr>
          <p:spPr>
            <a:xfrm rot="21149241">
              <a:off x="4343399" y="3009900"/>
              <a:ext cx="1905000" cy="2286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21D70F0-0900-43C1-8415-F628DBA9C1B4}"/>
                </a:ext>
              </a:extLst>
            </p:cNvPr>
            <p:cNvSpPr/>
            <p:nvPr/>
          </p:nvSpPr>
          <p:spPr>
            <a:xfrm rot="21149914">
              <a:off x="5032054" y="3064838"/>
              <a:ext cx="914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06867FE8-C160-41B0-9EC3-D823E1424933}"/>
              </a:ext>
            </a:extLst>
          </p:cNvPr>
          <p:cNvCxnSpPr>
            <a:cxnSpLocks/>
          </p:cNvCxnSpPr>
          <p:nvPr/>
        </p:nvCxnSpPr>
        <p:spPr>
          <a:xfrm flipV="1">
            <a:off x="4565231" y="2548276"/>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4FB29A53-7AE3-4985-9E52-83D603985AA4}"/>
              </a:ext>
            </a:extLst>
          </p:cNvPr>
          <p:cNvCxnSpPr>
            <a:cxnSpLocks/>
          </p:cNvCxnSpPr>
          <p:nvPr/>
        </p:nvCxnSpPr>
        <p:spPr>
          <a:xfrm flipV="1">
            <a:off x="4793831" y="2539022"/>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F04351D9-91B2-43F0-8518-33B4D7512140}"/>
              </a:ext>
            </a:extLst>
          </p:cNvPr>
          <p:cNvCxnSpPr>
            <a:cxnSpLocks/>
          </p:cNvCxnSpPr>
          <p:nvPr/>
        </p:nvCxnSpPr>
        <p:spPr>
          <a:xfrm flipV="1">
            <a:off x="4953000" y="2514600"/>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8960286E-DDB1-4A69-85D5-D8F89616950A}"/>
              </a:ext>
            </a:extLst>
          </p:cNvPr>
          <p:cNvCxnSpPr>
            <a:cxnSpLocks/>
          </p:cNvCxnSpPr>
          <p:nvPr/>
        </p:nvCxnSpPr>
        <p:spPr>
          <a:xfrm flipV="1">
            <a:off x="5098631" y="2514600"/>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912FA7BE-FDD2-4242-AE9C-C30944BADBAF}"/>
              </a:ext>
            </a:extLst>
          </p:cNvPr>
          <p:cNvCxnSpPr>
            <a:cxnSpLocks/>
          </p:cNvCxnSpPr>
          <p:nvPr/>
        </p:nvCxnSpPr>
        <p:spPr>
          <a:xfrm flipV="1">
            <a:off x="5251031" y="2514600"/>
            <a:ext cx="159169" cy="35657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D1C84FB5-5DC8-4369-8ADC-CB76FA6E5346}"/>
              </a:ext>
            </a:extLst>
          </p:cNvPr>
          <p:cNvCxnSpPr>
            <a:cxnSpLocks/>
          </p:cNvCxnSpPr>
          <p:nvPr/>
        </p:nvCxnSpPr>
        <p:spPr>
          <a:xfrm flipV="1">
            <a:off x="5403431" y="2691510"/>
            <a:ext cx="143891" cy="17967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B67D6288-C4EC-4846-B52E-E5428930A018}"/>
              </a:ext>
            </a:extLst>
          </p:cNvPr>
          <p:cNvCxnSpPr>
            <a:cxnSpLocks/>
          </p:cNvCxnSpPr>
          <p:nvPr/>
        </p:nvCxnSpPr>
        <p:spPr>
          <a:xfrm>
            <a:off x="4724400" y="2514600"/>
            <a:ext cx="82969" cy="38632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811244B3-1D29-4FBC-AF2D-587CC2BE73A6}"/>
              </a:ext>
            </a:extLst>
          </p:cNvPr>
          <p:cNvCxnSpPr>
            <a:cxnSpLocks/>
          </p:cNvCxnSpPr>
          <p:nvPr/>
        </p:nvCxnSpPr>
        <p:spPr>
          <a:xfrm>
            <a:off x="4953000" y="2514600"/>
            <a:ext cx="23128" cy="3810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CF38B783-CFE2-42E5-A0B1-DDF1C607ED68}"/>
              </a:ext>
            </a:extLst>
          </p:cNvPr>
          <p:cNvCxnSpPr>
            <a:cxnSpLocks/>
          </p:cNvCxnSpPr>
          <p:nvPr/>
        </p:nvCxnSpPr>
        <p:spPr>
          <a:xfrm>
            <a:off x="5091914" y="2563632"/>
            <a:ext cx="13486" cy="33196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B5DBF998-2E19-4F7E-B9C4-CDEA9CAC2617}"/>
              </a:ext>
            </a:extLst>
          </p:cNvPr>
          <p:cNvCxnSpPr>
            <a:cxnSpLocks/>
          </p:cNvCxnSpPr>
          <p:nvPr/>
        </p:nvCxnSpPr>
        <p:spPr>
          <a:xfrm flipH="1">
            <a:off x="5256008" y="2557137"/>
            <a:ext cx="18225" cy="33846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68CCD01-4558-4F78-A7FA-B3A643AA0230}"/>
              </a:ext>
            </a:extLst>
          </p:cNvPr>
          <p:cNvCxnSpPr>
            <a:cxnSpLocks/>
          </p:cNvCxnSpPr>
          <p:nvPr/>
        </p:nvCxnSpPr>
        <p:spPr>
          <a:xfrm>
            <a:off x="5396714" y="2539022"/>
            <a:ext cx="13486" cy="304976"/>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6" name="Oval 35">
            <a:extLst>
              <a:ext uri="{FF2B5EF4-FFF2-40B4-BE49-F238E27FC236}">
                <a16:creationId xmlns:a16="http://schemas.microsoft.com/office/drawing/2014/main" id="{A4F2DD74-C409-4364-AFC4-728D2E2185DE}"/>
              </a:ext>
            </a:extLst>
          </p:cNvPr>
          <p:cNvSpPr/>
          <p:nvPr/>
        </p:nvSpPr>
        <p:spPr>
          <a:xfrm>
            <a:off x="4494729" y="2842363"/>
            <a:ext cx="154192" cy="1006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picture containing game&#10;&#10;Description automatically generated">
            <a:extLst>
              <a:ext uri="{FF2B5EF4-FFF2-40B4-BE49-F238E27FC236}">
                <a16:creationId xmlns:a16="http://schemas.microsoft.com/office/drawing/2014/main" id="{88D3781E-792D-432D-A9E4-9DDD5DC74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5922885"/>
            <a:ext cx="1460829" cy="685877"/>
          </a:xfrm>
          <a:prstGeom prst="rect">
            <a:avLst/>
          </a:prstGeom>
        </p:spPr>
      </p:pic>
      <mc:AlternateContent xmlns:mc="http://schemas.openxmlformats.org/markup-compatibility/2006" xmlns:a14="http://schemas.microsoft.com/office/drawing/2010/main">
        <mc:Choice Requires="a14">
          <p:sp>
            <p:nvSpPr>
              <p:cNvPr id="40" name="Speech Bubble: Rectangle 39">
                <a:extLst>
                  <a:ext uri="{FF2B5EF4-FFF2-40B4-BE49-F238E27FC236}">
                    <a16:creationId xmlns:a16="http://schemas.microsoft.com/office/drawing/2014/main" id="{8D444978-B9DA-45B2-918A-88652826300E}"/>
                  </a:ext>
                </a:extLst>
              </p:cNvPr>
              <p:cNvSpPr/>
              <p:nvPr/>
            </p:nvSpPr>
            <p:spPr>
              <a:xfrm>
                <a:off x="6934200" y="2667000"/>
                <a:ext cx="1918536" cy="1600200"/>
              </a:xfrm>
              <a:prstGeom prst="wedgeRectCallout">
                <a:avLst>
                  <a:gd name="adj1" fmla="val -86043"/>
                  <a:gd name="adj2" fmla="val -32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example it will still take many steps, but we can now increase </a:t>
                </a:r>
                <a14:m>
                  <m:oMath xmlns:m="http://schemas.openxmlformats.org/officeDocument/2006/math">
                    <m:r>
                      <a:rPr lang="en-US" i="1">
                        <a:latin typeface="Cambria Math" panose="02040503050406030204" pitchFamily="18" charset="0"/>
                      </a:rPr>
                      <m:t>𝛼</m:t>
                    </m:r>
                  </m:oMath>
                </a14:m>
                <a:r>
                  <a:rPr lang="en-US" dirty="0"/>
                  <a:t>!</a:t>
                </a:r>
              </a:p>
            </p:txBody>
          </p:sp>
        </mc:Choice>
        <mc:Fallback xmlns="">
          <p:sp>
            <p:nvSpPr>
              <p:cNvPr id="40" name="Speech Bubble: Rectangle 39">
                <a:extLst>
                  <a:ext uri="{FF2B5EF4-FFF2-40B4-BE49-F238E27FC236}">
                    <a16:creationId xmlns:a16="http://schemas.microsoft.com/office/drawing/2014/main" id="{8D444978-B9DA-45B2-918A-88652826300E}"/>
                  </a:ext>
                </a:extLst>
              </p:cNvPr>
              <p:cNvSpPr>
                <a:spLocks noRot="1" noChangeAspect="1" noMove="1" noResize="1" noEditPoints="1" noAdjustHandles="1" noChangeArrowheads="1" noChangeShapeType="1" noTextEdit="1"/>
              </p:cNvSpPr>
              <p:nvPr/>
            </p:nvSpPr>
            <p:spPr>
              <a:xfrm>
                <a:off x="6934200" y="2667000"/>
                <a:ext cx="1918536" cy="1600200"/>
              </a:xfrm>
              <a:prstGeom prst="wedgeRectCallout">
                <a:avLst>
                  <a:gd name="adj1" fmla="val -86043"/>
                  <a:gd name="adj2" fmla="val -32270"/>
                </a:avLst>
              </a:prstGeom>
              <a:blipFill>
                <a:blip r:embed="rId4"/>
                <a:stretch>
                  <a:fillRect r="-3009"/>
                </a:stretch>
              </a:blipFill>
            </p:spPr>
            <p:txBody>
              <a:bodyPr/>
              <a:lstStyle/>
              <a:p>
                <a:r>
                  <a:rPr lang="en-US">
                    <a:noFill/>
                  </a:rPr>
                  <a:t> </a:t>
                </a:r>
              </a:p>
            </p:txBody>
          </p:sp>
        </mc:Fallback>
      </mc:AlternateContent>
    </p:spTree>
    <p:extLst>
      <p:ext uri="{BB962C8B-B14F-4D97-AF65-F5344CB8AC3E}">
        <p14:creationId xmlns:p14="http://schemas.microsoft.com/office/powerpoint/2010/main" val="371472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3" end="3"/>
                                            </p:txEl>
                                          </p:spTgt>
                                        </p:tgtEl>
                                        <p:attrNameLst>
                                          <p:attrName>style.visibility</p:attrName>
                                        </p:attrNameLst>
                                      </p:cBhvr>
                                      <p:to>
                                        <p:strVal val="visible"/>
                                      </p:to>
                                    </p:set>
                                    <p:animEffect transition="in" filter="fade">
                                      <p:cBhvr>
                                        <p:cTn id="80" dur="500"/>
                                        <p:tgtEl>
                                          <p:spTgt spid="3">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animEffect transition="in" filter="fade">
                                      <p:cBhvr>
                                        <p:cTn id="85" dur="500"/>
                                        <p:tgtEl>
                                          <p:spTgt spid="3">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xEl>
                                              <p:pRg st="5" end="5"/>
                                            </p:txEl>
                                          </p:spTgt>
                                        </p:tgtEl>
                                        <p:attrNameLst>
                                          <p:attrName>style.visibility</p:attrName>
                                        </p:attrNameLst>
                                      </p:cBhvr>
                                      <p:to>
                                        <p:strVal val="visible"/>
                                      </p:to>
                                    </p:set>
                                    <p:animEffect transition="in" filter="fade">
                                      <p:cBhvr>
                                        <p:cTn id="90" dur="500"/>
                                        <p:tgtEl>
                                          <p:spTgt spid="3">
                                            <p:txEl>
                                              <p:pRg st="5" end="5"/>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6" end="6"/>
                                            </p:txEl>
                                          </p:spTgt>
                                        </p:tgtEl>
                                        <p:attrNameLst>
                                          <p:attrName>style.visibility</p:attrName>
                                        </p:attrNameLst>
                                      </p:cBhvr>
                                      <p:to>
                                        <p:strVal val="visible"/>
                                      </p:to>
                                    </p:set>
                                    <p:animEffect transition="in" filter="fade">
                                      <p:cBhvr>
                                        <p:cTn id="95" dur="500"/>
                                        <p:tgtEl>
                                          <p:spTgt spid="3">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
                                            <p:txEl>
                                              <p:pRg st="7" end="7"/>
                                            </p:txEl>
                                          </p:spTgt>
                                        </p:tgtEl>
                                        <p:attrNameLst>
                                          <p:attrName>style.visibility</p:attrName>
                                        </p:attrNameLst>
                                      </p:cBhvr>
                                      <p:to>
                                        <p:strVal val="visible"/>
                                      </p:to>
                                    </p:set>
                                    <p:animEffect transition="in" filter="fade">
                                      <p:cBhvr>
                                        <p:cTn id="100" dur="500"/>
                                        <p:tgtEl>
                                          <p:spTgt spid="3">
                                            <p:txEl>
                                              <p:pRg st="7" end="7"/>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
                                            <p:txEl>
                                              <p:pRg st="8" end="8"/>
                                            </p:txEl>
                                          </p:spTgt>
                                        </p:tgtEl>
                                        <p:attrNameLst>
                                          <p:attrName>style.visibility</p:attrName>
                                        </p:attrNameLst>
                                      </p:cBhvr>
                                      <p:to>
                                        <p:strVal val="visible"/>
                                      </p:to>
                                    </p:set>
                                    <p:animEffect transition="in" filter="fade">
                                      <p:cBhvr>
                                        <p:cTn id="105" dur="500"/>
                                        <p:tgtEl>
                                          <p:spTgt spid="3">
                                            <p:txEl>
                                              <p:pRg st="8" end="8"/>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
                                            <p:txEl>
                                              <p:pRg st="9" end="9"/>
                                            </p:txEl>
                                          </p:spTgt>
                                        </p:tgtEl>
                                        <p:attrNameLst>
                                          <p:attrName>style.visibility</p:attrName>
                                        </p:attrNameLst>
                                      </p:cBhvr>
                                      <p:to>
                                        <p:strVal val="visible"/>
                                      </p:to>
                                    </p:set>
                                    <p:animEffect transition="in" filter="fade">
                                      <p:cBhvr>
                                        <p:cTn id="110" dur="500"/>
                                        <p:tgtEl>
                                          <p:spTgt spid="3">
                                            <p:txEl>
                                              <p:pRg st="9" end="9"/>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fade">
                                      <p:cBhvr>
                                        <p:cTn id="113" dur="500"/>
                                        <p:tgtEl>
                                          <p:spTgt spid="39"/>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6" grpId="0" animBg="1"/>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1EE9-29E7-4FF3-8E94-77C3A8D8012D}"/>
              </a:ext>
            </a:extLst>
          </p:cNvPr>
          <p:cNvSpPr>
            <a:spLocks noGrp="1"/>
          </p:cNvSpPr>
          <p:nvPr>
            <p:ph type="title"/>
          </p:nvPr>
        </p:nvSpPr>
        <p:spPr/>
        <p:txBody>
          <a:bodyPr/>
          <a:lstStyle/>
          <a:p>
            <a:r>
              <a:rPr lang="en-US" dirty="0" err="1"/>
              <a:t>RMSProp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60803-113D-448B-AE77-5EEE8ED660D5}"/>
                  </a:ext>
                </a:extLst>
              </p:cNvPr>
              <p:cNvSpPr>
                <a:spLocks noGrp="1"/>
              </p:cNvSpPr>
              <p:nvPr>
                <p:ph idx="1"/>
              </p:nvPr>
            </p:nvSpPr>
            <p:spPr/>
            <p:txBody>
              <a:bodyPr/>
              <a:lstStyle/>
              <a:p>
                <a:r>
                  <a:rPr lang="en-US" dirty="0"/>
                  <a:t>Root Mean Squared Propagation:</a:t>
                </a:r>
              </a:p>
              <a:p>
                <a:pPr lvl="1"/>
                <a:r>
                  <a:rPr lang="en-US" dirty="0"/>
                  <a:t>The derivatives are “normalized” according to their average size (in absolute value).</a:t>
                </a:r>
              </a:p>
              <a:p>
                <a:pPr lvl="1"/>
                <a:r>
                  <a:rPr lang="en-US" dirty="0"/>
                  <a:t>Large gradients are reduced more.</a:t>
                </a:r>
              </a:p>
              <a:p>
                <a:pPr lvl="1"/>
                <a:r>
                  <a:rPr lang="en-US" dirty="0"/>
                  <a:t>A moving average over </a:t>
                </a:r>
                <a:r>
                  <a:rPr lang="en-US" i="1" dirty="0"/>
                  <a:t>squared</a:t>
                </a:r>
                <a:r>
                  <a:rPr lang="en-US" dirty="0"/>
                  <a:t> gradients:</a:t>
                </a:r>
              </a:p>
              <a:p>
                <a:pPr lvl="2"/>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𝜖</m:t>
                            </m:r>
                          </m:e>
                        </m:rad>
                      </m:den>
                    </m:f>
                  </m:oMath>
                </a14:m>
                <a:endParaRPr lang="en-US" b="0" dirty="0"/>
              </a:p>
              <a:p>
                <a:pPr lvl="2"/>
                <a:endParaRPr lang="en-US" dirty="0"/>
              </a:p>
            </p:txBody>
          </p:sp>
        </mc:Choice>
        <mc:Fallback xmlns="">
          <p:sp>
            <p:nvSpPr>
              <p:cNvPr id="3" name="Content Placeholder 2">
                <a:extLst>
                  <a:ext uri="{FF2B5EF4-FFF2-40B4-BE49-F238E27FC236}">
                    <a16:creationId xmlns:a16="http://schemas.microsoft.com/office/drawing/2014/main" id="{3D660803-113D-448B-AE77-5EEE8ED660D5}"/>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D5A72245-6B0D-485E-BFF9-EB99E69A7852}"/>
                  </a:ext>
                </a:extLst>
              </p:cNvPr>
              <p:cNvSpPr/>
              <p:nvPr/>
            </p:nvSpPr>
            <p:spPr>
              <a:xfrm>
                <a:off x="4191000" y="5257800"/>
                <a:ext cx="2057400" cy="533400"/>
              </a:xfrm>
              <a:prstGeom prst="wedgeRectCallout">
                <a:avLst>
                  <a:gd name="adj1" fmla="val -60833"/>
                  <a:gd name="adj2" fmla="val 1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add </a:t>
                </a:r>
                <a14:m>
                  <m:oMath xmlns:m="http://schemas.openxmlformats.org/officeDocument/2006/math">
                    <m:r>
                      <a:rPr lang="en-US" i="1">
                        <a:latin typeface="Cambria Math" panose="02040503050406030204" pitchFamily="18" charset="0"/>
                      </a:rPr>
                      <m:t>𝜖</m:t>
                    </m:r>
                  </m:oMath>
                </a14:m>
                <a:r>
                  <a:rPr lang="en-US" dirty="0"/>
                  <a:t> to avoid 0 division </a:t>
                </a:r>
              </a:p>
            </p:txBody>
          </p:sp>
        </mc:Choice>
        <mc:Fallback xmlns="">
          <p:sp>
            <p:nvSpPr>
              <p:cNvPr id="4" name="Speech Bubble: Rectangle 3">
                <a:extLst>
                  <a:ext uri="{FF2B5EF4-FFF2-40B4-BE49-F238E27FC236}">
                    <a16:creationId xmlns:a16="http://schemas.microsoft.com/office/drawing/2014/main" id="{D5A72245-6B0D-485E-BFF9-EB99E69A7852}"/>
                  </a:ext>
                </a:extLst>
              </p:cNvPr>
              <p:cNvSpPr>
                <a:spLocks noRot="1" noChangeAspect="1" noMove="1" noResize="1" noEditPoints="1" noAdjustHandles="1" noChangeArrowheads="1" noChangeShapeType="1" noTextEdit="1"/>
              </p:cNvSpPr>
              <p:nvPr/>
            </p:nvSpPr>
            <p:spPr>
              <a:xfrm>
                <a:off x="4191000" y="5257800"/>
                <a:ext cx="2057400" cy="533400"/>
              </a:xfrm>
              <a:prstGeom prst="wedgeRectCallout">
                <a:avLst>
                  <a:gd name="adj1" fmla="val -60833"/>
                  <a:gd name="adj2" fmla="val 1547"/>
                </a:avLst>
              </a:prstGeom>
              <a:blipFill>
                <a:blip r:embed="rId3"/>
                <a:stretch>
                  <a:fillRect t="-14286" r="-3439" b="-25275"/>
                </a:stretch>
              </a:blipFill>
            </p:spPr>
            <p:txBody>
              <a:bodyPr/>
              <a:lstStyle/>
              <a:p>
                <a:r>
                  <a:rPr lang="en-US">
                    <a:noFill/>
                  </a:rPr>
                  <a:t> </a:t>
                </a:r>
              </a:p>
            </p:txBody>
          </p:sp>
        </mc:Fallback>
      </mc:AlternateContent>
    </p:spTree>
    <p:extLst>
      <p:ext uri="{BB962C8B-B14F-4D97-AF65-F5344CB8AC3E}">
        <p14:creationId xmlns:p14="http://schemas.microsoft.com/office/powerpoint/2010/main" val="292574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D0F4-A8A2-4A93-BE43-FCEC5F8199C4}"/>
              </a:ext>
            </a:extLst>
          </p:cNvPr>
          <p:cNvSpPr>
            <a:spLocks noGrp="1"/>
          </p:cNvSpPr>
          <p:nvPr>
            <p:ph type="title"/>
          </p:nvPr>
        </p:nvSpPr>
        <p:spPr/>
        <p:txBody>
          <a:bodyPr/>
          <a:lstStyle/>
          <a:p>
            <a:r>
              <a:rPr lang="en-US" dirty="0"/>
              <a:t>Adam optimizer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AAE57B-18D8-48E4-A833-9CA2698CCB61}"/>
                  </a:ext>
                </a:extLst>
              </p:cNvPr>
              <p:cNvSpPr>
                <a:spLocks noGrp="1"/>
              </p:cNvSpPr>
              <p:nvPr>
                <p:ph idx="1"/>
              </p:nvPr>
            </p:nvSpPr>
            <p:spPr/>
            <p:txBody>
              <a:bodyPr>
                <a:normAutofit fontScale="92500" lnSpcReduction="20000"/>
              </a:bodyPr>
              <a:lstStyle/>
              <a:p>
                <a:r>
                  <a:rPr lang="en-US" dirty="0"/>
                  <a:t>Combines momentum SGD with RMSprop:</a:t>
                </a:r>
              </a:p>
              <a:p>
                <a:pPr lvl="1"/>
                <a:r>
                  <a:rPr lang="en-US" dirty="0"/>
                  <a:t>So, if we have (copy-paste from previous slides):</a:t>
                </a:r>
              </a:p>
              <a:p>
                <a:pPr lvl="2"/>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oMath>
                </a14:m>
                <a:endParaRPr lang="en-US" dirty="0"/>
              </a:p>
              <a:p>
                <a:pPr lvl="2"/>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r>
                              <a:rPr lang="en-US" i="1">
                                <a:latin typeface="Cambria Math" panose="02040503050406030204" pitchFamily="18" charset="0"/>
                              </a:rPr>
                              <m:t>𝑤</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pPr lvl="1"/>
                <a:r>
                  <a:rPr lang="en-US" dirty="0"/>
                  <a:t>Basically:</a:t>
                </a:r>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𝜖</m:t>
                            </m:r>
                          </m:e>
                        </m:rad>
                      </m:den>
                    </m:f>
                  </m:oMath>
                </a14:m>
                <a:endParaRPr lang="en-US" b="0" dirty="0"/>
              </a:p>
              <a:p>
                <a:pPr lvl="1"/>
                <a:r>
                  <a:rPr lang="en-US" dirty="0"/>
                  <a:t>But here we do add the bias corrections, so:</a:t>
                </a:r>
              </a:p>
              <a:p>
                <a:pPr lvl="2"/>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𝑚</m:t>
                        </m:r>
                      </m:num>
                      <m:den>
                        <m:r>
                          <a:rPr lang="en-US" b="0" i="1" dirty="0" smtClean="0">
                            <a:latin typeface="Cambria Math" panose="02040503050406030204" pitchFamily="18" charset="0"/>
                          </a:rPr>
                          <m:t>1</m:t>
                        </m:r>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𝛽</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𝑡</m:t>
                            </m:r>
                          </m:sup>
                        </m:sSubSup>
                      </m:den>
                    </m:f>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𝑟</m:t>
                        </m:r>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b="0" i="1" dirty="0" smtClean="0">
                            <a:latin typeface="Cambria Math" panose="02040503050406030204" pitchFamily="18" charset="0"/>
                          </a:rPr>
                          <m:t>𝑟</m:t>
                        </m:r>
                      </m:num>
                      <m:den>
                        <m:r>
                          <a:rPr lang="en-US" i="1" dirty="0">
                            <a:latin typeface="Cambria Math" panose="02040503050406030204" pitchFamily="18" charset="0"/>
                          </a:rPr>
                          <m:t>1</m:t>
                        </m:r>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𝛽</m:t>
                            </m:r>
                          </m:e>
                          <m:sub>
                            <m:r>
                              <a:rPr lang="en-US" b="0" i="1" dirty="0" smtClean="0">
                                <a:latin typeface="Cambria Math" panose="02040503050406030204" pitchFamily="18" charset="0"/>
                              </a:rPr>
                              <m:t>2</m:t>
                            </m:r>
                          </m:sub>
                          <m:sup>
                            <m:r>
                              <a:rPr lang="en-US" i="1" dirty="0">
                                <a:latin typeface="Cambria Math" panose="02040503050406030204" pitchFamily="18" charset="0"/>
                              </a:rPr>
                              <m:t>𝑡</m:t>
                            </m:r>
                          </m:sup>
                        </m:sSubSup>
                      </m:den>
                    </m:f>
                  </m:oMath>
                </a14:m>
                <a:endParaRPr lang="en-US" dirty="0"/>
              </a:p>
              <a:p>
                <a:pPr lvl="2"/>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a:latin typeface="Cambria Math" panose="02040503050406030204" pitchFamily="18" charset="0"/>
                      </a:rPr>
                      <m:t>𝛼</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num>
                      <m:den>
                        <m:rad>
                          <m:radPr>
                            <m:degHide m:val="on"/>
                            <m:ctrlPr>
                              <a:rPr lang="en-US" b="0" i="1" smtClean="0">
                                <a:latin typeface="Cambria Math" panose="02040503050406030204" pitchFamily="18" charset="0"/>
                              </a:rPr>
                            </m:ctrlPr>
                          </m:radPr>
                          <m:deg/>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r>
                              <a:rPr lang="en-US" b="0" i="1" smtClean="0">
                                <a:latin typeface="Cambria Math" panose="02040503050406030204" pitchFamily="18" charset="0"/>
                              </a:rPr>
                              <m:t>𝜖</m:t>
                            </m:r>
                          </m:e>
                        </m:rad>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0AAE57B-18D8-48E4-A833-9CA2698CCB61}"/>
                  </a:ext>
                </a:extLst>
              </p:cNvPr>
              <p:cNvSpPr>
                <a:spLocks noGrp="1" noRot="1" noChangeAspect="1" noMove="1" noResize="1" noEditPoints="1" noAdjustHandles="1" noChangeArrowheads="1" noChangeShapeType="1" noTextEdit="1"/>
              </p:cNvSpPr>
              <p:nvPr>
                <p:ph idx="1"/>
              </p:nvPr>
            </p:nvSpPr>
            <p:spPr>
              <a:blipFill>
                <a:blip r:embed="rId2"/>
                <a:stretch>
                  <a:fillRect l="-1481" t="-3504"/>
                </a:stretch>
              </a:blipFill>
            </p:spPr>
            <p:txBody>
              <a:bodyPr/>
              <a:lstStyle/>
              <a:p>
                <a:r>
                  <a:rPr lang="en-US">
                    <a:noFill/>
                  </a:rPr>
                  <a:t> </a:t>
                </a:r>
              </a:p>
            </p:txBody>
          </p:sp>
        </mc:Fallback>
      </mc:AlternateContent>
    </p:spTree>
    <p:extLst>
      <p:ext uri="{BB962C8B-B14F-4D97-AF65-F5344CB8AC3E}">
        <p14:creationId xmlns:p14="http://schemas.microsoft.com/office/powerpoint/2010/main" val="259726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t>
            </a:r>
          </a:p>
        </p:txBody>
      </p:sp>
      <p:sp>
        <p:nvSpPr>
          <p:cNvPr id="3" name="Content Placeholder 2"/>
          <p:cNvSpPr>
            <a:spLocks noGrp="1"/>
          </p:cNvSpPr>
          <p:nvPr>
            <p:ph idx="1"/>
          </p:nvPr>
        </p:nvSpPr>
        <p:spPr/>
        <p:txBody>
          <a:bodyPr/>
          <a:lstStyle/>
          <a:p>
            <a:r>
              <a:rPr lang="en-US" dirty="0"/>
              <a:t>The general idea comes from the way the brain processes images.</a:t>
            </a:r>
          </a:p>
          <a:p>
            <a:r>
              <a:rPr lang="en-US" dirty="0"/>
              <a:t>Convolution is very efficient in image processing, but is used also in different domains.</a:t>
            </a:r>
          </a:p>
          <a:p>
            <a:r>
              <a:rPr lang="en-US" dirty="0"/>
              <a:t>The word convolution means rolling / coiling together.</a:t>
            </a:r>
          </a:p>
          <a:p>
            <a:endParaRPr lang="en-US" dirty="0"/>
          </a:p>
          <a:p>
            <a:endParaRPr lang="en-US" dirty="0"/>
          </a:p>
        </p:txBody>
      </p:sp>
    </p:spTree>
    <p:extLst>
      <p:ext uri="{BB962C8B-B14F-4D97-AF65-F5344CB8AC3E}">
        <p14:creationId xmlns:p14="http://schemas.microsoft.com/office/powerpoint/2010/main" val="186270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Layers</a:t>
            </a:r>
          </a:p>
        </p:txBody>
      </p:sp>
      <p:sp>
        <p:nvSpPr>
          <p:cNvPr id="3" name="Content Placeholder 2"/>
          <p:cNvSpPr>
            <a:spLocks noGrp="1"/>
          </p:cNvSpPr>
          <p:nvPr>
            <p:ph idx="1"/>
          </p:nvPr>
        </p:nvSpPr>
        <p:spPr>
          <a:xfrm>
            <a:off x="388386" y="2209801"/>
            <a:ext cx="8229600" cy="4343400"/>
          </a:xfrm>
        </p:spPr>
        <p:txBody>
          <a:bodyPr>
            <a:normAutofit fontScale="92500" lnSpcReduction="10000"/>
          </a:bodyPr>
          <a:lstStyle/>
          <a:p>
            <a:r>
              <a:rPr lang="en-US" dirty="0"/>
              <a:t>The weights are called kernels (size: </a:t>
            </a:r>
            <a:r>
              <a:rPr lang="en-US" dirty="0" err="1"/>
              <a:t>k</a:t>
            </a:r>
            <a:r>
              <a:rPr lang="en-US" baseline="-25000" dirty="0" err="1"/>
              <a:t>n</a:t>
            </a:r>
            <a:r>
              <a:rPr lang="en-US" baseline="-25000" dirty="0"/>
              <a:t> </a:t>
            </a:r>
            <a:r>
              <a:rPr lang="en-US" dirty="0"/>
              <a:t>x k</a:t>
            </a:r>
            <a:r>
              <a:rPr lang="en-US" baseline="-25000" dirty="0"/>
              <a:t>m</a:t>
            </a:r>
            <a:r>
              <a:rPr lang="en-US" dirty="0"/>
              <a:t>)</a:t>
            </a:r>
          </a:p>
          <a:p>
            <a:r>
              <a:rPr lang="en-US" dirty="0"/>
              <a:t>All about weight sharing.</a:t>
            </a:r>
          </a:p>
          <a:p>
            <a:r>
              <a:rPr lang="en-US" dirty="0"/>
              <a:t>Instead of using new weights for every neuron, we use the same weights over and over again.</a:t>
            </a:r>
          </a:p>
          <a:p>
            <a:r>
              <a:rPr lang="en-US" dirty="0"/>
              <a:t>This makes the model more complex, without going too wild.</a:t>
            </a:r>
          </a:p>
          <a:p>
            <a:r>
              <a:rPr lang="en-US" dirty="0"/>
              <a:t>Convolution takes advantage of the structure of the input, and possible relations between adjacent pixels.</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94979" y="1524000"/>
            <a:ext cx="4216866" cy="455729"/>
          </a:xfrm>
          <a:prstGeom prst="rect">
            <a:avLst/>
          </a:prstGeom>
        </p:spPr>
      </p:pic>
    </p:spTree>
    <p:extLst>
      <p:ext uri="{BB962C8B-B14F-4D97-AF65-F5344CB8AC3E}">
        <p14:creationId xmlns:p14="http://schemas.microsoft.com/office/powerpoint/2010/main" val="60724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Layers (Cont.)</a:t>
            </a:r>
          </a:p>
        </p:txBody>
      </p:sp>
      <p:sp>
        <p:nvSpPr>
          <p:cNvPr id="3" name="Content Placeholder 2"/>
          <p:cNvSpPr>
            <a:spLocks noGrp="1"/>
          </p:cNvSpPr>
          <p:nvPr>
            <p:ph idx="1"/>
          </p:nvPr>
        </p:nvSpPr>
        <p:spPr/>
        <p:txBody>
          <a:bodyPr/>
          <a:lstStyle/>
          <a:p>
            <a:r>
              <a:rPr lang="en-US" dirty="0"/>
              <a:t>In practice we stack many of these filters one on top of each-other, and get many results, which we keep processing with our network.</a:t>
            </a:r>
          </a:p>
          <a:p>
            <a:r>
              <a:rPr lang="en-US" dirty="0"/>
              <a:t>Each filter looks at different aspects of the image.</a:t>
            </a:r>
          </a:p>
          <a:p>
            <a:pPr lvl="1"/>
            <a:endParaRPr lang="en-US" dirty="0"/>
          </a:p>
        </p:txBody>
      </p:sp>
      <p:sp>
        <p:nvSpPr>
          <p:cNvPr id="4" name="TextBox 3"/>
          <p:cNvSpPr txBox="1"/>
          <p:nvPr/>
        </p:nvSpPr>
        <p:spPr>
          <a:xfrm>
            <a:off x="762000" y="5715000"/>
            <a:ext cx="4724400" cy="646331"/>
          </a:xfrm>
          <a:prstGeom prst="rect">
            <a:avLst/>
          </a:prstGeom>
          <a:noFill/>
        </p:spPr>
        <p:txBody>
          <a:bodyPr wrap="square" rtlCol="0">
            <a:spAutoFit/>
          </a:bodyPr>
          <a:lstStyle/>
          <a:p>
            <a:r>
              <a:rPr lang="en-US" dirty="0"/>
              <a:t>Some nice animations can be found here: https://github.com/vdumoulin/conv_arithmetic</a:t>
            </a:r>
          </a:p>
        </p:txBody>
      </p:sp>
    </p:spTree>
    <p:extLst>
      <p:ext uri="{BB962C8B-B14F-4D97-AF65-F5344CB8AC3E}">
        <p14:creationId xmlns:p14="http://schemas.microsoft.com/office/powerpoint/2010/main" val="377393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Convolutional Layers (Cont.)</a:t>
            </a:r>
            <a:br>
              <a:rPr lang="en-US" dirty="0"/>
            </a:br>
            <a:r>
              <a:rPr lang="en-US" sz="3600" dirty="0"/>
              <a:t>Kernel Size = [3,3,1,3]</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1785973"/>
              </p:ext>
            </p:extLst>
          </p:nvPr>
        </p:nvGraphicFramePr>
        <p:xfrm>
          <a:off x="228600" y="2286000"/>
          <a:ext cx="3124200" cy="3337560"/>
        </p:xfrm>
        <a:graphic>
          <a:graphicData uri="http://schemas.openxmlformats.org/drawingml/2006/table">
            <a:tbl>
              <a:tblPr>
                <a:tableStyleId>{5C22544A-7EE6-4342-B048-85BDC9FD1C3A}</a:tableStyleId>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tblGrid>
              <a:tr h="533400">
                <a:tc>
                  <a:txBody>
                    <a:bodyPr/>
                    <a:lstStyle/>
                    <a:p>
                      <a:pPr algn="r" fontAlgn="b"/>
                      <a:r>
                        <a:rPr lang="en-US" sz="3600" u="none" strike="noStrike" dirty="0">
                          <a:effectLst/>
                        </a:rPr>
                        <a:t>7</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5</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5</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r" fontAlgn="b"/>
                      <a:r>
                        <a:rPr lang="en-US" sz="3600" u="none" strike="noStrike">
                          <a:effectLst/>
                        </a:rPr>
                        <a:t>6</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0</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0</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1</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6</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9</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3</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3400">
                <a:tc>
                  <a:txBody>
                    <a:bodyPr/>
                    <a:lstStyle/>
                    <a:p>
                      <a:pPr algn="r" fontAlgn="b"/>
                      <a:r>
                        <a:rPr lang="en-US" sz="3600" u="none" strike="noStrike">
                          <a:effectLst/>
                        </a:rPr>
                        <a:t>1</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2</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7</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a:effectLst/>
                        </a:rPr>
                        <a:t>8</a:t>
                      </a:r>
                      <a:endParaRPr lang="en-US" sz="3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600" u="none" strike="noStrike" dirty="0">
                          <a:effectLst/>
                        </a:rPr>
                        <a:t>8</a:t>
                      </a:r>
                      <a:endParaRPr lang="en-US" sz="3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352251"/>
              </p:ext>
            </p:extLst>
          </p:nvPr>
        </p:nvGraphicFramePr>
        <p:xfrm>
          <a:off x="3886200" y="2209800"/>
          <a:ext cx="1295400" cy="1485900"/>
        </p:xfrm>
        <a:graphic>
          <a:graphicData uri="http://schemas.openxmlformats.org/drawingml/2006/table">
            <a:tbl>
              <a:tblPr>
                <a:tableStyleId>{5C22544A-7EE6-4342-B048-85BDC9FD1C3A}</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182880">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2</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5"/>
          <p:cNvSpPr>
            <a:spLocks noChangeArrowheads="1"/>
          </p:cNvSpPr>
          <p:nvPr/>
        </p:nvSpPr>
        <p:spPr bwMode="auto">
          <a:xfrm>
            <a:off x="5867400" y="28575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6477000" y="28575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7"/>
          <p:cNvSpPr>
            <a:spLocks noChangeArrowheads="1"/>
          </p:cNvSpPr>
          <p:nvPr/>
        </p:nvSpPr>
        <p:spPr bwMode="auto">
          <a:xfrm>
            <a:off x="7086600" y="28575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8"/>
          <p:cNvSpPr>
            <a:spLocks noChangeArrowheads="1"/>
          </p:cNvSpPr>
          <p:nvPr/>
        </p:nvSpPr>
        <p:spPr bwMode="auto">
          <a:xfrm>
            <a:off x="7696200" y="28575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p:cNvSpPr>
            <a:spLocks noChangeArrowheads="1"/>
          </p:cNvSpPr>
          <p:nvPr/>
        </p:nvSpPr>
        <p:spPr bwMode="auto">
          <a:xfrm>
            <a:off x="5867400" y="33528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0"/>
          <p:cNvSpPr>
            <a:spLocks noChangeArrowheads="1"/>
          </p:cNvSpPr>
          <p:nvPr/>
        </p:nvSpPr>
        <p:spPr bwMode="auto">
          <a:xfrm>
            <a:off x="6477000" y="33528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1"/>
          <p:cNvSpPr>
            <a:spLocks noChangeArrowheads="1"/>
          </p:cNvSpPr>
          <p:nvPr/>
        </p:nvSpPr>
        <p:spPr bwMode="auto">
          <a:xfrm>
            <a:off x="7086600" y="33528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2"/>
          <p:cNvSpPr>
            <a:spLocks noChangeArrowheads="1"/>
          </p:cNvSpPr>
          <p:nvPr/>
        </p:nvSpPr>
        <p:spPr bwMode="auto">
          <a:xfrm>
            <a:off x="7696200" y="33528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3"/>
          <p:cNvSpPr>
            <a:spLocks noChangeArrowheads="1"/>
          </p:cNvSpPr>
          <p:nvPr/>
        </p:nvSpPr>
        <p:spPr bwMode="auto">
          <a:xfrm>
            <a:off x="5867400" y="38481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4"/>
          <p:cNvSpPr>
            <a:spLocks noChangeArrowheads="1"/>
          </p:cNvSpPr>
          <p:nvPr/>
        </p:nvSpPr>
        <p:spPr bwMode="auto">
          <a:xfrm>
            <a:off x="6477000" y="38481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6"/>
          <p:cNvSpPr>
            <a:spLocks noChangeArrowheads="1"/>
          </p:cNvSpPr>
          <p:nvPr/>
        </p:nvSpPr>
        <p:spPr bwMode="auto">
          <a:xfrm>
            <a:off x="7696200" y="38481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7"/>
          <p:cNvSpPr>
            <a:spLocks noChangeArrowheads="1"/>
          </p:cNvSpPr>
          <p:nvPr/>
        </p:nvSpPr>
        <p:spPr bwMode="auto">
          <a:xfrm>
            <a:off x="5867400" y="43434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8"/>
          <p:cNvSpPr>
            <a:spLocks noChangeArrowheads="1"/>
          </p:cNvSpPr>
          <p:nvPr/>
        </p:nvSpPr>
        <p:spPr bwMode="auto">
          <a:xfrm>
            <a:off x="6477000" y="43434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9"/>
          <p:cNvSpPr>
            <a:spLocks noChangeArrowheads="1"/>
          </p:cNvSpPr>
          <p:nvPr/>
        </p:nvSpPr>
        <p:spPr bwMode="auto">
          <a:xfrm>
            <a:off x="7086600" y="43434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0"/>
          <p:cNvSpPr>
            <a:spLocks noChangeArrowheads="1"/>
          </p:cNvSpPr>
          <p:nvPr/>
        </p:nvSpPr>
        <p:spPr bwMode="auto">
          <a:xfrm>
            <a:off x="7696200" y="434340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1"/>
          <p:cNvSpPr>
            <a:spLocks noChangeArrowheads="1"/>
          </p:cNvSpPr>
          <p:nvPr/>
        </p:nvSpPr>
        <p:spPr bwMode="auto">
          <a:xfrm>
            <a:off x="64706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2"/>
          <p:cNvSpPr>
            <a:spLocks noChangeArrowheads="1"/>
          </p:cNvSpPr>
          <p:nvPr/>
        </p:nvSpPr>
        <p:spPr bwMode="auto">
          <a:xfrm>
            <a:off x="70802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76898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4"/>
          <p:cNvSpPr>
            <a:spLocks noChangeArrowheads="1"/>
          </p:cNvSpPr>
          <p:nvPr/>
        </p:nvSpPr>
        <p:spPr bwMode="auto">
          <a:xfrm>
            <a:off x="5861050" y="33464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p:nvSpPr>
        <p:spPr bwMode="auto">
          <a:xfrm>
            <a:off x="5861050" y="38417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6"/>
          <p:cNvSpPr>
            <a:spLocks noChangeArrowheads="1"/>
          </p:cNvSpPr>
          <p:nvPr/>
        </p:nvSpPr>
        <p:spPr bwMode="auto">
          <a:xfrm>
            <a:off x="5861050" y="43370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7"/>
          <p:cNvSpPr>
            <a:spLocks noChangeArrowheads="1"/>
          </p:cNvSpPr>
          <p:nvPr/>
        </p:nvSpPr>
        <p:spPr bwMode="auto">
          <a:xfrm>
            <a:off x="58610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28"/>
          <p:cNvSpPr>
            <a:spLocks noChangeArrowheads="1"/>
          </p:cNvSpPr>
          <p:nvPr/>
        </p:nvSpPr>
        <p:spPr bwMode="auto">
          <a:xfrm>
            <a:off x="8299450" y="2851150"/>
            <a:ext cx="12700" cy="19939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9"/>
          <p:cNvSpPr>
            <a:spLocks noChangeArrowheads="1"/>
          </p:cNvSpPr>
          <p:nvPr/>
        </p:nvSpPr>
        <p:spPr bwMode="auto">
          <a:xfrm>
            <a:off x="5861050" y="28511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0"/>
          <p:cNvSpPr>
            <a:spLocks noChangeArrowheads="1"/>
          </p:cNvSpPr>
          <p:nvPr/>
        </p:nvSpPr>
        <p:spPr bwMode="auto">
          <a:xfrm>
            <a:off x="5861050" y="4832350"/>
            <a:ext cx="2451101" cy="1270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1"/>
          <p:cNvSpPr>
            <a:spLocks noChangeArrowheads="1"/>
          </p:cNvSpPr>
          <p:nvPr/>
        </p:nvSpPr>
        <p:spPr bwMode="auto">
          <a:xfrm>
            <a:off x="6264275" y="28575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60" name="Group 59"/>
          <p:cNvGrpSpPr/>
          <p:nvPr/>
        </p:nvGrpSpPr>
        <p:grpSpPr>
          <a:xfrm>
            <a:off x="6748463" y="2857500"/>
            <a:ext cx="542925" cy="606425"/>
            <a:chOff x="6748463" y="2857500"/>
            <a:chExt cx="542925" cy="606425"/>
          </a:xfrm>
        </p:grpSpPr>
        <p:sp>
          <p:nvSpPr>
            <p:cNvPr id="39" name="Rectangle 32"/>
            <p:cNvSpPr>
              <a:spLocks noChangeArrowheads="1"/>
            </p:cNvSpPr>
            <p:nvPr/>
          </p:nvSpPr>
          <p:spPr bwMode="auto">
            <a:xfrm>
              <a:off x="6748463" y="28575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3"/>
            <p:cNvSpPr>
              <a:spLocks noChangeArrowheads="1"/>
            </p:cNvSpPr>
            <p:nvPr/>
          </p:nvSpPr>
          <p:spPr bwMode="auto">
            <a:xfrm>
              <a:off x="6873875" y="28575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41" name="Rectangle 34"/>
          <p:cNvSpPr>
            <a:spLocks noChangeArrowheads="1"/>
          </p:cNvSpPr>
          <p:nvPr/>
        </p:nvSpPr>
        <p:spPr bwMode="auto">
          <a:xfrm>
            <a:off x="7483475" y="28575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7</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35"/>
          <p:cNvSpPr>
            <a:spLocks noChangeArrowheads="1"/>
          </p:cNvSpPr>
          <p:nvPr/>
        </p:nvSpPr>
        <p:spPr bwMode="auto">
          <a:xfrm>
            <a:off x="7886700" y="28575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14</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36"/>
          <p:cNvSpPr>
            <a:spLocks noChangeArrowheads="1"/>
          </p:cNvSpPr>
          <p:nvPr/>
        </p:nvSpPr>
        <p:spPr bwMode="auto">
          <a:xfrm>
            <a:off x="6057900" y="33528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22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61" name="Group 60"/>
          <p:cNvGrpSpPr/>
          <p:nvPr/>
        </p:nvGrpSpPr>
        <p:grpSpPr>
          <a:xfrm>
            <a:off x="6542088" y="3352800"/>
            <a:ext cx="749300" cy="606425"/>
            <a:chOff x="6542088" y="3352800"/>
            <a:chExt cx="749300" cy="606425"/>
          </a:xfrm>
        </p:grpSpPr>
        <p:sp>
          <p:nvSpPr>
            <p:cNvPr id="44" name="Rectangle 37"/>
            <p:cNvSpPr>
              <a:spLocks noChangeArrowheads="1"/>
            </p:cNvSpPr>
            <p:nvPr/>
          </p:nvSpPr>
          <p:spPr bwMode="auto">
            <a:xfrm>
              <a:off x="6542088" y="33528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38"/>
            <p:cNvSpPr>
              <a:spLocks noChangeArrowheads="1"/>
            </p:cNvSpPr>
            <p:nvPr/>
          </p:nvSpPr>
          <p:spPr bwMode="auto">
            <a:xfrm>
              <a:off x="6667500" y="33528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22" name="Rectangle 15"/>
          <p:cNvSpPr>
            <a:spLocks noChangeArrowheads="1"/>
          </p:cNvSpPr>
          <p:nvPr/>
        </p:nvSpPr>
        <p:spPr bwMode="auto">
          <a:xfrm>
            <a:off x="7092950" y="3849370"/>
            <a:ext cx="609600" cy="4953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124" name="Group 5123"/>
          <p:cNvGrpSpPr/>
          <p:nvPr/>
        </p:nvGrpSpPr>
        <p:grpSpPr>
          <a:xfrm>
            <a:off x="6057900" y="3352800"/>
            <a:ext cx="2452688" cy="1597025"/>
            <a:chOff x="6057900" y="3352800"/>
            <a:chExt cx="2452688" cy="1597025"/>
          </a:xfrm>
        </p:grpSpPr>
        <p:sp>
          <p:nvSpPr>
            <p:cNvPr id="48" name="Rectangle 41"/>
            <p:cNvSpPr>
              <a:spLocks noChangeArrowheads="1"/>
            </p:cNvSpPr>
            <p:nvPr/>
          </p:nvSpPr>
          <p:spPr bwMode="auto">
            <a:xfrm>
              <a:off x="6057900" y="38481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19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5123" name="Group 5122"/>
            <p:cNvGrpSpPr/>
            <p:nvPr/>
          </p:nvGrpSpPr>
          <p:grpSpPr>
            <a:xfrm>
              <a:off x="6057900" y="3352800"/>
              <a:ext cx="2452688" cy="1597025"/>
              <a:chOff x="6057900" y="3352800"/>
              <a:chExt cx="2452688" cy="1597025"/>
            </a:xfrm>
          </p:grpSpPr>
          <p:sp>
            <p:nvSpPr>
              <p:cNvPr id="50" name="Rectangle 43"/>
              <p:cNvSpPr>
                <a:spLocks noChangeArrowheads="1"/>
              </p:cNvSpPr>
              <p:nvPr/>
            </p:nvSpPr>
            <p:spPr bwMode="auto">
              <a:xfrm>
                <a:off x="6667500" y="38481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11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39"/>
              <p:cNvSpPr>
                <a:spLocks noChangeArrowheads="1"/>
              </p:cNvSpPr>
              <p:nvPr/>
            </p:nvSpPr>
            <p:spPr bwMode="auto">
              <a:xfrm>
                <a:off x="7483475" y="33528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40"/>
              <p:cNvSpPr>
                <a:spLocks noChangeArrowheads="1"/>
              </p:cNvSpPr>
              <p:nvPr/>
            </p:nvSpPr>
            <p:spPr bwMode="auto">
              <a:xfrm>
                <a:off x="8093075" y="33528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42"/>
              <p:cNvSpPr>
                <a:spLocks noChangeArrowheads="1"/>
              </p:cNvSpPr>
              <p:nvPr/>
            </p:nvSpPr>
            <p:spPr bwMode="auto">
              <a:xfrm>
                <a:off x="6542088" y="38481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44"/>
              <p:cNvSpPr>
                <a:spLocks noChangeArrowheads="1"/>
              </p:cNvSpPr>
              <p:nvPr/>
            </p:nvSpPr>
            <p:spPr bwMode="auto">
              <a:xfrm>
                <a:off x="7358063" y="38481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2" name="Rectangle 45"/>
              <p:cNvSpPr>
                <a:spLocks noChangeArrowheads="1"/>
              </p:cNvSpPr>
              <p:nvPr/>
            </p:nvSpPr>
            <p:spPr bwMode="auto">
              <a:xfrm>
                <a:off x="7483475" y="38481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46"/>
              <p:cNvSpPr>
                <a:spLocks noChangeArrowheads="1"/>
              </p:cNvSpPr>
              <p:nvPr/>
            </p:nvSpPr>
            <p:spPr bwMode="auto">
              <a:xfrm>
                <a:off x="7967663" y="38481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47"/>
              <p:cNvSpPr>
                <a:spLocks noChangeArrowheads="1"/>
              </p:cNvSpPr>
              <p:nvPr/>
            </p:nvSpPr>
            <p:spPr bwMode="auto">
              <a:xfrm>
                <a:off x="8093075" y="38481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48"/>
              <p:cNvSpPr>
                <a:spLocks noChangeArrowheads="1"/>
              </p:cNvSpPr>
              <p:nvPr/>
            </p:nvSpPr>
            <p:spPr bwMode="auto">
              <a:xfrm>
                <a:off x="6057900" y="4343400"/>
                <a:ext cx="6238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19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49"/>
              <p:cNvSpPr>
                <a:spLocks noChangeArrowheads="1"/>
              </p:cNvSpPr>
              <p:nvPr/>
            </p:nvSpPr>
            <p:spPr bwMode="auto">
              <a:xfrm>
                <a:off x="6748463" y="4343400"/>
                <a:ext cx="3349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50"/>
              <p:cNvSpPr>
                <a:spLocks noChangeArrowheads="1"/>
              </p:cNvSpPr>
              <p:nvPr/>
            </p:nvSpPr>
            <p:spPr bwMode="auto">
              <a:xfrm>
                <a:off x="6873875" y="43434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Rectangle 51"/>
              <p:cNvSpPr>
                <a:spLocks noChangeArrowheads="1"/>
              </p:cNvSpPr>
              <p:nvPr/>
            </p:nvSpPr>
            <p:spPr bwMode="auto">
              <a:xfrm>
                <a:off x="7483475" y="43434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Calibri"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9" name="Rectangle 52"/>
              <p:cNvSpPr>
                <a:spLocks noChangeArrowheads="1"/>
              </p:cNvSpPr>
              <p:nvPr/>
            </p:nvSpPr>
            <p:spPr bwMode="auto">
              <a:xfrm>
                <a:off x="8093075" y="4343400"/>
                <a:ext cx="4175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Calibri" pitchFamily="34" charset="0"/>
                    <a:cs typeface="Arial" pitchFamily="34" charset="0"/>
                  </a:rPr>
                  <a:t>7</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grpSp>
      <p:graphicFrame>
        <p:nvGraphicFramePr>
          <p:cNvPr id="5125" name="Table 5124"/>
          <p:cNvGraphicFramePr>
            <a:graphicFrameLocks noGrp="1"/>
          </p:cNvGraphicFramePr>
          <p:nvPr>
            <p:extLst>
              <p:ext uri="{D42A27DB-BD31-4B8C-83A1-F6EECF244321}">
                <p14:modId xmlns:p14="http://schemas.microsoft.com/office/powerpoint/2010/main" val="368180498"/>
              </p:ext>
            </p:extLst>
          </p:nvPr>
        </p:nvGraphicFramePr>
        <p:xfrm>
          <a:off x="3886200" y="3733800"/>
          <a:ext cx="1295400" cy="1485900"/>
        </p:xfrm>
        <a:graphic>
          <a:graphicData uri="http://schemas.openxmlformats.org/drawingml/2006/table">
            <a:tbl>
              <a:tblPr>
                <a:tableStyleId>{5C22544A-7EE6-4342-B048-85BDC9FD1C3A}</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182880">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126" name="Table 5125"/>
          <p:cNvGraphicFramePr>
            <a:graphicFrameLocks noGrp="1"/>
          </p:cNvGraphicFramePr>
          <p:nvPr>
            <p:extLst>
              <p:ext uri="{D42A27DB-BD31-4B8C-83A1-F6EECF244321}">
                <p14:modId xmlns:p14="http://schemas.microsoft.com/office/powerpoint/2010/main" val="819505089"/>
              </p:ext>
            </p:extLst>
          </p:nvPr>
        </p:nvGraphicFramePr>
        <p:xfrm>
          <a:off x="5943600" y="4953000"/>
          <a:ext cx="2319128" cy="1981200"/>
        </p:xfrm>
        <a:graphic>
          <a:graphicData uri="http://schemas.openxmlformats.org/drawingml/2006/table">
            <a:tbl>
              <a:tblPr>
                <a:tableStyleId>{5C22544A-7EE6-4342-B048-85BDC9FD1C3A}</a:tableStyleId>
              </a:tblPr>
              <a:tblGrid>
                <a:gridCol w="579782">
                  <a:extLst>
                    <a:ext uri="{9D8B030D-6E8A-4147-A177-3AD203B41FA5}">
                      <a16:colId xmlns:a16="http://schemas.microsoft.com/office/drawing/2014/main" val="20000"/>
                    </a:ext>
                  </a:extLst>
                </a:gridCol>
                <a:gridCol w="579782">
                  <a:extLst>
                    <a:ext uri="{9D8B030D-6E8A-4147-A177-3AD203B41FA5}">
                      <a16:colId xmlns:a16="http://schemas.microsoft.com/office/drawing/2014/main" val="20001"/>
                    </a:ext>
                  </a:extLst>
                </a:gridCol>
                <a:gridCol w="579782">
                  <a:extLst>
                    <a:ext uri="{9D8B030D-6E8A-4147-A177-3AD203B41FA5}">
                      <a16:colId xmlns:a16="http://schemas.microsoft.com/office/drawing/2014/main" val="20002"/>
                    </a:ext>
                  </a:extLst>
                </a:gridCol>
                <a:gridCol w="579782">
                  <a:extLst>
                    <a:ext uri="{9D8B030D-6E8A-4147-A177-3AD203B41FA5}">
                      <a16:colId xmlns:a16="http://schemas.microsoft.com/office/drawing/2014/main" val="20003"/>
                    </a:ext>
                  </a:extLst>
                </a:gridCol>
              </a:tblGrid>
              <a:tr h="182880">
                <a:tc>
                  <a:txBody>
                    <a:bodyPr/>
                    <a:lstStyle/>
                    <a:p>
                      <a:pPr algn="r" fontAlgn="b"/>
                      <a:r>
                        <a:rPr lang="en-US" sz="3200" u="none" strike="noStrike" dirty="0">
                          <a:effectLst/>
                        </a:rPr>
                        <a:t>-13</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6</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3</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-3</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5</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-5</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4</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3200" u="none" strike="noStrike">
                          <a:effectLst/>
                        </a:rPr>
                        <a:t>15</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6</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-4</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127" name="Table 5126"/>
          <p:cNvGraphicFramePr>
            <a:graphicFrameLocks noGrp="1"/>
          </p:cNvGraphicFramePr>
          <p:nvPr>
            <p:extLst>
              <p:ext uri="{D42A27DB-BD31-4B8C-83A1-F6EECF244321}">
                <p14:modId xmlns:p14="http://schemas.microsoft.com/office/powerpoint/2010/main" val="2941783954"/>
              </p:ext>
            </p:extLst>
          </p:nvPr>
        </p:nvGraphicFramePr>
        <p:xfrm>
          <a:off x="3886200" y="5295900"/>
          <a:ext cx="1295400" cy="1485900"/>
        </p:xfrm>
        <a:graphic>
          <a:graphicData uri="http://schemas.openxmlformats.org/drawingml/2006/table">
            <a:tbl>
              <a:tblPr>
                <a:tableStyleId>{5C22544A-7EE6-4342-B048-85BDC9FD1C3A}</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182880">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128" name="Table 5127"/>
          <p:cNvGraphicFramePr>
            <a:graphicFrameLocks noGrp="1"/>
          </p:cNvGraphicFramePr>
          <p:nvPr>
            <p:extLst>
              <p:ext uri="{D42A27DB-BD31-4B8C-83A1-F6EECF244321}">
                <p14:modId xmlns:p14="http://schemas.microsoft.com/office/powerpoint/2010/main" val="516615884"/>
              </p:ext>
            </p:extLst>
          </p:nvPr>
        </p:nvGraphicFramePr>
        <p:xfrm>
          <a:off x="6286500" y="5715000"/>
          <a:ext cx="2247900" cy="1981200"/>
        </p:xfrm>
        <a:graphic>
          <a:graphicData uri="http://schemas.openxmlformats.org/drawingml/2006/table">
            <a:tbl>
              <a:tblPr>
                <a:tableStyleId>{5C22544A-7EE6-4342-B048-85BDC9FD1C3A}</a:tableStyleId>
              </a:tblPr>
              <a:tblGrid>
                <a:gridCol w="5619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1975">
                  <a:extLst>
                    <a:ext uri="{9D8B030D-6E8A-4147-A177-3AD203B41FA5}">
                      <a16:colId xmlns:a16="http://schemas.microsoft.com/office/drawing/2014/main" val="20002"/>
                    </a:ext>
                  </a:extLst>
                </a:gridCol>
                <a:gridCol w="561975">
                  <a:extLst>
                    <a:ext uri="{9D8B030D-6E8A-4147-A177-3AD203B41FA5}">
                      <a16:colId xmlns:a16="http://schemas.microsoft.com/office/drawing/2014/main" val="20003"/>
                    </a:ext>
                  </a:extLst>
                </a:gridCol>
              </a:tblGrid>
              <a:tr h="182880">
                <a:tc>
                  <a:txBody>
                    <a:bodyPr/>
                    <a:lstStyle/>
                    <a:p>
                      <a:pPr algn="r" fontAlgn="b"/>
                      <a:r>
                        <a:rPr lang="en-US" sz="3200" u="none" strike="noStrike" dirty="0">
                          <a:effectLst/>
                        </a:rPr>
                        <a:t>6</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4</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10</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9</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3200" u="none" strike="noStrike">
                          <a:effectLst/>
                        </a:rPr>
                        <a:t>8</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3</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3200" u="none" strike="noStrike">
                          <a:effectLst/>
                        </a:rPr>
                        <a:t>15</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8</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-3</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-6</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3200" u="none" strike="noStrike">
                          <a:effectLst/>
                        </a:rPr>
                        <a:t>2</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a:effectLst/>
                        </a:rPr>
                        <a:t>1</a:t>
                      </a:r>
                      <a:endParaRPr lang="en-US" sz="32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-12</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3200" u="none" strike="noStrike" dirty="0">
                          <a:effectLst/>
                        </a:rPr>
                        <a:t>-1</a:t>
                      </a:r>
                      <a:endParaRPr lang="en-US" sz="32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129" name="TextBox 5128"/>
          <p:cNvSpPr txBox="1"/>
          <p:nvPr/>
        </p:nvSpPr>
        <p:spPr>
          <a:xfrm>
            <a:off x="838200" y="1636452"/>
            <a:ext cx="2286000" cy="584775"/>
          </a:xfrm>
          <a:prstGeom prst="rect">
            <a:avLst/>
          </a:prstGeom>
          <a:noFill/>
        </p:spPr>
        <p:txBody>
          <a:bodyPr wrap="square" rtlCol="0">
            <a:spAutoFit/>
          </a:bodyPr>
          <a:lstStyle/>
          <a:p>
            <a:r>
              <a:rPr lang="en-US" sz="3200" dirty="0"/>
              <a:t>Input</a:t>
            </a:r>
          </a:p>
        </p:txBody>
      </p:sp>
      <p:sp>
        <p:nvSpPr>
          <p:cNvPr id="74" name="TextBox 73"/>
          <p:cNvSpPr txBox="1"/>
          <p:nvPr/>
        </p:nvSpPr>
        <p:spPr>
          <a:xfrm>
            <a:off x="3505200" y="1524000"/>
            <a:ext cx="2286000" cy="584775"/>
          </a:xfrm>
          <a:prstGeom prst="rect">
            <a:avLst/>
          </a:prstGeom>
          <a:noFill/>
        </p:spPr>
        <p:txBody>
          <a:bodyPr wrap="square" rtlCol="0">
            <a:spAutoFit/>
          </a:bodyPr>
          <a:lstStyle/>
          <a:p>
            <a:r>
              <a:rPr lang="en-US" sz="3200" dirty="0"/>
              <a:t>Conv. Kernel</a:t>
            </a:r>
          </a:p>
        </p:txBody>
      </p:sp>
      <p:sp>
        <p:nvSpPr>
          <p:cNvPr id="75" name="TextBox 74"/>
          <p:cNvSpPr txBox="1"/>
          <p:nvPr/>
        </p:nvSpPr>
        <p:spPr>
          <a:xfrm>
            <a:off x="5943600" y="2133600"/>
            <a:ext cx="2286000" cy="584775"/>
          </a:xfrm>
          <a:prstGeom prst="rect">
            <a:avLst/>
          </a:prstGeom>
          <a:noFill/>
        </p:spPr>
        <p:txBody>
          <a:bodyPr wrap="square" rtlCol="0">
            <a:spAutoFit/>
          </a:bodyPr>
          <a:lstStyle/>
          <a:p>
            <a:r>
              <a:rPr lang="en-US" sz="3200" dirty="0"/>
              <a:t>Output</a:t>
            </a:r>
          </a:p>
        </p:txBody>
      </p:sp>
    </p:spTree>
    <p:extLst>
      <p:ext uri="{BB962C8B-B14F-4D97-AF65-F5344CB8AC3E}">
        <p14:creationId xmlns:p14="http://schemas.microsoft.com/office/powerpoint/2010/main" val="179530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fade">
                                      <p:cBhvr>
                                        <p:cTn id="32" dur="500"/>
                                        <p:tgtEl>
                                          <p:spTgt spid="51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25"/>
                                        </p:tgtEl>
                                        <p:attrNameLst>
                                          <p:attrName>style.visibility</p:attrName>
                                        </p:attrNameLst>
                                      </p:cBhvr>
                                      <p:to>
                                        <p:strVal val="visible"/>
                                      </p:to>
                                    </p:set>
                                    <p:animEffect transition="in" filter="fade">
                                      <p:cBhvr>
                                        <p:cTn id="37" dur="500"/>
                                        <p:tgtEl>
                                          <p:spTgt spid="51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26"/>
                                        </p:tgtEl>
                                        <p:attrNameLst>
                                          <p:attrName>style.visibility</p:attrName>
                                        </p:attrNameLst>
                                      </p:cBhvr>
                                      <p:to>
                                        <p:strVal val="visible"/>
                                      </p:to>
                                    </p:set>
                                    <p:animEffect transition="in" filter="fade">
                                      <p:cBhvr>
                                        <p:cTn id="42" dur="500"/>
                                        <p:tgtEl>
                                          <p:spTgt spid="51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27"/>
                                        </p:tgtEl>
                                        <p:attrNameLst>
                                          <p:attrName>style.visibility</p:attrName>
                                        </p:attrNameLst>
                                      </p:cBhvr>
                                      <p:to>
                                        <p:strVal val="visible"/>
                                      </p:to>
                                    </p:set>
                                    <p:animEffect transition="in" filter="fade">
                                      <p:cBhvr>
                                        <p:cTn id="47" dur="500"/>
                                        <p:tgtEl>
                                          <p:spTgt spid="51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128"/>
                                        </p:tgtEl>
                                        <p:attrNameLst>
                                          <p:attrName>style.visibility</p:attrName>
                                        </p:attrNameLst>
                                      </p:cBhvr>
                                      <p:to>
                                        <p:strVal val="visible"/>
                                      </p:to>
                                    </p:set>
                                    <p:animEffect transition="in" filter="fade">
                                      <p:cBhvr>
                                        <p:cTn id="52"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DD7-00FA-497F-9D7E-87E617E8F97D}"/>
              </a:ext>
            </a:extLst>
          </p:cNvPr>
          <p:cNvSpPr>
            <a:spLocks noGrp="1"/>
          </p:cNvSpPr>
          <p:nvPr>
            <p:ph type="title"/>
          </p:nvPr>
        </p:nvSpPr>
        <p:spPr/>
        <p:txBody>
          <a:bodyPr>
            <a:normAutofit fontScale="90000"/>
          </a:bodyPr>
          <a:lstStyle/>
          <a:p>
            <a:r>
              <a:rPr lang="en-US" dirty="0"/>
              <a:t>Traditional computer vision </a:t>
            </a:r>
            <a:br>
              <a:rPr lang="en-US" dirty="0"/>
            </a:br>
            <a:r>
              <a:rPr lang="en-US" dirty="0"/>
              <a:t>vs. </a:t>
            </a:r>
            <a:br>
              <a:rPr lang="en-US" dirty="0"/>
            </a:br>
            <a:r>
              <a:rPr lang="en-US" dirty="0"/>
              <a:t>deep learning</a:t>
            </a:r>
          </a:p>
        </p:txBody>
      </p:sp>
      <p:pic>
        <p:nvPicPr>
          <p:cNvPr id="1026" name="Picture 2" descr="Deep Learning Vs. Traditional Computer Vision | NaadiSpeaks">
            <a:extLst>
              <a:ext uri="{FF2B5EF4-FFF2-40B4-BE49-F238E27FC236}">
                <a16:creationId xmlns:a16="http://schemas.microsoft.com/office/drawing/2014/main" id="{8883EF92-8629-4A7E-805F-BB85B97BA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47862"/>
            <a:ext cx="5566094" cy="20145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E3D7C42-08B4-4C7F-A352-08843EF4A898}"/>
              </a:ext>
            </a:extLst>
          </p:cNvPr>
          <p:cNvPicPr>
            <a:picLocks noChangeAspect="1"/>
          </p:cNvPicPr>
          <p:nvPr/>
        </p:nvPicPr>
        <p:blipFill>
          <a:blip r:embed="rId3"/>
          <a:stretch>
            <a:fillRect/>
          </a:stretch>
        </p:blipFill>
        <p:spPr>
          <a:xfrm>
            <a:off x="573247" y="3961587"/>
            <a:ext cx="7620000" cy="2820213"/>
          </a:xfrm>
          <a:prstGeom prst="rect">
            <a:avLst/>
          </a:prstGeom>
        </p:spPr>
      </p:pic>
      <p:sp>
        <p:nvSpPr>
          <p:cNvPr id="6" name="TextBox 5">
            <a:extLst>
              <a:ext uri="{FF2B5EF4-FFF2-40B4-BE49-F238E27FC236}">
                <a16:creationId xmlns:a16="http://schemas.microsoft.com/office/drawing/2014/main" id="{FE3DA956-ED17-43C0-B5AE-BAF6B2ABC487}"/>
              </a:ext>
            </a:extLst>
          </p:cNvPr>
          <p:cNvSpPr txBox="1"/>
          <p:nvPr/>
        </p:nvSpPr>
        <p:spPr>
          <a:xfrm>
            <a:off x="3563224" y="6414085"/>
            <a:ext cx="4876800" cy="338554"/>
          </a:xfrm>
          <a:prstGeom prst="rect">
            <a:avLst/>
          </a:prstGeom>
          <a:noFill/>
        </p:spPr>
        <p:txBody>
          <a:bodyPr wrap="square" rtlCol="0">
            <a:spAutoFit/>
          </a:bodyPr>
          <a:lstStyle/>
          <a:p>
            <a:r>
              <a:rPr lang="en-US" sz="1600" dirty="0"/>
              <a:t>From: https://www.youtube.com/watch?v=IoF7D0qec0I</a:t>
            </a:r>
          </a:p>
        </p:txBody>
      </p:sp>
    </p:spTree>
    <p:extLst>
      <p:ext uri="{BB962C8B-B14F-4D97-AF65-F5344CB8AC3E}">
        <p14:creationId xmlns:p14="http://schemas.microsoft.com/office/powerpoint/2010/main" val="256985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4-D Convolution Weights</a:t>
            </a:r>
          </a:p>
        </p:txBody>
      </p:sp>
      <p:sp>
        <p:nvSpPr>
          <p:cNvPr id="3" name="Content Placeholder 2"/>
          <p:cNvSpPr>
            <a:spLocks noGrp="1"/>
          </p:cNvSpPr>
          <p:nvPr>
            <p:ph idx="1"/>
          </p:nvPr>
        </p:nvSpPr>
        <p:spPr/>
        <p:txBody>
          <a:bodyPr>
            <a:normAutofit fontScale="85000" lnSpcReduction="20000"/>
          </a:bodyPr>
          <a:lstStyle/>
          <a:p>
            <a:r>
              <a:rPr lang="en-US" dirty="0"/>
              <a:t>In practice, the input to the convolution layer is many times 3-dimensions. </a:t>
            </a:r>
          </a:p>
          <a:p>
            <a:r>
              <a:rPr lang="en-US" dirty="0"/>
              <a:t>For example:</a:t>
            </a:r>
          </a:p>
          <a:p>
            <a:pPr lvl="1"/>
            <a:r>
              <a:rPr lang="en-US" dirty="0"/>
              <a:t>An image that has RGB channels.</a:t>
            </a:r>
          </a:p>
          <a:p>
            <a:pPr lvl="1"/>
            <a:r>
              <a:rPr lang="en-US" dirty="0"/>
              <a:t>A previous convolution layer's output.</a:t>
            </a:r>
          </a:p>
          <a:p>
            <a:r>
              <a:rPr lang="en-US" dirty="0"/>
              <a:t>In that case, in every kernel group, each kernel multiplies a different dimension and the results are summed up. </a:t>
            </a:r>
          </a:p>
          <a:p>
            <a:r>
              <a:rPr lang="en-US" dirty="0"/>
              <a:t>There may be multiple kernel groups and thus the result may have 3 dimensions as well.</a:t>
            </a:r>
          </a:p>
          <a:p>
            <a:r>
              <a:rPr lang="en-US" dirty="0"/>
              <a:t>Assume T kernel groups of (size: </a:t>
            </a:r>
            <a:r>
              <a:rPr lang="en-US" dirty="0" err="1"/>
              <a:t>k</a:t>
            </a:r>
            <a:r>
              <a:rPr lang="en-US" baseline="-25000" dirty="0" err="1"/>
              <a:t>n</a:t>
            </a:r>
            <a:r>
              <a:rPr lang="en-US" baseline="-25000" dirty="0"/>
              <a:t> </a:t>
            </a:r>
            <a:r>
              <a:rPr lang="en-US" dirty="0"/>
              <a:t>x k</a:t>
            </a:r>
            <a:r>
              <a:rPr lang="en-US" baseline="-25000" dirty="0"/>
              <a:t>m</a:t>
            </a:r>
            <a:r>
              <a:rPr lang="en-US" dirty="0"/>
              <a:t> x </a:t>
            </a:r>
            <a:r>
              <a:rPr lang="en-US" dirty="0" err="1"/>
              <a:t>k</a:t>
            </a:r>
            <a:r>
              <a:rPr lang="en-US" baseline="-25000" dirty="0" err="1"/>
              <a:t>q</a:t>
            </a:r>
            <a:r>
              <a:rPr lang="en-US" dirty="0"/>
              <a:t>) each:</a:t>
            </a:r>
          </a:p>
          <a:p>
            <a:endParaRPr lang="en-US" dirty="0"/>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14401" y="5867400"/>
            <a:ext cx="5443126" cy="468541"/>
          </a:xfrm>
          <a:prstGeom prst="rect">
            <a:avLst/>
          </a:prstGeom>
        </p:spPr>
      </p:pic>
    </p:spTree>
    <p:extLst>
      <p:ext uri="{BB962C8B-B14F-4D97-AF65-F5344CB8AC3E}">
        <p14:creationId xmlns:p14="http://schemas.microsoft.com/office/powerpoint/2010/main" val="400569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Channel Input </a:t>
            </a:r>
            <a:br>
              <a:rPr lang="en-US" dirty="0"/>
            </a:br>
            <a:r>
              <a:rPr lang="en-US" sz="3600" dirty="0"/>
              <a:t>Kernel Size = [3,3,3,2]</a:t>
            </a:r>
            <a:endParaRPr lang="en-US" dirty="0"/>
          </a:p>
        </p:txBody>
      </p:sp>
      <p:sp>
        <p:nvSpPr>
          <p:cNvPr id="5129" name="TextBox 5128"/>
          <p:cNvSpPr txBox="1"/>
          <p:nvPr/>
        </p:nvSpPr>
        <p:spPr>
          <a:xfrm>
            <a:off x="838200" y="1636452"/>
            <a:ext cx="2286000" cy="584775"/>
          </a:xfrm>
          <a:prstGeom prst="rect">
            <a:avLst/>
          </a:prstGeom>
          <a:noFill/>
        </p:spPr>
        <p:txBody>
          <a:bodyPr wrap="square" rtlCol="0">
            <a:spAutoFit/>
          </a:bodyPr>
          <a:lstStyle/>
          <a:p>
            <a:r>
              <a:rPr lang="en-US" sz="3200" dirty="0"/>
              <a:t>Input</a:t>
            </a:r>
          </a:p>
        </p:txBody>
      </p:sp>
      <p:sp>
        <p:nvSpPr>
          <p:cNvPr id="74" name="TextBox 73"/>
          <p:cNvSpPr txBox="1"/>
          <p:nvPr/>
        </p:nvSpPr>
        <p:spPr>
          <a:xfrm>
            <a:off x="2590800" y="1841212"/>
            <a:ext cx="2286000" cy="584775"/>
          </a:xfrm>
          <a:prstGeom prst="rect">
            <a:avLst/>
          </a:prstGeom>
          <a:noFill/>
        </p:spPr>
        <p:txBody>
          <a:bodyPr wrap="square" rtlCol="0">
            <a:spAutoFit/>
          </a:bodyPr>
          <a:lstStyle/>
          <a:p>
            <a:r>
              <a:rPr lang="en-US" sz="3200" dirty="0"/>
              <a:t>Conv. Kernel</a:t>
            </a:r>
          </a:p>
        </p:txBody>
      </p:sp>
      <p:sp>
        <p:nvSpPr>
          <p:cNvPr id="75" name="TextBox 74"/>
          <p:cNvSpPr txBox="1"/>
          <p:nvPr/>
        </p:nvSpPr>
        <p:spPr>
          <a:xfrm>
            <a:off x="7543800" y="1841212"/>
            <a:ext cx="1468582" cy="584775"/>
          </a:xfrm>
          <a:prstGeom prst="rect">
            <a:avLst/>
          </a:prstGeom>
          <a:noFill/>
        </p:spPr>
        <p:txBody>
          <a:bodyPr wrap="square" rtlCol="0">
            <a:spAutoFit/>
          </a:bodyPr>
          <a:lstStyle/>
          <a:p>
            <a:r>
              <a:rPr lang="en-US" sz="3200" dirty="0"/>
              <a:t>Output</a:t>
            </a:r>
          </a:p>
        </p:txBody>
      </p:sp>
      <p:sp>
        <p:nvSpPr>
          <p:cNvPr id="67" name="TextBox 66"/>
          <p:cNvSpPr txBox="1"/>
          <p:nvPr/>
        </p:nvSpPr>
        <p:spPr>
          <a:xfrm>
            <a:off x="5181600" y="1968959"/>
            <a:ext cx="1905000" cy="461665"/>
          </a:xfrm>
          <a:prstGeom prst="rect">
            <a:avLst/>
          </a:prstGeom>
          <a:noFill/>
        </p:spPr>
        <p:txBody>
          <a:bodyPr wrap="square" rtlCol="0">
            <a:spAutoFit/>
          </a:bodyPr>
          <a:lstStyle/>
          <a:p>
            <a:r>
              <a:rPr lang="en-US" sz="2400" dirty="0"/>
              <a:t>Intermediate</a:t>
            </a:r>
          </a:p>
        </p:txBody>
      </p:sp>
      <p:graphicFrame>
        <p:nvGraphicFramePr>
          <p:cNvPr id="5" name="Table 4"/>
          <p:cNvGraphicFramePr>
            <a:graphicFrameLocks noGrp="1"/>
          </p:cNvGraphicFramePr>
          <p:nvPr>
            <p:extLst>
              <p:ext uri="{D42A27DB-BD31-4B8C-83A1-F6EECF244321}">
                <p14:modId xmlns:p14="http://schemas.microsoft.com/office/powerpoint/2010/main" val="3172559497"/>
              </p:ext>
            </p:extLst>
          </p:nvPr>
        </p:nvGraphicFramePr>
        <p:xfrm>
          <a:off x="152400" y="2667000"/>
          <a:ext cx="1981200" cy="1874520"/>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0200">
                  <a:extLst>
                    <a:ext uri="{9D8B030D-6E8A-4147-A177-3AD203B41FA5}">
                      <a16:colId xmlns:a16="http://schemas.microsoft.com/office/drawing/2014/main" val="20004"/>
                    </a:ext>
                  </a:extLst>
                </a:gridCol>
                <a:gridCol w="330200">
                  <a:extLst>
                    <a:ext uri="{9D8B030D-6E8A-4147-A177-3AD203B41FA5}">
                      <a16:colId xmlns:a16="http://schemas.microsoft.com/office/drawing/2014/main" val="20005"/>
                    </a:ext>
                  </a:extLst>
                </a:gridCol>
              </a:tblGrid>
              <a:tr h="182880">
                <a:tc>
                  <a:txBody>
                    <a:bodyPr/>
                    <a:lstStyle/>
                    <a:p>
                      <a:pPr algn="r" fontAlgn="b"/>
                      <a:r>
                        <a:rPr lang="en-US" sz="2000" u="none" strike="noStrike" dirty="0">
                          <a:effectLst/>
                        </a:rPr>
                        <a:t>0</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rPr>
                        <a:t>0</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rPr>
                        <a:t>0</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2880">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2880">
                <a:tc>
                  <a:txBody>
                    <a:bodyPr/>
                    <a:lstStyle/>
                    <a:p>
                      <a:pPr algn="r" fontAlgn="b"/>
                      <a:r>
                        <a:rPr lang="en-US" sz="2000" u="none" strike="noStrike">
                          <a:effectLst/>
                        </a:rPr>
                        <a:t>4</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6</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5</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2</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82880">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0</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1</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3</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rPr>
                        <a:t>4</a:t>
                      </a:r>
                      <a:endParaRPr lang="en-US" sz="20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rPr>
                        <a:t>4</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08731419"/>
              </p:ext>
            </p:extLst>
          </p:nvPr>
        </p:nvGraphicFramePr>
        <p:xfrm>
          <a:off x="457200" y="2971800"/>
          <a:ext cx="1981200" cy="1691640"/>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0200">
                  <a:extLst>
                    <a:ext uri="{9D8B030D-6E8A-4147-A177-3AD203B41FA5}">
                      <a16:colId xmlns:a16="http://schemas.microsoft.com/office/drawing/2014/main" val="20004"/>
                    </a:ext>
                  </a:extLst>
                </a:gridCol>
                <a:gridCol w="330200">
                  <a:extLst>
                    <a:ext uri="{9D8B030D-6E8A-4147-A177-3AD203B41FA5}">
                      <a16:colId xmlns:a16="http://schemas.microsoft.com/office/drawing/2014/main" val="20005"/>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507062"/>
              </p:ext>
            </p:extLst>
          </p:nvPr>
        </p:nvGraphicFramePr>
        <p:xfrm>
          <a:off x="810491" y="3581400"/>
          <a:ext cx="1828800" cy="1691640"/>
        </p:xfrm>
        <a:graphic>
          <a:graphicData uri="http://schemas.openxmlformats.org/drawingml/2006/table">
            <a:tbl>
              <a:tblPr>
                <a:tableStyleId>{5C22544A-7EE6-4342-B048-85BDC9FD1C3A}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tblGrid>
              <a:tr h="182880">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98824637"/>
              </p:ext>
            </p:extLst>
          </p:nvPr>
        </p:nvGraphicFramePr>
        <p:xfrm>
          <a:off x="3048000" y="2743200"/>
          <a:ext cx="990600" cy="845820"/>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95119763"/>
              </p:ext>
            </p:extLst>
          </p:nvPr>
        </p:nvGraphicFramePr>
        <p:xfrm>
          <a:off x="3238500" y="3124200"/>
          <a:ext cx="838200" cy="845820"/>
        </p:xfrm>
        <a:graphic>
          <a:graphicData uri="http://schemas.openxmlformats.org/drawingml/2006/table">
            <a:tbl>
              <a:tblPr>
                <a:tableStyleId>{5C22544A-7EE6-4342-B048-85BDC9FD1C3A}</a:tableStyleId>
              </a:tblPr>
              <a:tblGrid>
                <a:gridCol w="279400">
                  <a:extLst>
                    <a:ext uri="{9D8B030D-6E8A-4147-A177-3AD203B41FA5}">
                      <a16:colId xmlns:a16="http://schemas.microsoft.com/office/drawing/2014/main" val="20000"/>
                    </a:ext>
                  </a:extLst>
                </a:gridCol>
                <a:gridCol w="279400">
                  <a:extLst>
                    <a:ext uri="{9D8B030D-6E8A-4147-A177-3AD203B41FA5}">
                      <a16:colId xmlns:a16="http://schemas.microsoft.com/office/drawing/2014/main" val="20001"/>
                    </a:ext>
                  </a:extLst>
                </a:gridCol>
                <a:gridCol w="2794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2071901206"/>
              </p:ext>
            </p:extLst>
          </p:nvPr>
        </p:nvGraphicFramePr>
        <p:xfrm>
          <a:off x="3543300" y="3352800"/>
          <a:ext cx="914400" cy="845820"/>
        </p:xfrm>
        <a:graphic>
          <a:graphicData uri="http://schemas.openxmlformats.org/drawingml/2006/table">
            <a:tbl>
              <a:tblPr>
                <a:tableStyleId>{5C22544A-7EE6-4342-B048-85BDC9FD1C3A}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167485094"/>
              </p:ext>
            </p:extLst>
          </p:nvPr>
        </p:nvGraphicFramePr>
        <p:xfrm>
          <a:off x="4876800" y="2667000"/>
          <a:ext cx="1600200" cy="11277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14</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3343150505"/>
              </p:ext>
            </p:extLst>
          </p:nvPr>
        </p:nvGraphicFramePr>
        <p:xfrm>
          <a:off x="5181600" y="3048000"/>
          <a:ext cx="1447800" cy="1127760"/>
        </p:xfrm>
        <a:graphic>
          <a:graphicData uri="http://schemas.openxmlformats.org/drawingml/2006/table">
            <a:tbl>
              <a:tblPr>
                <a:tableStyleId>{5C22544A-7EE6-4342-B048-85BDC9FD1C3A}</a:tableStyleId>
              </a:tblPr>
              <a:tblGrid>
                <a:gridCol w="361950">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tblGrid>
              <a:tr h="182880">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2666615198"/>
              </p:ext>
            </p:extLst>
          </p:nvPr>
        </p:nvGraphicFramePr>
        <p:xfrm>
          <a:off x="5486400" y="3352800"/>
          <a:ext cx="1524000" cy="1127760"/>
        </p:xfrm>
        <a:graphic>
          <a:graphicData uri="http://schemas.openxmlformats.org/drawingml/2006/table">
            <a:tbl>
              <a:tblPr>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-16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-18</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2768461305"/>
              </p:ext>
            </p:extLst>
          </p:nvPr>
        </p:nvGraphicFramePr>
        <p:xfrm>
          <a:off x="7239000" y="2819400"/>
          <a:ext cx="1676400" cy="112776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-16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741225322"/>
              </p:ext>
            </p:extLst>
          </p:nvPr>
        </p:nvGraphicFramePr>
        <p:xfrm>
          <a:off x="3048000" y="4724400"/>
          <a:ext cx="1143000" cy="845820"/>
        </p:xfrm>
        <a:graphic>
          <a:graphicData uri="http://schemas.openxmlformats.org/drawingml/2006/table">
            <a:tbl>
              <a:tblPr>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944096194"/>
              </p:ext>
            </p:extLst>
          </p:nvPr>
        </p:nvGraphicFramePr>
        <p:xfrm>
          <a:off x="3352800" y="5105400"/>
          <a:ext cx="990600" cy="845820"/>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238659668"/>
              </p:ext>
            </p:extLst>
          </p:nvPr>
        </p:nvGraphicFramePr>
        <p:xfrm>
          <a:off x="3657600" y="5410200"/>
          <a:ext cx="1066800" cy="84582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355600">
                  <a:extLst>
                    <a:ext uri="{9D8B030D-6E8A-4147-A177-3AD203B41FA5}">
                      <a16:colId xmlns:a16="http://schemas.microsoft.com/office/drawing/2014/main" val="20002"/>
                    </a:ext>
                  </a:extLst>
                </a:gridCol>
              </a:tblGrid>
              <a:tr h="182880">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1142329082"/>
              </p:ext>
            </p:extLst>
          </p:nvPr>
        </p:nvGraphicFramePr>
        <p:xfrm>
          <a:off x="4993640" y="4724400"/>
          <a:ext cx="1600200" cy="11277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4</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-16</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563840910"/>
              </p:ext>
            </p:extLst>
          </p:nvPr>
        </p:nvGraphicFramePr>
        <p:xfrm>
          <a:off x="5317490" y="5029200"/>
          <a:ext cx="1409700" cy="1127760"/>
        </p:xfrm>
        <a:graphic>
          <a:graphicData uri="http://schemas.openxmlformats.org/drawingml/2006/table">
            <a:tbl>
              <a:tblPr>
                <a:tableStyleId>{5C22544A-7EE6-4342-B048-85BDC9FD1C3A}</a:tableStyleId>
              </a:tblPr>
              <a:tblGrid>
                <a:gridCol w="352425">
                  <a:extLst>
                    <a:ext uri="{9D8B030D-6E8A-4147-A177-3AD203B41FA5}">
                      <a16:colId xmlns:a16="http://schemas.microsoft.com/office/drawing/2014/main" val="20000"/>
                    </a:ext>
                  </a:extLst>
                </a:gridCol>
                <a:gridCol w="352425">
                  <a:extLst>
                    <a:ext uri="{9D8B030D-6E8A-4147-A177-3AD203B41FA5}">
                      <a16:colId xmlns:a16="http://schemas.microsoft.com/office/drawing/2014/main" val="20001"/>
                    </a:ext>
                  </a:extLst>
                </a:gridCol>
                <a:gridCol w="352425">
                  <a:extLst>
                    <a:ext uri="{9D8B030D-6E8A-4147-A177-3AD203B41FA5}">
                      <a16:colId xmlns:a16="http://schemas.microsoft.com/office/drawing/2014/main" val="20002"/>
                    </a:ext>
                  </a:extLst>
                </a:gridCol>
                <a:gridCol w="352425">
                  <a:extLst>
                    <a:ext uri="{9D8B030D-6E8A-4147-A177-3AD203B41FA5}">
                      <a16:colId xmlns:a16="http://schemas.microsoft.com/office/drawing/2014/main" val="20003"/>
                    </a:ext>
                  </a:extLst>
                </a:gridCol>
              </a:tblGrid>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11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6" name="Table 75"/>
          <p:cNvGraphicFramePr>
            <a:graphicFrameLocks noGrp="1"/>
          </p:cNvGraphicFramePr>
          <p:nvPr>
            <p:extLst>
              <p:ext uri="{D42A27DB-BD31-4B8C-83A1-F6EECF244321}">
                <p14:modId xmlns:p14="http://schemas.microsoft.com/office/powerpoint/2010/main" val="2745972610"/>
              </p:ext>
            </p:extLst>
          </p:nvPr>
        </p:nvGraphicFramePr>
        <p:xfrm>
          <a:off x="5527040" y="5410200"/>
          <a:ext cx="1559560" cy="1127760"/>
        </p:xfrm>
        <a:graphic>
          <a:graphicData uri="http://schemas.openxmlformats.org/drawingml/2006/table">
            <a:tbl>
              <a:tblPr>
                <a:tableStyleId>{5C22544A-7EE6-4342-B048-85BDC9FD1C3A}</a:tableStyleId>
              </a:tblPr>
              <a:tblGrid>
                <a:gridCol w="389890">
                  <a:extLst>
                    <a:ext uri="{9D8B030D-6E8A-4147-A177-3AD203B41FA5}">
                      <a16:colId xmlns:a16="http://schemas.microsoft.com/office/drawing/2014/main" val="20000"/>
                    </a:ext>
                  </a:extLst>
                </a:gridCol>
                <a:gridCol w="389890">
                  <a:extLst>
                    <a:ext uri="{9D8B030D-6E8A-4147-A177-3AD203B41FA5}">
                      <a16:colId xmlns:a16="http://schemas.microsoft.com/office/drawing/2014/main" val="20001"/>
                    </a:ext>
                  </a:extLst>
                </a:gridCol>
                <a:gridCol w="389890">
                  <a:extLst>
                    <a:ext uri="{9D8B030D-6E8A-4147-A177-3AD203B41FA5}">
                      <a16:colId xmlns:a16="http://schemas.microsoft.com/office/drawing/2014/main" val="20002"/>
                    </a:ext>
                  </a:extLst>
                </a:gridCol>
                <a:gridCol w="389890">
                  <a:extLst>
                    <a:ext uri="{9D8B030D-6E8A-4147-A177-3AD203B41FA5}">
                      <a16:colId xmlns:a16="http://schemas.microsoft.com/office/drawing/2014/main" val="20003"/>
                    </a:ext>
                  </a:extLst>
                </a:gridCol>
              </a:tblGrid>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4</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461091388"/>
              </p:ext>
            </p:extLst>
          </p:nvPr>
        </p:nvGraphicFramePr>
        <p:xfrm>
          <a:off x="7259780" y="4724400"/>
          <a:ext cx="1655620" cy="1127760"/>
        </p:xfrm>
        <a:graphic>
          <a:graphicData uri="http://schemas.openxmlformats.org/drawingml/2006/table">
            <a:tbl>
              <a:tblPr>
                <a:tableStyleId>{5C22544A-7EE6-4342-B048-85BDC9FD1C3A}</a:tableStyleId>
              </a:tblPr>
              <a:tblGrid>
                <a:gridCol w="413905">
                  <a:extLst>
                    <a:ext uri="{9D8B030D-6E8A-4147-A177-3AD203B41FA5}">
                      <a16:colId xmlns:a16="http://schemas.microsoft.com/office/drawing/2014/main" val="20000"/>
                    </a:ext>
                  </a:extLst>
                </a:gridCol>
                <a:gridCol w="413905">
                  <a:extLst>
                    <a:ext uri="{9D8B030D-6E8A-4147-A177-3AD203B41FA5}">
                      <a16:colId xmlns:a16="http://schemas.microsoft.com/office/drawing/2014/main" val="20001"/>
                    </a:ext>
                  </a:extLst>
                </a:gridCol>
                <a:gridCol w="413905">
                  <a:extLst>
                    <a:ext uri="{9D8B030D-6E8A-4147-A177-3AD203B41FA5}">
                      <a16:colId xmlns:a16="http://schemas.microsoft.com/office/drawing/2014/main" val="20002"/>
                    </a:ext>
                  </a:extLst>
                </a:gridCol>
                <a:gridCol w="413905">
                  <a:extLst>
                    <a:ext uri="{9D8B030D-6E8A-4147-A177-3AD203B41FA5}">
                      <a16:colId xmlns:a16="http://schemas.microsoft.com/office/drawing/2014/main" val="20003"/>
                    </a:ext>
                  </a:extLst>
                </a:gridCol>
              </a:tblGrid>
              <a:tr h="182880">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algn="r" fontAlgn="b"/>
                      <a:r>
                        <a:rPr lang="en-US" sz="1800" u="none" strike="noStrike">
                          <a:effectLst/>
                        </a:rPr>
                        <a:t>9</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15</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11</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r" fontAlgn="b"/>
                      <a:r>
                        <a:rPr lang="en-US" sz="1800" u="none" strike="noStrike">
                          <a:effectLst/>
                        </a:rPr>
                        <a:t>6</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-17</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22</a:t>
                      </a:r>
                      <a:endParaRPr lang="en-US" sz="18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-17</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544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fade">
                                      <p:cBhvr>
                                        <p:cTn id="72" dur="500"/>
                                        <p:tgtEl>
                                          <p:spTgt spid="7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fade">
                                      <p:cBhvr>
                                        <p:cTn id="82" dur="500"/>
                                        <p:tgtEl>
                                          <p:spTgt spid="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86.7761"/>
  <p:tag name="ORIGINALWIDTH" val="1728.241"/>
  <p:tag name="LATEXADDIN" val="\documentclass{article}&#10;\usepackage{amsmath}&#10;\pagestyle{empty}&#10;\begin{document}&#10;&#10;$h_{ij}^l = \sum_{a=0}^{k_n}\sum_{b=0}^{k_m}{w_{ab}h_{(i+a)(j+b)}^{l-1}}$&#10;&#10;&#10;\end{document}"/>
  <p:tag name="IGUANATEXSIZE" val="20"/>
  <p:tag name="IGUANATEXCURSOR" val="121"/>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92.0269"/>
  <p:tag name="ORIGINALWIDTH" val="2230.812"/>
  <p:tag name="LATEXADDIN" val="\documentclass{article}&#10;\usepackage{amsmath}&#10;\pagestyle{empty}&#10;\begin{document}&#10;&#10;$h_{ijt}^l = \sum_{a=0}^{k_n}\sum_{b=0}^{k_m}\sum_{c=0}^{k_q}{w_{abct}h_{(i+a)(j+b)c}^{l-1}}$&#10;&#10;&#10;\end{document}"/>
  <p:tag name="IGUANATEXSIZE" val="20"/>
  <p:tag name="IGUANATEXCURSOR" val="165"/>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82696</TotalTime>
  <Words>2773</Words>
  <Application>Microsoft Office PowerPoint</Application>
  <PresentationFormat>On-screen Show (4:3)</PresentationFormat>
  <Paragraphs>638</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Gungsuh</vt:lpstr>
      <vt:lpstr>Arial</vt:lpstr>
      <vt:lpstr>Brush Script MT</vt:lpstr>
      <vt:lpstr>Calibri</vt:lpstr>
      <vt:lpstr>Cambria Math</vt:lpstr>
      <vt:lpstr>Office Theme</vt:lpstr>
      <vt:lpstr>Convolutional Neural Networks (CNN)</vt:lpstr>
      <vt:lpstr>Convolutional Layers</vt:lpstr>
      <vt:lpstr>Convolution</vt:lpstr>
      <vt:lpstr>Convolution Layers</vt:lpstr>
      <vt:lpstr>Convolutional Layers (Cont.)</vt:lpstr>
      <vt:lpstr>Convolutional Layers (Cont.) Kernel Size = [3,3,1,3]</vt:lpstr>
      <vt:lpstr>Traditional computer vision  vs.  deep learning</vt:lpstr>
      <vt:lpstr>4-D Convolution Weights</vt:lpstr>
      <vt:lpstr>Multiple Channel Input  Kernel Size = [3,3,3,2]</vt:lpstr>
      <vt:lpstr>Back-Propagation</vt:lpstr>
      <vt:lpstr>Convolution Layer Parameters</vt:lpstr>
      <vt:lpstr>Bias and Activation Layer</vt:lpstr>
      <vt:lpstr>Max-Pooling</vt:lpstr>
      <vt:lpstr>Max-Pooling Motivation</vt:lpstr>
      <vt:lpstr>Problem with max-pooling</vt:lpstr>
      <vt:lpstr>Stacking Layers</vt:lpstr>
      <vt:lpstr>What do these layers actually learn?</vt:lpstr>
      <vt:lpstr>Face Recognition Example</vt:lpstr>
      <vt:lpstr>Dropout (Regularization)</vt:lpstr>
      <vt:lpstr>Dropout motivation</vt:lpstr>
      <vt:lpstr>CNN for MNIST</vt:lpstr>
      <vt:lpstr>CNN for MNIST (Training)</vt:lpstr>
      <vt:lpstr>Exponentially Weighted Moving Average</vt:lpstr>
      <vt:lpstr>Optimization Algorithms</vt:lpstr>
      <vt:lpstr>RMSProp</vt:lpstr>
      <vt:lpstr>Adam optimizer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 (CNN)</dc:title>
  <dc:creator>User</dc:creator>
  <cp:lastModifiedBy>עמוס יהודה עזריה/Amos Yehuda Azaria</cp:lastModifiedBy>
  <cp:revision>82</cp:revision>
  <dcterms:created xsi:type="dcterms:W3CDTF">2006-08-16T00:00:00Z</dcterms:created>
  <dcterms:modified xsi:type="dcterms:W3CDTF">2021-12-06T15:01:55Z</dcterms:modified>
</cp:coreProperties>
</file>