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/>
    <p:restoredTop sz="94551"/>
  </p:normalViewPr>
  <p:slideViewPr>
    <p:cSldViewPr snapToGrid="0">
      <p:cViewPr varScale="1">
        <p:scale>
          <a:sx n="101" d="100"/>
          <a:sy n="10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5F1A6-5CF4-9E4E-8639-92458A7D067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9779-A9BF-A34D-A37D-33D2A14E1B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85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9779-A9BF-A34D-A37D-33D2A14E1BA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44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7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08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08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7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8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969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31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39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26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763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5A3C064-1EB9-9846-9AC2-E851F6F9C884}" type="datetimeFigureOut">
              <a:rPr lang="en-IL" smtClean="0"/>
              <a:t>08/08/2022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0717DEF-07B4-FD43-B297-1F314509D2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6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C9E7-E931-7487-B40C-F8256DC50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ח</a:t>
            </a:r>
            <a:r>
              <a:rPr lang="he-IL" dirty="0" err="1"/>
              <a:t>ישוביות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F5CE-9359-D7F9-B932-7485EF5D4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he-IL" dirty="0"/>
              <a:t>תרגול 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1416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218-1DE6-5C36-46AC-BE03D402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267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תזכורת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4F88E-3BF3-1626-2328-0881D2AD0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129" y="1714500"/>
                <a:ext cx="9872871" cy="40386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מכונת </a:t>
                </a:r>
                <a:r>
                  <a:rPr lang="he-IL" sz="2800" b="1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טיורינג</a:t>
                </a: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 אי דטרמיניסטית:</a:t>
                </a:r>
                <a:r>
                  <a:rPr lang="he-IL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בכל צעד חישוב, ניתן לבצע *שני* צעדים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he-IL" sz="2400" dirty="0">
                    <a:solidFill>
                      <a:schemeClr val="tx1"/>
                    </a:solidFill>
                  </a:rPr>
                  <a:t>אפשריים, במקום אחד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rgbClr val="00B050"/>
                    </a:solidFill>
                  </a:rPr>
                  <a:t>מבנה הוכחה: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		קיים מסלול מקבל בעץ החישוב של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		לא קיים מסלול מקבל בעץ החישוב של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4F88E-3BF3-1626-2328-0881D2AD0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129" y="1714500"/>
                <a:ext cx="9872871" cy="4038600"/>
              </a:xfrm>
              <a:blipFill>
                <a:blip r:embed="rId2"/>
                <a:stretch>
                  <a:fillRect t="-2813" r="-7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8BCF2C-F37D-8136-3367-D5D541B00933}"/>
              </a:ext>
            </a:extLst>
          </p:cNvPr>
          <p:cNvCxnSpPr/>
          <p:nvPr/>
        </p:nvCxnSpPr>
        <p:spPr>
          <a:xfrm flipH="1">
            <a:off x="8369300" y="401320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843F6-E648-C586-AADE-18A65F2C102B}"/>
              </a:ext>
            </a:extLst>
          </p:cNvPr>
          <p:cNvCxnSpPr>
            <a:cxnSpLocks/>
          </p:cNvCxnSpPr>
          <p:nvPr/>
        </p:nvCxnSpPr>
        <p:spPr>
          <a:xfrm flipH="1">
            <a:off x="8356600" y="4495800"/>
            <a:ext cx="927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51DC-F247-E096-E8FF-C9E1218A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A4111-E0D9-8038-60BD-9BCCBF2D7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2057400"/>
                <a:ext cx="5554871" cy="40386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∃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הוכיחו כי השפה ב </a:t>
                </a:r>
                <a:r>
                  <a:rPr lang="he-IL" sz="2400" b="1" dirty="0" err="1">
                    <a:solidFill>
                      <a:schemeClr val="tx1"/>
                    </a:solidFill>
                  </a:rPr>
                  <a:t>R</a:t>
                </a:r>
                <a:endParaRPr lang="he-IL" sz="2400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נתאר מ״ט א״ד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המכריעה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קלט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נחשי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נקבל אחרת נדחה</a:t>
                </a: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A4111-E0D9-8038-60BD-9BCCBF2D7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2057400"/>
                <a:ext cx="5554871" cy="4038600"/>
              </a:xfrm>
              <a:blipFill>
                <a:blip r:embed="rId2"/>
                <a:stretch>
                  <a:fillRect t="-1881" r="-9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DAE62-E48A-833D-9CF8-098BA94F719E}"/>
                  </a:ext>
                </a:extLst>
              </p:cNvPr>
              <p:cNvSpPr txBox="1"/>
              <p:nvPr/>
            </p:nvSpPr>
            <p:spPr>
              <a:xfrm>
                <a:off x="431800" y="1134070"/>
                <a:ext cx="5110480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הוכחת נכונות:</a:t>
                </a:r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algn="r" rtl="1"/>
                <a:r>
                  <a:rPr lang="he-IL" sz="2400" dirty="0"/>
                  <a:t>=&gt; קיים </a:t>
                </a:r>
                <a:r>
                  <a:rPr lang="he-IL" sz="2400" dirty="0" err="1"/>
                  <a:t>i</a:t>
                </a:r>
                <a:r>
                  <a:rPr lang="he-IL" sz="2400" dirty="0"/>
                  <a:t> עבורו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he-IL" sz="2400" dirty="0"/>
              </a:p>
              <a:p>
                <a:pPr algn="r" rtl="1"/>
                <a:r>
                  <a:rPr lang="he-IL" sz="2400" dirty="0"/>
                  <a:t>=&gt; קיים ניחוש (מסלול חישוב) עבורו </a:t>
                </a:r>
                <a:r>
                  <a:rPr lang="he-IL" sz="2400" dirty="0" err="1"/>
                  <a:t>M</a:t>
                </a:r>
                <a:r>
                  <a:rPr lang="he-IL" sz="2400" dirty="0"/>
                  <a:t> תקבל</a:t>
                </a:r>
              </a:p>
              <a:p>
                <a:pPr algn="r" rtl="1"/>
                <a:r>
                  <a:rPr lang="he-IL" sz="2400" dirty="0"/>
                  <a:t>=&gt;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algn="r" rtl="1"/>
                <a:endParaRPr lang="he-IL" sz="2400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algn="r" rtl="1"/>
                <a:r>
                  <a:rPr lang="he-IL" sz="2400" dirty="0"/>
                  <a:t>=&gt; לא קיים </a:t>
                </a:r>
                <a:r>
                  <a:rPr lang="he-IL" sz="2400" dirty="0" err="1"/>
                  <a:t>i</a:t>
                </a:r>
                <a:r>
                  <a:rPr lang="he-IL" sz="2400" dirty="0"/>
                  <a:t> עבורו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he-IL" sz="2400" dirty="0"/>
              </a:p>
              <a:p>
                <a:pPr algn="r" rtl="1"/>
                <a:r>
                  <a:rPr lang="he-IL" sz="2400" dirty="0"/>
                  <a:t>=&gt; לכל ניחוש (מסלול חישוב), </a:t>
                </a:r>
                <a:r>
                  <a:rPr lang="he-IL" sz="2400" dirty="0" err="1"/>
                  <a:t>M</a:t>
                </a:r>
                <a:r>
                  <a:rPr lang="he-IL" sz="2400" dirty="0"/>
                  <a:t> תדחה </a:t>
                </a:r>
              </a:p>
              <a:p>
                <a:pPr algn="r" rtl="1"/>
                <a:r>
                  <a:rPr lang="he-IL" sz="2400" dirty="0"/>
                  <a:t>=&gt;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marL="0" algn="r" defTabSz="457200" rtl="1" eaLnBrk="1" latinLnBrk="0" hangingPunct="1"/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DAE62-E48A-833D-9CF8-098BA94F7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34070"/>
                <a:ext cx="5110480" cy="4924425"/>
              </a:xfrm>
              <a:prstGeom prst="rect">
                <a:avLst/>
              </a:prstGeom>
              <a:blipFill>
                <a:blip r:embed="rId3"/>
                <a:stretch>
                  <a:fillRect l="-2730" t="-1285" r="-24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3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733F-E989-47C4-5709-A329779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43180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9846A-D825-2700-E97E-DE7C4EB9F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3900" y="1625600"/>
                <a:ext cx="6108700" cy="4965700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נתונה מכונה: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N  על קלט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(&lt;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מנחשת מספר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 במשך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 צעדים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עצרה מקבלת אחרת דוחה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שאלה:</a:t>
                </a: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he-IL" b="1" dirty="0">
                    <a:solidFill>
                      <a:schemeClr val="tx1"/>
                    </a:solidFill>
                  </a:rPr>
                  <a:t>מהי השפה של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N</a:t>
                </a:r>
                <a:r>
                  <a:rPr lang="he-IL" b="1" dirty="0">
                    <a:solidFill>
                      <a:schemeClr val="tx1"/>
                    </a:solidFill>
                  </a:rPr>
                  <a:t> 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rgbClr val="00B050"/>
                    </a:solidFill>
                  </a:rPr>
                  <a:t>תשובה:</a:t>
                </a: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he-IL" b="1" dirty="0">
                    <a:solidFill>
                      <a:schemeClr val="tx1"/>
                    </a:solidFill>
                  </a:rPr>
                  <a:t>HP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9846A-D825-2700-E97E-DE7C4EB9F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3900" y="1625600"/>
                <a:ext cx="6108700" cy="4965700"/>
              </a:xfrm>
              <a:blipFill>
                <a:blip r:embed="rId3"/>
                <a:stretch>
                  <a:fillRect t="-1790" r="-12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CBD99-363E-98E8-C8DC-E89434FBA834}"/>
                  </a:ext>
                </a:extLst>
              </p:cNvPr>
              <p:cNvSpPr txBox="1"/>
              <p:nvPr/>
            </p:nvSpPr>
            <p:spPr>
              <a:xfrm>
                <a:off x="495300" y="793889"/>
                <a:ext cx="5168900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הוכחה:</a:t>
                </a:r>
              </a:p>
              <a:p>
                <a:pPr algn="r" rtl="1"/>
                <a:endParaRPr lang="he-IL" sz="2000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נניח ש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עוצרת על </a:t>
                </a:r>
                <a:r>
                  <a:rPr lang="he-IL" sz="2000" dirty="0" err="1"/>
                  <a:t>x</a:t>
                </a:r>
                <a:r>
                  <a:rPr lang="he-IL" sz="2000" dirty="0"/>
                  <a:t>  לאחר </a:t>
                </a:r>
                <a:r>
                  <a:rPr lang="he-IL" sz="2000" dirty="0" err="1"/>
                  <a:t>t</a:t>
                </a:r>
                <a:r>
                  <a:rPr lang="he-IL" sz="2000" dirty="0"/>
                  <a:t> צעדים</a:t>
                </a:r>
              </a:p>
              <a:p>
                <a:pPr algn="r" rtl="1"/>
                <a:r>
                  <a:rPr lang="he-IL" sz="2000" dirty="0"/>
                  <a:t>=&gt; לכל ניחוש של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כך ש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sz="2000" dirty="0"/>
                  <a:t>,  המכונה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תעצור ותקבל</a:t>
                </a:r>
              </a:p>
              <a:p>
                <a:pPr algn="r" rtl="1"/>
                <a:r>
                  <a:rPr lang="he-IL" sz="2000" dirty="0"/>
                  <a:t>=&gt; קיים מסלול חישוב בו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תקבל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endParaRPr lang="he-IL" sz="2000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 לא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לכל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,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 לא תעצור</a:t>
                </a:r>
              </a:p>
              <a:p>
                <a:pPr algn="r" rtl="1"/>
                <a:r>
                  <a:rPr lang="he-IL" sz="2000" dirty="0"/>
                  <a:t>=&gt; לכל ניחוש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,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תדחה 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CBD99-363E-98E8-C8DC-E89434FB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793889"/>
                <a:ext cx="5168900" cy="6217087"/>
              </a:xfrm>
              <a:prstGeom prst="rect">
                <a:avLst/>
              </a:prstGeom>
              <a:blipFill>
                <a:blip r:embed="rId4"/>
                <a:stretch>
                  <a:fillRect t="-1020" r="-2451" b="-8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0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69F0-8D33-2F86-0881-A93A51EE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BB684-F3BE-2A54-937E-63F12788C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5100" y="1755715"/>
                <a:ext cx="6532771" cy="40386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נתונה השפה: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פריק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b="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הוכיחו: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נתאר מ״ט א״ד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המכריעה את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M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ננחש מספר </a:t>
                </a:r>
                <a14:m>
                  <m:oMath xmlns:m="http://schemas.openxmlformats.org/officeDocument/2006/math">
                    <m:r>
                      <a:rPr lang="he-IL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נקבל אחרת נדחה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BB684-F3BE-2A54-937E-63F12788C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100" y="1755715"/>
                <a:ext cx="6532771" cy="4038600"/>
              </a:xfrm>
              <a:blipFill>
                <a:blip r:embed="rId2"/>
                <a:stretch>
                  <a:fillRect t="-2821" r="-1163" b="-115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C122E5-8B91-F24F-06BD-05F4EBF9C0EA}"/>
                  </a:ext>
                </a:extLst>
              </p:cNvPr>
              <p:cNvSpPr txBox="1"/>
              <p:nvPr/>
            </p:nvSpPr>
            <p:spPr>
              <a:xfrm>
                <a:off x="508000" y="609600"/>
                <a:ext cx="52832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הוכחת נכונות:</a:t>
                </a:r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𝐶𝑂𝑀𝑃𝑂𝑆𝐼𝑇𝐸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sz="2400" dirty="0"/>
                  <a:t>=&gt; קיים </a:t>
                </a:r>
                <a:r>
                  <a:rPr lang="he-IL" sz="2400" dirty="0" err="1"/>
                  <a:t>k</a:t>
                </a:r>
                <a:r>
                  <a:rPr lang="he-IL" sz="2400" dirty="0"/>
                  <a:t>  שמחלק את </a:t>
                </a:r>
                <a:r>
                  <a:rPr lang="he-IL" sz="2400" dirty="0" err="1"/>
                  <a:t>n</a:t>
                </a:r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=&gt; קיים ניחוש של </a:t>
                </a:r>
                <a:r>
                  <a:rPr lang="he-IL" sz="2400" dirty="0" err="1"/>
                  <a:t>M</a:t>
                </a:r>
                <a:r>
                  <a:rPr lang="he-IL" sz="2400" dirty="0"/>
                  <a:t> עבורו </a:t>
                </a:r>
                <a:r>
                  <a:rPr lang="he-IL" sz="2400" dirty="0" err="1"/>
                  <a:t>M</a:t>
                </a:r>
                <a:r>
                  <a:rPr lang="he-IL" sz="2400" dirty="0"/>
                  <a:t> תקבל</a:t>
                </a:r>
              </a:p>
              <a:p>
                <a:pPr marL="0" algn="r" defTabSz="457200" rtl="1" eaLnBrk="1" latinLnBrk="0" hangingPunct="1"/>
                <a:r>
                  <a:rPr lang="he-IL" sz="2400" dirty="0"/>
                  <a:t>=&gt;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algn="r" rtl="1"/>
                <a:endParaRPr lang="he-IL" sz="2400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𝐶𝑂𝑀𝑃𝑂𝑆𝐼𝑇𝐸</m:t>
                    </m:r>
                  </m:oMath>
                </a14:m>
                <a:r>
                  <a:rPr lang="he-IL" sz="2400" dirty="0"/>
                  <a:t> </a:t>
                </a:r>
              </a:p>
              <a:p>
                <a:pPr algn="r" rtl="1"/>
                <a:r>
                  <a:rPr lang="he-IL" sz="2400" dirty="0"/>
                  <a:t>=&gt; לא קיים  </a:t>
                </a:r>
                <a14:m>
                  <m:oMath xmlns:m="http://schemas.openxmlformats.org/officeDocument/2006/math">
                    <m:r>
                      <a:rPr lang="he-IL" sz="2400" b="0" i="0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he-IL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 שמחלק את </a:t>
                </a:r>
                <a:r>
                  <a:rPr lang="he-IL" sz="2400" dirty="0" err="1"/>
                  <a:t>n</a:t>
                </a:r>
                <a:endParaRPr lang="he-IL" sz="2400" dirty="0"/>
              </a:p>
              <a:p>
                <a:pPr algn="r" rtl="1"/>
                <a:r>
                  <a:rPr lang="he-IL" sz="2400" dirty="0"/>
                  <a:t>=&gt; לכל ניחוש של </a:t>
                </a:r>
                <a:r>
                  <a:rPr lang="he-IL" sz="2400" dirty="0" err="1"/>
                  <a:t>k</a:t>
                </a:r>
                <a:r>
                  <a:rPr lang="he-IL" sz="2400" dirty="0"/>
                  <a:t> ,</a:t>
                </a:r>
                <a:r>
                  <a:rPr lang="he-IL" sz="2400" dirty="0" err="1"/>
                  <a:t>M</a:t>
                </a:r>
                <a:r>
                  <a:rPr lang="he-IL" sz="2400" dirty="0"/>
                  <a:t> תדחה</a:t>
                </a:r>
              </a:p>
              <a:p>
                <a:pPr algn="r" rtl="1"/>
                <a:r>
                  <a:rPr lang="he-IL" sz="2400" dirty="0"/>
                  <a:t>=&gt;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C122E5-8B91-F24F-06BD-05F4EBF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609600"/>
                <a:ext cx="5283200" cy="5786199"/>
              </a:xfrm>
              <a:prstGeom prst="rect">
                <a:avLst/>
              </a:prstGeom>
              <a:blipFill>
                <a:blip r:embed="rId3"/>
                <a:stretch>
                  <a:fillRect t="-1316" r="-21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1CE-4575-6047-8939-FE44A474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נתונה 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 ונתון קבוע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נתונה השפה: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 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|&lt;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&gt;|=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באיזו מחלקת חישובית השפה נמצאת?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תשובה:</a:t>
                </a: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he-IL" dirty="0" err="1">
                    <a:solidFill>
                      <a:schemeClr val="tx1"/>
                    </a:solidFill>
                  </a:rPr>
                  <a:t>R</a:t>
                </a:r>
                <a:r>
                  <a:rPr lang="he-IL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זו שפה סופית! יש לכל היותר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e-IL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he-IL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 מילים בה.</a:t>
                </a:r>
                <a:endParaRPr lang="en-IL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81" r="-7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4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1CE-4575-6047-8939-FE44A474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350" y="954534"/>
                <a:ext cx="11671300" cy="5217160"/>
              </a:xfrm>
            </p:spPr>
            <p:txBody>
              <a:bodyPr>
                <a:normAutofit lnSpcReduction="10000"/>
              </a:bodyPr>
              <a:lstStyle/>
              <a:p>
                <a:pPr marL="45720" indent="0" algn="r" rtl="1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𝐿 = {&lt; 𝑀, 𝑥 &gt;|𝑇h𝑒𝑟𝑒 𝑒𝑥𝑖𝑠𝑡𝑠 𝑎 𝑇𝑢𝑟𝑖𝑛𝑔 𝑀𝑎𝑐h𝑖𝑛𝑒 𝑀′, 𝑠𝑢𝑐h 𝑡h𝑎𝑡 𝑀′𝑎𝑐𝑐𝑒𝑝𝑡𝑠 𝑥 or 𝑀 𝑎𝑐𝑐𝑒𝑝𝑡𝑠. &lt; 𝑀′ &gt;. }</a:t>
                </a:r>
                <a:endParaRPr lang="he-IL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באיזו מחלקה השפה?</a:t>
                </a:r>
              </a:p>
              <a:p>
                <a:pPr marL="45720" indent="0" algn="r" rtl="1">
                  <a:buNone/>
                </a:pPr>
                <a:r>
                  <a:rPr lang="he-IL" sz="2000" b="1" u="sng" dirty="0">
                    <a:solidFill>
                      <a:srgbClr val="00B050"/>
                    </a:solidFill>
                  </a:rPr>
                  <a:t>תשובה:</a:t>
                </a:r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  <a:r>
                  <a:rPr lang="he-IL" sz="1800" b="1" dirty="0" err="1">
                    <a:solidFill>
                      <a:schemeClr val="tx1"/>
                    </a:solidFill>
                  </a:rPr>
                  <a:t>R</a:t>
                </a:r>
                <a:r>
                  <a:rPr lang="he-IL" sz="1800" b="1" dirty="0">
                    <a:solidFill>
                      <a:schemeClr val="tx1"/>
                    </a:solidFill>
                  </a:rPr>
                  <a:t>.</a:t>
                </a:r>
                <a:r>
                  <a:rPr lang="he-IL" sz="1800" dirty="0">
                    <a:solidFill>
                      <a:schemeClr val="tx1"/>
                    </a:solidFill>
                  </a:rPr>
                  <a:t> למעשה זו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כי ניתן תמיד לבחור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שתקבל את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x</a:t>
                </a:r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𝐿 = {&lt; 𝑀, 𝑥 &gt;|𝑇h𝑒𝑟𝑒 𝑒𝑥𝑖𝑠𝑡𝑠 𝑎 𝑇𝑢𝑟𝑖𝑛𝑔 𝑀𝑎𝑐h𝑖𝑛𝑒 𝑀′, 𝑠𝑢𝑐h 𝑡h𝑎𝑡 𝑀′𝑎𝑐𝑐𝑒𝑝𝑡𝑠 𝑥 𝒂𝒏𝒅 𝑀 𝑎𝑐𝑐𝑒𝑝𝑡𝑠. &lt; 𝑀′ &gt;. }</a:t>
                </a:r>
                <a:endParaRPr lang="he-IL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באיזו מחלקה השפה?</a:t>
                </a:r>
              </a:p>
              <a:p>
                <a:pPr marL="45720" indent="0" algn="r" rtl="1">
                  <a:buNone/>
                </a:pPr>
                <a:r>
                  <a:rPr lang="he-IL" sz="2000" b="1" u="sng" dirty="0">
                    <a:solidFill>
                      <a:srgbClr val="00B050"/>
                    </a:solidFill>
                  </a:rPr>
                  <a:t>תשובה:</a:t>
                </a:r>
                <a:r>
                  <a:rPr lang="he-IL" sz="1800" b="1" dirty="0">
                    <a:solidFill>
                      <a:schemeClr val="tx1"/>
                    </a:solidFill>
                  </a:rPr>
                  <a:t> RE.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נתאר מ״ט א״ד שמקבלת את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L</a:t>
                </a: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N  על קלט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(&lt;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נחשי מכונה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1800" dirty="0">
                    <a:solidFill>
                      <a:srgbClr val="7030A0"/>
                    </a:solidFill>
                  </a:rPr>
                  <a:t>'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הריצי את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1800" dirty="0">
                    <a:solidFill>
                      <a:srgbClr val="7030A0"/>
                    </a:solidFill>
                  </a:rPr>
                  <a:t>' על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x</a:t>
                </a:r>
                <a:r>
                  <a:rPr lang="he-IL" sz="1800" dirty="0">
                    <a:solidFill>
                      <a:srgbClr val="7030A0"/>
                    </a:solidFill>
                  </a:rPr>
                  <a:t>. אם דחתה דחי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הריצי את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1800" dirty="0">
                    <a:solidFill>
                      <a:srgbClr val="7030A0"/>
                    </a:solidFill>
                  </a:rPr>
                  <a:t>  על &lt;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1800" dirty="0">
                    <a:solidFill>
                      <a:srgbClr val="7030A0"/>
                    </a:solidFill>
                  </a:rPr>
                  <a:t>'&gt;. אם דחתה דחי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אם שתיהן קיבלו, קבלי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350" y="954534"/>
                <a:ext cx="11671300" cy="5217160"/>
              </a:xfrm>
              <a:blipFill>
                <a:blip r:embed="rId2"/>
                <a:stretch>
                  <a:fillRect t="-1946" r="-109" b="-87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FBC115-BC69-24DD-B714-1411549FC5BE}"/>
                  </a:ext>
                </a:extLst>
              </p:cNvPr>
              <p:cNvSpPr txBox="1"/>
              <p:nvPr/>
            </p:nvSpPr>
            <p:spPr>
              <a:xfrm>
                <a:off x="0" y="3124706"/>
                <a:ext cx="67564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הוכחת נכונות</a:t>
                </a: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dirty="0"/>
                  <a:t>=&gt; קיימת מכונה </a:t>
                </a:r>
                <a:r>
                  <a:rPr lang="he-IL" dirty="0" err="1"/>
                  <a:t>M</a:t>
                </a:r>
                <a:r>
                  <a:rPr lang="he-IL" dirty="0"/>
                  <a:t>' שמקבלת את </a:t>
                </a:r>
                <a:r>
                  <a:rPr lang="he-IL" dirty="0" err="1"/>
                  <a:t>x</a:t>
                </a:r>
                <a:r>
                  <a:rPr lang="he-IL" dirty="0"/>
                  <a:t>  וגם </a:t>
                </a:r>
                <a:r>
                  <a:rPr lang="he-IL" dirty="0" err="1"/>
                  <a:t>M</a:t>
                </a:r>
                <a:r>
                  <a:rPr lang="he-IL" dirty="0"/>
                  <a:t>  מקבלת את &lt;</a:t>
                </a:r>
                <a:r>
                  <a:rPr lang="he-IL" dirty="0" err="1"/>
                  <a:t>M</a:t>
                </a:r>
                <a:r>
                  <a:rPr lang="he-IL" dirty="0"/>
                  <a:t>'&gt;. </a:t>
                </a:r>
              </a:p>
              <a:p>
                <a:pPr algn="r" rtl="1"/>
                <a:r>
                  <a:rPr lang="he-IL" dirty="0"/>
                  <a:t>=&gt; קיים ניחוש (מסלול חישוב) עבורו </a:t>
                </a:r>
                <a:r>
                  <a:rPr lang="he-IL" dirty="0" err="1"/>
                  <a:t>N</a:t>
                </a:r>
                <a:r>
                  <a:rPr lang="he-IL" dirty="0"/>
                  <a:t> תעצור ותקבל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b="0" i="1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dirty="0"/>
                  <a:t>=&gt; לא קיימת מכונה </a:t>
                </a:r>
                <a:r>
                  <a:rPr lang="he-IL" dirty="0" err="1"/>
                  <a:t>M</a:t>
                </a:r>
                <a:r>
                  <a:rPr lang="he-IL" dirty="0"/>
                  <a:t>' שמקבלת את </a:t>
                </a:r>
                <a:r>
                  <a:rPr lang="he-IL" dirty="0" err="1"/>
                  <a:t>x</a:t>
                </a:r>
                <a:r>
                  <a:rPr lang="he-IL" dirty="0"/>
                  <a:t>  וגם </a:t>
                </a:r>
                <a:r>
                  <a:rPr lang="he-IL" dirty="0" err="1"/>
                  <a:t>M</a:t>
                </a:r>
                <a:r>
                  <a:rPr lang="he-IL" dirty="0"/>
                  <a:t>  מקבלת את &lt;</a:t>
                </a:r>
                <a:r>
                  <a:rPr lang="he-IL" dirty="0" err="1"/>
                  <a:t>M</a:t>
                </a:r>
                <a:r>
                  <a:rPr lang="he-IL" dirty="0"/>
                  <a:t>'&gt;. </a:t>
                </a:r>
              </a:p>
              <a:p>
                <a:pPr algn="r" rtl="1"/>
                <a:r>
                  <a:rPr lang="he-IL" dirty="0"/>
                  <a:t>=&gt; לכל ניחוש (מסלול חישוב) של </a:t>
                </a:r>
                <a:r>
                  <a:rPr lang="he-IL" dirty="0" err="1"/>
                  <a:t>N</a:t>
                </a:r>
                <a:r>
                  <a:rPr lang="he-IL" dirty="0"/>
                  <a:t> היא לא תעצור או תדחה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b="0" i="1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endParaRPr lang="he-IL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FBC115-BC69-24DD-B714-1411549FC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706"/>
                <a:ext cx="6756400" cy="3508653"/>
              </a:xfrm>
              <a:prstGeom prst="rect">
                <a:avLst/>
              </a:prstGeom>
              <a:blipFill>
                <a:blip r:embed="rId3"/>
                <a:stretch>
                  <a:fillRect t="-1805" r="-1504" b="-18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516943-1DB6-E3D9-C207-E4948512A064}"/>
              </a:ext>
            </a:extLst>
          </p:cNvPr>
          <p:cNvSpPr txBox="1"/>
          <p:nvPr/>
        </p:nvSpPr>
        <p:spPr>
          <a:xfrm>
            <a:off x="-1962150" y="6171694"/>
            <a:ext cx="626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>
                <a:solidFill>
                  <a:srgbClr val="FF00E3"/>
                </a:solidFill>
              </a:rPr>
              <a:t>שיעורי בית: הוכיחו שהשפה לא </a:t>
            </a:r>
            <a:r>
              <a:rPr lang="he-IL" sz="2000" b="1" dirty="0" err="1">
                <a:solidFill>
                  <a:srgbClr val="FF00E3"/>
                </a:solidFill>
              </a:rPr>
              <a:t>בR</a:t>
            </a:r>
            <a:endParaRPr lang="en-IL" sz="2000" b="1" dirty="0">
              <a:solidFill>
                <a:srgbClr val="FF00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1CE-4575-6047-8939-FE44A474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0" y="26670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180" y="1409700"/>
                <a:ext cx="11340991" cy="5778500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e-IL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  </m:t>
                          </m:r>
                        </m:e>
                      </m:d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𝒓𝒖𝒏𝒏𝒊𝒏𝒈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𝒉𝒂𝒔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𝒂𝒄𝒄𝒆𝒑𝒕𝒊𝒏𝒈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𝒑𝒂𝒕𝒉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𝒓𝒆𝒋𝒆𝒄𝒕𝒊𝒏𝒈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𝒑𝒂𝒕𝒉</m:t>
                      </m:r>
                      <m:r>
                        <a:rPr lang="he-IL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b="1" dirty="0">
                    <a:solidFill>
                      <a:schemeClr val="tx1"/>
                    </a:solidFill>
                  </a:rPr>
                </a:br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 שהשפה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L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אינה ב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ע״י רדוקציה מ HP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=(&lt;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מגרילה ביט </a:t>
                </a:r>
                <a:r>
                  <a:rPr lang="he-IL" dirty="0" err="1">
                    <a:solidFill>
                      <a:srgbClr val="7030A0"/>
                    </a:solidFill>
                  </a:rPr>
                  <a:t>b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b</a:t>
                </a:r>
                <a:r>
                  <a:rPr lang="he-IL" dirty="0">
                    <a:solidFill>
                      <a:srgbClr val="7030A0"/>
                    </a:solidFill>
                  </a:rPr>
                  <a:t>=0 דוחה ואם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b</a:t>
                </a:r>
                <a:r>
                  <a:rPr lang="he-IL" dirty="0">
                    <a:solidFill>
                      <a:srgbClr val="7030A0"/>
                    </a:solidFill>
                  </a:rPr>
                  <a:t>=1 מקבלת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38E-BC29-A8C0-4157-1E8A38A89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80" y="1409700"/>
                <a:ext cx="11340991" cy="5778500"/>
              </a:xfrm>
              <a:blipFill>
                <a:blip r:embed="rId2"/>
                <a:stretch>
                  <a:fillRect t="-219" r="-2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88176-D79B-A12C-0318-5EDF16C050C3}"/>
                  </a:ext>
                </a:extLst>
              </p:cNvPr>
              <p:cNvSpPr txBox="1"/>
              <p:nvPr/>
            </p:nvSpPr>
            <p:spPr>
              <a:xfrm>
                <a:off x="774700" y="2109887"/>
                <a:ext cx="445770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הרדוקציה מלאה וניתנת לחישוב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/>
                  <a:t>  מוגדרת לכל 	</a:t>
                </a:r>
                <a:r>
                  <a:rPr lang="he-IL" dirty="0" err="1"/>
                  <a:t>M</a:t>
                </a:r>
                <a:r>
                  <a:rPr lang="he-IL" dirty="0"/>
                  <a:t>  </a:t>
                </a:r>
                <a:r>
                  <a:rPr lang="he-IL" dirty="0" err="1"/>
                  <a:t>וx</a:t>
                </a:r>
                <a:r>
                  <a:rPr lang="he-IL" dirty="0"/>
                  <a:t>  ולמדנו שניתן לקודד כל מכונה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sz="2000" b="1" dirty="0"/>
                  <a:t>תקפות: </a:t>
                </a: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/>
                  <a:t>  יכולה לדחות או לקבל</a:t>
                </a:r>
              </a:p>
              <a:p>
                <a:pPr algn="r" rtl="1"/>
                <a:r>
                  <a:rPr lang="he-IL" dirty="0"/>
                  <a:t>=&gt; יש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/>
                  <a:t>  מסלול מקבל ומסלול דוחה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לא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/>
                  <a:t>  לא עוצרת</a:t>
                </a:r>
              </a:p>
              <a:p>
                <a:pPr algn="r" rtl="1"/>
                <a:r>
                  <a:rPr lang="he-IL" dirty="0"/>
                  <a:t>=&gt; בפרט, אין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/>
                  <a:t>  מסלול מקבל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88176-D79B-A12C-0318-5EDF16C05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2109887"/>
                <a:ext cx="4457700" cy="5170646"/>
              </a:xfrm>
              <a:prstGeom prst="rect">
                <a:avLst/>
              </a:prstGeom>
              <a:blipFill>
                <a:blip r:embed="rId3"/>
                <a:stretch>
                  <a:fillRect l="-1989" t="-490" r="-14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FB075E-220F-5138-F97E-6DBD614AB43B}"/>
              </a:ext>
            </a:extLst>
          </p:cNvPr>
          <p:cNvSpPr txBox="1"/>
          <p:nvPr/>
        </p:nvSpPr>
        <p:spPr>
          <a:xfrm>
            <a:off x="6096000" y="612140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E3"/>
                </a:solidFill>
              </a:rPr>
              <a:t>הערה חשובה: פונקציית הרדוקציה היא </a:t>
            </a:r>
            <a:r>
              <a:rPr lang="he-IL" b="1" dirty="0">
                <a:solidFill>
                  <a:srgbClr val="FF00E3"/>
                </a:solidFill>
              </a:rPr>
              <a:t>דטרמיניסטית</a:t>
            </a:r>
            <a:r>
              <a:rPr lang="he-IL" dirty="0">
                <a:solidFill>
                  <a:srgbClr val="FF00E3"/>
                </a:solidFill>
              </a:rPr>
              <a:t>.  </a:t>
            </a:r>
            <a:endParaRPr lang="en-IL" dirty="0">
              <a:solidFill>
                <a:srgbClr val="FF00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1CE-4575-6047-8939-FE44A474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535" y="-29834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5B7178-CF2C-DA16-DE4C-D377B8D7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42" y="941134"/>
            <a:ext cx="9859713" cy="30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53EFD-6FBF-7987-52AE-7EB1AA28E2D3}"/>
              </a:ext>
            </a:extLst>
          </p:cNvPr>
          <p:cNvSpPr txBox="1"/>
          <p:nvPr/>
        </p:nvSpPr>
        <p:spPr>
          <a:xfrm>
            <a:off x="2565400" y="4305300"/>
            <a:ext cx="8928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2400" b="1" dirty="0"/>
              <a:t>א. הפרכה: </a:t>
            </a:r>
          </a:p>
          <a:p>
            <a:pPr marL="0" algn="r" defTabSz="457200" rtl="1" eaLnBrk="1" latinLnBrk="0" hangingPunct="1"/>
            <a:r>
              <a:rPr lang="he-IL" dirty="0"/>
              <a:t>נראה מכונה </a:t>
            </a:r>
            <a:r>
              <a:rPr lang="he-IL" dirty="0" err="1"/>
              <a:t>M</a:t>
            </a:r>
            <a:r>
              <a:rPr lang="he-IL" dirty="0"/>
              <a:t>  שאינה מקיימת את הנתון</a:t>
            </a:r>
          </a:p>
          <a:p>
            <a:pPr marL="0" algn="r" defTabSz="457200" rtl="1" eaLnBrk="1" latinLnBrk="0" hangingPunct="1"/>
            <a:r>
              <a:rPr lang="he-IL" dirty="0" err="1">
                <a:solidFill>
                  <a:srgbClr val="7030A0"/>
                </a:solidFill>
              </a:rPr>
              <a:t>M</a:t>
            </a:r>
            <a:r>
              <a:rPr lang="he-IL" dirty="0">
                <a:solidFill>
                  <a:srgbClr val="7030A0"/>
                </a:solidFill>
              </a:rPr>
              <a:t> על קלט </a:t>
            </a:r>
            <a:r>
              <a:rPr lang="he-IL" dirty="0" err="1">
                <a:solidFill>
                  <a:srgbClr val="7030A0"/>
                </a:solidFill>
              </a:rPr>
              <a:t>x</a:t>
            </a:r>
            <a:r>
              <a:rPr lang="he-IL" dirty="0">
                <a:solidFill>
                  <a:srgbClr val="7030A0"/>
                </a:solidFill>
              </a:rPr>
              <a:t>:</a:t>
            </a:r>
          </a:p>
          <a:p>
            <a:pPr marL="45720" indent="0" algn="r" rtl="1">
              <a:buNone/>
            </a:pPr>
            <a:r>
              <a:rPr lang="he-IL" dirty="0">
                <a:solidFill>
                  <a:srgbClr val="7030A0"/>
                </a:solidFill>
              </a:rPr>
              <a:t>	- מגרילה ביט </a:t>
            </a:r>
            <a:r>
              <a:rPr lang="he-IL" dirty="0" err="1">
                <a:solidFill>
                  <a:srgbClr val="7030A0"/>
                </a:solidFill>
              </a:rPr>
              <a:t>b</a:t>
            </a:r>
            <a:endParaRPr lang="he-IL" dirty="0">
              <a:solidFill>
                <a:srgbClr val="7030A0"/>
              </a:solidFill>
            </a:endParaRPr>
          </a:p>
          <a:p>
            <a:pPr marL="45720" indent="0" algn="r" rtl="1">
              <a:buNone/>
            </a:pPr>
            <a:r>
              <a:rPr lang="he-IL" dirty="0">
                <a:solidFill>
                  <a:srgbClr val="7030A0"/>
                </a:solidFill>
              </a:rPr>
              <a:t>	- אם </a:t>
            </a:r>
            <a:r>
              <a:rPr lang="he-IL" dirty="0" err="1">
                <a:solidFill>
                  <a:srgbClr val="7030A0"/>
                </a:solidFill>
              </a:rPr>
              <a:t>b</a:t>
            </a:r>
            <a:r>
              <a:rPr lang="he-IL" dirty="0">
                <a:solidFill>
                  <a:srgbClr val="7030A0"/>
                </a:solidFill>
              </a:rPr>
              <a:t>=0 דוחה ואם </a:t>
            </a:r>
            <a:r>
              <a:rPr lang="he-IL" dirty="0" err="1">
                <a:solidFill>
                  <a:srgbClr val="7030A0"/>
                </a:solidFill>
              </a:rPr>
              <a:t>b</a:t>
            </a:r>
            <a:r>
              <a:rPr lang="he-IL" dirty="0">
                <a:solidFill>
                  <a:srgbClr val="7030A0"/>
                </a:solidFill>
              </a:rPr>
              <a:t>=1 מקבלת</a:t>
            </a:r>
          </a:p>
          <a:p>
            <a:pPr marL="0" algn="r" defTabSz="457200" rtl="1" eaLnBrk="1" latinLnBrk="0" hangingPunct="1"/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AFBEE-13E9-DE16-8A60-659AAB079EDC}"/>
                  </a:ext>
                </a:extLst>
              </p:cNvPr>
              <p:cNvSpPr txBox="1"/>
              <p:nvPr/>
            </p:nvSpPr>
            <p:spPr>
              <a:xfrm>
                <a:off x="876300" y="3946959"/>
                <a:ext cx="6299200" cy="216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מהי השפה של המכונה?</a:t>
                </a:r>
              </a:p>
              <a:p>
                <a:pPr algn="r" rtl="1"/>
                <a:r>
                  <a:rPr lang="he-IL" sz="20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תשובה:</a:t>
                </a:r>
                <a:r>
                  <a:rPr lang="he-IL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sz="2000" b="1" dirty="0"/>
                  <a:t>  . תמיד יש אפשרות לקבל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מהי השפה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he-IL" sz="20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he-IL" sz="20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𝑖𝑛𝑣𝑒𝑟𝑠𝑒</m:t>
                        </m:r>
                      </m:sub>
                    </m:sSub>
                  </m:oMath>
                </a14:m>
                <a:r>
                  <a:rPr lang="he-IL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?</a:t>
                </a:r>
              </a:p>
              <a:p>
                <a:pPr algn="r" rtl="1"/>
                <a:r>
                  <a:rPr lang="he-IL" sz="20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תשובה:</a:t>
                </a:r>
                <a:r>
                  <a:rPr lang="he-IL" dirty="0"/>
                  <a:t> </a:t>
                </a:r>
                <a:r>
                  <a:rPr lang="he-IL" sz="2000" b="1" dirty="0"/>
                  <a:t>גם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2000" b="1"/>
                          <m:t>Σ</m:t>
                        </m:r>
                      </m:e>
                      <m:sup>
                        <m:r>
                          <a:rPr lang="he-IL" sz="2000" b="1"/>
                          <m:t>∗</m:t>
                        </m:r>
                      </m:sup>
                    </m:sSup>
                  </m:oMath>
                </a14:m>
                <a:endParaRPr lang="he-IL" sz="2000" b="1" dirty="0"/>
              </a:p>
              <a:p>
                <a:pPr algn="r" rtl="1"/>
                <a:endParaRPr lang="he-IL" b="1" dirty="0"/>
              </a:p>
              <a:p>
                <a:pPr algn="r" rtl="1"/>
                <a:r>
                  <a:rPr lang="he-IL" b="1" dirty="0"/>
                  <a:t>=&gt;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𝒊𝒏𝒗𝒆𝒓𝒔𝒆</m:t>
                            </m:r>
                          </m:sub>
                        </m:sSub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e-IL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IL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AFBEE-13E9-DE16-8A60-659AAB07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946959"/>
                <a:ext cx="6299200" cy="2162195"/>
              </a:xfrm>
              <a:prstGeom prst="rect">
                <a:avLst/>
              </a:prstGeom>
              <a:blipFill>
                <a:blip r:embed="rId3"/>
                <a:stretch>
                  <a:fillRect t="-1170" r="-1008" b="-4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F3E644-F6A5-8070-F6B4-B6BAA43D85BA}"/>
              </a:ext>
            </a:extLst>
          </p:cNvPr>
          <p:cNvSpPr txBox="1"/>
          <p:nvPr/>
        </p:nvSpPr>
        <p:spPr>
          <a:xfrm>
            <a:off x="368300" y="6059626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>
                <a:solidFill>
                  <a:srgbClr val="FF00E3"/>
                </a:solidFill>
              </a:rPr>
              <a:t>(התשובה לב׳ זו אותה מכונה)</a:t>
            </a:r>
            <a:endParaRPr lang="en-IL" dirty="0">
              <a:solidFill>
                <a:srgbClr val="FF00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1108</TotalTime>
  <Words>926</Words>
  <Application>Microsoft Macintosh PowerPoint</Application>
  <PresentationFormat>Widescreen</PresentationFormat>
  <Paragraphs>152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Cambria Math</vt:lpstr>
      <vt:lpstr>Corbel</vt:lpstr>
      <vt:lpstr>Theme1</vt:lpstr>
      <vt:lpstr>חישוביות </vt:lpstr>
      <vt:lpstr>תזכורת</vt:lpstr>
      <vt:lpstr>תרגיל</vt:lpstr>
      <vt:lpstr>תרגיל</vt:lpstr>
      <vt:lpstr>תרגיל</vt:lpstr>
      <vt:lpstr>תרגיל</vt:lpstr>
      <vt:lpstr>תרגיל</vt:lpstr>
      <vt:lpstr>תרגיל</vt:lpstr>
      <vt:lpstr>תרגיל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ניר סון</dc:creator>
  <cp:lastModifiedBy>ניר סון</cp:lastModifiedBy>
  <cp:revision>50</cp:revision>
  <dcterms:created xsi:type="dcterms:W3CDTF">2022-08-07T14:02:21Z</dcterms:created>
  <dcterms:modified xsi:type="dcterms:W3CDTF">2022-08-08T08:31:22Z</dcterms:modified>
</cp:coreProperties>
</file>